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62"/>
  </p:notesMasterIdLst>
  <p:sldIdLst>
    <p:sldId id="648" r:id="rId2"/>
    <p:sldId id="649" r:id="rId3"/>
    <p:sldId id="553" r:id="rId4"/>
    <p:sldId id="642" r:id="rId5"/>
    <p:sldId id="607" r:id="rId6"/>
    <p:sldId id="599" r:id="rId7"/>
    <p:sldId id="602" r:id="rId8"/>
    <p:sldId id="640" r:id="rId9"/>
    <p:sldId id="603" r:id="rId10"/>
    <p:sldId id="643" r:id="rId11"/>
    <p:sldId id="644" r:id="rId12"/>
    <p:sldId id="650" r:id="rId13"/>
    <p:sldId id="604" r:id="rId14"/>
    <p:sldId id="605" r:id="rId15"/>
    <p:sldId id="668" r:id="rId16"/>
    <p:sldId id="667" r:id="rId17"/>
    <p:sldId id="654" r:id="rId18"/>
    <p:sldId id="655" r:id="rId19"/>
    <p:sldId id="656" r:id="rId20"/>
    <p:sldId id="641" r:id="rId21"/>
    <p:sldId id="598" r:id="rId22"/>
    <p:sldId id="600" r:id="rId23"/>
    <p:sldId id="601" r:id="rId24"/>
    <p:sldId id="627" r:id="rId25"/>
    <p:sldId id="645" r:id="rId26"/>
    <p:sldId id="625" r:id="rId27"/>
    <p:sldId id="629" r:id="rId28"/>
    <p:sldId id="624" r:id="rId29"/>
    <p:sldId id="653" r:id="rId30"/>
    <p:sldId id="628" r:id="rId31"/>
    <p:sldId id="622" r:id="rId32"/>
    <p:sldId id="651" r:id="rId33"/>
    <p:sldId id="626" r:id="rId34"/>
    <p:sldId id="657" r:id="rId35"/>
    <p:sldId id="659" r:id="rId36"/>
    <p:sldId id="658" r:id="rId37"/>
    <p:sldId id="623" r:id="rId38"/>
    <p:sldId id="660" r:id="rId39"/>
    <p:sldId id="661" r:id="rId40"/>
    <p:sldId id="609" r:id="rId41"/>
    <p:sldId id="610" r:id="rId42"/>
    <p:sldId id="611" r:id="rId43"/>
    <p:sldId id="613" r:id="rId44"/>
    <p:sldId id="631" r:id="rId45"/>
    <p:sldId id="662" r:id="rId46"/>
    <p:sldId id="634" r:id="rId47"/>
    <p:sldId id="639" r:id="rId48"/>
    <p:sldId id="615" r:id="rId49"/>
    <p:sldId id="646" r:id="rId50"/>
    <p:sldId id="619" r:id="rId51"/>
    <p:sldId id="621" r:id="rId52"/>
    <p:sldId id="633" r:id="rId53"/>
    <p:sldId id="632" r:id="rId54"/>
    <p:sldId id="635" r:id="rId55"/>
    <p:sldId id="637" r:id="rId56"/>
    <p:sldId id="638" r:id="rId57"/>
    <p:sldId id="636" r:id="rId58"/>
    <p:sldId id="663" r:id="rId59"/>
    <p:sldId id="665" r:id="rId60"/>
    <p:sldId id="472" r:id="rId6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341C"/>
    <a:srgbClr val="E2FBC1"/>
    <a:srgbClr val="A7F26E"/>
    <a:srgbClr val="F9FDC3"/>
    <a:srgbClr val="FEF9EC"/>
    <a:srgbClr val="B34D1F"/>
    <a:srgbClr val="BE442C"/>
    <a:srgbClr val="F3FEE2"/>
    <a:srgbClr val="FEF5E8"/>
    <a:srgbClr val="FBE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175" autoAdjust="0"/>
    <p:restoredTop sz="94633" autoAdjust="0"/>
  </p:normalViewPr>
  <p:slideViewPr>
    <p:cSldViewPr>
      <p:cViewPr varScale="1">
        <p:scale>
          <a:sx n="89" d="100"/>
          <a:sy n="89" d="100"/>
        </p:scale>
        <p:origin x="108" y="720"/>
      </p:cViewPr>
      <p:guideLst>
        <p:guide orient="horz" pos="2160"/>
        <p:guide pos="2880"/>
      </p:guideLst>
    </p:cSldViewPr>
  </p:slideViewPr>
  <p:outlineViewPr>
    <p:cViewPr>
      <p:scale>
        <a:sx n="33" d="100"/>
        <a:sy n="33" d="100"/>
      </p:scale>
      <p:origin x="0" y="21720"/>
    </p:cViewPr>
  </p:outlineViewPr>
  <p:notesTextViewPr>
    <p:cViewPr>
      <p:scale>
        <a:sx n="3" d="2"/>
        <a:sy n="3" d="2"/>
      </p:scale>
      <p:origin x="0" y="0"/>
    </p:cViewPr>
  </p:notesTextViewPr>
  <p:sorterViewPr>
    <p:cViewPr>
      <p:scale>
        <a:sx n="90" d="100"/>
        <a:sy n="90" d="100"/>
      </p:scale>
      <p:origin x="0" y="403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731CC-7623-49A2-BDB8-9242858AF01D}" type="datetimeFigureOut">
              <a:rPr lang="en-US" smtClean="0"/>
              <a:t>2/4/2025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47FE0E-92D0-472F-9E15-224B450E137D}" type="slidenum">
              <a:rPr lang="en-US" smtClean="0"/>
              <a:t>‹#›</a:t>
            </a:fld>
            <a:endParaRPr lang="en-US"/>
          </a:p>
        </p:txBody>
      </p:sp>
    </p:spTree>
    <p:extLst>
      <p:ext uri="{BB962C8B-B14F-4D97-AF65-F5344CB8AC3E}">
        <p14:creationId xmlns:p14="http://schemas.microsoft.com/office/powerpoint/2010/main" val="336373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97090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DDC30AAD-270B-45A5-9812-B3FF80DA1D53}" type="datetimeFigureOut">
              <a:rPr lang="en-US" smtClean="0"/>
              <a:t>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18263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0832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0286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787357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0002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90025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3142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4170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68097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70500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C30AAD-270B-45A5-9812-B3FF80DA1D53}"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7116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C30AAD-270B-45A5-9812-B3FF80DA1D53}" type="datetimeFigureOut">
              <a:rPr lang="en-US" smtClean="0"/>
              <a:t>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72680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C30AAD-270B-45A5-9812-B3FF80DA1D53}" type="datetimeFigureOut">
              <a:rPr lang="en-US" smtClean="0"/>
              <a:t>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9466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30AAD-270B-45A5-9812-B3FF80DA1D53}" type="datetimeFigureOut">
              <a:rPr lang="en-US" smtClean="0"/>
              <a:t>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309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400713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2/4/2025</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6987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DC30AAD-270B-45A5-9812-B3FF80DA1D53}" type="datetimeFigureOut">
              <a:rPr lang="en-US" smtClean="0"/>
              <a:t>2/4/2025</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1AC0F1D-8C17-445D-B92E-6E4FAA8C8454}" type="slidenum">
              <a:rPr lang="en-US" smtClean="0"/>
              <a:t>‹#›</a:t>
            </a:fld>
            <a:endParaRPr lang="en-US"/>
          </a:p>
        </p:txBody>
      </p:sp>
    </p:spTree>
    <p:extLst>
      <p:ext uri="{BB962C8B-B14F-4D97-AF65-F5344CB8AC3E}">
        <p14:creationId xmlns:p14="http://schemas.microsoft.com/office/powerpoint/2010/main" val="529861928"/>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onecompiler.com/erlang" TargetMode="External"/><Relationship Id="rId2" Type="http://schemas.openxmlformats.org/officeDocument/2006/relationships/hyperlink" Target="https://www.erlang.org/download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cs.unc.edu/~stotts/COMP590-059-f24/slides/erlang.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dium.com/erlang-battleground/erlang-otp-garbage-collector-48bb28767b87" TargetMode="External"/><Relationship Id="rId2" Type="http://schemas.openxmlformats.org/officeDocument/2006/relationships/hyperlink" Target="https://www.erlang.org/doc/apps/erts/garbagecollection"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4" name="Rounded Rectangle 3"/>
          <p:cNvSpPr/>
          <p:nvPr/>
        </p:nvSpPr>
        <p:spPr>
          <a:xfrm>
            <a:off x="152400" y="2286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p:cNvSpPr>
            <a:spLocks noGrp="1"/>
          </p:cNvSpPr>
          <p:nvPr>
            <p:ph type="ctrTitle"/>
          </p:nvPr>
        </p:nvSpPr>
        <p:spPr>
          <a:xfrm>
            <a:off x="762000" y="304800"/>
            <a:ext cx="7620000" cy="2057400"/>
          </a:xfrm>
        </p:spPr>
        <p:txBody>
          <a:bodyPr>
            <a:noAutofit/>
          </a:bodyPr>
          <a:lstStyle/>
          <a:p>
            <a:pPr algn="r">
              <a:spcBef>
                <a:spcPts val="0"/>
              </a:spcBef>
            </a:pPr>
            <a:r>
              <a:rPr lang="en-US" sz="4800" b="1" dirty="0">
                <a:solidFill>
                  <a:srgbClr val="002060"/>
                </a:solidFill>
                <a:latin typeface="Verdana" pitchFamily="34" charset="0"/>
                <a:ea typeface="Verdana" pitchFamily="34" charset="0"/>
                <a:cs typeface="Verdana" pitchFamily="34" charset="0"/>
              </a:rPr>
              <a:t>On Beyond Objects</a:t>
            </a:r>
            <a:br>
              <a:rPr lang="en-US" b="1" dirty="0">
                <a:solidFill>
                  <a:schemeClr val="bg1"/>
                </a:solidFill>
                <a:latin typeface="Verdana" pitchFamily="34" charset="0"/>
                <a:ea typeface="Verdana" pitchFamily="34" charset="0"/>
                <a:cs typeface="Verdana" pitchFamily="34" charset="0"/>
              </a:rPr>
            </a:b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Programming in the 21</a:t>
            </a:r>
            <a:r>
              <a:rPr lang="en-US" sz="2400" b="1" baseline="30000" dirty="0">
                <a:solidFill>
                  <a:schemeClr val="accent3">
                    <a:lumMod val="75000"/>
                  </a:schemeClr>
                </a:solidFill>
                <a:latin typeface="MV Boli" panose="02000500030200090000" pitchFamily="2" charset="0"/>
                <a:ea typeface="Verdana" pitchFamily="34" charset="0"/>
                <a:cs typeface="MV Boli" panose="02000500030200090000" pitchFamily="2" charset="0"/>
              </a:rPr>
              <a:t>th</a:t>
            </a: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 century</a:t>
            </a:r>
            <a:br>
              <a:rPr lang="en-US" b="1" dirty="0">
                <a:solidFill>
                  <a:schemeClr val="accent3">
                    <a:lumMod val="75000"/>
                  </a:schemeClr>
                </a:solidFill>
                <a:latin typeface="Verdana" pitchFamily="34" charset="0"/>
                <a:ea typeface="Verdana" pitchFamily="34" charset="0"/>
                <a:cs typeface="Verdana" pitchFamily="34" charset="0"/>
              </a:rPr>
            </a:br>
            <a:br>
              <a:rPr lang="en-US" sz="2400" b="1" dirty="0">
                <a:solidFill>
                  <a:schemeClr val="accent3">
                    <a:lumMod val="75000"/>
                  </a:schemeClr>
                </a:solidFill>
                <a:latin typeface="Verdana"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COMP 590-059 </a:t>
            </a:r>
            <a:br>
              <a:rPr lang="en-US" sz="1600" b="1" i="1" dirty="0">
                <a:solidFill>
                  <a:schemeClr val="accent4">
                    <a:lumMod val="50000"/>
                  </a:schemeClr>
                </a:solidFill>
                <a:latin typeface="Lucida Sans" panose="020B0602030504020204"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Fall 2024</a:t>
            </a:r>
          </a:p>
        </p:txBody>
      </p:sp>
      <p:sp>
        <p:nvSpPr>
          <p:cNvPr id="3" name="Subtitle 2"/>
          <p:cNvSpPr>
            <a:spLocks noGrp="1"/>
          </p:cNvSpPr>
          <p:nvPr>
            <p:ph type="subTitle" idx="1"/>
          </p:nvPr>
        </p:nvSpPr>
        <p:spPr>
          <a:xfrm>
            <a:off x="5257800" y="5257800"/>
            <a:ext cx="3429000" cy="1143000"/>
          </a:xfrm>
        </p:spPr>
        <p:txBody>
          <a:bodyPr>
            <a:normAutofit fontScale="32500" lnSpcReduction="20000"/>
          </a:bodyPr>
          <a:lstStyle/>
          <a:p>
            <a:pPr algn="r">
              <a:lnSpc>
                <a:spcPts val="100"/>
              </a:lnSpc>
              <a:spcBef>
                <a:spcPts val="0"/>
              </a:spcBef>
            </a:pPr>
            <a:r>
              <a:rPr lang="en-US" sz="2400" i="1" dirty="0">
                <a:solidFill>
                  <a:schemeClr val="accent2">
                    <a:lumMod val="50000"/>
                  </a:schemeClr>
                </a:solidFill>
              </a:rPr>
              <a:t>  </a:t>
            </a:r>
          </a:p>
          <a:p>
            <a:pPr algn="r"/>
            <a:r>
              <a:rPr lang="en-US" sz="4900" b="1" i="1" dirty="0">
                <a:solidFill>
                  <a:srgbClr val="FEF5E8"/>
                </a:solidFill>
                <a:latin typeface="Bahnschrift SemiLight" panose="020B0502040204020203" pitchFamily="34" charset="0"/>
              </a:rPr>
              <a:t>David Stotts</a:t>
            </a:r>
          </a:p>
          <a:p>
            <a:pPr algn="r"/>
            <a:r>
              <a:rPr lang="en-US" sz="4900" b="1" i="1" dirty="0">
                <a:solidFill>
                  <a:srgbClr val="FEF5E8"/>
                </a:solidFill>
                <a:latin typeface="Bahnschrift SemiLight" panose="020B0502040204020203" pitchFamily="34" charset="0"/>
              </a:rPr>
              <a:t>Computer Science </a:t>
            </a:r>
            <a:r>
              <a:rPr lang="en-US" sz="4900" b="1" i="1" dirty="0" err="1">
                <a:solidFill>
                  <a:srgbClr val="FEF5E8"/>
                </a:solidFill>
                <a:latin typeface="Bahnschrift SemiLight" panose="020B0502040204020203" pitchFamily="34" charset="0"/>
              </a:rPr>
              <a:t>Dept</a:t>
            </a:r>
            <a:endParaRPr lang="en-US" sz="4900" b="1" i="1" dirty="0">
              <a:solidFill>
                <a:srgbClr val="FEF5E8"/>
              </a:solidFill>
              <a:latin typeface="Bahnschrift SemiLight" panose="020B0502040204020203" pitchFamily="34" charset="0"/>
            </a:endParaRPr>
          </a:p>
          <a:p>
            <a:pPr algn="r"/>
            <a:r>
              <a:rPr lang="en-US" sz="4900" b="1" i="1" dirty="0">
                <a:solidFill>
                  <a:srgbClr val="FEF5E8"/>
                </a:solidFill>
                <a:latin typeface="Bahnschrift SemiLight" panose="020B0502040204020203" pitchFamily="34" charset="0"/>
              </a:rPr>
              <a:t>UNC Chapel Hill</a:t>
            </a:r>
            <a:endParaRPr lang="en-US" sz="2500" b="1" i="1" dirty="0">
              <a:solidFill>
                <a:srgbClr val="FEF5E8"/>
              </a:solidFill>
              <a:latin typeface="Bahnschrift SemiLight" panose="020B0502040204020203" pitchFamily="34" charset="0"/>
            </a:endParaRPr>
          </a:p>
        </p:txBody>
      </p:sp>
    </p:spTree>
    <p:extLst>
      <p:ext uri="{BB962C8B-B14F-4D97-AF65-F5344CB8AC3E}">
        <p14:creationId xmlns:p14="http://schemas.microsoft.com/office/powerpoint/2010/main" val="196049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par>
                          <p:cTn id="12" fill="hold">
                            <p:stCondLst>
                              <p:cond delay="1600"/>
                            </p:stCondLst>
                            <p:childTnLst>
                              <p:par>
                                <p:cTn id="13" presetID="10" presetClass="entr" presetSubtype="0" fill="hold" grpId="0" nodeType="afterEffect">
                                  <p:stCondLst>
                                    <p:cond delay="2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23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a:t>
            </a:r>
            <a:r>
              <a:rPr lang="en-US" sz="3200" i="1" dirty="0">
                <a:solidFill>
                  <a:schemeClr val="bg1">
                    <a:lumMod val="50000"/>
                    <a:lumOff val="50000"/>
                  </a:schemeClr>
                </a:solidFill>
                <a:latin typeface="Arial Narrow" panose="020B0606020202030204" pitchFamily="34" charset="0"/>
                <a:cs typeface="Arial" panose="020B0604020202020204" pitchFamily="34" charset="0"/>
              </a:rPr>
              <a:t> </a:t>
            </a:r>
            <a:r>
              <a:rPr lang="en-US" sz="3600" i="1" dirty="0">
                <a:solidFill>
                  <a:schemeClr val="bg1">
                    <a:lumMod val="50000"/>
                    <a:lumOff val="50000"/>
                  </a:schemeClr>
                </a:solidFill>
                <a:latin typeface="Arial Narrow" panose="020B0606020202030204" pitchFamily="34" charset="0"/>
                <a:cs typeface="Arial" panose="020B0604020202020204" pitchFamily="34" charset="0"/>
              </a:rPr>
              <a:t>                                 </a:t>
            </a:r>
            <a:r>
              <a:rPr lang="en-US" sz="1800" i="1" dirty="0">
                <a:solidFill>
                  <a:schemeClr val="bg1">
                    <a:lumMod val="50000"/>
                    <a:lumOff val="50000"/>
                  </a:schemeClr>
                </a:solidFill>
                <a:latin typeface="Arial Narrow" panose="020B0606020202030204" pitchFamily="34" charset="0"/>
                <a:cs typeface="Arial" panose="020B0604020202020204" pitchFamily="34" charset="0"/>
              </a:rPr>
              <a:t>( from erlang.org )</a:t>
            </a:r>
            <a:endParaRPr lang="en-US" sz="3600" b="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800" y="1371600"/>
            <a:ext cx="7391400" cy="4800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lnSpc>
                <a:spcPct val="110000"/>
              </a:lnSpc>
              <a:spcBef>
                <a:spcPts val="0"/>
              </a:spcBef>
              <a:spcAft>
                <a:spcPts val="1800"/>
              </a:spcAft>
              <a:buClrTx/>
              <a:buFont typeface="Arial" panose="020B0604020202020204" pitchFamily="34" charset="0"/>
              <a:buChar char="•"/>
            </a:pPr>
            <a:r>
              <a:rPr lang="en-US" sz="2400" dirty="0">
                <a:solidFill>
                  <a:schemeClr val="bg1"/>
                </a:solidFill>
                <a:latin typeface="Bahnschrift Condensed" panose="020B0502040204020203" pitchFamily="34" charset="0"/>
                <a:cs typeface="Calibri" panose="020F0502020204030204" pitchFamily="34" charset="0"/>
              </a:rPr>
              <a:t>In Erlang, each thread of execution is called a </a:t>
            </a:r>
            <a:r>
              <a:rPr lang="en-US" sz="2400" dirty="0">
                <a:solidFill>
                  <a:srgbClr val="0070C0"/>
                </a:solidFill>
                <a:latin typeface="Bahnschrift Condensed" panose="020B0502040204020203" pitchFamily="34" charset="0"/>
                <a:cs typeface="Calibri" panose="020F0502020204030204" pitchFamily="34" charset="0"/>
              </a:rPr>
              <a:t>process</a:t>
            </a:r>
            <a:r>
              <a:rPr lang="en-US" sz="2400" dirty="0">
                <a:solidFill>
                  <a:schemeClr val="bg1"/>
                </a:solidFill>
                <a:latin typeface="Bahnschrift Condensed" panose="020B0502040204020203" pitchFamily="34" charset="0"/>
                <a:cs typeface="Calibri" panose="020F0502020204030204" pitchFamily="34" charset="0"/>
              </a:rPr>
              <a:t>. </a:t>
            </a:r>
          </a:p>
          <a:p>
            <a:pPr marL="365760" indent="-182880">
              <a:lnSpc>
                <a:spcPct val="110000"/>
              </a:lnSpc>
              <a:spcBef>
                <a:spcPts val="0"/>
              </a:spcBef>
              <a:spcAft>
                <a:spcPts val="1800"/>
              </a:spcAft>
              <a:buClrTx/>
              <a:buFont typeface="Arial" panose="020B0604020202020204" pitchFamily="34" charset="0"/>
              <a:buChar char="•"/>
            </a:pPr>
            <a:r>
              <a:rPr lang="en-US" sz="2400" i="1" dirty="0">
                <a:solidFill>
                  <a:schemeClr val="bg1"/>
                </a:solidFill>
                <a:latin typeface="Bahnschrift Condensed" panose="020B0502040204020203" pitchFamily="34" charset="0"/>
                <a:cs typeface="Calibri" panose="020F0502020204030204" pitchFamily="34" charset="0"/>
              </a:rPr>
              <a:t>Aside:</a:t>
            </a:r>
            <a:r>
              <a:rPr lang="en-US" sz="2400" dirty="0">
                <a:solidFill>
                  <a:schemeClr val="bg1"/>
                </a:solidFill>
                <a:latin typeface="Bahnschrift Condensed" panose="020B0502040204020203" pitchFamily="34" charset="0"/>
                <a:cs typeface="Calibri" panose="020F0502020204030204" pitchFamily="34" charset="0"/>
              </a:rPr>
              <a:t>  the term </a:t>
            </a:r>
            <a:r>
              <a:rPr lang="en-US" sz="2400" dirty="0">
                <a:solidFill>
                  <a:srgbClr val="0070C0"/>
                </a:solidFill>
                <a:latin typeface="Bahnschrift Condensed" panose="020B0502040204020203" pitchFamily="34" charset="0"/>
                <a:cs typeface="Calibri" panose="020F0502020204030204" pitchFamily="34" charset="0"/>
              </a:rPr>
              <a:t>"process" </a:t>
            </a:r>
            <a:r>
              <a:rPr lang="en-US" sz="2400" dirty="0">
                <a:solidFill>
                  <a:schemeClr val="bg1"/>
                </a:solidFill>
                <a:latin typeface="Bahnschrift Condensed" panose="020B0502040204020203" pitchFamily="34" charset="0"/>
                <a:cs typeface="Calibri" panose="020F0502020204030204" pitchFamily="34" charset="0"/>
              </a:rPr>
              <a:t>is usually used when the threads of execution share no data with each other and the term </a:t>
            </a:r>
            <a:r>
              <a:rPr lang="en-US" sz="2400" dirty="0">
                <a:solidFill>
                  <a:srgbClr val="0070C0"/>
                </a:solidFill>
                <a:latin typeface="Bahnschrift Condensed" panose="020B0502040204020203" pitchFamily="34" charset="0"/>
                <a:cs typeface="Calibri" panose="020F0502020204030204" pitchFamily="34" charset="0"/>
              </a:rPr>
              <a:t>"thread" </a:t>
            </a:r>
            <a:r>
              <a:rPr lang="en-US" sz="2400" dirty="0">
                <a:solidFill>
                  <a:schemeClr val="bg1"/>
                </a:solidFill>
                <a:latin typeface="Bahnschrift Condensed" panose="020B0502040204020203" pitchFamily="34" charset="0"/>
                <a:cs typeface="Calibri" panose="020F0502020204030204" pitchFamily="34" charset="0"/>
              </a:rPr>
              <a:t>when they share data in some way; threads of execution in Erlang share no data, so are termed processes </a:t>
            </a:r>
          </a:p>
          <a:p>
            <a:pPr marL="365760" indent="-182880">
              <a:lnSpc>
                <a:spcPct val="110000"/>
              </a:lnSpc>
              <a:spcBef>
                <a:spcPts val="0"/>
              </a:spcBef>
              <a:spcAft>
                <a:spcPts val="1800"/>
              </a:spcAft>
              <a:buClrTx/>
              <a:buFont typeface="Arial" panose="020B0604020202020204" pitchFamily="34" charset="0"/>
              <a:buChar char="•"/>
            </a:pPr>
            <a:r>
              <a:rPr lang="en-US" sz="2400" dirty="0">
                <a:solidFill>
                  <a:schemeClr val="bg1"/>
                </a:solidFill>
                <a:latin typeface="Bahnschrift Condensed" panose="020B0502040204020203" pitchFamily="34" charset="0"/>
                <a:cs typeface="Calibri" panose="020F0502020204030204" pitchFamily="34" charset="0"/>
              </a:rPr>
              <a:t>Erlang is designed for massive concurrency</a:t>
            </a:r>
          </a:p>
          <a:p>
            <a:pPr marL="365760" indent="-182880">
              <a:lnSpc>
                <a:spcPct val="110000"/>
              </a:lnSpc>
              <a:spcBef>
                <a:spcPts val="0"/>
              </a:spcBef>
              <a:spcAft>
                <a:spcPts val="1800"/>
              </a:spcAft>
              <a:buClrTx/>
              <a:buFont typeface="Arial" panose="020B0604020202020204" pitchFamily="34" charset="0"/>
              <a:buChar char="•"/>
            </a:pPr>
            <a:r>
              <a:rPr lang="en-US" sz="2400" dirty="0" err="1">
                <a:solidFill>
                  <a:schemeClr val="bg1"/>
                </a:solidFill>
                <a:latin typeface="Bahnschrift Condensed" panose="020B0502040204020203" pitchFamily="34" charset="0"/>
                <a:cs typeface="Calibri" panose="020F0502020204030204" pitchFamily="34" charset="0"/>
              </a:rPr>
              <a:t>Erlang</a:t>
            </a:r>
            <a:r>
              <a:rPr lang="en-US" sz="2400" dirty="0">
                <a:solidFill>
                  <a:schemeClr val="bg1"/>
                </a:solidFill>
                <a:latin typeface="Bahnschrift Condensed" panose="020B0502040204020203" pitchFamily="34" charset="0"/>
                <a:cs typeface="Calibri" panose="020F0502020204030204" pitchFamily="34" charset="0"/>
              </a:rPr>
              <a:t> processes are lightweight (grow and shrink dynamically) with small memory footprint, fast to create and terminate, and the scheduling overhead is low</a:t>
            </a:r>
          </a:p>
        </p:txBody>
      </p:sp>
    </p:spTree>
    <p:extLst>
      <p:ext uri="{BB962C8B-B14F-4D97-AF65-F5344CB8AC3E}">
        <p14:creationId xmlns:p14="http://schemas.microsoft.com/office/powerpoint/2010/main" val="400931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a:t>
            </a:r>
            <a:r>
              <a:rPr lang="en-US" sz="3600" i="1" dirty="0">
                <a:solidFill>
                  <a:schemeClr val="bg1">
                    <a:lumMod val="50000"/>
                    <a:lumOff val="50000"/>
                  </a:schemeClr>
                </a:solidFill>
                <a:latin typeface="Arial Narrow" panose="020B0606020202030204" pitchFamily="34" charset="0"/>
                <a:cs typeface="Arial" panose="020B0604020202020204" pitchFamily="34" charset="0"/>
              </a:rPr>
              <a:t>                                  </a:t>
            </a:r>
            <a:r>
              <a:rPr lang="en-US" sz="1800" i="1" dirty="0">
                <a:solidFill>
                  <a:schemeClr val="bg1">
                    <a:lumMod val="50000"/>
                    <a:lumOff val="50000"/>
                  </a:schemeClr>
                </a:solidFill>
                <a:latin typeface="Arial Narrow" panose="020B0606020202030204" pitchFamily="34" charset="0"/>
                <a:cs typeface="Arial" panose="020B0604020202020204" pitchFamily="34" charset="0"/>
              </a:rPr>
              <a:t>( from erlang.org )</a:t>
            </a:r>
            <a:endParaRPr lang="en-US" sz="3600" b="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800" y="1371600"/>
            <a:ext cx="7696200" cy="464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800"/>
              </a:spcAft>
              <a:buClrTx/>
              <a:buFont typeface="Arial" panose="020B0604020202020204" pitchFamily="34" charset="0"/>
              <a:buChar char="•"/>
            </a:pPr>
            <a:r>
              <a:rPr lang="en-US" sz="2400" dirty="0">
                <a:solidFill>
                  <a:schemeClr val="bg1"/>
                </a:solidFill>
                <a:latin typeface="Bahnschrift Condensed" panose="020B0502040204020203" pitchFamily="34" charset="0"/>
                <a:cs typeface="Calibri" panose="020F0502020204030204" pitchFamily="34" charset="0"/>
              </a:rPr>
              <a:t>Communication in </a:t>
            </a:r>
            <a:r>
              <a:rPr lang="en-US" sz="2400" dirty="0" err="1">
                <a:solidFill>
                  <a:schemeClr val="bg1"/>
                </a:solidFill>
                <a:latin typeface="Bahnschrift Condensed" panose="020B0502040204020203" pitchFamily="34" charset="0"/>
                <a:cs typeface="Calibri" panose="020F0502020204030204" pitchFamily="34" charset="0"/>
              </a:rPr>
              <a:t>Erlang</a:t>
            </a:r>
            <a:r>
              <a:rPr lang="en-US" sz="2400" dirty="0">
                <a:solidFill>
                  <a:schemeClr val="bg1"/>
                </a:solidFill>
                <a:latin typeface="Bahnschrift Condensed" panose="020B0502040204020203" pitchFamily="34" charset="0"/>
                <a:cs typeface="Calibri" panose="020F0502020204030204" pitchFamily="34" charset="0"/>
              </a:rPr>
              <a:t> is conceptually performed using asynchronous signaling. </a:t>
            </a:r>
          </a:p>
          <a:p>
            <a:pPr marL="365760" indent="-182880">
              <a:spcBef>
                <a:spcPts val="0"/>
              </a:spcBef>
              <a:spcAft>
                <a:spcPts val="1800"/>
              </a:spcAft>
              <a:buClrTx/>
              <a:buFont typeface="Arial" panose="020B0604020202020204" pitchFamily="34" charset="0"/>
              <a:buChar char="•"/>
            </a:pPr>
            <a:r>
              <a:rPr lang="en-US" sz="2400" dirty="0">
                <a:solidFill>
                  <a:schemeClr val="bg1"/>
                </a:solidFill>
                <a:latin typeface="Bahnschrift Condensed" panose="020B0502040204020203" pitchFamily="34" charset="0"/>
                <a:cs typeface="Calibri" panose="020F0502020204030204" pitchFamily="34" charset="0"/>
              </a:rPr>
              <a:t>All different executing entities, such as processes and ports, communicate through asynchronous signals. </a:t>
            </a:r>
          </a:p>
          <a:p>
            <a:pPr marL="365760" indent="-182880">
              <a:spcBef>
                <a:spcPts val="0"/>
              </a:spcBef>
              <a:spcAft>
                <a:spcPts val="1800"/>
              </a:spcAft>
              <a:buClrTx/>
              <a:buFont typeface="Arial" panose="020B0604020202020204" pitchFamily="34" charset="0"/>
              <a:buChar char="•"/>
            </a:pPr>
            <a:r>
              <a:rPr lang="en-US" sz="2400" dirty="0">
                <a:solidFill>
                  <a:schemeClr val="bg1"/>
                </a:solidFill>
                <a:latin typeface="Bahnschrift Condensed" panose="020B0502040204020203" pitchFamily="34" charset="0"/>
                <a:cs typeface="Calibri" panose="020F0502020204030204" pitchFamily="34" charset="0"/>
              </a:rPr>
              <a:t>The most commonly used signal is a </a:t>
            </a:r>
            <a:r>
              <a:rPr lang="en-US" sz="2400" b="1" dirty="0">
                <a:solidFill>
                  <a:srgbClr val="0070C0"/>
                </a:solidFill>
                <a:latin typeface="Bahnschrift Condensed" panose="020B0502040204020203" pitchFamily="34" charset="0"/>
                <a:cs typeface="Calibri" panose="020F0502020204030204" pitchFamily="34" charset="0"/>
              </a:rPr>
              <a:t>message</a:t>
            </a:r>
            <a:r>
              <a:rPr lang="en-US" sz="2400" dirty="0">
                <a:solidFill>
                  <a:schemeClr val="bg1"/>
                </a:solidFill>
                <a:latin typeface="Bahnschrift Condensed" panose="020B0502040204020203" pitchFamily="34" charset="0"/>
                <a:cs typeface="Calibri" panose="020F0502020204030204" pitchFamily="34" charset="0"/>
              </a:rPr>
              <a:t>, but other common signals are exit, link, unlink, monitor, and </a:t>
            </a:r>
            <a:r>
              <a:rPr lang="en-US" sz="2400" dirty="0" err="1">
                <a:solidFill>
                  <a:schemeClr val="bg1"/>
                </a:solidFill>
                <a:latin typeface="Bahnschrift Condensed" panose="020B0502040204020203" pitchFamily="34" charset="0"/>
                <a:cs typeface="Calibri" panose="020F0502020204030204" pitchFamily="34" charset="0"/>
              </a:rPr>
              <a:t>demonitor</a:t>
            </a:r>
            <a:r>
              <a:rPr lang="en-US" sz="2400" dirty="0">
                <a:solidFill>
                  <a:schemeClr val="bg1"/>
                </a:solidFill>
                <a:latin typeface="Bahnschrift Condensed" panose="020B0502040204020203" pitchFamily="34" charset="0"/>
                <a:cs typeface="Calibri" panose="020F0502020204030204" pitchFamily="34" charset="0"/>
              </a:rPr>
              <a:t> signals.</a:t>
            </a:r>
          </a:p>
          <a:p>
            <a:pPr marL="365760" indent="-182880">
              <a:spcBef>
                <a:spcPts val="0"/>
              </a:spcBef>
              <a:spcAft>
                <a:spcPts val="1800"/>
              </a:spcAft>
              <a:buClrTx/>
              <a:buFont typeface="Arial" panose="020B0604020202020204" pitchFamily="34" charset="0"/>
              <a:buChar char="•"/>
            </a:pPr>
            <a:r>
              <a:rPr lang="en-US" sz="2400" dirty="0">
                <a:solidFill>
                  <a:schemeClr val="bg1"/>
                </a:solidFill>
                <a:latin typeface="Bahnschrift Condensed" panose="020B0502040204020203" pitchFamily="34" charset="0"/>
                <a:cs typeface="Calibri" panose="020F0502020204030204" pitchFamily="34" charset="0"/>
              </a:rPr>
              <a:t>So, the basic unit of concurrency in Erlang is a process -- a lightweight thread of execution that runs independently and communicates with other processes through </a:t>
            </a:r>
            <a:r>
              <a:rPr lang="en-US" sz="2400" i="1" dirty="0">
                <a:solidFill>
                  <a:srgbClr val="0070C0"/>
                </a:solidFill>
                <a:latin typeface="Bahnschrift Condensed" panose="020B0502040204020203" pitchFamily="34" charset="0"/>
                <a:cs typeface="Calibri" panose="020F0502020204030204" pitchFamily="34" charset="0"/>
              </a:rPr>
              <a:t>message passing</a:t>
            </a:r>
          </a:p>
        </p:txBody>
      </p:sp>
    </p:spTree>
    <p:extLst>
      <p:ext uri="{BB962C8B-B14F-4D97-AF65-F5344CB8AC3E}">
        <p14:creationId xmlns:p14="http://schemas.microsoft.com/office/powerpoint/2010/main" val="412083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a:t>
            </a:r>
            <a:r>
              <a:rPr lang="en-US" sz="3600" i="1" dirty="0">
                <a:solidFill>
                  <a:schemeClr val="bg1">
                    <a:lumMod val="50000"/>
                    <a:lumOff val="50000"/>
                  </a:schemeClr>
                </a:solidFill>
                <a:latin typeface="Arial Narrow" panose="020B0606020202030204" pitchFamily="34" charset="0"/>
                <a:cs typeface="Arial" panose="020B0604020202020204" pitchFamily="34" charset="0"/>
              </a:rPr>
              <a:t>                                  </a:t>
            </a:r>
            <a:r>
              <a:rPr lang="en-US" sz="1800" i="1" dirty="0">
                <a:solidFill>
                  <a:schemeClr val="bg1">
                    <a:lumMod val="50000"/>
                    <a:lumOff val="50000"/>
                  </a:schemeClr>
                </a:solidFill>
                <a:latin typeface="Arial Narrow" panose="020B0606020202030204" pitchFamily="34" charset="0"/>
                <a:cs typeface="Arial" panose="020B0604020202020204" pitchFamily="34" charset="0"/>
              </a:rPr>
              <a:t>( from erlang.org )</a:t>
            </a:r>
            <a:endParaRPr lang="en-US" sz="3600" b="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800" y="1371600"/>
            <a:ext cx="77724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800"/>
              </a:spcAft>
              <a:buClrTx/>
              <a:buFont typeface="Arial" panose="020B0604020202020204" pitchFamily="34" charset="0"/>
              <a:buChar char="•"/>
            </a:pPr>
            <a:r>
              <a:rPr lang="en-US" sz="2200" dirty="0">
                <a:solidFill>
                  <a:schemeClr val="bg1"/>
                </a:solidFill>
                <a:latin typeface="Bahnschrift Condensed" panose="020B0502040204020203" pitchFamily="34" charset="0"/>
                <a:cs typeface="Calibri" panose="020F0502020204030204" pitchFamily="34" charset="0"/>
              </a:rPr>
              <a:t>Processes are created with the </a:t>
            </a:r>
            <a:r>
              <a:rPr lang="en-US" sz="2200" b="1" dirty="0">
                <a:solidFill>
                  <a:srgbClr val="0070C0"/>
                </a:solidFill>
                <a:latin typeface="Bahnschrift Condensed" panose="020B0502040204020203" pitchFamily="34" charset="0"/>
                <a:cs typeface="Calibri" panose="020F0502020204030204" pitchFamily="34" charset="0"/>
              </a:rPr>
              <a:t>spawn</a:t>
            </a:r>
            <a:r>
              <a:rPr lang="en-US" sz="2200" dirty="0">
                <a:solidFill>
                  <a:schemeClr val="bg1"/>
                </a:solidFill>
                <a:latin typeface="Bahnschrift Condensed" panose="020B0502040204020203" pitchFamily="34" charset="0"/>
                <a:cs typeface="Calibri" panose="020F0502020204030204" pitchFamily="34" charset="0"/>
              </a:rPr>
              <a:t> function, which takes a function as an argument and returns a process identifier (</a:t>
            </a:r>
            <a:r>
              <a:rPr lang="en-US" sz="2200" dirty="0" err="1">
                <a:solidFill>
                  <a:schemeClr val="bg1"/>
                </a:solidFill>
                <a:latin typeface="Bahnschrift Condensed" panose="020B0502040204020203" pitchFamily="34" charset="0"/>
                <a:cs typeface="Calibri" panose="020F0502020204030204" pitchFamily="34" charset="0"/>
              </a:rPr>
              <a:t>pid</a:t>
            </a:r>
            <a:r>
              <a:rPr lang="en-US" sz="2200" dirty="0">
                <a:solidFill>
                  <a:schemeClr val="bg1"/>
                </a:solidFill>
                <a:latin typeface="Bahnschrift Condensed" panose="020B0502040204020203" pitchFamily="34" charset="0"/>
                <a:cs typeface="Calibri" panose="020F0502020204030204" pitchFamily="34" charset="0"/>
              </a:rPr>
              <a:t>).</a:t>
            </a:r>
          </a:p>
          <a:p>
            <a:pPr marL="365760" indent="-182880">
              <a:spcBef>
                <a:spcPts val="0"/>
              </a:spcBef>
              <a:spcAft>
                <a:spcPts val="1800"/>
              </a:spcAft>
              <a:buClrTx/>
              <a:buFont typeface="Arial" panose="020B0604020202020204" pitchFamily="34" charset="0"/>
              <a:buChar char="•"/>
            </a:pPr>
            <a:r>
              <a:rPr lang="en-US" sz="2200" dirty="0">
                <a:solidFill>
                  <a:schemeClr val="bg1"/>
                </a:solidFill>
                <a:latin typeface="Bahnschrift Condensed" panose="020B0502040204020203" pitchFamily="34" charset="0"/>
                <a:cs typeface="Calibri" panose="020F0502020204030204" pitchFamily="34" charset="0"/>
              </a:rPr>
              <a:t>An </a:t>
            </a:r>
            <a:r>
              <a:rPr lang="en-US" sz="2200" dirty="0" err="1">
                <a:solidFill>
                  <a:schemeClr val="bg1"/>
                </a:solidFill>
                <a:latin typeface="Bahnschrift Condensed" panose="020B0502040204020203" pitchFamily="34" charset="0"/>
                <a:cs typeface="Calibri" panose="020F0502020204030204" pitchFamily="34" charset="0"/>
              </a:rPr>
              <a:t>Erlang</a:t>
            </a:r>
            <a:r>
              <a:rPr lang="en-US" sz="2200" dirty="0">
                <a:solidFill>
                  <a:schemeClr val="bg1"/>
                </a:solidFill>
                <a:latin typeface="Bahnschrift Condensed" panose="020B0502040204020203" pitchFamily="34" charset="0"/>
                <a:cs typeface="Calibri" panose="020F0502020204030204" pitchFamily="34" charset="0"/>
              </a:rPr>
              <a:t> “program” is a call to an initial function (in a module); that function may spawn other processes… which may spawn more, etc.</a:t>
            </a:r>
          </a:p>
          <a:p>
            <a:pPr marL="365760" indent="-182880">
              <a:spcBef>
                <a:spcPts val="0"/>
              </a:spcBef>
              <a:spcAft>
                <a:spcPts val="1800"/>
              </a:spcAft>
              <a:buClrTx/>
              <a:buFont typeface="Arial" panose="020B0604020202020204" pitchFamily="34" charset="0"/>
              <a:buChar char="•"/>
            </a:pPr>
            <a:r>
              <a:rPr lang="en-US" sz="2200" dirty="0" err="1">
                <a:solidFill>
                  <a:schemeClr val="bg1"/>
                </a:solidFill>
                <a:latin typeface="Bahnschrift Condensed" panose="020B0502040204020203" pitchFamily="34" charset="0"/>
                <a:cs typeface="Calibri" panose="020F0502020204030204" pitchFamily="34" charset="0"/>
              </a:rPr>
              <a:t>Erlang</a:t>
            </a:r>
            <a:r>
              <a:rPr lang="en-US" sz="2200" dirty="0">
                <a:solidFill>
                  <a:schemeClr val="bg1"/>
                </a:solidFill>
                <a:latin typeface="Bahnschrift Condensed" panose="020B0502040204020203" pitchFamily="34" charset="0"/>
                <a:cs typeface="Calibri" panose="020F0502020204030204" pitchFamily="34" charset="0"/>
              </a:rPr>
              <a:t> processes operate in (memory) isolation from each other, and are scheduled by Erlang's Virtual Machine (VM). </a:t>
            </a:r>
          </a:p>
          <a:p>
            <a:pPr marL="365760" indent="-182880">
              <a:spcBef>
                <a:spcPts val="0"/>
              </a:spcBef>
              <a:spcAft>
                <a:spcPts val="1800"/>
              </a:spcAft>
              <a:buClrTx/>
              <a:buFont typeface="Arial" panose="020B0604020202020204" pitchFamily="34" charset="0"/>
              <a:buChar char="•"/>
            </a:pPr>
            <a:r>
              <a:rPr lang="en-US" sz="2200" dirty="0">
                <a:solidFill>
                  <a:schemeClr val="bg1"/>
                </a:solidFill>
                <a:latin typeface="Bahnschrift Condensed" panose="020B0502040204020203" pitchFamily="34" charset="0"/>
                <a:cs typeface="Calibri" panose="020F0502020204030204" pitchFamily="34" charset="0"/>
              </a:rPr>
              <a:t>The creation time of process is very low, the memory footprint of a just spawned process is very small, and a single Erlang VM can have millions of processes running.</a:t>
            </a:r>
          </a:p>
          <a:p>
            <a:pPr marL="365760" indent="-182880">
              <a:spcBef>
                <a:spcPts val="0"/>
              </a:spcBef>
              <a:spcAft>
                <a:spcPts val="1800"/>
              </a:spcAft>
              <a:buClrTx/>
              <a:buFont typeface="Arial" panose="020B0604020202020204" pitchFamily="34" charset="0"/>
              <a:buChar char="•"/>
            </a:pPr>
            <a:r>
              <a:rPr lang="en-US" sz="2200" dirty="0">
                <a:solidFill>
                  <a:schemeClr val="bg1"/>
                </a:solidFill>
                <a:latin typeface="Bahnschrift Condensed" panose="020B0502040204020203" pitchFamily="34" charset="0"/>
                <a:cs typeface="Calibri" panose="020F0502020204030204" pitchFamily="34" charset="0"/>
              </a:rPr>
              <a:t>The default max number of alive processes is by default </a:t>
            </a:r>
            <a:r>
              <a:rPr lang="en-US" sz="2200" b="1" dirty="0">
                <a:solidFill>
                  <a:srgbClr val="0070C0"/>
                </a:solidFill>
                <a:latin typeface="Bahnschrift Condensed" panose="020B0502040204020203" pitchFamily="34" charset="0"/>
                <a:cs typeface="Calibri" panose="020F0502020204030204" pitchFamily="34" charset="0"/>
              </a:rPr>
              <a:t>32,768</a:t>
            </a:r>
            <a:r>
              <a:rPr lang="en-US" sz="2200" dirty="0">
                <a:solidFill>
                  <a:schemeClr val="bg1"/>
                </a:solidFill>
                <a:latin typeface="Bahnschrift Condensed" panose="020B0502040204020203" pitchFamily="34" charset="0"/>
                <a:cs typeface="Calibri" panose="020F0502020204030204" pitchFamily="34" charset="0"/>
              </a:rPr>
              <a:t>.  This limit can be raised up to </a:t>
            </a:r>
            <a:r>
              <a:rPr lang="en-US" sz="2200" b="1" dirty="0">
                <a:solidFill>
                  <a:srgbClr val="0070C0"/>
                </a:solidFill>
                <a:latin typeface="Bahnschrift Condensed" panose="020B0502040204020203" pitchFamily="34" charset="0"/>
                <a:cs typeface="Calibri" panose="020F0502020204030204" pitchFamily="34" charset="0"/>
              </a:rPr>
              <a:t>268,435,456 </a:t>
            </a:r>
            <a:r>
              <a:rPr lang="en-US" sz="2200" dirty="0">
                <a:solidFill>
                  <a:schemeClr val="bg1"/>
                </a:solidFill>
                <a:latin typeface="Bahnschrift Condensed" panose="020B0502040204020203" pitchFamily="34" charset="0"/>
                <a:cs typeface="Calibri" panose="020F0502020204030204" pitchFamily="34" charset="0"/>
              </a:rPr>
              <a:t>processes at startup. </a:t>
            </a:r>
          </a:p>
        </p:txBody>
      </p:sp>
    </p:spTree>
    <p:extLst>
      <p:ext uri="{BB962C8B-B14F-4D97-AF65-F5344CB8AC3E}">
        <p14:creationId xmlns:p14="http://schemas.microsoft.com/office/powerpoint/2010/main" val="33261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09598"/>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2"/>
            <a:ext cx="8372475" cy="609598"/>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19203"/>
            <a:ext cx="7467600" cy="6096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Principles of Erlang Processes</a:t>
            </a:r>
          </a:p>
        </p:txBody>
      </p:sp>
      <p:sp>
        <p:nvSpPr>
          <p:cNvPr id="5" name="Content Placeholder 1"/>
          <p:cNvSpPr txBox="1">
            <a:spLocks/>
          </p:cNvSpPr>
          <p:nvPr/>
        </p:nvSpPr>
        <p:spPr>
          <a:xfrm>
            <a:off x="304800" y="1905000"/>
            <a:ext cx="8229600" cy="3657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Everything is a process.</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are strongly isolated.</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 creation and destruction is a lightweight operation.</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Message passing is the only way for processes to interact.</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have unique names.</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If you know the name of a process you can send it a message.</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share no resources.</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Error handling is </a:t>
            </a:r>
            <a:r>
              <a:rPr lang="en-US" sz="2400" b="1" i="1" dirty="0">
                <a:solidFill>
                  <a:srgbClr val="0070C0"/>
                </a:solidFill>
                <a:latin typeface="Calibri" panose="020F0502020204030204" pitchFamily="34" charset="0"/>
                <a:cs typeface="Calibri" panose="020F0502020204030204" pitchFamily="34" charset="0"/>
              </a:rPr>
              <a:t>non-local</a:t>
            </a:r>
            <a:r>
              <a:rPr lang="en-US" sz="2400" i="1" dirty="0">
                <a:solidFill>
                  <a:schemeClr val="bg1"/>
                </a:solidFill>
                <a:latin typeface="Calibri" panose="020F0502020204030204" pitchFamily="34" charset="0"/>
                <a:cs typeface="Calibri" panose="020F0502020204030204" pitchFamily="34" charset="0"/>
              </a:rPr>
              <a:t>.</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do what they are supposed to do </a:t>
            </a:r>
            <a:r>
              <a:rPr lang="en-US" sz="2400" b="1" i="1" dirty="0">
                <a:solidFill>
                  <a:srgbClr val="0070C0"/>
                </a:solidFill>
                <a:latin typeface="Calibri" panose="020F0502020204030204" pitchFamily="34" charset="0"/>
                <a:cs typeface="Calibri" panose="020F0502020204030204" pitchFamily="34" charset="0"/>
              </a:rPr>
              <a:t>or fail.</a:t>
            </a:r>
          </a:p>
        </p:txBody>
      </p:sp>
    </p:spTree>
    <p:extLst>
      <p:ext uri="{BB962C8B-B14F-4D97-AF65-F5344CB8AC3E}">
        <p14:creationId xmlns:p14="http://schemas.microsoft.com/office/powerpoint/2010/main" val="2765153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fade">
                                      <p:cBhvr>
                                        <p:cTn id="47" dur="500"/>
                                        <p:tgtEl>
                                          <p:spTgt spid="5">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8" end="8"/>
                                            </p:txEl>
                                          </p:spTgt>
                                        </p:tgtEl>
                                        <p:attrNameLst>
                                          <p:attrName>style.visibility</p:attrName>
                                        </p:attrNameLst>
                                      </p:cBhvr>
                                      <p:to>
                                        <p:strVal val="visible"/>
                                      </p:to>
                                    </p:set>
                                    <p:animEffect transition="in" filter="fade">
                                      <p:cBhvr>
                                        <p:cTn id="5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19200"/>
            <a:ext cx="7467600" cy="533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“Let it crash” or “Let it fail”</a:t>
            </a:r>
          </a:p>
        </p:txBody>
      </p:sp>
      <p:sp>
        <p:nvSpPr>
          <p:cNvPr id="5" name="Content Placeholder 1"/>
          <p:cNvSpPr txBox="1">
            <a:spLocks/>
          </p:cNvSpPr>
          <p:nvPr/>
        </p:nvSpPr>
        <p:spPr>
          <a:xfrm>
            <a:off x="304800" y="1752600"/>
            <a:ext cx="807720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lvl="1" indent="0">
              <a:spcBef>
                <a:spcPts val="0"/>
              </a:spcBef>
              <a:spcAft>
                <a:spcPts val="1800"/>
              </a:spcAft>
              <a:buClrTx/>
              <a:buNone/>
            </a:pPr>
            <a:r>
              <a:rPr lang="en-US" sz="2000" b="1" i="1" dirty="0">
                <a:solidFill>
                  <a:srgbClr val="0070C0"/>
                </a:solidFill>
                <a:latin typeface="Calibri" panose="020F0502020204030204" pitchFamily="34" charset="0"/>
                <a:cs typeface="Calibri" panose="020F0502020204030204" pitchFamily="34" charset="0"/>
              </a:rPr>
              <a:t>Erlang supports a "Let it fail" coding style</a:t>
            </a:r>
            <a:endParaRPr lang="en-US" sz="2400" b="1" i="1" dirty="0">
              <a:solidFill>
                <a:srgbClr val="0070C0"/>
              </a:solidFill>
              <a:latin typeface="Calibri" panose="020F0502020204030204" pitchFamily="34" charset="0"/>
              <a:cs typeface="Calibri" panose="020F0502020204030204" pitchFamily="34" charset="0"/>
            </a:endParaRPr>
          </a:p>
          <a:p>
            <a:pPr marL="182880" lvl="1" indent="0">
              <a:spcBef>
                <a:spcPts val="0"/>
              </a:spcBef>
              <a:spcAft>
                <a:spcPts val="1800"/>
              </a:spcAft>
              <a:buClrTx/>
              <a:buNone/>
            </a:pPr>
            <a:r>
              <a:rPr lang="en-US" sz="2000" i="1" dirty="0">
                <a:solidFill>
                  <a:schemeClr val="bg1"/>
                </a:solidFill>
                <a:latin typeface="Calibri" panose="020F0502020204030204" pitchFamily="34" charset="0"/>
                <a:cs typeface="Calibri" panose="020F0502020204030204" pitchFamily="34" charset="0"/>
              </a:rPr>
              <a:t>Has a mechanism that makes it easy for external processes to monitor for crashes (or hardware failures). This is In preference to an in-process mechanism like exception handling used in many other PLs</a:t>
            </a:r>
          </a:p>
          <a:p>
            <a:pPr marL="182880" lvl="1" indent="0">
              <a:spcBef>
                <a:spcPts val="0"/>
              </a:spcBef>
              <a:spcAft>
                <a:spcPts val="1800"/>
              </a:spcAft>
              <a:buClrTx/>
              <a:buNone/>
            </a:pPr>
            <a:r>
              <a:rPr lang="en-US" sz="2000" i="1" dirty="0">
                <a:solidFill>
                  <a:schemeClr val="bg1"/>
                </a:solidFill>
                <a:latin typeface="Calibri" panose="020F0502020204030204" pitchFamily="34" charset="0"/>
                <a:cs typeface="Calibri" panose="020F0502020204030204" pitchFamily="34" charset="0"/>
              </a:rPr>
              <a:t>Crashes are reported like other messages (the only way processes can communicate with each other).  </a:t>
            </a:r>
            <a:r>
              <a:rPr lang="en-US" sz="2000" i="1" dirty="0" err="1">
                <a:solidFill>
                  <a:schemeClr val="bg1"/>
                </a:solidFill>
                <a:latin typeface="Calibri" panose="020F0502020204030204" pitchFamily="34" charset="0"/>
                <a:cs typeface="Calibri" panose="020F0502020204030204" pitchFamily="34" charset="0"/>
              </a:rPr>
              <a:t>Subprocesses</a:t>
            </a:r>
            <a:r>
              <a:rPr lang="en-US" sz="2000" i="1" dirty="0">
                <a:solidFill>
                  <a:schemeClr val="bg1"/>
                </a:solidFill>
                <a:latin typeface="Calibri" panose="020F0502020204030204" pitchFamily="34" charset="0"/>
                <a:cs typeface="Calibri" panose="020F0502020204030204" pitchFamily="34" charset="0"/>
              </a:rPr>
              <a:t> can be spawned cheaply</a:t>
            </a:r>
          </a:p>
          <a:p>
            <a:pPr marL="182880" lvl="1" indent="0">
              <a:spcBef>
                <a:spcPts val="0"/>
              </a:spcBef>
              <a:spcAft>
                <a:spcPts val="1800"/>
              </a:spcAft>
              <a:buClrTx/>
              <a:buNone/>
            </a:pPr>
            <a:r>
              <a:rPr lang="en-US" sz="2000" i="1" dirty="0">
                <a:solidFill>
                  <a:schemeClr val="bg1"/>
                </a:solidFill>
                <a:latin typeface="Calibri" panose="020F0502020204030204" pitchFamily="34" charset="0"/>
                <a:cs typeface="Calibri" panose="020F0502020204030204" pitchFamily="34" charset="0"/>
              </a:rPr>
              <a:t>So prefer a process be completely restarted rather than trying to recover from a failure</a:t>
            </a:r>
          </a:p>
          <a:p>
            <a:pPr marL="182880" lvl="1" indent="0">
              <a:spcBef>
                <a:spcPts val="0"/>
              </a:spcBef>
              <a:spcAft>
                <a:spcPts val="1800"/>
              </a:spcAft>
              <a:buClrTx/>
              <a:buNone/>
            </a:pPr>
            <a:r>
              <a:rPr lang="en-US" sz="2000" i="1" dirty="0">
                <a:solidFill>
                  <a:schemeClr val="bg1"/>
                </a:solidFill>
                <a:latin typeface="Calibri" panose="020F0502020204030204" pitchFamily="34" charset="0"/>
                <a:cs typeface="Calibri" panose="020F0502020204030204" pitchFamily="34" charset="0"/>
              </a:rPr>
              <a:t>This philosophy results in </a:t>
            </a:r>
            <a:r>
              <a:rPr lang="en-US" sz="2000" i="1" dirty="0">
                <a:solidFill>
                  <a:srgbClr val="C00000"/>
                </a:solidFill>
                <a:latin typeface="Calibri" panose="020F0502020204030204" pitchFamily="34" charset="0"/>
                <a:cs typeface="Calibri" panose="020F0502020204030204" pitchFamily="34" charset="0"/>
              </a:rPr>
              <a:t>less code devoted to defensive programming </a:t>
            </a:r>
            <a:r>
              <a:rPr lang="en-US" sz="2000" i="1" dirty="0">
                <a:solidFill>
                  <a:schemeClr val="bg1"/>
                </a:solidFill>
                <a:latin typeface="Calibri" panose="020F0502020204030204" pitchFamily="34" charset="0"/>
                <a:cs typeface="Calibri" panose="020F0502020204030204" pitchFamily="34" charset="0"/>
              </a:rPr>
              <a:t>where error-handling code is highly contextual and specific</a:t>
            </a:r>
            <a:endParaRPr lang="en-US" sz="2400" b="1" i="1"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1152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Let it fail …. means</a:t>
            </a:r>
          </a:p>
        </p:txBody>
      </p:sp>
      <p:sp>
        <p:nvSpPr>
          <p:cNvPr id="7" name="Content Placeholder 1"/>
          <p:cNvSpPr txBox="1">
            <a:spLocks/>
          </p:cNvSpPr>
          <p:nvPr/>
        </p:nvSpPr>
        <p:spPr>
          <a:xfrm>
            <a:off x="304800" y="1066800"/>
            <a:ext cx="7467600" cy="6096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None/>
              <a:tabLst/>
              <a:defRPr/>
            </a:pPr>
            <a:r>
              <a:rPr kumimoji="0" lang="en-US" sz="28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rPr>
              <a:t>“Let it crash” or “Let it fail”</a:t>
            </a:r>
          </a:p>
        </p:txBody>
      </p:sp>
      <p:sp>
        <p:nvSpPr>
          <p:cNvPr id="5" name="Content Placeholder 1"/>
          <p:cNvSpPr txBox="1">
            <a:spLocks/>
          </p:cNvSpPr>
          <p:nvPr/>
        </p:nvSpPr>
        <p:spPr>
          <a:xfrm>
            <a:off x="304800" y="1752600"/>
            <a:ext cx="807720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marR="0" lvl="1" indent="0" algn="l" defTabSz="457200" rtl="0" eaLnBrk="1" fontAlgn="auto" latinLnBrk="0" hangingPunct="1">
              <a:lnSpc>
                <a:spcPct val="100000"/>
              </a:lnSpc>
              <a:spcBef>
                <a:spcPts val="0"/>
              </a:spcBef>
              <a:spcAft>
                <a:spcPts val="1800"/>
              </a:spcAft>
              <a:buClrTx/>
              <a:buSzPct val="80000"/>
              <a:buFont typeface="Wingdings 3" panose="05040102010807070707" pitchFamily="18" charset="2"/>
              <a:buNone/>
              <a:tabLst/>
              <a:defRPr/>
            </a:pPr>
            <a:r>
              <a:rPr kumimoji="0" lang="en-US" sz="2000" b="1" i="0" u="none" strike="noStrike" kern="1200" cap="none" spc="0" normalizeH="0" baseline="0" noProof="0" dirty="0">
                <a:ln>
                  <a:noFill/>
                </a:ln>
                <a:solidFill>
                  <a:srgbClr val="0070C0"/>
                </a:solidFill>
                <a:effectLst/>
                <a:uLnTx/>
                <a:uFillTx/>
                <a:latin typeface="Calibri" panose="020F0502020204030204" pitchFamily="34" charset="0"/>
                <a:ea typeface="+mn-ea"/>
                <a:cs typeface="Calibri" panose="020F0502020204030204" pitchFamily="34" charset="0"/>
              </a:rPr>
              <a:t>Design philosophy: </a:t>
            </a:r>
            <a:r>
              <a:rPr kumimoji="0" lang="en-US" sz="2000" b="0" i="0" u="none" strike="noStrike" kern="120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Calibri" panose="020F0502020204030204" pitchFamily="34" charset="0"/>
              </a:rPr>
              <a:t>design systems expecting that failure will happen; build a supervisor structure to monitor executions, detect failures, and quickly restart failed processes</a:t>
            </a:r>
          </a:p>
          <a:p>
            <a:pPr marL="182880" marR="0" lvl="1" indent="0" algn="l" defTabSz="457200" rtl="0" eaLnBrk="1" fontAlgn="auto" latinLnBrk="0" hangingPunct="1">
              <a:lnSpc>
                <a:spcPct val="100000"/>
              </a:lnSpc>
              <a:spcBef>
                <a:spcPts val="0"/>
              </a:spcBef>
              <a:spcAft>
                <a:spcPts val="1800"/>
              </a:spcAft>
              <a:buClrTx/>
              <a:buSzPct val="80000"/>
              <a:buFont typeface="Wingdings 3" panose="05040102010807070707" pitchFamily="18" charset="2"/>
              <a:buNone/>
              <a:tabLst/>
              <a:defRPr/>
            </a:pPr>
            <a:r>
              <a:rPr kumimoji="0" lang="en-US" sz="2000" b="1" i="0" u="none" strike="noStrike" kern="1200" cap="none" spc="0" normalizeH="0" baseline="0" noProof="0" dirty="0">
                <a:ln>
                  <a:noFill/>
                </a:ln>
                <a:solidFill>
                  <a:srgbClr val="0070C0"/>
                </a:solidFill>
                <a:effectLst/>
                <a:uLnTx/>
                <a:uFillTx/>
                <a:latin typeface="Calibri" panose="020F0502020204030204" pitchFamily="34" charset="0"/>
                <a:ea typeface="+mn-ea"/>
                <a:cs typeface="Calibri" panose="020F0502020204030204" pitchFamily="34" charset="0"/>
              </a:rPr>
              <a:t>Error detection via supervisor infrastructure</a:t>
            </a:r>
          </a:p>
          <a:p>
            <a:pPr marL="182880" marR="0" lvl="1" indent="0" algn="l" defTabSz="457200" rtl="0" eaLnBrk="1" fontAlgn="auto" latinLnBrk="0" hangingPunct="1">
              <a:lnSpc>
                <a:spcPct val="100000"/>
              </a:lnSpc>
              <a:spcBef>
                <a:spcPts val="0"/>
              </a:spcBef>
              <a:spcAft>
                <a:spcPts val="1800"/>
              </a:spcAft>
              <a:buClrTx/>
              <a:buSzPct val="80000"/>
              <a:buFont typeface="Wingdings 3" panose="05040102010807070707" pitchFamily="18" charset="2"/>
              <a:buNone/>
              <a:tabLst/>
              <a:defRPr/>
            </a:pPr>
            <a:r>
              <a:rPr kumimoji="0" lang="en-US" sz="2000" b="1" i="0" u="none" strike="noStrike" kern="1200" cap="none" spc="0" normalizeH="0" baseline="0" noProof="0" dirty="0">
                <a:ln>
                  <a:noFill/>
                </a:ln>
                <a:solidFill>
                  <a:srgbClr val="0070C0"/>
                </a:solidFill>
                <a:effectLst/>
                <a:uLnTx/>
                <a:uFillTx/>
                <a:latin typeface="Calibri" panose="020F0502020204030204" pitchFamily="34" charset="0"/>
                <a:ea typeface="+mn-ea"/>
                <a:cs typeface="Calibri" panose="020F0502020204030204" pitchFamily="34" charset="0"/>
              </a:rPr>
              <a:t>Fail fast, then recover</a:t>
            </a:r>
          </a:p>
          <a:p>
            <a:pPr marL="182880" marR="0" lvl="1" indent="0" algn="l" defTabSz="457200" rtl="0" eaLnBrk="1" fontAlgn="auto" latinLnBrk="0" hangingPunct="1">
              <a:lnSpc>
                <a:spcPct val="100000"/>
              </a:lnSpc>
              <a:spcBef>
                <a:spcPts val="0"/>
              </a:spcBef>
              <a:spcAft>
                <a:spcPts val="1800"/>
              </a:spcAft>
              <a:buClrTx/>
              <a:buSzPct val="80000"/>
              <a:buFont typeface="Wingdings 3" panose="05040102010807070707" pitchFamily="18" charset="2"/>
              <a:buNone/>
              <a:tabLst/>
              <a:defRPr/>
            </a:pPr>
            <a:r>
              <a:rPr kumimoji="0" lang="en-US" sz="2000" b="1" i="0" u="none" strike="noStrike" kern="1200" cap="none" spc="0" normalizeH="0" baseline="0" noProof="0" dirty="0">
                <a:ln>
                  <a:noFill/>
                </a:ln>
                <a:solidFill>
                  <a:srgbClr val="0070C0"/>
                </a:solidFill>
                <a:effectLst/>
                <a:uLnTx/>
                <a:uFillTx/>
                <a:latin typeface="Calibri" panose="020F0502020204030204" pitchFamily="34" charset="0"/>
                <a:ea typeface="+mn-ea"/>
                <a:cs typeface="Calibri" panose="020F0502020204030204" pitchFamily="34" charset="0"/>
              </a:rPr>
              <a:t>Isolation of failures</a:t>
            </a:r>
          </a:p>
        </p:txBody>
      </p:sp>
    </p:spTree>
    <p:extLst>
      <p:ext uri="{BB962C8B-B14F-4D97-AF65-F5344CB8AC3E}">
        <p14:creationId xmlns:p14="http://schemas.microsoft.com/office/powerpoint/2010/main" val="8715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a:solidFill>
                  <a:srgbClr val="0070C0"/>
                </a:solidFill>
                <a:latin typeface="Arial" panose="020B0604020202020204" pitchFamily="34" charset="0"/>
                <a:cs typeface="Arial" panose="020B0604020202020204" pitchFamily="34" charset="0"/>
              </a:rPr>
              <a:t>Now… How </a:t>
            </a:r>
            <a:r>
              <a:rPr lang="en-US" sz="3200" b="1" dirty="0">
                <a:solidFill>
                  <a:srgbClr val="0070C0"/>
                </a:solidFill>
                <a:latin typeface="Arial" panose="020B0604020202020204" pitchFamily="34" charset="0"/>
                <a:cs typeface="Arial" panose="020B0604020202020204" pitchFamily="34" charset="0"/>
              </a:rPr>
              <a:t>to Erlang</a:t>
            </a:r>
          </a:p>
        </p:txBody>
      </p:sp>
      <p:sp>
        <p:nvSpPr>
          <p:cNvPr id="7" name="Content Placeholder 1"/>
          <p:cNvSpPr txBox="1">
            <a:spLocks/>
          </p:cNvSpPr>
          <p:nvPr/>
        </p:nvSpPr>
        <p:spPr>
          <a:xfrm>
            <a:off x="304800" y="1066800"/>
            <a:ext cx="7467600" cy="533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Based on an Interpreted Shell</a:t>
            </a:r>
          </a:p>
        </p:txBody>
      </p:sp>
      <p:sp>
        <p:nvSpPr>
          <p:cNvPr id="5" name="Content Placeholder 1"/>
          <p:cNvSpPr txBox="1">
            <a:spLocks/>
          </p:cNvSpPr>
          <p:nvPr/>
        </p:nvSpPr>
        <p:spPr>
          <a:xfrm>
            <a:off x="304800" y="2057400"/>
            <a:ext cx="8077200" cy="3733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lvl="1" indent="0">
              <a:spcBef>
                <a:spcPts val="0"/>
              </a:spcBef>
              <a:spcAft>
                <a:spcPts val="0"/>
              </a:spcAft>
              <a:buClrTx/>
              <a:buNone/>
            </a:pPr>
            <a:r>
              <a:rPr lang="en-US" sz="2000" b="1" dirty="0">
                <a:solidFill>
                  <a:srgbClr val="0070C0"/>
                </a:solidFill>
                <a:latin typeface="Calibri" panose="020F0502020204030204" pitchFamily="34" charset="0"/>
                <a:cs typeface="Calibri" panose="020F0502020204030204" pitchFamily="34" charset="0"/>
              </a:rPr>
              <a:t>Basic Shell, Runtime: </a:t>
            </a:r>
            <a:r>
              <a:rPr lang="en-US" sz="2000" dirty="0">
                <a:solidFill>
                  <a:schemeClr val="bg1">
                    <a:lumMod val="95000"/>
                    <a:lumOff val="5000"/>
                  </a:schemeClr>
                </a:solidFill>
                <a:latin typeface="Calibri" panose="020F0502020204030204" pitchFamily="34" charset="0"/>
                <a:cs typeface="Calibri" panose="020F0502020204030204" pitchFamily="34" charset="0"/>
                <a:hlinkClick r:id="rId2"/>
              </a:rPr>
              <a:t>https://www.erlang.org/downloads</a:t>
            </a:r>
            <a:endParaRPr lang="en-US" sz="2000" dirty="0">
              <a:solidFill>
                <a:schemeClr val="bg1">
                  <a:lumMod val="95000"/>
                  <a:lumOff val="5000"/>
                </a:schemeClr>
              </a:solidFill>
              <a:latin typeface="Calibri" panose="020F0502020204030204" pitchFamily="34" charset="0"/>
              <a:cs typeface="Calibri" panose="020F0502020204030204" pitchFamily="34" charset="0"/>
            </a:endParaRPr>
          </a:p>
          <a:p>
            <a:pPr marL="182880" lvl="1" indent="0">
              <a:spcBef>
                <a:spcPts val="0"/>
              </a:spcBef>
              <a:spcAft>
                <a:spcPts val="0"/>
              </a:spcAft>
              <a:buClrTx/>
              <a:buNone/>
            </a:pPr>
            <a:endParaRPr lang="en-US" sz="2000" dirty="0">
              <a:solidFill>
                <a:schemeClr val="bg1">
                  <a:lumMod val="95000"/>
                  <a:lumOff val="5000"/>
                </a:schemeClr>
              </a:solidFill>
              <a:latin typeface="Calibri" panose="020F0502020204030204" pitchFamily="34" charset="0"/>
              <a:cs typeface="Calibri" panose="020F0502020204030204" pitchFamily="34" charset="0"/>
            </a:endParaRPr>
          </a:p>
          <a:p>
            <a:pPr marL="182880" lvl="1" indent="0">
              <a:spcBef>
                <a:spcPts val="0"/>
              </a:spcBef>
              <a:spcAft>
                <a:spcPts val="1800"/>
              </a:spcAft>
              <a:buClrTx/>
              <a:buNone/>
            </a:pPr>
            <a:r>
              <a:rPr lang="en-US" sz="2000" b="1" dirty="0">
                <a:solidFill>
                  <a:srgbClr val="0070C0"/>
                </a:solidFill>
                <a:latin typeface="Calibri" panose="020F0502020204030204" pitchFamily="34" charset="0"/>
                <a:cs typeface="Calibri" panose="020F0502020204030204" pitchFamily="34" charset="0"/>
              </a:rPr>
              <a:t>Some IDEs will allow you to build and run Erlang programs</a:t>
            </a:r>
          </a:p>
          <a:p>
            <a:pPr marL="182880" lvl="1" indent="0">
              <a:spcBef>
                <a:spcPts val="0"/>
              </a:spcBef>
              <a:spcAft>
                <a:spcPts val="400"/>
              </a:spcAft>
              <a:buClrTx/>
              <a:buNone/>
            </a:pPr>
            <a:r>
              <a:rPr lang="en-US" sz="2000" b="1" dirty="0">
                <a:solidFill>
                  <a:srgbClr val="0070C0"/>
                </a:solidFill>
                <a:latin typeface="Calibri" panose="020F0502020204030204" pitchFamily="34" charset="0"/>
                <a:cs typeface="Calibri" panose="020F0502020204030204" pitchFamily="34" charset="0"/>
              </a:rPr>
              <a:t>Also here is a page that lets you run it on the web:</a:t>
            </a:r>
          </a:p>
          <a:p>
            <a:pPr marL="182880" lvl="1" indent="0">
              <a:spcBef>
                <a:spcPts val="0"/>
              </a:spcBef>
              <a:spcAft>
                <a:spcPts val="1800"/>
              </a:spcAft>
              <a:buClrTx/>
              <a:buNone/>
            </a:pPr>
            <a:r>
              <a:rPr lang="en-US" sz="2000" dirty="0">
                <a:solidFill>
                  <a:schemeClr val="bg1">
                    <a:lumMod val="85000"/>
                    <a:lumOff val="15000"/>
                  </a:schemeClr>
                </a:solidFill>
                <a:latin typeface="Calibri" panose="020F0502020204030204" pitchFamily="34" charset="0"/>
                <a:cs typeface="Calibri" panose="020F0502020204030204" pitchFamily="34" charset="0"/>
                <a:hlinkClick r:id="rId3"/>
              </a:rPr>
              <a:t>https://onecompiler.com/erlang</a:t>
            </a:r>
            <a:endParaRPr lang="en-US" sz="2000" dirty="0">
              <a:solidFill>
                <a:schemeClr val="bg1">
                  <a:lumMod val="85000"/>
                  <a:lumOff val="15000"/>
                </a:schemeClr>
              </a:solidFill>
              <a:latin typeface="Calibri" panose="020F0502020204030204" pitchFamily="34" charset="0"/>
              <a:cs typeface="Calibri" panose="020F0502020204030204" pitchFamily="34" charset="0"/>
            </a:endParaRPr>
          </a:p>
          <a:p>
            <a:pPr marL="182880" lvl="1" indent="0">
              <a:spcBef>
                <a:spcPts val="0"/>
              </a:spcBef>
              <a:spcAft>
                <a:spcPts val="1800"/>
              </a:spcAft>
              <a:buClrTx/>
              <a:buNone/>
            </a:pPr>
            <a:endParaRPr lang="en-US" sz="2000" b="1" dirty="0">
              <a:solidFill>
                <a:srgbClr val="0070C0"/>
              </a:solidFill>
              <a:latin typeface="Calibri" panose="020F0502020204030204" pitchFamily="34" charset="0"/>
              <a:cs typeface="Calibri" panose="020F0502020204030204" pitchFamily="34" charset="0"/>
            </a:endParaRPr>
          </a:p>
          <a:p>
            <a:pPr marL="182880" lvl="1" indent="0">
              <a:spcBef>
                <a:spcPts val="0"/>
              </a:spcBef>
              <a:spcAft>
                <a:spcPts val="1800"/>
              </a:spcAft>
              <a:buClrTx/>
              <a:buNone/>
            </a:pPr>
            <a:r>
              <a:rPr lang="en-US" sz="2000" b="1" dirty="0">
                <a:solidFill>
                  <a:srgbClr val="0070C0"/>
                </a:solidFill>
                <a:latin typeface="Calibri" panose="020F0502020204030204" pitchFamily="34" charset="0"/>
                <a:cs typeface="Calibri" panose="020F0502020204030204" pitchFamily="34" charset="0"/>
              </a:rPr>
              <a:t>Interactive tutorial: </a:t>
            </a:r>
            <a:r>
              <a:rPr lang="en-US" sz="2000" dirty="0">
                <a:solidFill>
                  <a:schemeClr val="bg1">
                    <a:lumMod val="85000"/>
                    <a:lumOff val="15000"/>
                  </a:schemeClr>
                </a:solidFill>
                <a:latin typeface="Calibri" panose="020F0502020204030204" pitchFamily="34" charset="0"/>
                <a:cs typeface="Calibri" panose="020F0502020204030204" pitchFamily="34" charset="0"/>
              </a:rPr>
              <a:t>https://tryerlang.</a:t>
            </a:r>
            <a:r>
              <a:rPr lang="en-US" sz="2000">
                <a:solidFill>
                  <a:schemeClr val="bg1">
                    <a:lumMod val="85000"/>
                    <a:lumOff val="15000"/>
                  </a:schemeClr>
                </a:solidFill>
                <a:latin typeface="Calibri" panose="020F0502020204030204" pitchFamily="34" charset="0"/>
                <a:cs typeface="Calibri" panose="020F0502020204030204" pitchFamily="34" charset="0"/>
              </a:rPr>
              <a:t>org/</a:t>
            </a:r>
            <a:endParaRPr lang="en-US" sz="2000" dirty="0">
              <a:solidFill>
                <a:schemeClr val="bg1">
                  <a:lumMod val="85000"/>
                  <a:lumOff val="15000"/>
                </a:schemeClr>
              </a:solidFill>
              <a:latin typeface="Calibri" panose="020F0502020204030204" pitchFamily="34" charset="0"/>
              <a:cs typeface="Calibri" panose="020F0502020204030204" pitchFamily="34" charset="0"/>
            </a:endParaRPr>
          </a:p>
          <a:p>
            <a:pPr marL="182880" lvl="1" indent="0">
              <a:spcBef>
                <a:spcPts val="0"/>
              </a:spcBef>
              <a:spcAft>
                <a:spcPts val="1800"/>
              </a:spcAft>
              <a:buClrTx/>
              <a:buNone/>
            </a:pPr>
            <a:endParaRPr lang="en-US" sz="2000" b="1"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65631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Syntax Quick Summary</a:t>
            </a:r>
          </a:p>
        </p:txBody>
      </p:sp>
      <p:sp>
        <p:nvSpPr>
          <p:cNvPr id="5" name="Content Placeholder 1"/>
          <p:cNvSpPr txBox="1">
            <a:spLocks/>
          </p:cNvSpPr>
          <p:nvPr/>
        </p:nvSpPr>
        <p:spPr>
          <a:xfrm>
            <a:off x="304800" y="1143000"/>
            <a:ext cx="8305800" cy="5334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lvl="1" indent="0">
              <a:spcBef>
                <a:spcPts val="0"/>
              </a:spcBef>
              <a:spcAft>
                <a:spcPts val="0"/>
              </a:spcAft>
              <a:buClrTx/>
              <a:buNone/>
            </a:pPr>
            <a:r>
              <a:rPr lang="en-US" sz="2000" b="1" dirty="0">
                <a:solidFill>
                  <a:srgbClr val="C00000"/>
                </a:solidFill>
                <a:latin typeface="Calibri" panose="020F0502020204030204" pitchFamily="34" charset="0"/>
                <a:cs typeface="Calibri" panose="020F0502020204030204" pitchFamily="34" charset="0"/>
              </a:rPr>
              <a:t>Variables</a:t>
            </a:r>
          </a:p>
          <a:p>
            <a:pPr marL="182880" lvl="1" indent="0">
              <a:spcBef>
                <a:spcPts val="0"/>
              </a:spcBef>
              <a:spcAft>
                <a:spcPts val="1200"/>
              </a:spcAft>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are sequences of characters as in most PLs, but must begin with an uppercase letter.  A variable may be given a value of some basic datatype. Variables are single assignment; once given a value, a variable cannot have its value changed.  Hence, a “variable” is </a:t>
            </a:r>
            <a:r>
              <a:rPr lang="en-US" sz="2000" i="1" dirty="0">
                <a:solidFill>
                  <a:srgbClr val="0070C0"/>
                </a:solidFill>
                <a:latin typeface="Calibri" panose="020F0502020204030204" pitchFamily="34" charset="0"/>
                <a:cs typeface="Calibri" panose="020F0502020204030204" pitchFamily="34" charset="0"/>
              </a:rPr>
              <a:t>not variable </a:t>
            </a:r>
            <a:r>
              <a:rPr lang="en-US" sz="2000" i="1" dirty="0">
                <a:solidFill>
                  <a:schemeClr val="bg1">
                    <a:lumMod val="95000"/>
                    <a:lumOff val="5000"/>
                  </a:schemeClr>
                </a:solidFill>
                <a:latin typeface="Calibri" panose="020F0502020204030204" pitchFamily="34" charset="0"/>
                <a:cs typeface="Calibri" panose="020F0502020204030204" pitchFamily="34" charset="0"/>
              </a:rPr>
              <a:t>.</a:t>
            </a:r>
          </a:p>
          <a:p>
            <a:pPr marL="182880" lvl="1" indent="0">
              <a:spcBef>
                <a:spcPts val="0"/>
              </a:spcBef>
              <a:spcAft>
                <a:spcPts val="0"/>
              </a:spcAft>
              <a:buClrTx/>
              <a:buNone/>
            </a:pPr>
            <a:r>
              <a:rPr lang="en-US" sz="2000" b="1" dirty="0">
                <a:solidFill>
                  <a:srgbClr val="C00000"/>
                </a:solidFill>
                <a:latin typeface="Calibri" panose="020F0502020204030204" pitchFamily="34" charset="0"/>
                <a:cs typeface="Calibri" panose="020F0502020204030204" pitchFamily="34" charset="0"/>
              </a:rPr>
              <a:t>Atoms</a:t>
            </a:r>
          </a:p>
          <a:p>
            <a:pPr marL="182880" lvl="1" indent="0">
              <a:spcBef>
                <a:spcPts val="0"/>
              </a:spcBef>
              <a:spcAft>
                <a:spcPts val="1200"/>
              </a:spcAft>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are sequences of characters like variables, but must begin with a lowercase letter.  It can be enclosed in single quotes when needed.  The value of an atom is its name.  It is just a symbol.  It is a basic datatype.</a:t>
            </a:r>
            <a:endParaRPr lang="en-US" sz="2000" b="1" dirty="0">
              <a:solidFill>
                <a:srgbClr val="0070C0"/>
              </a:solidFill>
              <a:latin typeface="Calibri" panose="020F0502020204030204" pitchFamily="34" charset="0"/>
              <a:cs typeface="Calibri" panose="020F0502020204030204" pitchFamily="34" charset="0"/>
            </a:endParaRPr>
          </a:p>
          <a:p>
            <a:pPr marL="182880" lvl="1" indent="0">
              <a:spcBef>
                <a:spcPts val="0"/>
              </a:spcBef>
              <a:spcAft>
                <a:spcPts val="0"/>
              </a:spcAft>
              <a:buClrTx/>
              <a:buNone/>
            </a:pPr>
            <a:r>
              <a:rPr lang="en-US" sz="2000" b="1" dirty="0">
                <a:solidFill>
                  <a:srgbClr val="C00000"/>
                </a:solidFill>
                <a:latin typeface="Calibri" panose="020F0502020204030204" pitchFamily="34" charset="0"/>
                <a:cs typeface="Calibri" panose="020F0502020204030204" pitchFamily="34" charset="0"/>
              </a:rPr>
              <a:t>Functions</a:t>
            </a:r>
          </a:p>
          <a:p>
            <a:pPr marL="182880" lvl="1" indent="0">
              <a:spcBef>
                <a:spcPts val="0"/>
              </a:spcBef>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named (usually) sequences of expressions to be evaluated.  </a:t>
            </a:r>
            <a:r>
              <a:rPr lang="en-US" sz="2000" dirty="0" err="1">
                <a:solidFill>
                  <a:schemeClr val="bg1">
                    <a:lumMod val="95000"/>
                    <a:lumOff val="5000"/>
                  </a:schemeClr>
                </a:solidFill>
                <a:latin typeface="Calibri" panose="020F0502020204030204" pitchFamily="34" charset="0"/>
                <a:cs typeface="Calibri" panose="020F0502020204030204" pitchFamily="34" charset="0"/>
              </a:rPr>
              <a:t>Erlang</a:t>
            </a:r>
            <a:r>
              <a:rPr lang="en-US" sz="2000" dirty="0">
                <a:solidFill>
                  <a:schemeClr val="bg1">
                    <a:lumMod val="95000"/>
                    <a:lumOff val="5000"/>
                  </a:schemeClr>
                </a:solidFill>
                <a:latin typeface="Calibri" panose="020F0502020204030204" pitchFamily="34" charset="0"/>
                <a:cs typeface="Calibri" panose="020F0502020204030204" pitchFamily="34" charset="0"/>
              </a:rPr>
              <a:t> is a functional language, so function execution (expression evaluation) is the primary means of computation being carried out.  </a:t>
            </a:r>
          </a:p>
          <a:p>
            <a:pPr marL="182880" lvl="1" indent="0">
              <a:spcBef>
                <a:spcPts val="0"/>
              </a:spcBef>
              <a:spcAft>
                <a:spcPts val="0"/>
              </a:spcAft>
              <a:buClrTx/>
              <a:buNone/>
            </a:pPr>
            <a:r>
              <a:rPr lang="en-US" sz="2000" b="1" dirty="0">
                <a:solidFill>
                  <a:srgbClr val="C00000"/>
                </a:solidFill>
                <a:latin typeface="Calibri" panose="020F0502020204030204" pitchFamily="34" charset="0"/>
                <a:cs typeface="Calibri" panose="020F0502020204030204" pitchFamily="34" charset="0"/>
              </a:rPr>
              <a:t>Modules</a:t>
            </a:r>
          </a:p>
          <a:p>
            <a:pPr marL="182880" lvl="1" indent="0">
              <a:spcBef>
                <a:spcPts val="0"/>
              </a:spcBef>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The primary mechanism for organizing </a:t>
            </a:r>
            <a:r>
              <a:rPr lang="en-US" sz="2000" dirty="0" err="1">
                <a:solidFill>
                  <a:schemeClr val="bg1">
                    <a:lumMod val="95000"/>
                    <a:lumOff val="5000"/>
                  </a:schemeClr>
                </a:solidFill>
                <a:latin typeface="Calibri" panose="020F0502020204030204" pitchFamily="34" charset="0"/>
                <a:cs typeface="Calibri" panose="020F0502020204030204" pitchFamily="34" charset="0"/>
              </a:rPr>
              <a:t>Erlang</a:t>
            </a:r>
            <a:r>
              <a:rPr lang="en-US" sz="2000" dirty="0">
                <a:solidFill>
                  <a:schemeClr val="bg1">
                    <a:lumMod val="95000"/>
                    <a:lumOff val="5000"/>
                  </a:schemeClr>
                </a:solidFill>
                <a:latin typeface="Calibri" panose="020F0502020204030204" pitchFamily="34" charset="0"/>
                <a:cs typeface="Calibri" panose="020F0502020204030204" pitchFamily="34" charset="0"/>
              </a:rPr>
              <a:t> code.  Modules contain function definitions.</a:t>
            </a:r>
          </a:p>
        </p:txBody>
      </p:sp>
    </p:spTree>
    <p:extLst>
      <p:ext uri="{BB962C8B-B14F-4D97-AF65-F5344CB8AC3E}">
        <p14:creationId xmlns:p14="http://schemas.microsoft.com/office/powerpoint/2010/main" val="1182884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Syntax Quick Summary</a:t>
            </a:r>
          </a:p>
        </p:txBody>
      </p:sp>
      <p:sp>
        <p:nvSpPr>
          <p:cNvPr id="5" name="Content Placeholder 1"/>
          <p:cNvSpPr txBox="1">
            <a:spLocks/>
          </p:cNvSpPr>
          <p:nvPr/>
        </p:nvSpPr>
        <p:spPr>
          <a:xfrm>
            <a:off x="304800" y="1143000"/>
            <a:ext cx="8305800" cy="5334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lvl="1" indent="0">
              <a:spcBef>
                <a:spcPts val="0"/>
              </a:spcBef>
              <a:spcAft>
                <a:spcPts val="0"/>
              </a:spcAft>
              <a:buClrTx/>
              <a:buNone/>
            </a:pPr>
            <a:r>
              <a:rPr lang="en-US" sz="2000" b="1" dirty="0">
                <a:solidFill>
                  <a:srgbClr val="C00000"/>
                </a:solidFill>
                <a:latin typeface="Calibri" panose="020F0502020204030204" pitchFamily="34" charset="0"/>
                <a:cs typeface="Calibri" panose="020F0502020204030204" pitchFamily="34" charset="0"/>
              </a:rPr>
              <a:t>Basic Data Types</a:t>
            </a:r>
          </a:p>
          <a:p>
            <a:pPr marL="182880" lvl="1" indent="0">
              <a:spcBef>
                <a:spcPts val="0"/>
              </a:spcBef>
              <a:spcAft>
                <a:spcPts val="0"/>
              </a:spcAft>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Atom, Integer, Float, Binary, </a:t>
            </a:r>
            <a:r>
              <a:rPr lang="en-US" sz="2000" dirty="0" err="1">
                <a:solidFill>
                  <a:schemeClr val="bg1">
                    <a:lumMod val="95000"/>
                    <a:lumOff val="5000"/>
                  </a:schemeClr>
                </a:solidFill>
                <a:latin typeface="Calibri" panose="020F0502020204030204" pitchFamily="34" charset="0"/>
                <a:cs typeface="Calibri" panose="020F0502020204030204" pitchFamily="34" charset="0"/>
              </a:rPr>
              <a:t>Pid</a:t>
            </a:r>
            <a:r>
              <a:rPr lang="en-US" sz="2000" dirty="0">
                <a:solidFill>
                  <a:schemeClr val="bg1">
                    <a:lumMod val="95000"/>
                    <a:lumOff val="5000"/>
                  </a:schemeClr>
                </a:solidFill>
                <a:latin typeface="Calibri" panose="020F0502020204030204" pitchFamily="34" charset="0"/>
                <a:cs typeface="Calibri" panose="020F0502020204030204" pitchFamily="34" charset="0"/>
              </a:rPr>
              <a:t>, Port, Fun</a:t>
            </a:r>
          </a:p>
          <a:p>
            <a:pPr marL="182880" lvl="1" indent="0">
              <a:spcBef>
                <a:spcPts val="0"/>
              </a:spcBef>
              <a:spcAft>
                <a:spcPts val="0"/>
              </a:spcAft>
              <a:buClrTx/>
              <a:buNone/>
            </a:pPr>
            <a:endParaRPr lang="en-US" sz="2000" b="1" dirty="0">
              <a:solidFill>
                <a:srgbClr val="C00000"/>
              </a:solidFill>
              <a:latin typeface="Calibri" panose="020F0502020204030204" pitchFamily="34" charset="0"/>
              <a:cs typeface="Calibri" panose="020F0502020204030204" pitchFamily="34" charset="0"/>
            </a:endParaRPr>
          </a:p>
          <a:p>
            <a:pPr marL="182880" lvl="1" indent="0">
              <a:spcBef>
                <a:spcPts val="0"/>
              </a:spcBef>
              <a:spcAft>
                <a:spcPts val="0"/>
              </a:spcAft>
              <a:buClrTx/>
              <a:buNone/>
            </a:pPr>
            <a:r>
              <a:rPr lang="en-US" sz="2000" b="1" dirty="0">
                <a:solidFill>
                  <a:srgbClr val="C00000"/>
                </a:solidFill>
                <a:latin typeface="Calibri" panose="020F0502020204030204" pitchFamily="34" charset="0"/>
                <a:cs typeface="Calibri" panose="020F0502020204030204" pitchFamily="34" charset="0"/>
              </a:rPr>
              <a:t>Structured Types</a:t>
            </a:r>
          </a:p>
          <a:p>
            <a:pPr marL="182880" lvl="1" indent="0">
              <a:spcBef>
                <a:spcPts val="0"/>
              </a:spcBef>
              <a:spcAft>
                <a:spcPts val="0"/>
              </a:spcAft>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List: dynamic mixed collection, using brackets:  [1,”2”,three]</a:t>
            </a:r>
          </a:p>
          <a:p>
            <a:pPr marL="182880" lvl="1" indent="0">
              <a:spcBef>
                <a:spcPts val="0"/>
              </a:spcBef>
              <a:spcAft>
                <a:spcPts val="0"/>
              </a:spcAft>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Tuple: fixed-length mixed collection, using braces:  { “foo”, </a:t>
            </a:r>
            <a:r>
              <a:rPr lang="en-US" sz="2000" dirty="0" err="1">
                <a:solidFill>
                  <a:schemeClr val="bg1">
                    <a:lumMod val="95000"/>
                    <a:lumOff val="5000"/>
                  </a:schemeClr>
                </a:solidFill>
                <a:latin typeface="Calibri" panose="020F0502020204030204" pitchFamily="34" charset="0"/>
                <a:cs typeface="Calibri" panose="020F0502020204030204" pitchFamily="34" charset="0"/>
              </a:rPr>
              <a:t>abc</a:t>
            </a:r>
            <a:r>
              <a:rPr lang="en-US" sz="2000" dirty="0">
                <a:solidFill>
                  <a:schemeClr val="bg1">
                    <a:lumMod val="95000"/>
                    <a:lumOff val="5000"/>
                  </a:schemeClr>
                </a:solidFill>
                <a:latin typeface="Calibri" panose="020F0502020204030204" pitchFamily="34" charset="0"/>
                <a:cs typeface="Calibri" panose="020F0502020204030204" pitchFamily="34" charset="0"/>
              </a:rPr>
              <a:t>, 123}</a:t>
            </a:r>
          </a:p>
          <a:p>
            <a:pPr marL="182880" lvl="1" indent="0">
              <a:spcBef>
                <a:spcPts val="0"/>
              </a:spcBef>
              <a:spcAft>
                <a:spcPts val="0"/>
              </a:spcAft>
              <a:buClrTx/>
              <a:buNone/>
            </a:pPr>
            <a:endParaRPr lang="en-US" sz="2000" dirty="0">
              <a:solidFill>
                <a:schemeClr val="bg1">
                  <a:lumMod val="95000"/>
                  <a:lumOff val="5000"/>
                </a:schemeClr>
              </a:solidFill>
              <a:latin typeface="Calibri" panose="020F0502020204030204" pitchFamily="34" charset="0"/>
              <a:cs typeface="Calibri" panose="020F0502020204030204" pitchFamily="34" charset="0"/>
            </a:endParaRPr>
          </a:p>
          <a:p>
            <a:pPr marL="182880" lvl="1" indent="0">
              <a:spcBef>
                <a:spcPts val="0"/>
              </a:spcBef>
              <a:spcAft>
                <a:spcPts val="0"/>
              </a:spcAft>
              <a:buClrTx/>
              <a:buNone/>
            </a:pPr>
            <a:r>
              <a:rPr lang="en-US" sz="2000" b="1" dirty="0">
                <a:solidFill>
                  <a:srgbClr val="C00000"/>
                </a:solidFill>
                <a:latin typeface="Calibri" panose="020F0502020204030204" pitchFamily="34" charset="0"/>
                <a:cs typeface="Calibri" panose="020F0502020204030204" pitchFamily="34" charset="0"/>
              </a:rPr>
              <a:t>Pattern Matching</a:t>
            </a:r>
          </a:p>
          <a:p>
            <a:pPr marL="182880" lvl="1" indent="0">
              <a:spcBef>
                <a:spcPts val="0"/>
              </a:spcBef>
              <a:spcAft>
                <a:spcPts val="0"/>
              </a:spcAft>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Used in function parameter binding, many other places</a:t>
            </a:r>
          </a:p>
          <a:p>
            <a:pPr marL="182880" lvl="1" indent="0">
              <a:spcBef>
                <a:spcPts val="0"/>
              </a:spcBef>
              <a:spcAft>
                <a:spcPts val="0"/>
              </a:spcAft>
              <a:buClrTx/>
              <a:buNone/>
            </a:pPr>
            <a:r>
              <a:rPr lang="en-US" sz="2000" dirty="0">
                <a:solidFill>
                  <a:srgbClr val="0070C0"/>
                </a:solidFill>
                <a:latin typeface="Bahnschrift SemiLight SemiConde" panose="020B0502040204020203" pitchFamily="34" charset="0"/>
                <a:cs typeface="Calibri" panose="020F0502020204030204" pitchFamily="34" charset="0"/>
              </a:rPr>
              <a:t>[ H | R ] = [6,7,18,90,2001].   </a:t>
            </a:r>
            <a:r>
              <a:rPr lang="en-US" sz="2000" dirty="0">
                <a:solidFill>
                  <a:schemeClr val="accent5">
                    <a:lumMod val="75000"/>
                  </a:schemeClr>
                </a:solidFill>
                <a:latin typeface="Bahnschrift SemiLight SemiConde" panose="020B0502040204020203" pitchFamily="34" charset="0"/>
                <a:cs typeface="Calibri" panose="020F0502020204030204" pitchFamily="34" charset="0"/>
              </a:rPr>
              <a:t>%%  H gets 6, R gets [7,18,90,2001]</a:t>
            </a:r>
          </a:p>
          <a:p>
            <a:pPr marL="182880" lvl="1" indent="0">
              <a:spcBef>
                <a:spcPts val="0"/>
              </a:spcBef>
              <a:spcAft>
                <a:spcPts val="0"/>
              </a:spcAft>
              <a:buClrTx/>
              <a:buNone/>
            </a:pPr>
            <a:endParaRPr lang="en-US" sz="2000" dirty="0">
              <a:solidFill>
                <a:schemeClr val="bg1">
                  <a:lumMod val="95000"/>
                  <a:lumOff val="5000"/>
                </a:schemeClr>
              </a:solidFill>
              <a:latin typeface="Calibri" panose="020F0502020204030204" pitchFamily="34" charset="0"/>
              <a:cs typeface="Calibri" panose="020F0502020204030204" pitchFamily="34" charset="0"/>
            </a:endParaRPr>
          </a:p>
          <a:p>
            <a:pPr marL="182880" lvl="1" indent="0">
              <a:spcBef>
                <a:spcPts val="0"/>
              </a:spcBef>
              <a:spcAft>
                <a:spcPts val="0"/>
              </a:spcAft>
              <a:buClrTx/>
              <a:buNone/>
            </a:pPr>
            <a:r>
              <a:rPr lang="en-US" sz="2000" b="1" dirty="0">
                <a:solidFill>
                  <a:srgbClr val="C00000"/>
                </a:solidFill>
                <a:latin typeface="Calibri" panose="020F0502020204030204" pitchFamily="34" charset="0"/>
                <a:cs typeface="Calibri" panose="020F0502020204030204" pitchFamily="34" charset="0"/>
              </a:rPr>
              <a:t>Guards</a:t>
            </a:r>
          </a:p>
          <a:p>
            <a:pPr marL="182880" lvl="1" indent="0">
              <a:spcBef>
                <a:spcPts val="0"/>
              </a:spcBef>
              <a:spcAft>
                <a:spcPts val="0"/>
              </a:spcAft>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Used to partially define function clauses, other selections</a:t>
            </a:r>
          </a:p>
          <a:p>
            <a:pPr marL="182880" lvl="1" indent="0">
              <a:spcBef>
                <a:spcPts val="0"/>
              </a:spcBef>
              <a:spcAft>
                <a:spcPts val="0"/>
              </a:spcAft>
              <a:buClrTx/>
              <a:buNone/>
            </a:pPr>
            <a:r>
              <a:rPr lang="pt-BR" sz="2000" dirty="0">
                <a:solidFill>
                  <a:srgbClr val="0070C0"/>
                </a:solidFill>
                <a:latin typeface="Bahnschrift SemiLight SemiConde" panose="020B0502040204020203" pitchFamily="34" charset="0"/>
              </a:rPr>
              <a:t>factorial(0) -&gt; 1; </a:t>
            </a:r>
          </a:p>
          <a:p>
            <a:pPr marL="182880" lvl="1" indent="0">
              <a:spcBef>
                <a:spcPts val="0"/>
              </a:spcBef>
              <a:spcAft>
                <a:spcPts val="0"/>
              </a:spcAft>
              <a:buClrTx/>
              <a:buNone/>
            </a:pPr>
            <a:r>
              <a:rPr lang="pt-BR" sz="2000" dirty="0">
                <a:solidFill>
                  <a:srgbClr val="0070C0"/>
                </a:solidFill>
                <a:latin typeface="Bahnschrift SemiLight SemiConde" panose="020B0502040204020203" pitchFamily="34" charset="0"/>
              </a:rPr>
              <a:t>factorial(N) </a:t>
            </a:r>
            <a:r>
              <a:rPr lang="pt-BR" sz="2000" dirty="0">
                <a:solidFill>
                  <a:schemeClr val="accent5">
                    <a:lumMod val="75000"/>
                  </a:schemeClr>
                </a:solidFill>
                <a:latin typeface="Bahnschrift SemiLight SemiConde" panose="020B0502040204020203" pitchFamily="34" charset="0"/>
              </a:rPr>
              <a:t>when N &gt; 0 </a:t>
            </a:r>
            <a:r>
              <a:rPr lang="pt-BR" sz="2000" dirty="0">
                <a:solidFill>
                  <a:srgbClr val="0070C0"/>
                </a:solidFill>
                <a:latin typeface="Bahnschrift SemiLight SemiConde" panose="020B0502040204020203" pitchFamily="34" charset="0"/>
              </a:rPr>
              <a:t>-&gt; N * factorial(N - 1).</a:t>
            </a:r>
            <a:endParaRPr lang="en-US" sz="2000" b="1" dirty="0">
              <a:solidFill>
                <a:srgbClr val="0070C0"/>
              </a:solidFill>
              <a:latin typeface="Bahnschrift SemiLight SemiConde" panose="020B0502040204020203" pitchFamily="34" charset="0"/>
              <a:cs typeface="Calibri" panose="020F0502020204030204" pitchFamily="34" charset="0"/>
            </a:endParaRPr>
          </a:p>
          <a:p>
            <a:pPr marL="182880" lvl="1" indent="0">
              <a:spcBef>
                <a:spcPts val="0"/>
              </a:spcBef>
              <a:spcAft>
                <a:spcPts val="0"/>
              </a:spcAft>
              <a:buClrTx/>
              <a:buNone/>
            </a:pPr>
            <a:endParaRPr lang="en-US" sz="2000" b="1"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5648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fade">
                                      <p:cBhvr>
                                        <p:cTn id="42" dur="500"/>
                                        <p:tgtEl>
                                          <p:spTgt spid="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animEffect transition="in" filter="fade">
                                      <p:cBhvr>
                                        <p:cTn id="47" dur="500"/>
                                        <p:tgtEl>
                                          <p:spTgt spid="5">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2" end="12"/>
                                            </p:txEl>
                                          </p:spTgt>
                                        </p:tgtEl>
                                        <p:attrNameLst>
                                          <p:attrName>style.visibility</p:attrName>
                                        </p:attrNameLst>
                                      </p:cBhvr>
                                      <p:to>
                                        <p:strVal val="visible"/>
                                      </p:to>
                                    </p:set>
                                    <p:animEffect transition="in" filter="fade">
                                      <p:cBhvr>
                                        <p:cTn id="52" dur="500"/>
                                        <p:tgtEl>
                                          <p:spTgt spid="5">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3" end="13"/>
                                            </p:txEl>
                                          </p:spTgt>
                                        </p:tgtEl>
                                        <p:attrNameLst>
                                          <p:attrName>style.visibility</p:attrName>
                                        </p:attrNameLst>
                                      </p:cBhvr>
                                      <p:to>
                                        <p:strVal val="visible"/>
                                      </p:to>
                                    </p:set>
                                    <p:animEffect transition="in" filter="fade">
                                      <p:cBhvr>
                                        <p:cTn id="57" dur="500"/>
                                        <p:tgtEl>
                                          <p:spTgt spid="5">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4" end="14"/>
                                            </p:txEl>
                                          </p:spTgt>
                                        </p:tgtEl>
                                        <p:attrNameLst>
                                          <p:attrName>style.visibility</p:attrName>
                                        </p:attrNameLst>
                                      </p:cBhvr>
                                      <p:to>
                                        <p:strVal val="visible"/>
                                      </p:to>
                                    </p:set>
                                    <p:animEffect transition="in" filter="fade">
                                      <p:cBhvr>
                                        <p:cTn id="62"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Syntax Quick Summary</a:t>
            </a:r>
          </a:p>
        </p:txBody>
      </p:sp>
      <p:sp>
        <p:nvSpPr>
          <p:cNvPr id="5" name="Content Placeholder 1"/>
          <p:cNvSpPr txBox="1">
            <a:spLocks/>
          </p:cNvSpPr>
          <p:nvPr/>
        </p:nvSpPr>
        <p:spPr>
          <a:xfrm>
            <a:off x="304800" y="1143000"/>
            <a:ext cx="8001000" cy="4572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lvl="1" indent="0">
              <a:spcBef>
                <a:spcPts val="0"/>
              </a:spcBef>
              <a:spcAft>
                <a:spcPts val="0"/>
              </a:spcAft>
              <a:buClrTx/>
              <a:buNone/>
            </a:pPr>
            <a:r>
              <a:rPr lang="en-US" sz="2000" b="1" dirty="0">
                <a:solidFill>
                  <a:srgbClr val="C00000"/>
                </a:solidFill>
                <a:latin typeface="Calibri" panose="020F0502020204030204" pitchFamily="34" charset="0"/>
                <a:cs typeface="Calibri" panose="020F0502020204030204" pitchFamily="34" charset="0"/>
              </a:rPr>
              <a:t>Conditional Flow Control</a:t>
            </a:r>
          </a:p>
          <a:p>
            <a:pPr marL="182880" lvl="1" indent="0">
              <a:spcBef>
                <a:spcPts val="0"/>
              </a:spcBef>
              <a:spcAft>
                <a:spcPts val="0"/>
              </a:spcAft>
              <a:buClrTx/>
              <a:buNone/>
            </a:pPr>
            <a:r>
              <a:rPr lang="en-US" sz="2000" b="1" dirty="0">
                <a:solidFill>
                  <a:srgbClr val="0070C0"/>
                </a:solidFill>
                <a:latin typeface="Calibri" panose="020F0502020204030204" pitchFamily="34" charset="0"/>
                <a:cs typeface="Calibri" panose="020F0502020204030204" pitchFamily="34" charset="0"/>
              </a:rPr>
              <a:t>If/Then </a:t>
            </a:r>
            <a:r>
              <a:rPr lang="en-US" sz="2000" b="1" dirty="0">
                <a:solidFill>
                  <a:schemeClr val="bg1">
                    <a:lumMod val="95000"/>
                    <a:lumOff val="5000"/>
                  </a:schemeClr>
                </a:solidFill>
                <a:latin typeface="Calibri" panose="020F0502020204030204" pitchFamily="34" charset="0"/>
                <a:cs typeface="Calibri" panose="020F0502020204030204" pitchFamily="34" charset="0"/>
              </a:rPr>
              <a:t>: </a:t>
            </a:r>
            <a:r>
              <a:rPr lang="en-US" sz="2000" dirty="0">
                <a:solidFill>
                  <a:schemeClr val="bg1">
                    <a:lumMod val="95000"/>
                    <a:lumOff val="5000"/>
                  </a:schemeClr>
                </a:solidFill>
                <a:latin typeface="Calibri" panose="020F0502020204030204" pitchFamily="34" charset="0"/>
                <a:cs typeface="Calibri" panose="020F0502020204030204" pitchFamily="34" charset="0"/>
              </a:rPr>
              <a:t>alternative to guards</a:t>
            </a:r>
          </a:p>
          <a:p>
            <a:pPr marL="182880" lvl="1" indent="0">
              <a:spcBef>
                <a:spcPts val="0"/>
              </a:spcBef>
              <a:spcAft>
                <a:spcPts val="0"/>
              </a:spcAft>
              <a:buClrTx/>
              <a:buNone/>
            </a:pPr>
            <a:r>
              <a:rPr lang="en-US" sz="2000" b="1" dirty="0">
                <a:solidFill>
                  <a:srgbClr val="0070C0"/>
                </a:solidFill>
                <a:latin typeface="Calibri" panose="020F0502020204030204" pitchFamily="34" charset="0"/>
                <a:cs typeface="Calibri" panose="020F0502020204030204" pitchFamily="34" charset="0"/>
              </a:rPr>
              <a:t>Case </a:t>
            </a:r>
            <a:r>
              <a:rPr lang="en-US" sz="2000" b="1" dirty="0">
                <a:solidFill>
                  <a:schemeClr val="bg1">
                    <a:lumMod val="95000"/>
                    <a:lumOff val="5000"/>
                  </a:schemeClr>
                </a:solidFill>
                <a:latin typeface="Calibri" panose="020F0502020204030204" pitchFamily="34" charset="0"/>
                <a:cs typeface="Calibri" panose="020F0502020204030204" pitchFamily="34" charset="0"/>
              </a:rPr>
              <a:t>: </a:t>
            </a:r>
            <a:r>
              <a:rPr lang="en-US" sz="2000" dirty="0">
                <a:solidFill>
                  <a:schemeClr val="bg1">
                    <a:lumMod val="95000"/>
                    <a:lumOff val="5000"/>
                  </a:schemeClr>
                </a:solidFill>
                <a:latin typeface="Calibri" panose="020F0502020204030204" pitchFamily="34" charset="0"/>
                <a:cs typeface="Calibri" panose="020F0502020204030204" pitchFamily="34" charset="0"/>
              </a:rPr>
              <a:t>pattern matching in blocks</a:t>
            </a:r>
          </a:p>
          <a:p>
            <a:pPr marL="182880" lvl="1" indent="0">
              <a:spcBef>
                <a:spcPts val="0"/>
              </a:spcBef>
              <a:spcAft>
                <a:spcPts val="0"/>
              </a:spcAft>
              <a:buClrTx/>
              <a:buNone/>
            </a:pPr>
            <a:r>
              <a:rPr lang="en-US" sz="2000" b="1" dirty="0">
                <a:solidFill>
                  <a:srgbClr val="0070C0"/>
                </a:solidFill>
                <a:latin typeface="Calibri" panose="020F0502020204030204" pitchFamily="34" charset="0"/>
                <a:cs typeface="Calibri" panose="020F0502020204030204" pitchFamily="34" charset="0"/>
              </a:rPr>
              <a:t>Receive </a:t>
            </a:r>
            <a:r>
              <a:rPr lang="en-US" sz="2000" b="1" dirty="0">
                <a:solidFill>
                  <a:schemeClr val="bg1">
                    <a:lumMod val="95000"/>
                    <a:lumOff val="5000"/>
                  </a:schemeClr>
                </a:solidFill>
                <a:latin typeface="Calibri" panose="020F0502020204030204" pitchFamily="34" charset="0"/>
                <a:cs typeface="Calibri" panose="020F0502020204030204" pitchFamily="34" charset="0"/>
              </a:rPr>
              <a:t>: </a:t>
            </a:r>
            <a:r>
              <a:rPr lang="en-US" sz="2000" dirty="0">
                <a:solidFill>
                  <a:schemeClr val="bg1">
                    <a:lumMod val="95000"/>
                    <a:lumOff val="5000"/>
                  </a:schemeClr>
                </a:solidFill>
                <a:latin typeface="Calibri" panose="020F0502020204030204" pitchFamily="34" charset="0"/>
                <a:cs typeface="Calibri" panose="020F0502020204030204" pitchFamily="34" charset="0"/>
              </a:rPr>
              <a:t>handling messages in processes selectively</a:t>
            </a:r>
          </a:p>
          <a:p>
            <a:pPr marL="182880" lvl="1" indent="0">
              <a:spcBef>
                <a:spcPts val="0"/>
              </a:spcBef>
              <a:spcAft>
                <a:spcPts val="0"/>
              </a:spcAft>
              <a:buClrTx/>
              <a:buNone/>
            </a:pPr>
            <a:endParaRPr lang="en-US" sz="2000" b="1" dirty="0">
              <a:solidFill>
                <a:srgbClr val="C00000"/>
              </a:solidFill>
              <a:latin typeface="Calibri" panose="020F0502020204030204" pitchFamily="34" charset="0"/>
              <a:cs typeface="Calibri" panose="020F0502020204030204" pitchFamily="34" charset="0"/>
            </a:endParaRPr>
          </a:p>
          <a:p>
            <a:pPr marL="182880" lvl="1" indent="0">
              <a:spcBef>
                <a:spcPts val="0"/>
              </a:spcBef>
              <a:spcAft>
                <a:spcPts val="0"/>
              </a:spcAft>
              <a:buClrTx/>
              <a:buNone/>
            </a:pPr>
            <a:r>
              <a:rPr lang="en-US" sz="2000" b="1" dirty="0">
                <a:solidFill>
                  <a:srgbClr val="C00000"/>
                </a:solidFill>
                <a:latin typeface="Calibri" panose="020F0502020204030204" pitchFamily="34" charset="0"/>
                <a:cs typeface="Calibri" panose="020F0502020204030204" pitchFamily="34" charset="0"/>
              </a:rPr>
              <a:t>Recursion</a:t>
            </a:r>
          </a:p>
          <a:p>
            <a:pPr marL="182880" lvl="1" indent="0">
              <a:spcBef>
                <a:spcPts val="0"/>
              </a:spcBef>
              <a:spcAft>
                <a:spcPts val="0"/>
              </a:spcAft>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Functional language way of “looping”, as well as manipulating recursively defined structures like lists</a:t>
            </a:r>
          </a:p>
          <a:p>
            <a:pPr marL="182880" lvl="1" indent="0">
              <a:spcBef>
                <a:spcPts val="0"/>
              </a:spcBef>
              <a:spcAft>
                <a:spcPts val="0"/>
              </a:spcAft>
              <a:buClrTx/>
              <a:buNone/>
            </a:pPr>
            <a:endParaRPr lang="en-US" sz="2000" b="1" dirty="0">
              <a:solidFill>
                <a:schemeClr val="bg1">
                  <a:lumMod val="95000"/>
                  <a:lumOff val="5000"/>
                </a:schemeClr>
              </a:solidFill>
              <a:latin typeface="Calibri" panose="020F0502020204030204" pitchFamily="34" charset="0"/>
              <a:cs typeface="Calibri" panose="020F0502020204030204" pitchFamily="34" charset="0"/>
            </a:endParaRPr>
          </a:p>
          <a:p>
            <a:pPr marL="182880" lvl="1" indent="0">
              <a:spcBef>
                <a:spcPts val="0"/>
              </a:spcBef>
              <a:spcAft>
                <a:spcPts val="0"/>
              </a:spcAft>
              <a:buClrTx/>
              <a:buNone/>
            </a:pPr>
            <a:r>
              <a:rPr lang="en-US" sz="2000" b="1" dirty="0">
                <a:solidFill>
                  <a:srgbClr val="C00000"/>
                </a:solidFill>
                <a:latin typeface="Calibri" panose="020F0502020204030204" pitchFamily="34" charset="0"/>
                <a:cs typeface="Calibri" panose="020F0502020204030204" pitchFamily="34" charset="0"/>
              </a:rPr>
              <a:t>Processes</a:t>
            </a:r>
          </a:p>
          <a:p>
            <a:pPr marL="182880" lvl="1" indent="0">
              <a:spcBef>
                <a:spcPts val="0"/>
              </a:spcBef>
              <a:spcAft>
                <a:spcPts val="0"/>
              </a:spcAft>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Basic unit of execution, as well as concurrency</a:t>
            </a:r>
          </a:p>
          <a:p>
            <a:pPr marL="182880" lvl="1" indent="0">
              <a:spcBef>
                <a:spcPts val="0"/>
              </a:spcBef>
              <a:spcAft>
                <a:spcPts val="0"/>
              </a:spcAft>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Lightweight, communicate via message passing </a:t>
            </a:r>
          </a:p>
          <a:p>
            <a:pPr marL="182880" lvl="1" indent="0">
              <a:spcBef>
                <a:spcPts val="0"/>
              </a:spcBef>
              <a:spcAft>
                <a:spcPts val="0"/>
              </a:spcAft>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Several common important process patterns </a:t>
            </a:r>
          </a:p>
          <a:p>
            <a:pPr marL="182880" lvl="1" indent="0">
              <a:spcBef>
                <a:spcPts val="0"/>
              </a:spcBef>
              <a:spcAft>
                <a:spcPts val="0"/>
              </a:spcAft>
              <a:buClrTx/>
              <a:buNone/>
            </a:pPr>
            <a:r>
              <a:rPr lang="en-US" sz="2000" dirty="0">
                <a:solidFill>
                  <a:schemeClr val="bg1">
                    <a:lumMod val="95000"/>
                    <a:lumOff val="5000"/>
                  </a:schemeClr>
                </a:solidFill>
                <a:latin typeface="Calibri" panose="020F0502020204030204" pitchFamily="34" charset="0"/>
                <a:cs typeface="Calibri" panose="020F0502020204030204" pitchFamily="34" charset="0"/>
              </a:rPr>
              <a:t>   -- like </a:t>
            </a:r>
            <a:r>
              <a:rPr lang="en-US" sz="2000" i="1" dirty="0">
                <a:solidFill>
                  <a:schemeClr val="bg1">
                    <a:lumMod val="95000"/>
                    <a:lumOff val="5000"/>
                  </a:schemeClr>
                </a:solidFill>
                <a:latin typeface="Calibri" panose="020F0502020204030204" pitchFamily="34" charset="0"/>
                <a:cs typeface="Calibri" panose="020F0502020204030204" pitchFamily="34" charset="0"/>
              </a:rPr>
              <a:t>monitor, supervisor, server</a:t>
            </a:r>
          </a:p>
        </p:txBody>
      </p:sp>
    </p:spTree>
    <p:extLst>
      <p:ext uri="{BB962C8B-B14F-4D97-AF65-F5344CB8AC3E}">
        <p14:creationId xmlns:p14="http://schemas.microsoft.com/office/powerpoint/2010/main" val="164910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500"/>
                                        <p:tgtEl>
                                          <p:spTgt spid="5">
                                            <p:txEl>
                                              <p:pRg st="2" end="2"/>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5">
                                            <p:txEl>
                                              <p:pRg st="6" end="6"/>
                                            </p:txEl>
                                          </p:spTgt>
                                        </p:tgtEl>
                                        <p:attrNameLst>
                                          <p:attrName>style.visibility</p:attrName>
                                        </p:attrNameLst>
                                      </p:cBhvr>
                                      <p:to>
                                        <p:strVal val="visible"/>
                                      </p:to>
                                    </p:set>
                                    <p:animEffect transition="in" filter="fade">
                                      <p:cBhvr>
                                        <p:cTn id="26" dur="500"/>
                                        <p:tgtEl>
                                          <p:spTgt spid="5">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fade">
                                      <p:cBhvr>
                                        <p:cTn id="31" dur="500"/>
                                        <p:tgtEl>
                                          <p:spTgt spid="5">
                                            <p:txEl>
                                              <p:pRg st="8" end="8"/>
                                            </p:txEl>
                                          </p:spTgt>
                                        </p:tgtEl>
                                      </p:cBhvr>
                                    </p:animEffect>
                                  </p:childTnLst>
                                </p:cTn>
                              </p:par>
                            </p:childTnLst>
                          </p:cTn>
                        </p:par>
                        <p:par>
                          <p:cTn id="32" fill="hold">
                            <p:stCondLst>
                              <p:cond delay="500"/>
                            </p:stCondLst>
                            <p:childTnLst>
                              <p:par>
                                <p:cTn id="33" presetID="10" presetClass="entr" presetSubtype="0" fill="hold" nodeType="after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animEffect transition="in" filter="fade">
                                      <p:cBhvr>
                                        <p:cTn id="35" dur="500"/>
                                        <p:tgtEl>
                                          <p:spTgt spid="5">
                                            <p:txEl>
                                              <p:pRg st="9" end="9"/>
                                            </p:txEl>
                                          </p:spTgt>
                                        </p:tgtEl>
                                      </p:cBhvr>
                                    </p:animEffect>
                                  </p:childTnLst>
                                </p:cTn>
                              </p:par>
                            </p:childTnLst>
                          </p:cTn>
                        </p:par>
                        <p:par>
                          <p:cTn id="36" fill="hold">
                            <p:stCondLst>
                              <p:cond delay="1000"/>
                            </p:stCondLst>
                            <p:childTnLst>
                              <p:par>
                                <p:cTn id="37" presetID="10" presetClass="entr" presetSubtype="0" fill="hold" nodeType="after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animEffect transition="in" filter="fade">
                                      <p:cBhvr>
                                        <p:cTn id="39" dur="500"/>
                                        <p:tgtEl>
                                          <p:spTgt spid="5">
                                            <p:txEl>
                                              <p:pRg st="10" end="10"/>
                                            </p:txEl>
                                          </p:spTgt>
                                        </p:tgtEl>
                                      </p:cBhvr>
                                    </p:animEffect>
                                  </p:childTnLst>
                                </p:cTn>
                              </p:par>
                            </p:childTnLst>
                          </p:cTn>
                        </p:par>
                        <p:par>
                          <p:cTn id="40" fill="hold">
                            <p:stCondLst>
                              <p:cond delay="1500"/>
                            </p:stCondLst>
                            <p:childTnLst>
                              <p:par>
                                <p:cTn id="41" presetID="10" presetClass="entr" presetSubtype="0" fill="hold" nodeType="afterEffect">
                                  <p:stCondLst>
                                    <p:cond delay="0"/>
                                  </p:stCondLst>
                                  <p:childTnLst>
                                    <p:set>
                                      <p:cBhvr>
                                        <p:cTn id="42" dur="1" fill="hold">
                                          <p:stCondLst>
                                            <p:cond delay="0"/>
                                          </p:stCondLst>
                                        </p:cTn>
                                        <p:tgtEl>
                                          <p:spTgt spid="5">
                                            <p:txEl>
                                              <p:pRg st="11" end="11"/>
                                            </p:txEl>
                                          </p:spTgt>
                                        </p:tgtEl>
                                        <p:attrNameLst>
                                          <p:attrName>style.visibility</p:attrName>
                                        </p:attrNameLst>
                                      </p:cBhvr>
                                      <p:to>
                                        <p:strVal val="visible"/>
                                      </p:to>
                                    </p:set>
                                    <p:animEffect transition="in" filter="fade">
                                      <p:cBhvr>
                                        <p:cTn id="43" dur="500"/>
                                        <p:tgtEl>
                                          <p:spTgt spid="5">
                                            <p:txEl>
                                              <p:pRg st="11" end="11"/>
                                            </p:txEl>
                                          </p:spTgt>
                                        </p:tgtEl>
                                      </p:cBhvr>
                                    </p:animEffect>
                                  </p:childTnLst>
                                </p:cTn>
                              </p:par>
                            </p:childTnLst>
                          </p:cTn>
                        </p:par>
                        <p:par>
                          <p:cTn id="44" fill="hold">
                            <p:stCondLst>
                              <p:cond delay="2000"/>
                            </p:stCondLst>
                            <p:childTnLst>
                              <p:par>
                                <p:cTn id="45" presetID="10" presetClass="entr" presetSubtype="0" fill="hold" nodeType="after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animEffect transition="in" filter="fade">
                                      <p:cBhvr>
                                        <p:cTn id="4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9" name="Rounded Rectangle 8"/>
          <p:cNvSpPr/>
          <p:nvPr/>
        </p:nvSpPr>
        <p:spPr>
          <a:xfrm>
            <a:off x="152400" y="3048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 name="Title 1"/>
          <p:cNvSpPr>
            <a:spLocks noGrp="1"/>
          </p:cNvSpPr>
          <p:nvPr>
            <p:ph type="ctrTitle"/>
          </p:nvPr>
        </p:nvSpPr>
        <p:spPr>
          <a:xfrm>
            <a:off x="609600" y="291353"/>
            <a:ext cx="7620000" cy="2133600"/>
          </a:xfrm>
        </p:spPr>
        <p:txBody>
          <a:bodyPr>
            <a:noAutofit/>
          </a:bodyPr>
          <a:lstStyle/>
          <a:p>
            <a:pPr algn="ctr">
              <a:spcBef>
                <a:spcPts val="0"/>
              </a:spcBef>
            </a:pPr>
            <a:r>
              <a:rPr lang="en-US" sz="4800" b="1" dirty="0">
                <a:solidFill>
                  <a:srgbClr val="002060"/>
                </a:solidFill>
                <a:latin typeface="Verdana" pitchFamily="34" charset="0"/>
                <a:ea typeface="Verdana" pitchFamily="34" charset="0"/>
                <a:cs typeface="Verdana" pitchFamily="34" charset="0"/>
              </a:rPr>
              <a:t>Erlang</a:t>
            </a:r>
            <a:br>
              <a:rPr lang="en-US" sz="4800" b="1" dirty="0">
                <a:solidFill>
                  <a:srgbClr val="002060"/>
                </a:solidFill>
                <a:latin typeface="Verdana" pitchFamily="34" charset="0"/>
                <a:ea typeface="Verdana" pitchFamily="34" charset="0"/>
                <a:cs typeface="Verdana" pitchFamily="34" charset="0"/>
              </a:rPr>
            </a:br>
            <a:r>
              <a:rPr lang="en-US" sz="4800" b="1" dirty="0">
                <a:solidFill>
                  <a:srgbClr val="002060"/>
                </a:solidFill>
                <a:latin typeface="Verdana" pitchFamily="34" charset="0"/>
                <a:ea typeface="Verdana" pitchFamily="34" charset="0"/>
                <a:cs typeface="Verdana" pitchFamily="34" charset="0"/>
              </a:rPr>
              <a:t>OTP/BEAM/ERTS</a:t>
            </a:r>
            <a:br>
              <a:rPr lang="en-US" b="1" dirty="0">
                <a:solidFill>
                  <a:schemeClr val="bg1"/>
                </a:solidFill>
                <a:latin typeface="Verdana" pitchFamily="34" charset="0"/>
                <a:ea typeface="Verdana" pitchFamily="34" charset="0"/>
                <a:cs typeface="Verdana" pitchFamily="34" charset="0"/>
              </a:rPr>
            </a:br>
            <a:endParaRPr lang="en-US" sz="1600" b="1" i="1" dirty="0">
              <a:solidFill>
                <a:schemeClr val="bg1">
                  <a:lumMod val="65000"/>
                  <a:lumOff val="35000"/>
                </a:schemeClr>
              </a:solidFill>
              <a:latin typeface="Lucida Sans" panose="020B0602030504020204" pitchFamily="34" charset="0"/>
              <a:ea typeface="Verdana" pitchFamily="34" charset="0"/>
              <a:cs typeface="Verdana" pitchFamily="34" charset="0"/>
            </a:endParaRPr>
          </a:p>
        </p:txBody>
      </p:sp>
    </p:spTree>
    <p:extLst>
      <p:ext uri="{BB962C8B-B14F-4D97-AF65-F5344CB8AC3E}">
        <p14:creationId xmlns:p14="http://schemas.microsoft.com/office/powerpoint/2010/main" val="72982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800"/>
                                        <p:tgtEl>
                                          <p:spTgt spid="8"/>
                                        </p:tgtEl>
                                      </p:cBhvr>
                                    </p:animEffect>
                                  </p:childTnLst>
                                </p:cTn>
                              </p:par>
                            </p:childTnLst>
                          </p:cTn>
                        </p:par>
                        <p:par>
                          <p:cTn id="8" fill="hold">
                            <p:stCondLst>
                              <p:cond delay="800"/>
                            </p:stCondLst>
                            <p:childTnLst>
                              <p:par>
                                <p:cTn id="9" presetID="10" presetClass="entr" presetSubtype="0" fill="hold" grpId="0" nodeType="afterEffect">
                                  <p:stCondLst>
                                    <p:cond delay="30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2667000"/>
            <a:ext cx="7315200" cy="3870096"/>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555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55561"/>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 Shell</a:t>
            </a:r>
          </a:p>
        </p:txBody>
      </p:sp>
      <p:sp>
        <p:nvSpPr>
          <p:cNvPr id="7" name="Content Placeholder 1"/>
          <p:cNvSpPr txBox="1">
            <a:spLocks/>
          </p:cNvSpPr>
          <p:nvPr/>
        </p:nvSpPr>
        <p:spPr>
          <a:xfrm>
            <a:off x="304800" y="1143001"/>
            <a:ext cx="7467600"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Using the erlang shell, command line</a:t>
            </a:r>
          </a:p>
        </p:txBody>
      </p:sp>
      <p:sp>
        <p:nvSpPr>
          <p:cNvPr id="5" name="Content Placeholder 1"/>
          <p:cNvSpPr txBox="1">
            <a:spLocks/>
          </p:cNvSpPr>
          <p:nvPr/>
        </p:nvSpPr>
        <p:spPr>
          <a:xfrm>
            <a:off x="299103" y="1524001"/>
            <a:ext cx="7315200" cy="99487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Runs from the erlang icon after installation</a:t>
            </a:r>
            <a:endPar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endParaRPr>
          </a:p>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To exit, type q(). at the command line prompt</a:t>
            </a:r>
          </a:p>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Alternately, ctrl + G and then in job control mode, type q (no ending .)</a:t>
            </a:r>
          </a:p>
        </p:txBody>
      </p:sp>
      <p:sp>
        <p:nvSpPr>
          <p:cNvPr id="9" name="Content Placeholder 1"/>
          <p:cNvSpPr txBox="1">
            <a:spLocks/>
          </p:cNvSpPr>
          <p:nvPr/>
        </p:nvSpPr>
        <p:spPr>
          <a:xfrm>
            <a:off x="685800" y="2895600"/>
            <a:ext cx="7086600" cy="326477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1&gt;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pwd</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c:/Program Files/erl-24.1/</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usr</a:t>
            </a:r>
            <a:endPar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2&gt; 5.</a:t>
            </a:r>
          </a:p>
          <a:p>
            <a:pPr marL="109728" indent="0">
              <a:lnSpc>
                <a:spcPct val="120000"/>
              </a:lnSpc>
              <a:spcBef>
                <a:spcPts val="0"/>
              </a:spcBef>
              <a:spcAft>
                <a:spcPts val="0"/>
              </a:spcAft>
              <a:buNone/>
            </a:pP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5</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3&gt; foo.</a:t>
            </a:r>
          </a:p>
          <a:p>
            <a:pPr marL="109728" indent="0">
              <a:lnSpc>
                <a:spcPct val="120000"/>
              </a:lnSpc>
              <a:spcBef>
                <a:spcPts val="0"/>
              </a:spcBef>
              <a:spcAft>
                <a:spcPts val="0"/>
              </a:spcAft>
              <a:buNone/>
            </a:pP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foo</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4&gt; Foo.</a:t>
            </a:r>
          </a:p>
          <a:p>
            <a:pPr marL="109728" indent="0">
              <a:lnSpc>
                <a:spcPct val="120000"/>
              </a:lnSpc>
              <a:spcBef>
                <a:spcPts val="0"/>
              </a:spcBef>
              <a:spcAft>
                <a:spcPts val="0"/>
              </a:spcAft>
              <a:buNone/>
            </a:pP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1:1: variable ‘Foo’ is unbound</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5&gt; q().             </a:t>
            </a:r>
            <a:r>
              <a:rPr lang="en-US" sz="1200" i="1" dirty="0">
                <a:solidFill>
                  <a:schemeClr val="accent5">
                    <a:lumMod val="60000"/>
                    <a:lumOff val="40000"/>
                  </a:schemeClr>
                </a:solidFill>
                <a:latin typeface="Cascadia Code" panose="020B0609020000020004" pitchFamily="49" charset="0"/>
                <a:ea typeface="Cascadia Code" panose="020B0609020000020004" pitchFamily="49" charset="0"/>
                <a:cs typeface="Cascadia Code" panose="020B0609020000020004" pitchFamily="49" charset="0"/>
              </a:rPr>
              <a:t>and the shell goes poof</a:t>
            </a:r>
          </a:p>
          <a:p>
            <a:pPr marL="109728" indent="0">
              <a:lnSpc>
                <a:spcPct val="120000"/>
              </a:lnSpc>
              <a:spcBef>
                <a:spcPts val="0"/>
              </a:spcBef>
              <a:spcAft>
                <a:spcPts val="0"/>
              </a:spcAft>
              <a:buNone/>
            </a:pPr>
            <a:r>
              <a:rPr lang="en-US" sz="1200" i="1" dirty="0">
                <a:solidFill>
                  <a:schemeClr val="accent5">
                    <a:lumMod val="60000"/>
                    <a:lumOff val="40000"/>
                  </a:schemeClr>
                </a:solidFill>
                <a:latin typeface="Cascadia Code" panose="020B0609020000020004" pitchFamily="49" charset="0"/>
                <a:ea typeface="Cascadia Code" panose="020B0609020000020004" pitchFamily="49" charset="0"/>
                <a:cs typeface="Cascadia Code" panose="020B0609020000020004" pitchFamily="49" charset="0"/>
              </a:rPr>
              <a:t>Or</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5&gt;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ctrl+G</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User switch command</a:t>
            </a:r>
          </a:p>
          <a:p>
            <a:pPr marL="109728" indent="0">
              <a:lnSpc>
                <a:spcPct val="120000"/>
              </a:lnSpc>
              <a:spcBef>
                <a:spcPts val="0"/>
              </a:spcBef>
              <a:spcAft>
                <a:spcPts val="0"/>
              </a:spcAft>
              <a:buNone/>
            </a:pP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--&gt; </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q</a:t>
            </a:r>
          </a:p>
          <a:p>
            <a:pPr marL="109728" indent="0">
              <a:lnSpc>
                <a:spcPct val="120000"/>
              </a:lnSpc>
              <a:spcBef>
                <a:spcPts val="0"/>
              </a:spcBef>
              <a:spcAft>
                <a:spcPts val="0"/>
              </a:spcAft>
              <a:buNone/>
            </a:pPr>
            <a:r>
              <a:rPr lang="en-US" sz="1200" i="1" dirty="0">
                <a:solidFill>
                  <a:schemeClr val="accent5">
                    <a:lumMod val="60000"/>
                    <a:lumOff val="40000"/>
                  </a:schemeClr>
                </a:solidFill>
                <a:latin typeface="Cascadia Code" panose="020B0609020000020004" pitchFamily="49" charset="0"/>
                <a:ea typeface="Cascadia Code" panose="020B0609020000020004" pitchFamily="49" charset="0"/>
                <a:cs typeface="Cascadia Code" panose="020B0609020000020004" pitchFamily="49" charset="0"/>
              </a:rPr>
              <a:t>              and the shell goes poof, all definitions and binding gone</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28684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fade">
                                      <p:cBhvr>
                                        <p:cTn id="26" dur="5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up)">
                                      <p:cBhvr>
                                        <p:cTn id="31" dur="600"/>
                                        <p:tgtEl>
                                          <p:spTgt spid="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wipe(left)">
                                      <p:cBhvr>
                                        <p:cTn id="36" dur="500"/>
                                        <p:tgtEl>
                                          <p:spTgt spid="9">
                                            <p:txEl>
                                              <p:pRg st="0" end="0"/>
                                            </p:txEl>
                                          </p:spTgt>
                                        </p:tgtEl>
                                      </p:cBhvr>
                                    </p:animEffect>
                                  </p:childTnLst>
                                </p:cTn>
                              </p:par>
                            </p:childTnLst>
                          </p:cTn>
                        </p:par>
                        <p:par>
                          <p:cTn id="37" fill="hold">
                            <p:stCondLst>
                              <p:cond delay="500"/>
                            </p:stCondLst>
                            <p:childTnLst>
                              <p:par>
                                <p:cTn id="38" presetID="22" presetClass="entr" presetSubtype="8" fill="hold" nodeType="afterEffect">
                                  <p:stCondLst>
                                    <p:cond delay="0"/>
                                  </p:stCondLst>
                                  <p:childTnLst>
                                    <p:set>
                                      <p:cBhvr>
                                        <p:cTn id="39" dur="1" fill="hold">
                                          <p:stCondLst>
                                            <p:cond delay="0"/>
                                          </p:stCondLst>
                                        </p:cTn>
                                        <p:tgtEl>
                                          <p:spTgt spid="9">
                                            <p:txEl>
                                              <p:pRg st="1" end="1"/>
                                            </p:txEl>
                                          </p:spTgt>
                                        </p:tgtEl>
                                        <p:attrNameLst>
                                          <p:attrName>style.visibility</p:attrName>
                                        </p:attrNameLst>
                                      </p:cBhvr>
                                      <p:to>
                                        <p:strVal val="visible"/>
                                      </p:to>
                                    </p:set>
                                    <p:animEffect transition="in" filter="wipe(left)">
                                      <p:cBhvr>
                                        <p:cTn id="40" dur="500"/>
                                        <p:tgtEl>
                                          <p:spTgt spid="9">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9">
                                            <p:txEl>
                                              <p:pRg st="2" end="2"/>
                                            </p:txEl>
                                          </p:spTgt>
                                        </p:tgtEl>
                                        <p:attrNameLst>
                                          <p:attrName>style.visibility</p:attrName>
                                        </p:attrNameLst>
                                      </p:cBhvr>
                                      <p:to>
                                        <p:strVal val="visible"/>
                                      </p:to>
                                    </p:set>
                                    <p:animEffect transition="in" filter="wipe(left)">
                                      <p:cBhvr>
                                        <p:cTn id="45" dur="500"/>
                                        <p:tgtEl>
                                          <p:spTgt spid="9">
                                            <p:txEl>
                                              <p:pRg st="2" end="2"/>
                                            </p:txEl>
                                          </p:spTgt>
                                        </p:tgtEl>
                                      </p:cBhvr>
                                    </p:animEffect>
                                  </p:childTnLst>
                                </p:cTn>
                              </p:par>
                            </p:childTnLst>
                          </p:cTn>
                        </p:par>
                        <p:par>
                          <p:cTn id="46" fill="hold">
                            <p:stCondLst>
                              <p:cond delay="500"/>
                            </p:stCondLst>
                            <p:childTnLst>
                              <p:par>
                                <p:cTn id="47" presetID="22" presetClass="entr" presetSubtype="8" fill="hold" nodeType="afterEffect">
                                  <p:stCondLst>
                                    <p:cond delay="0"/>
                                  </p:stCondLst>
                                  <p:childTnLst>
                                    <p:set>
                                      <p:cBhvr>
                                        <p:cTn id="48" dur="1" fill="hold">
                                          <p:stCondLst>
                                            <p:cond delay="0"/>
                                          </p:stCondLst>
                                        </p:cTn>
                                        <p:tgtEl>
                                          <p:spTgt spid="9">
                                            <p:txEl>
                                              <p:pRg st="3" end="3"/>
                                            </p:txEl>
                                          </p:spTgt>
                                        </p:tgtEl>
                                        <p:attrNameLst>
                                          <p:attrName>style.visibility</p:attrName>
                                        </p:attrNameLst>
                                      </p:cBhvr>
                                      <p:to>
                                        <p:strVal val="visible"/>
                                      </p:to>
                                    </p:set>
                                    <p:animEffect transition="in" filter="wipe(left)">
                                      <p:cBhvr>
                                        <p:cTn id="49" dur="500"/>
                                        <p:tgtEl>
                                          <p:spTgt spid="9">
                                            <p:txEl>
                                              <p:pRg st="3" end="3"/>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9">
                                            <p:txEl>
                                              <p:pRg st="4" end="4"/>
                                            </p:txEl>
                                          </p:spTgt>
                                        </p:tgtEl>
                                        <p:attrNameLst>
                                          <p:attrName>style.visibility</p:attrName>
                                        </p:attrNameLst>
                                      </p:cBhvr>
                                      <p:to>
                                        <p:strVal val="visible"/>
                                      </p:to>
                                    </p:set>
                                    <p:animEffect transition="in" filter="wipe(left)">
                                      <p:cBhvr>
                                        <p:cTn id="54" dur="500"/>
                                        <p:tgtEl>
                                          <p:spTgt spid="9">
                                            <p:txEl>
                                              <p:pRg st="4" end="4"/>
                                            </p:txEl>
                                          </p:spTgt>
                                        </p:tgtEl>
                                      </p:cBhvr>
                                    </p:animEffect>
                                  </p:childTnLst>
                                </p:cTn>
                              </p:par>
                            </p:childTnLst>
                          </p:cTn>
                        </p:par>
                        <p:par>
                          <p:cTn id="55" fill="hold">
                            <p:stCondLst>
                              <p:cond delay="500"/>
                            </p:stCondLst>
                            <p:childTnLst>
                              <p:par>
                                <p:cTn id="56" presetID="22" presetClass="entr" presetSubtype="8" fill="hold" nodeType="afterEffect">
                                  <p:stCondLst>
                                    <p:cond delay="0"/>
                                  </p:stCondLst>
                                  <p:childTnLst>
                                    <p:set>
                                      <p:cBhvr>
                                        <p:cTn id="57" dur="1" fill="hold">
                                          <p:stCondLst>
                                            <p:cond delay="0"/>
                                          </p:stCondLst>
                                        </p:cTn>
                                        <p:tgtEl>
                                          <p:spTgt spid="9">
                                            <p:txEl>
                                              <p:pRg st="5" end="5"/>
                                            </p:txEl>
                                          </p:spTgt>
                                        </p:tgtEl>
                                        <p:attrNameLst>
                                          <p:attrName>style.visibility</p:attrName>
                                        </p:attrNameLst>
                                      </p:cBhvr>
                                      <p:to>
                                        <p:strVal val="visible"/>
                                      </p:to>
                                    </p:set>
                                    <p:animEffect transition="in" filter="wipe(left)">
                                      <p:cBhvr>
                                        <p:cTn id="58" dur="500"/>
                                        <p:tgtEl>
                                          <p:spTgt spid="9">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9">
                                            <p:txEl>
                                              <p:pRg st="6" end="6"/>
                                            </p:txEl>
                                          </p:spTgt>
                                        </p:tgtEl>
                                        <p:attrNameLst>
                                          <p:attrName>style.visibility</p:attrName>
                                        </p:attrNameLst>
                                      </p:cBhvr>
                                      <p:to>
                                        <p:strVal val="visible"/>
                                      </p:to>
                                    </p:set>
                                    <p:animEffect transition="in" filter="wipe(left)">
                                      <p:cBhvr>
                                        <p:cTn id="63" dur="500"/>
                                        <p:tgtEl>
                                          <p:spTgt spid="9">
                                            <p:txEl>
                                              <p:pRg st="6" end="6"/>
                                            </p:txEl>
                                          </p:spTgt>
                                        </p:tgtEl>
                                      </p:cBhvr>
                                    </p:animEffect>
                                  </p:childTnLst>
                                </p:cTn>
                              </p:par>
                            </p:childTnLst>
                          </p:cTn>
                        </p:par>
                        <p:par>
                          <p:cTn id="64" fill="hold">
                            <p:stCondLst>
                              <p:cond delay="500"/>
                            </p:stCondLst>
                            <p:childTnLst>
                              <p:par>
                                <p:cTn id="65" presetID="22" presetClass="entr" presetSubtype="8" fill="hold" nodeType="afterEffect">
                                  <p:stCondLst>
                                    <p:cond delay="0"/>
                                  </p:stCondLst>
                                  <p:childTnLst>
                                    <p:set>
                                      <p:cBhvr>
                                        <p:cTn id="66" dur="1" fill="hold">
                                          <p:stCondLst>
                                            <p:cond delay="0"/>
                                          </p:stCondLst>
                                        </p:cTn>
                                        <p:tgtEl>
                                          <p:spTgt spid="9">
                                            <p:txEl>
                                              <p:pRg st="7" end="7"/>
                                            </p:txEl>
                                          </p:spTgt>
                                        </p:tgtEl>
                                        <p:attrNameLst>
                                          <p:attrName>style.visibility</p:attrName>
                                        </p:attrNameLst>
                                      </p:cBhvr>
                                      <p:to>
                                        <p:strVal val="visible"/>
                                      </p:to>
                                    </p:set>
                                    <p:animEffect transition="in" filter="wipe(left)">
                                      <p:cBhvr>
                                        <p:cTn id="67" dur="500"/>
                                        <p:tgtEl>
                                          <p:spTgt spid="9">
                                            <p:txEl>
                                              <p:pRg st="7" end="7"/>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9">
                                            <p:txEl>
                                              <p:pRg st="8" end="8"/>
                                            </p:txEl>
                                          </p:spTgt>
                                        </p:tgtEl>
                                        <p:attrNameLst>
                                          <p:attrName>style.visibility</p:attrName>
                                        </p:attrNameLst>
                                      </p:cBhvr>
                                      <p:to>
                                        <p:strVal val="visible"/>
                                      </p:to>
                                    </p:set>
                                    <p:animEffect transition="in" filter="wipe(left)">
                                      <p:cBhvr>
                                        <p:cTn id="72" dur="500"/>
                                        <p:tgtEl>
                                          <p:spTgt spid="9">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9">
                                            <p:txEl>
                                              <p:pRg st="9" end="9"/>
                                            </p:txEl>
                                          </p:spTgt>
                                        </p:tgtEl>
                                        <p:attrNameLst>
                                          <p:attrName>style.visibility</p:attrName>
                                        </p:attrNameLst>
                                      </p:cBhvr>
                                      <p:to>
                                        <p:strVal val="visible"/>
                                      </p:to>
                                    </p:set>
                                    <p:animEffect transition="in" filter="wipe(left)">
                                      <p:cBhvr>
                                        <p:cTn id="77" dur="500"/>
                                        <p:tgtEl>
                                          <p:spTgt spid="9">
                                            <p:txEl>
                                              <p:pRg st="9" end="9"/>
                                            </p:txEl>
                                          </p:spTgt>
                                        </p:tgtEl>
                                      </p:cBhvr>
                                    </p:animEffect>
                                  </p:childTnLst>
                                </p:cTn>
                              </p:par>
                            </p:childTnLst>
                          </p:cTn>
                        </p:par>
                        <p:par>
                          <p:cTn id="78" fill="hold">
                            <p:stCondLst>
                              <p:cond delay="500"/>
                            </p:stCondLst>
                            <p:childTnLst>
                              <p:par>
                                <p:cTn id="79" presetID="22" presetClass="entr" presetSubtype="8" fill="hold" nodeType="afterEffect">
                                  <p:stCondLst>
                                    <p:cond delay="0"/>
                                  </p:stCondLst>
                                  <p:childTnLst>
                                    <p:set>
                                      <p:cBhvr>
                                        <p:cTn id="80" dur="1" fill="hold">
                                          <p:stCondLst>
                                            <p:cond delay="0"/>
                                          </p:stCondLst>
                                        </p:cTn>
                                        <p:tgtEl>
                                          <p:spTgt spid="9">
                                            <p:txEl>
                                              <p:pRg st="10" end="10"/>
                                            </p:txEl>
                                          </p:spTgt>
                                        </p:tgtEl>
                                        <p:attrNameLst>
                                          <p:attrName>style.visibility</p:attrName>
                                        </p:attrNameLst>
                                      </p:cBhvr>
                                      <p:to>
                                        <p:strVal val="visible"/>
                                      </p:to>
                                    </p:set>
                                    <p:animEffect transition="in" filter="wipe(left)">
                                      <p:cBhvr>
                                        <p:cTn id="81" dur="500"/>
                                        <p:tgtEl>
                                          <p:spTgt spid="9">
                                            <p:txEl>
                                              <p:pRg st="10" end="10"/>
                                            </p:txEl>
                                          </p:spTgt>
                                        </p:tgtEl>
                                      </p:cBhvr>
                                    </p:animEffect>
                                  </p:childTnLst>
                                </p:cTn>
                              </p:par>
                            </p:childTnLst>
                          </p:cTn>
                        </p:par>
                        <p:par>
                          <p:cTn id="82" fill="hold">
                            <p:stCondLst>
                              <p:cond delay="1000"/>
                            </p:stCondLst>
                            <p:childTnLst>
                              <p:par>
                                <p:cTn id="83" presetID="22" presetClass="entr" presetSubtype="8" fill="hold" nodeType="afterEffect">
                                  <p:stCondLst>
                                    <p:cond delay="0"/>
                                  </p:stCondLst>
                                  <p:childTnLst>
                                    <p:set>
                                      <p:cBhvr>
                                        <p:cTn id="84" dur="1" fill="hold">
                                          <p:stCondLst>
                                            <p:cond delay="0"/>
                                          </p:stCondLst>
                                        </p:cTn>
                                        <p:tgtEl>
                                          <p:spTgt spid="9">
                                            <p:txEl>
                                              <p:pRg st="11" end="11"/>
                                            </p:txEl>
                                          </p:spTgt>
                                        </p:tgtEl>
                                        <p:attrNameLst>
                                          <p:attrName>style.visibility</p:attrName>
                                        </p:attrNameLst>
                                      </p:cBhvr>
                                      <p:to>
                                        <p:strVal val="visible"/>
                                      </p:to>
                                    </p:set>
                                    <p:animEffect transition="in" filter="wipe(left)">
                                      <p:cBhvr>
                                        <p:cTn id="85" dur="500"/>
                                        <p:tgtEl>
                                          <p:spTgt spid="9">
                                            <p:txEl>
                                              <p:pRg st="11" end="11"/>
                                            </p:txEl>
                                          </p:spTgt>
                                        </p:tgtEl>
                                      </p:cBhvr>
                                    </p:animEffect>
                                  </p:childTnLst>
                                </p:cTn>
                              </p:par>
                            </p:childTnLst>
                          </p:cTn>
                        </p:par>
                        <p:par>
                          <p:cTn id="86" fill="hold">
                            <p:stCondLst>
                              <p:cond delay="1500"/>
                            </p:stCondLst>
                            <p:childTnLst>
                              <p:par>
                                <p:cTn id="87" presetID="22" presetClass="entr" presetSubtype="8" fill="hold" nodeType="afterEffect">
                                  <p:stCondLst>
                                    <p:cond delay="0"/>
                                  </p:stCondLst>
                                  <p:childTnLst>
                                    <p:set>
                                      <p:cBhvr>
                                        <p:cTn id="88" dur="1" fill="hold">
                                          <p:stCondLst>
                                            <p:cond delay="0"/>
                                          </p:stCondLst>
                                        </p:cTn>
                                        <p:tgtEl>
                                          <p:spTgt spid="9">
                                            <p:txEl>
                                              <p:pRg st="12" end="12"/>
                                            </p:txEl>
                                          </p:spTgt>
                                        </p:tgtEl>
                                        <p:attrNameLst>
                                          <p:attrName>style.visibility</p:attrName>
                                        </p:attrNameLst>
                                      </p:cBhvr>
                                      <p:to>
                                        <p:strVal val="visible"/>
                                      </p:to>
                                    </p:set>
                                    <p:animEffect transition="in" filter="wipe(left)">
                                      <p:cBhvr>
                                        <p:cTn id="89" dur="500"/>
                                        <p:tgtEl>
                                          <p:spTgt spid="9">
                                            <p:txEl>
                                              <p:pRg st="12" end="12"/>
                                            </p:txEl>
                                          </p:spTgt>
                                        </p:tgtEl>
                                      </p:cBhvr>
                                    </p:animEffect>
                                  </p:childTnLst>
                                </p:cTn>
                              </p:par>
                            </p:childTnLst>
                          </p:cTn>
                        </p:par>
                        <p:par>
                          <p:cTn id="90" fill="hold">
                            <p:stCondLst>
                              <p:cond delay="2000"/>
                            </p:stCondLst>
                            <p:childTnLst>
                              <p:par>
                                <p:cTn id="91" presetID="22" presetClass="entr" presetSubtype="8" fill="hold" nodeType="afterEffect">
                                  <p:stCondLst>
                                    <p:cond delay="0"/>
                                  </p:stCondLst>
                                  <p:childTnLst>
                                    <p:set>
                                      <p:cBhvr>
                                        <p:cTn id="92" dur="1" fill="hold">
                                          <p:stCondLst>
                                            <p:cond delay="0"/>
                                          </p:stCondLst>
                                        </p:cTn>
                                        <p:tgtEl>
                                          <p:spTgt spid="9">
                                            <p:txEl>
                                              <p:pRg st="13" end="13"/>
                                            </p:txEl>
                                          </p:spTgt>
                                        </p:tgtEl>
                                        <p:attrNameLst>
                                          <p:attrName>style.visibility</p:attrName>
                                        </p:attrNameLst>
                                      </p:cBhvr>
                                      <p:to>
                                        <p:strVal val="visible"/>
                                      </p:to>
                                    </p:set>
                                    <p:animEffect transition="in" filter="wipe(left)">
                                      <p:cBhvr>
                                        <p:cTn id="93" dur="500"/>
                                        <p:tgtEl>
                                          <p:spTgt spid="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err="1">
                <a:solidFill>
                  <a:srgbClr val="0070C0"/>
                </a:solidFill>
                <a:latin typeface="Arial" panose="020B0604020202020204" pitchFamily="34" charset="0"/>
                <a:cs typeface="Arial" panose="020B0604020202020204" pitchFamily="34" charset="0"/>
              </a:rPr>
              <a:t>Erlang</a:t>
            </a:r>
            <a:r>
              <a:rPr lang="en-US" sz="3200" b="1" dirty="0">
                <a:solidFill>
                  <a:srgbClr val="0070C0"/>
                </a:solidFill>
                <a:latin typeface="Arial" panose="020B0604020202020204" pitchFamily="34" charset="0"/>
                <a:cs typeface="Arial" panose="020B0604020202020204" pitchFamily="34" charset="0"/>
              </a:rPr>
              <a:t> Data</a:t>
            </a:r>
          </a:p>
        </p:txBody>
      </p:sp>
      <p:sp>
        <p:nvSpPr>
          <p:cNvPr id="7" name="Content Placeholder 1"/>
          <p:cNvSpPr txBox="1">
            <a:spLocks/>
          </p:cNvSpPr>
          <p:nvPr/>
        </p:nvSpPr>
        <p:spPr>
          <a:xfrm>
            <a:off x="304800" y="1188961"/>
            <a:ext cx="7467600" cy="46626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Basic data types (8 of them)</a:t>
            </a:r>
          </a:p>
        </p:txBody>
      </p:sp>
      <p:sp>
        <p:nvSpPr>
          <p:cNvPr id="5" name="Content Placeholder 1"/>
          <p:cNvSpPr txBox="1">
            <a:spLocks/>
          </p:cNvSpPr>
          <p:nvPr/>
        </p:nvSpPr>
        <p:spPr>
          <a:xfrm>
            <a:off x="304800" y="1777387"/>
            <a:ext cx="8153400" cy="439481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400"/>
              </a:spcAft>
              <a:buFont typeface="Wingdings 3" panose="05040102010807070707" pitchFamily="18" charset="2"/>
              <a:buNone/>
            </a:pPr>
            <a:r>
              <a:rPr lang="en-US" sz="2200" b="1" dirty="0">
                <a:solidFill>
                  <a:schemeClr val="bg1"/>
                </a:solidFill>
                <a:latin typeface="Arial Narrow" panose="020B0606020202030204" pitchFamily="34" charset="0"/>
                <a:cs typeface="Arial" panose="020B0604020202020204" pitchFamily="34" charset="0"/>
              </a:rPr>
              <a:t>Integer</a:t>
            </a:r>
          </a:p>
          <a:p>
            <a:pPr marL="274320" lvl="1" indent="-182880">
              <a:spcBef>
                <a:spcPts val="0"/>
              </a:spcBef>
              <a:buClrTx/>
              <a:buFont typeface="Arial" panose="020B0604020202020204" pitchFamily="34" charset="0"/>
              <a:buChar char="•"/>
            </a:pPr>
            <a:r>
              <a:rPr lang="en-US" dirty="0">
                <a:solidFill>
                  <a:srgbClr val="0070C0"/>
                </a:solidFill>
                <a:latin typeface="Arial Narrow" panose="020B0606020202030204" pitchFamily="34" charset="0"/>
                <a:cs typeface="Arial" panose="020B0604020202020204" pitchFamily="34" charset="0"/>
              </a:rPr>
              <a:t>Integers are written as sequences of decimal digits, for example, 12, 12375 and -23427 are integers. Integer arithmetic is exact and only limited by available memory on the machine.</a:t>
            </a:r>
          </a:p>
          <a:p>
            <a:pPr marL="109728" indent="0">
              <a:spcBef>
                <a:spcPts val="600"/>
              </a:spcBef>
              <a:spcAft>
                <a:spcPts val="400"/>
              </a:spcAft>
              <a:buFont typeface="Wingdings 3" panose="05040102010807070707" pitchFamily="18" charset="2"/>
              <a:buNone/>
            </a:pPr>
            <a:r>
              <a:rPr lang="en-US" sz="2200" b="1" dirty="0">
                <a:solidFill>
                  <a:schemeClr val="bg1"/>
                </a:solidFill>
                <a:latin typeface="Arial Narrow" panose="020B0606020202030204" pitchFamily="34" charset="0"/>
                <a:cs typeface="Arial" panose="020B0604020202020204" pitchFamily="34" charset="0"/>
              </a:rPr>
              <a:t>Atoms</a:t>
            </a:r>
          </a:p>
          <a:p>
            <a:pPr marL="274320" indent="-182880">
              <a:spcBef>
                <a:spcPts val="0"/>
              </a:spcBef>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Atoms are used within a program to denote distinguished values. They are written as strings of consecutive alphanumeric characters, the first character being lowercase. They are simply symbols with no “value”.  Atoms are never garbage collected.</a:t>
            </a:r>
          </a:p>
          <a:p>
            <a:pPr marL="91440" indent="0">
              <a:spcBef>
                <a:spcPts val="600"/>
              </a:spcBef>
              <a:buClrTx/>
              <a:buNone/>
            </a:pPr>
            <a:r>
              <a:rPr lang="en-US" sz="2200" b="1" dirty="0">
                <a:solidFill>
                  <a:schemeClr val="bg1"/>
                </a:solidFill>
                <a:latin typeface="Arial Narrow" panose="020B0606020202030204" pitchFamily="34" charset="0"/>
                <a:cs typeface="Arial" panose="020B0604020202020204" pitchFamily="34" charset="0"/>
              </a:rPr>
              <a:t>Floats</a:t>
            </a:r>
          </a:p>
          <a:p>
            <a:pPr marL="274320" indent="-182880">
              <a:spcBef>
                <a:spcPts val="0"/>
              </a:spcBef>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Floating point numbers use the IEEE 754 64-bit representation</a:t>
            </a:r>
          </a:p>
          <a:p>
            <a:pPr marL="91440" indent="0">
              <a:spcBef>
                <a:spcPts val="600"/>
              </a:spcBef>
              <a:buClrTx/>
              <a:buNone/>
            </a:pPr>
            <a:r>
              <a:rPr lang="en-US" sz="2200" b="1" dirty="0">
                <a:solidFill>
                  <a:schemeClr val="bg1"/>
                </a:solidFill>
                <a:latin typeface="Arial Narrow" panose="020B0606020202030204" pitchFamily="34" charset="0"/>
                <a:cs typeface="Arial" panose="020B0604020202020204" pitchFamily="34" charset="0"/>
              </a:rPr>
              <a:t>References</a:t>
            </a:r>
          </a:p>
          <a:p>
            <a:pPr marL="274320" indent="-182880">
              <a:spcBef>
                <a:spcPts val="0"/>
              </a:spcBef>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References are globally unique symbols whose only property is that they can be compared for equality. They are created by evaluating the Erlang primitive </a:t>
            </a:r>
            <a:r>
              <a:rPr lang="en-US" sz="1800" dirty="0" err="1">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make_ref</a:t>
            </a:r>
            <a:r>
              <a:rPr lang="en-US" sz="1800"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a:t>
            </a:r>
            <a:endParaRPr lang="en-US" sz="1600"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402317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fade">
                                      <p:cBhvr>
                                        <p:cTn id="25" dur="500"/>
                                        <p:tgtEl>
                                          <p:spTgt spid="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fade">
                                      <p:cBhvr>
                                        <p:cTn id="30" dur="500"/>
                                        <p:tgtEl>
                                          <p:spTgt spid="5">
                                            <p:txEl>
                                              <p:pRg st="4" end="4"/>
                                            </p:txEl>
                                          </p:spTgt>
                                        </p:tgtEl>
                                      </p:cBhvr>
                                    </p:animEffec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fade">
                                      <p:cBhvr>
                                        <p:cTn id="34" dur="500"/>
                                        <p:tgtEl>
                                          <p:spTgt spid="5">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Effect transition="in" filter="fade">
                                      <p:cBhvr>
                                        <p:cTn id="39" dur="500"/>
                                        <p:tgtEl>
                                          <p:spTgt spid="5">
                                            <p:txEl>
                                              <p:pRg st="6" end="6"/>
                                            </p:txEl>
                                          </p:spTgt>
                                        </p:tgtEl>
                                      </p:cBhvr>
                                    </p:animEffect>
                                  </p:childTnLst>
                                </p:cTn>
                              </p:par>
                            </p:childTnLst>
                          </p:cTn>
                        </p:par>
                        <p:par>
                          <p:cTn id="40" fill="hold">
                            <p:stCondLst>
                              <p:cond delay="500"/>
                            </p:stCondLst>
                            <p:childTnLst>
                              <p:par>
                                <p:cTn id="41" presetID="10" presetClass="entr" presetSubtype="0" fill="hold" nodeType="after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Effect transition="in" filter="fade">
                                      <p:cBhvr>
                                        <p:cTn id="43"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09601"/>
          </a:xfrm>
          <a:noFill/>
        </p:spPr>
        <p:txBody>
          <a:bodyPr>
            <a:normAutofit/>
          </a:bodyPr>
          <a:lstStyle/>
          <a:p>
            <a:pPr marL="109728" indent="0">
              <a:spcBef>
                <a:spcPts val="0"/>
              </a:spcBef>
              <a:spcAft>
                <a:spcPts val="0"/>
              </a:spcAft>
              <a:buNone/>
            </a:pPr>
            <a:r>
              <a:rPr lang="en-US" sz="3200" b="1" dirty="0" err="1">
                <a:solidFill>
                  <a:srgbClr val="0070C0"/>
                </a:solidFill>
                <a:latin typeface="Arial" panose="020B0604020202020204" pitchFamily="34" charset="0"/>
                <a:cs typeface="Arial" panose="020B0604020202020204" pitchFamily="34" charset="0"/>
              </a:rPr>
              <a:t>Erlang</a:t>
            </a:r>
            <a:r>
              <a:rPr lang="en-US" sz="3200" b="1" dirty="0">
                <a:solidFill>
                  <a:srgbClr val="0070C0"/>
                </a:solidFill>
                <a:latin typeface="Arial" panose="020B0604020202020204" pitchFamily="34" charset="0"/>
                <a:cs typeface="Arial" panose="020B0604020202020204" pitchFamily="34" charset="0"/>
              </a:rPr>
              <a:t> Data</a:t>
            </a:r>
          </a:p>
        </p:txBody>
      </p:sp>
      <p:sp>
        <p:nvSpPr>
          <p:cNvPr id="7" name="Content Placeholder 1"/>
          <p:cNvSpPr txBox="1">
            <a:spLocks/>
          </p:cNvSpPr>
          <p:nvPr/>
        </p:nvSpPr>
        <p:spPr>
          <a:xfrm>
            <a:off x="304800" y="1117478"/>
            <a:ext cx="7467600" cy="49215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Basic data types (8 of them)</a:t>
            </a:r>
          </a:p>
        </p:txBody>
      </p:sp>
      <p:sp>
        <p:nvSpPr>
          <p:cNvPr id="5" name="Content Placeholder 1"/>
          <p:cNvSpPr txBox="1">
            <a:spLocks/>
          </p:cNvSpPr>
          <p:nvPr/>
        </p:nvSpPr>
        <p:spPr>
          <a:xfrm>
            <a:off x="304800" y="1609635"/>
            <a:ext cx="8077200" cy="4714965"/>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400"/>
              </a:spcAft>
              <a:buNone/>
            </a:pPr>
            <a:r>
              <a:rPr lang="en-US" sz="2200" b="1" dirty="0">
                <a:solidFill>
                  <a:schemeClr val="bg1"/>
                </a:solidFill>
                <a:latin typeface="Arial Narrow" panose="020B0606020202030204" pitchFamily="34" charset="0"/>
                <a:cs typeface="Arial" panose="020B0604020202020204" pitchFamily="34" charset="0"/>
              </a:rPr>
              <a:t>Binaries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A binary is a sequence of bytes. Binaries provide a space-efficient way of storing binary data. Erlang primitives exist for composing and decomposing binaries and for efficient input/output of binaries.</a:t>
            </a:r>
          </a:p>
          <a:p>
            <a:pPr marL="109728" indent="0">
              <a:spcBef>
                <a:spcPts val="600"/>
              </a:spcBef>
              <a:spcAft>
                <a:spcPts val="400"/>
              </a:spcAft>
              <a:buNone/>
            </a:pPr>
            <a:r>
              <a:rPr lang="en-US" sz="2200" b="1" dirty="0">
                <a:solidFill>
                  <a:schemeClr val="bg1"/>
                </a:solidFill>
                <a:latin typeface="Arial Narrow" panose="020B0606020202030204" pitchFamily="34" charset="0"/>
                <a:cs typeface="Arial" panose="020B0604020202020204" pitchFamily="34" charset="0"/>
              </a:rPr>
              <a:t>Pids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Pid is short for process identifier; a Pid is created by the Erlang primitive </a:t>
            </a:r>
            <a:r>
              <a:rPr lang="en-US" sz="1600"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spawn(...)</a:t>
            </a:r>
            <a:r>
              <a:rPr lang="en-US" sz="1800" dirty="0">
                <a:solidFill>
                  <a:srgbClr val="0070C0"/>
                </a:solidFill>
                <a:latin typeface="Bahnschrift SemiBold" panose="020B0502040204020203" pitchFamily="34" charset="0"/>
                <a:ea typeface="Cascadia Code" panose="020B0609020000020004" pitchFamily="49" charset="0"/>
                <a:cs typeface="Cascadia Code" panose="020B0609020000020004" pitchFamily="49" charset="0"/>
              </a:rPr>
              <a:t> </a:t>
            </a:r>
            <a:r>
              <a:rPr lang="en-US" sz="1800" dirty="0">
                <a:solidFill>
                  <a:srgbClr val="0070C0"/>
                </a:solidFill>
                <a:latin typeface="Arial Narrow" panose="020B0606020202030204" pitchFamily="34" charset="0"/>
                <a:cs typeface="Arial" panose="020B0604020202020204" pitchFamily="34" charset="0"/>
              </a:rPr>
              <a:t>.   Pids are references to Erlang processes.</a:t>
            </a:r>
          </a:p>
          <a:p>
            <a:pPr marL="109728" indent="0">
              <a:spcBef>
                <a:spcPts val="600"/>
              </a:spcBef>
              <a:spcAft>
                <a:spcPts val="400"/>
              </a:spcAft>
              <a:buNone/>
            </a:pPr>
            <a:r>
              <a:rPr lang="en-US" sz="2200" b="1" dirty="0">
                <a:solidFill>
                  <a:schemeClr val="bg1"/>
                </a:solidFill>
                <a:latin typeface="Arial Narrow" panose="020B0606020202030204" pitchFamily="34" charset="0"/>
                <a:cs typeface="Arial" panose="020B0604020202020204" pitchFamily="34" charset="0"/>
              </a:rPr>
              <a:t>Ports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Ports are used to communicate with the external world. Ports are created with the built-in function </a:t>
            </a:r>
            <a:r>
              <a:rPr lang="en-US" sz="1600" dirty="0" err="1">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open_port</a:t>
            </a:r>
            <a:r>
              <a:rPr lang="en-US" sz="1800" dirty="0">
                <a:solidFill>
                  <a:srgbClr val="0070C0"/>
                </a:solidFill>
                <a:latin typeface="Arial Narrow" panose="020B0606020202030204" pitchFamily="34" charset="0"/>
                <a:cs typeface="Arial" panose="020B0604020202020204" pitchFamily="34" charset="0"/>
              </a:rPr>
              <a:t>. Messages can be sent to and received from ports, but these messages must obey the so-called "port protocol."</a:t>
            </a:r>
          </a:p>
          <a:p>
            <a:pPr marL="109728" indent="0">
              <a:spcBef>
                <a:spcPts val="600"/>
              </a:spcBef>
              <a:spcAft>
                <a:spcPts val="400"/>
              </a:spcAft>
              <a:buNone/>
            </a:pPr>
            <a:r>
              <a:rPr lang="en-US" sz="2200" b="1" dirty="0">
                <a:solidFill>
                  <a:schemeClr val="bg1"/>
                </a:solidFill>
                <a:latin typeface="Arial Narrow" panose="020B0606020202030204" pitchFamily="34" charset="0"/>
                <a:cs typeface="Arial" panose="020B0604020202020204" pitchFamily="34" charset="0"/>
              </a:rPr>
              <a:t>Funs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Funs are function closures. Funs are created by expressions of the form:                     </a:t>
            </a:r>
            <a:r>
              <a:rPr lang="en-US" sz="1600"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fun(...) -&gt; ... end</a:t>
            </a:r>
            <a:r>
              <a:rPr lang="en-US" sz="1800" dirty="0">
                <a:solidFill>
                  <a:srgbClr val="0070C0"/>
                </a:solidFill>
                <a:latin typeface="Bahnschrift SemiBold" panose="020B0502040204020203" pitchFamily="34" charset="0"/>
                <a:cs typeface="Arial" panose="020B0604020202020204" pitchFamily="34" charset="0"/>
              </a:rPr>
              <a:t>.</a:t>
            </a:r>
            <a:endParaRPr lang="en-US" sz="1200" dirty="0">
              <a:solidFill>
                <a:srgbClr val="0070C0"/>
              </a:solidFill>
              <a:latin typeface="Bahnschrift SemiBold"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116456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fade">
                                      <p:cBhvr>
                                        <p:cTn id="25" dur="500"/>
                                        <p:tgtEl>
                                          <p:spTgt spid="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fade">
                                      <p:cBhvr>
                                        <p:cTn id="30" dur="500"/>
                                        <p:tgtEl>
                                          <p:spTgt spid="5">
                                            <p:txEl>
                                              <p:pRg st="4" end="4"/>
                                            </p:txEl>
                                          </p:spTgt>
                                        </p:tgtEl>
                                      </p:cBhvr>
                                    </p:animEffec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fade">
                                      <p:cBhvr>
                                        <p:cTn id="34" dur="500"/>
                                        <p:tgtEl>
                                          <p:spTgt spid="5">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Effect transition="in" filter="fade">
                                      <p:cBhvr>
                                        <p:cTn id="39" dur="500"/>
                                        <p:tgtEl>
                                          <p:spTgt spid="5">
                                            <p:txEl>
                                              <p:pRg st="6" end="6"/>
                                            </p:txEl>
                                          </p:spTgt>
                                        </p:tgtEl>
                                      </p:cBhvr>
                                    </p:animEffect>
                                  </p:childTnLst>
                                </p:cTn>
                              </p:par>
                            </p:childTnLst>
                          </p:cTn>
                        </p:par>
                        <p:par>
                          <p:cTn id="40" fill="hold">
                            <p:stCondLst>
                              <p:cond delay="500"/>
                            </p:stCondLst>
                            <p:childTnLst>
                              <p:par>
                                <p:cTn id="41" presetID="10" presetClass="entr" presetSubtype="0" fill="hold" nodeType="after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Effect transition="in" filter="fade">
                                      <p:cBhvr>
                                        <p:cTn id="43"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09601"/>
          </a:xfrm>
          <a:noFill/>
        </p:spPr>
        <p:txBody>
          <a:bodyPr>
            <a:normAutofit/>
          </a:bodyPr>
          <a:lstStyle/>
          <a:p>
            <a:pPr marL="109728" indent="0">
              <a:spcBef>
                <a:spcPts val="0"/>
              </a:spcBef>
              <a:spcAft>
                <a:spcPts val="0"/>
              </a:spcAft>
              <a:buNone/>
            </a:pPr>
            <a:r>
              <a:rPr lang="en-US" sz="3200" b="1" dirty="0" err="1">
                <a:solidFill>
                  <a:srgbClr val="0070C0"/>
                </a:solidFill>
                <a:latin typeface="Arial" panose="020B0604020202020204" pitchFamily="34" charset="0"/>
                <a:cs typeface="Arial" panose="020B0604020202020204" pitchFamily="34" charset="0"/>
              </a:rPr>
              <a:t>Erlang</a:t>
            </a:r>
            <a:r>
              <a:rPr lang="en-US" sz="3200" b="1" dirty="0">
                <a:solidFill>
                  <a:srgbClr val="0070C0"/>
                </a:solidFill>
                <a:latin typeface="Arial" panose="020B0604020202020204" pitchFamily="34" charset="0"/>
                <a:cs typeface="Arial" panose="020B0604020202020204" pitchFamily="34" charset="0"/>
              </a:rPr>
              <a:t> Data</a:t>
            </a:r>
          </a:p>
        </p:txBody>
      </p:sp>
      <p:sp>
        <p:nvSpPr>
          <p:cNvPr id="7" name="Content Placeholder 1"/>
          <p:cNvSpPr txBox="1">
            <a:spLocks/>
          </p:cNvSpPr>
          <p:nvPr/>
        </p:nvSpPr>
        <p:spPr>
          <a:xfrm>
            <a:off x="304800" y="1311122"/>
            <a:ext cx="7467600" cy="49215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Compound types (3 of them)</a:t>
            </a:r>
          </a:p>
        </p:txBody>
      </p:sp>
      <p:sp>
        <p:nvSpPr>
          <p:cNvPr id="5" name="Content Placeholder 1"/>
          <p:cNvSpPr txBox="1">
            <a:spLocks/>
          </p:cNvSpPr>
          <p:nvPr/>
        </p:nvSpPr>
        <p:spPr>
          <a:xfrm>
            <a:off x="304800" y="1803280"/>
            <a:ext cx="8305800" cy="414032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400"/>
              </a:spcAft>
              <a:buNone/>
            </a:pPr>
            <a:r>
              <a:rPr lang="en-US" sz="2200" b="1" dirty="0">
                <a:solidFill>
                  <a:schemeClr val="bg1"/>
                </a:solidFill>
                <a:latin typeface="Arial Narrow" panose="020B0606020202030204" pitchFamily="34" charset="0"/>
                <a:cs typeface="Arial" panose="020B0604020202020204" pitchFamily="34" charset="0"/>
              </a:rPr>
              <a:t>Tuples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Tuples are containers for a fixed number of Erlang data values. Syntax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{D1,D2,...,</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Dn</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rgbClr val="0070C0"/>
                </a:solidFill>
                <a:latin typeface="Arial Narrow" panose="020B0606020202030204" pitchFamily="34" charset="0"/>
                <a:cs typeface="Arial" panose="020B0604020202020204" pitchFamily="34" charset="0"/>
              </a:rPr>
              <a:t>denotes a tuple whose arguments are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D1,D2,...Dn</a:t>
            </a:r>
            <a:r>
              <a:rPr lang="en-US" sz="1800" dirty="0">
                <a:solidFill>
                  <a:srgbClr val="0070C0"/>
                </a:solidFill>
                <a:latin typeface="Arial Narrow" panose="020B0606020202030204" pitchFamily="34" charset="0"/>
                <a:cs typeface="Arial" panose="020B0604020202020204" pitchFamily="34" charset="0"/>
              </a:rPr>
              <a:t>. The arguments can be primitive data types or compound data types. Any element of a tuple is accessed in constant time.</a:t>
            </a:r>
          </a:p>
          <a:p>
            <a:pPr marL="182880" indent="0">
              <a:spcBef>
                <a:spcPts val="600"/>
              </a:spcBef>
              <a:spcAft>
                <a:spcPts val="400"/>
              </a:spcAft>
              <a:buClrTx/>
              <a:buNone/>
            </a:pPr>
            <a:r>
              <a:rPr lang="en-US" sz="2200" b="1" dirty="0">
                <a:solidFill>
                  <a:schemeClr val="bg1"/>
                </a:solidFill>
                <a:latin typeface="Arial Narrow" panose="020B0606020202030204" pitchFamily="34" charset="0"/>
                <a:cs typeface="Arial" panose="020B0604020202020204" pitchFamily="34" charset="0"/>
              </a:rPr>
              <a:t>Lists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Lists are containers for a variable number of Erlang data values. The syntax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Dh|Dt</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rgbClr val="0070C0"/>
                </a:solidFill>
                <a:latin typeface="Arial Narrow" panose="020B0606020202030204" pitchFamily="34" charset="0"/>
                <a:cs typeface="Arial" panose="020B0604020202020204" pitchFamily="34" charset="0"/>
              </a:rPr>
              <a:t>denotes a list whose first element (head) is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Dh</a:t>
            </a:r>
            <a:r>
              <a:rPr lang="en-US" sz="1800" dirty="0">
                <a:solidFill>
                  <a:srgbClr val="0070C0"/>
                </a:solidFill>
                <a:latin typeface="Arial Narrow" panose="020B0606020202030204" pitchFamily="34" charset="0"/>
                <a:cs typeface="Arial" panose="020B0604020202020204" pitchFamily="34" charset="0"/>
              </a:rPr>
              <a:t>, and whose remaining elements (tail) are the list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Dt</a:t>
            </a:r>
            <a:r>
              <a:rPr lang="en-US" sz="1800" b="1" dirty="0">
                <a:solidFill>
                  <a:srgbClr val="0070C0"/>
                </a:solidFill>
                <a:latin typeface="Arial Narrow" panose="020B0606020202030204" pitchFamily="34" charset="0"/>
                <a:cs typeface="Arial" panose="020B0604020202020204" pitchFamily="34" charset="0"/>
              </a:rPr>
              <a:t>.</a:t>
            </a:r>
            <a:r>
              <a:rPr lang="en-US" sz="1800" dirty="0">
                <a:solidFill>
                  <a:srgbClr val="0070C0"/>
                </a:solidFill>
                <a:latin typeface="Arial Narrow" panose="020B0606020202030204" pitchFamily="34" charset="0"/>
                <a:cs typeface="Arial" panose="020B0604020202020204" pitchFamily="34" charset="0"/>
              </a:rPr>
              <a:t> The syntax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rgbClr val="0070C0"/>
                </a:solidFill>
                <a:latin typeface="Arial Narrow" panose="020B0606020202030204" pitchFamily="34" charset="0"/>
                <a:cs typeface="Arial" panose="020B0604020202020204" pitchFamily="34" charset="0"/>
              </a:rPr>
              <a:t>denotes an empty list. The syntax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[D1,D2,..,Dn] </a:t>
            </a:r>
            <a:r>
              <a:rPr lang="en-US" sz="1800" dirty="0">
                <a:solidFill>
                  <a:srgbClr val="0070C0"/>
                </a:solidFill>
                <a:latin typeface="Arial Narrow" panose="020B0606020202030204" pitchFamily="34" charset="0"/>
                <a:cs typeface="Arial" panose="020B0604020202020204" pitchFamily="34" charset="0"/>
              </a:rPr>
              <a:t>is short for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[D1|[D2|..|[</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Dn</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a:solidFill>
                  <a:srgbClr val="0070C0"/>
                </a:solidFill>
                <a:latin typeface="Arial Narrow" panose="020B0606020202030204" pitchFamily="34" charset="0"/>
                <a:cs typeface="Arial" panose="020B0604020202020204" pitchFamily="34" charset="0"/>
              </a:rPr>
              <a:t>. </a:t>
            </a:r>
            <a:r>
              <a:rPr lang="en-US" sz="1800" dirty="0">
                <a:solidFill>
                  <a:srgbClr val="0070C0"/>
                </a:solidFill>
                <a:latin typeface="Arial Narrow" panose="020B0606020202030204" pitchFamily="34" charset="0"/>
                <a:cs typeface="Arial" panose="020B0604020202020204" pitchFamily="34" charset="0"/>
              </a:rPr>
              <a:t>The first element of a list can be accessed in constant time.</a:t>
            </a:r>
          </a:p>
          <a:p>
            <a:pPr marL="182880" indent="0">
              <a:spcBef>
                <a:spcPts val="600"/>
              </a:spcBef>
              <a:spcAft>
                <a:spcPts val="400"/>
              </a:spcAft>
              <a:buClrTx/>
              <a:buNone/>
            </a:pPr>
            <a:r>
              <a:rPr lang="en-US" sz="2200" b="1" dirty="0">
                <a:solidFill>
                  <a:schemeClr val="bg1"/>
                </a:solidFill>
                <a:latin typeface="Arial Narrow" panose="020B0606020202030204" pitchFamily="34" charset="0"/>
                <a:cs typeface="Arial" panose="020B0604020202020204" pitchFamily="34" charset="0"/>
              </a:rPr>
              <a:t>Maps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Maps contain a variable number of key-value associations. The syntax is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Key1=&gt;Value1, ..., </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KeyN</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=&gt;</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ValueN</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p:txBody>
      </p:sp>
    </p:spTree>
    <p:extLst>
      <p:ext uri="{BB962C8B-B14F-4D97-AF65-F5344CB8AC3E}">
        <p14:creationId xmlns:p14="http://schemas.microsoft.com/office/powerpoint/2010/main" val="369503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fade">
                                      <p:cBhvr>
                                        <p:cTn id="25" dur="500"/>
                                        <p:tgtEl>
                                          <p:spTgt spid="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fade">
                                      <p:cBhvr>
                                        <p:cTn id="30" dur="500"/>
                                        <p:tgtEl>
                                          <p:spTgt spid="5">
                                            <p:txEl>
                                              <p:pRg st="4" end="4"/>
                                            </p:txEl>
                                          </p:spTgt>
                                        </p:tgtEl>
                                      </p:cBhvr>
                                    </p:animEffec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fade">
                                      <p:cBhvr>
                                        <p:cTn id="34"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Examples: Lists</a:t>
            </a:r>
          </a:p>
        </p:txBody>
      </p:sp>
      <p:sp>
        <p:nvSpPr>
          <p:cNvPr id="7" name="Content Placeholder 1"/>
          <p:cNvSpPr txBox="1">
            <a:spLocks/>
          </p:cNvSpPr>
          <p:nvPr/>
        </p:nvSpPr>
        <p:spPr>
          <a:xfrm>
            <a:off x="304800" y="1265162"/>
            <a:ext cx="7467600" cy="4874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Workhorse Data Structure of Functional Languages</a:t>
            </a:r>
          </a:p>
        </p:txBody>
      </p:sp>
      <p:sp>
        <p:nvSpPr>
          <p:cNvPr id="5" name="Content Placeholder 1"/>
          <p:cNvSpPr txBox="1">
            <a:spLocks/>
          </p:cNvSpPr>
          <p:nvPr/>
        </p:nvSpPr>
        <p:spPr>
          <a:xfrm>
            <a:off x="228600" y="1905000"/>
            <a:ext cx="8524875"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[1,2,3,5,8,13].</a:t>
            </a:r>
          </a:p>
          <a:p>
            <a:pPr marL="109728" indent="0">
              <a:lnSpc>
                <a:spcPct val="120000"/>
              </a:lnSpc>
              <a:spcBef>
                <a:spcPts val="0"/>
              </a:spcBef>
              <a:spcAft>
                <a:spcPts val="0"/>
              </a:spcAft>
              <a:buNone/>
            </a:pP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Fabs</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[1,2,3,5,8,13].</a:t>
            </a:r>
          </a:p>
          <a:p>
            <a:pPr marL="109728" indent="0">
              <a:lnSpc>
                <a:spcPct val="120000"/>
              </a:lnSpc>
              <a:spcBef>
                <a:spcPts val="0"/>
              </a:spcBef>
              <a:spcAft>
                <a:spcPts val="0"/>
              </a:spcAft>
              <a:buNone/>
            </a:pP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hd</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Fabs</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1</a:t>
            </a:r>
          </a:p>
          <a:p>
            <a:pPr marL="109728" indent="0">
              <a:lnSpc>
                <a:spcPct val="120000"/>
              </a:lnSpc>
              <a:spcBef>
                <a:spcPts val="0"/>
              </a:spcBef>
              <a:spcAft>
                <a:spcPts val="0"/>
              </a:spcAft>
              <a:buNone/>
            </a:pP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tl</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Fabs</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[2,3,5,8,13]</a:t>
            </a:r>
          </a:p>
          <a:p>
            <a:pPr marL="109728" indent="0">
              <a:lnSpc>
                <a:spcPct val="120000"/>
              </a:lnSpc>
              <a:spcBef>
                <a:spcPts val="0"/>
              </a:spcBef>
              <a:spcAft>
                <a:spcPts val="0"/>
              </a:spcAft>
              <a:buNone/>
            </a:pP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 | Rest] = </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Fabs</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use patterns bind parts of list to </a:t>
            </a:r>
            <a:r>
              <a:rPr lang="en-US" sz="14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vars</a:t>
            </a:r>
            <a:endPar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1</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[2,3,5,8,13]</a:t>
            </a:r>
          </a:p>
          <a:p>
            <a:pPr marL="109728" indent="0">
              <a:lnSpc>
                <a:spcPct val="120000"/>
              </a:lnSpc>
              <a:spcBef>
                <a:spcPts val="0"/>
              </a:spcBef>
              <a:spcAft>
                <a:spcPts val="0"/>
              </a:spcAft>
              <a:buNone/>
            </a:pP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L1 = [2,3.14159, “</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goheels</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heterogeneous, arbitrary length</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L2 = [ “gamma”, [ 2,3,5.5], L1, [L1, “delta”], </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hd</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tl</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(Fabs)) ].   </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structure is fine</a:t>
            </a: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lists:map</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(fun(X) -&gt; 2*X end, </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Fabs</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[2,4,6,10,16,26]</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Double = fun(X) -&gt; 2*X end.</a:t>
            </a:r>
          </a:p>
          <a:p>
            <a:pPr marL="109728" indent="0">
              <a:lnSpc>
                <a:spcPct val="120000"/>
              </a:lnSpc>
              <a:spcBef>
                <a:spcPts val="0"/>
              </a:spcBef>
              <a:spcAft>
                <a:spcPts val="0"/>
              </a:spcAft>
              <a:buNone/>
            </a:pP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lists:map</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(Double, [14, -10, 5, 101]).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[28, -20, 10, 202]</a:t>
            </a: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endPar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47678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par>
                                <p:cTn id="13" presetID="10" presetClass="entr" presetSubtype="0" fill="hold" nodeType="withEffect">
                                  <p:stCondLst>
                                    <p:cond delay="70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par>
                          <p:cTn id="21" fill="hold">
                            <p:stCondLst>
                              <p:cond delay="500"/>
                            </p:stCondLst>
                            <p:childTnLst>
                              <p:par>
                                <p:cTn id="22" presetID="10" presetClass="entr" presetSubtype="0" fill="hold" nodeType="afterEffect">
                                  <p:stCondLst>
                                    <p:cond delay="30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5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fade">
                                      <p:cBhvr>
                                        <p:cTn id="34" dur="500"/>
                                        <p:tgtEl>
                                          <p:spTgt spid="5">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fade">
                                      <p:cBhvr>
                                        <p:cTn id="39" dur="500"/>
                                        <p:tgtEl>
                                          <p:spTgt spid="5">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5">
                                            <p:txEl>
                                              <p:pRg st="10" end="10"/>
                                            </p:txEl>
                                          </p:spTgt>
                                        </p:tgtEl>
                                        <p:attrNameLst>
                                          <p:attrName>style.visibility</p:attrName>
                                        </p:attrNameLst>
                                      </p:cBhvr>
                                      <p:to>
                                        <p:strVal val="visible"/>
                                      </p:to>
                                    </p:set>
                                    <p:animEffect transition="in" filter="fade">
                                      <p:cBhvr>
                                        <p:cTn id="44" dur="500"/>
                                        <p:tgtEl>
                                          <p:spTgt spid="5">
                                            <p:txEl>
                                              <p:pRg st="10" end="1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5">
                                            <p:txEl>
                                              <p:pRg st="11" end="11"/>
                                            </p:txEl>
                                          </p:spTgt>
                                        </p:tgtEl>
                                        <p:attrNameLst>
                                          <p:attrName>style.visibility</p:attrName>
                                        </p:attrNameLst>
                                      </p:cBhvr>
                                      <p:to>
                                        <p:strVal val="visible"/>
                                      </p:to>
                                    </p:set>
                                    <p:animEffect transition="in" filter="fade">
                                      <p:cBhvr>
                                        <p:cTn id="49" dur="500"/>
                                        <p:tgtEl>
                                          <p:spTgt spid="5">
                                            <p:txEl>
                                              <p:pRg st="11" end="1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5">
                                            <p:txEl>
                                              <p:pRg st="12" end="12"/>
                                            </p:txEl>
                                          </p:spTgt>
                                        </p:tgtEl>
                                        <p:attrNameLst>
                                          <p:attrName>style.visibility</p:attrName>
                                        </p:attrNameLst>
                                      </p:cBhvr>
                                      <p:to>
                                        <p:strVal val="visible"/>
                                      </p:to>
                                    </p:set>
                                    <p:animEffect transition="in" filter="fade">
                                      <p:cBhvr>
                                        <p:cTn id="54" dur="500"/>
                                        <p:tgtEl>
                                          <p:spTgt spid="5">
                                            <p:txEl>
                                              <p:pRg st="12" end="12"/>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5">
                                            <p:txEl>
                                              <p:pRg st="14" end="14"/>
                                            </p:txEl>
                                          </p:spTgt>
                                        </p:tgtEl>
                                        <p:attrNameLst>
                                          <p:attrName>style.visibility</p:attrName>
                                        </p:attrNameLst>
                                      </p:cBhvr>
                                      <p:to>
                                        <p:strVal val="visible"/>
                                      </p:to>
                                    </p:set>
                                    <p:animEffect transition="in" filter="fade">
                                      <p:cBhvr>
                                        <p:cTn id="59" dur="500"/>
                                        <p:tgtEl>
                                          <p:spTgt spid="5">
                                            <p:txEl>
                                              <p:pRg st="14" end="14"/>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5">
                                            <p:txEl>
                                              <p:pRg st="15" end="15"/>
                                            </p:txEl>
                                          </p:spTgt>
                                        </p:tgtEl>
                                        <p:attrNameLst>
                                          <p:attrName>style.visibility</p:attrName>
                                        </p:attrNameLst>
                                      </p:cBhvr>
                                      <p:to>
                                        <p:strVal val="visible"/>
                                      </p:to>
                                    </p:set>
                                    <p:animEffect transition="in" filter="fade">
                                      <p:cBhvr>
                                        <p:cTn id="64" dur="500"/>
                                        <p:tgtEl>
                                          <p:spTgt spid="5">
                                            <p:txEl>
                                              <p:pRg st="15" end="15"/>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5">
                                            <p:txEl>
                                              <p:pRg st="16" end="16"/>
                                            </p:txEl>
                                          </p:spTgt>
                                        </p:tgtEl>
                                        <p:attrNameLst>
                                          <p:attrName>style.visibility</p:attrName>
                                        </p:attrNameLst>
                                      </p:cBhvr>
                                      <p:to>
                                        <p:strVal val="visible"/>
                                      </p:to>
                                    </p:set>
                                    <p:animEffect transition="in" filter="fade">
                                      <p:cBhvr>
                                        <p:cTn id="69" dur="500"/>
                                        <p:tgtEl>
                                          <p:spTgt spid="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Examples: Lists</a:t>
            </a:r>
          </a:p>
        </p:txBody>
      </p:sp>
      <p:sp>
        <p:nvSpPr>
          <p:cNvPr id="7" name="Content Placeholder 1"/>
          <p:cNvSpPr txBox="1">
            <a:spLocks/>
          </p:cNvSpPr>
          <p:nvPr/>
        </p:nvSpPr>
        <p:spPr>
          <a:xfrm>
            <a:off x="304800" y="1265162"/>
            <a:ext cx="7467600" cy="5636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Remember string is a list of char representations?</a:t>
            </a:r>
          </a:p>
        </p:txBody>
      </p:sp>
      <p:sp>
        <p:nvSpPr>
          <p:cNvPr id="5" name="Content Placeholder 1"/>
          <p:cNvSpPr txBox="1">
            <a:spLocks/>
          </p:cNvSpPr>
          <p:nvPr/>
        </p:nvSpPr>
        <p:spPr>
          <a:xfrm>
            <a:off x="228600" y="1905000"/>
            <a:ext cx="8524875" cy="3505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[75,76,77].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print “KLM” but it’s a list of </a:t>
            </a:r>
            <a:r>
              <a:rPr lang="en-US" sz="16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ints</a:t>
            </a:r>
            <a:endPar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endPar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(“heels”).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104  not “h”</a:t>
            </a:r>
          </a:p>
          <a:p>
            <a:pPr marL="109728" indent="0">
              <a:lnSpc>
                <a:spcPct val="120000"/>
              </a:lnSpc>
              <a:spcBef>
                <a:spcPts val="0"/>
              </a:spcBef>
              <a:spcAft>
                <a:spcPts val="0"/>
              </a:spcAft>
              <a:buNone/>
            </a:pP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tl</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(“heels”)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this says “eels” though</a:t>
            </a:r>
          </a:p>
          <a:p>
            <a:pPr marL="109728" indent="0">
              <a:lnSpc>
                <a:spcPct val="120000"/>
              </a:lnSpc>
              <a:spcBef>
                <a:spcPts val="0"/>
              </a:spcBef>
              <a:spcAft>
                <a:spcPts val="0"/>
              </a:spcAft>
              <a:buNone/>
            </a:pP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tl</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(“heels”)).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101</a:t>
            </a:r>
          </a:p>
          <a:p>
            <a:pPr marL="109728" indent="0">
              <a:lnSpc>
                <a:spcPct val="120000"/>
              </a:lnSpc>
              <a:spcBef>
                <a:spcPts val="0"/>
              </a:spcBef>
              <a:spcAft>
                <a:spcPts val="0"/>
              </a:spcAft>
              <a:buNone/>
            </a:pPr>
            <a:endPar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UNC = “</a:t>
            </a: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go_heels</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U | NC ] = UNC.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use patterns, bind parts of list to </a:t>
            </a:r>
            <a:r>
              <a:rPr lang="en-US" sz="16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vars</a:t>
            </a:r>
            <a:endPar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U.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103</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NC.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o_heels</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endPar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81751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5556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75475"/>
            <a:ext cx="8372475" cy="661087"/>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Examples: Tuples</a:t>
            </a:r>
          </a:p>
        </p:txBody>
      </p:sp>
      <p:sp>
        <p:nvSpPr>
          <p:cNvPr id="7" name="Content Placeholder 1"/>
          <p:cNvSpPr txBox="1">
            <a:spLocks/>
          </p:cNvSpPr>
          <p:nvPr/>
        </p:nvSpPr>
        <p:spPr>
          <a:xfrm>
            <a:off x="304800" y="1265162"/>
            <a:ext cx="7467600" cy="4874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Heterogeneous Fixed-size collection</a:t>
            </a:r>
          </a:p>
        </p:txBody>
      </p:sp>
      <p:sp>
        <p:nvSpPr>
          <p:cNvPr id="5" name="Content Placeholder 1"/>
          <p:cNvSpPr txBox="1">
            <a:spLocks/>
          </p:cNvSpPr>
          <p:nvPr/>
        </p:nvSpPr>
        <p:spPr>
          <a:xfrm>
            <a:off x="304799" y="1798561"/>
            <a:ext cx="8524875" cy="117323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Lists are arbitrary length (you can grow them dynamically)</a:t>
            </a:r>
          </a:p>
          <a:p>
            <a:pPr marL="109728" indent="0">
              <a:lnSpc>
                <a:spcPct val="120000"/>
              </a:lnSpc>
              <a:spcBef>
                <a:spcPts val="0"/>
              </a:spcBef>
              <a:spcAft>
                <a:spcPts val="0"/>
              </a:spcAft>
              <a:buNone/>
            </a:pP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Tuples are fixed length… fields cannot be added once a tuple is made</a:t>
            </a:r>
          </a:p>
          <a:p>
            <a:pPr marL="109728" indent="0">
              <a:lnSpc>
                <a:spcPct val="120000"/>
              </a:lnSpc>
              <a:spcBef>
                <a:spcPts val="0"/>
              </a:spcBef>
              <a:spcAft>
                <a:spcPts val="0"/>
              </a:spcAft>
              <a:buNone/>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Elements in fields of a tuple can be heterogeneous</a:t>
            </a:r>
          </a:p>
        </p:txBody>
      </p:sp>
      <p:sp>
        <p:nvSpPr>
          <p:cNvPr id="9" name="Content Placeholder 1"/>
          <p:cNvSpPr txBox="1">
            <a:spLocks/>
          </p:cNvSpPr>
          <p:nvPr/>
        </p:nvSpPr>
        <p:spPr>
          <a:xfrm>
            <a:off x="444283" y="3017761"/>
            <a:ext cx="8524875" cy="36116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won, 2, “three” }.</a:t>
            </a:r>
          </a:p>
          <a:p>
            <a:pPr marL="109728" indent="0">
              <a:lnSpc>
                <a:spcPct val="120000"/>
              </a:lnSpc>
              <a:spcBef>
                <a:spcPts val="0"/>
              </a:spcBef>
              <a:spcAft>
                <a:spcPts val="0"/>
              </a:spcAft>
              <a:buNone/>
            </a:pP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Tup</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 won, 2, “three” }.</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element(2,Tup).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2</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element(1,Tup).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won</a:t>
            </a:r>
          </a:p>
          <a:p>
            <a:pPr marL="109728" indent="0">
              <a:lnSpc>
                <a:spcPct val="120000"/>
              </a:lnSpc>
              <a:spcBef>
                <a:spcPts val="0"/>
              </a:spcBef>
              <a:spcAft>
                <a:spcPts val="0"/>
              </a:spcAft>
              <a:buNone/>
            </a:pPr>
            <a:endParaRPr lang="en-US" sz="9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Origin = {0,0}.</a:t>
            </a:r>
          </a:p>
          <a:p>
            <a:pPr marL="109728" indent="0">
              <a:lnSpc>
                <a:spcPct val="120000"/>
              </a:lnSpc>
              <a:spcBef>
                <a:spcPts val="0"/>
              </a:spcBef>
              <a:spcAft>
                <a:spcPts val="0"/>
              </a:spcAft>
              <a:buNone/>
            </a:pPr>
            <a:endPar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{X,Y} = Origin.</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X.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0</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Y.</a:t>
            </a:r>
          </a:p>
          <a:p>
            <a:pPr marL="109728" indent="0">
              <a:lnSpc>
                <a:spcPct val="120000"/>
              </a:lnSpc>
              <a:spcBef>
                <a:spcPts val="0"/>
              </a:spcBef>
              <a:spcAft>
                <a:spcPts val="0"/>
              </a:spcAft>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element(4,{ one, 2, “tree”, fore, “V”, ‘VI’, VII }).  </a:t>
            </a:r>
            <a:r>
              <a:rPr lang="en-US" sz="16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fore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unless variable VII is not defined</a:t>
            </a:r>
          </a:p>
        </p:txBody>
      </p:sp>
      <p:grpSp>
        <p:nvGrpSpPr>
          <p:cNvPr id="10" name="Group 9">
            <a:extLst>
              <a:ext uri="{FF2B5EF4-FFF2-40B4-BE49-F238E27FC236}">
                <a16:creationId xmlns:a16="http://schemas.microsoft.com/office/drawing/2014/main" id="{80FF4DFE-2DD9-4F3B-A71A-09B11764B545}"/>
              </a:ext>
            </a:extLst>
          </p:cNvPr>
          <p:cNvGrpSpPr/>
          <p:nvPr/>
        </p:nvGrpSpPr>
        <p:grpSpPr>
          <a:xfrm>
            <a:off x="5129095" y="4213979"/>
            <a:ext cx="1667123" cy="1219201"/>
            <a:chOff x="5518352" y="4373637"/>
            <a:chExt cx="1667123" cy="1219201"/>
          </a:xfrm>
        </p:grpSpPr>
        <p:pic>
          <p:nvPicPr>
            <p:cNvPr id="3" name="Picture 2">
              <a:extLst>
                <a:ext uri="{FF2B5EF4-FFF2-40B4-BE49-F238E27FC236}">
                  <a16:creationId xmlns:a16="http://schemas.microsoft.com/office/drawing/2014/main" id="{B9A8BCB6-8559-48D0-B5A4-3A40B72ADA07}"/>
                </a:ext>
              </a:extLst>
            </p:cNvPr>
            <p:cNvPicPr>
              <a:picLocks noChangeAspect="1"/>
            </p:cNvPicPr>
            <p:nvPr/>
          </p:nvPicPr>
          <p:blipFill>
            <a:blip r:embed="rId2"/>
            <a:stretch>
              <a:fillRect/>
            </a:stretch>
          </p:blipFill>
          <p:spPr>
            <a:xfrm>
              <a:off x="5518352" y="4373637"/>
              <a:ext cx="1667123" cy="1219201"/>
            </a:xfrm>
            <a:prstGeom prst="rect">
              <a:avLst/>
            </a:prstGeom>
          </p:spPr>
        </p:pic>
        <p:sp>
          <p:nvSpPr>
            <p:cNvPr id="4" name="TextBox 3">
              <a:extLst>
                <a:ext uri="{FF2B5EF4-FFF2-40B4-BE49-F238E27FC236}">
                  <a16:creationId xmlns:a16="http://schemas.microsoft.com/office/drawing/2014/main" id="{4068D09E-4FCD-4E4D-A150-CD642175D94B}"/>
                </a:ext>
              </a:extLst>
            </p:cNvPr>
            <p:cNvSpPr txBox="1"/>
            <p:nvPr/>
          </p:nvSpPr>
          <p:spPr>
            <a:xfrm>
              <a:off x="5766756" y="4475405"/>
              <a:ext cx="1170314" cy="1015663"/>
            </a:xfrm>
            <a:prstGeom prst="rect">
              <a:avLst/>
            </a:prstGeom>
            <a:noFill/>
          </p:spPr>
          <p:txBody>
            <a:bodyPr wrap="square" rtlCol="0">
              <a:spAutoFit/>
            </a:bodyPr>
            <a:lstStyle/>
            <a:p>
              <a:r>
                <a:rPr lang="en-US" sz="2000" i="1" dirty="0">
                  <a:solidFill>
                    <a:schemeClr val="bg1"/>
                  </a:solidFill>
                  <a:latin typeface="Bahnschrift SemiBold" panose="020B0502040204020203" pitchFamily="34" charset="0"/>
                </a:rPr>
                <a:t>atom</a:t>
              </a:r>
            </a:p>
            <a:p>
              <a:endParaRPr lang="en-US" sz="2000" i="1" dirty="0">
                <a:solidFill>
                  <a:schemeClr val="bg1"/>
                </a:solidFill>
                <a:latin typeface="Bahnschrift SemiBold" panose="020B0502040204020203" pitchFamily="34" charset="0"/>
              </a:endParaRPr>
            </a:p>
            <a:p>
              <a:r>
                <a:rPr lang="en-US" sz="2000" i="1" dirty="0">
                  <a:solidFill>
                    <a:schemeClr val="bg1"/>
                  </a:solidFill>
                  <a:latin typeface="Bahnschrift SemiBold" panose="020B0502040204020203" pitchFamily="34" charset="0"/>
                </a:rPr>
                <a:t>variable</a:t>
              </a:r>
            </a:p>
          </p:txBody>
        </p:sp>
      </p:grpSp>
      <p:sp>
        <p:nvSpPr>
          <p:cNvPr id="11" name="Freeform: Shape 10">
            <a:extLst>
              <a:ext uri="{FF2B5EF4-FFF2-40B4-BE49-F238E27FC236}">
                <a16:creationId xmlns:a16="http://schemas.microsoft.com/office/drawing/2014/main" id="{5855AD1B-93A2-4914-94E1-E0709A7DDBF8}"/>
              </a:ext>
            </a:extLst>
          </p:cNvPr>
          <p:cNvSpPr/>
          <p:nvPr/>
        </p:nvSpPr>
        <p:spPr>
          <a:xfrm>
            <a:off x="1981200" y="4213979"/>
            <a:ext cx="3444038" cy="1703081"/>
          </a:xfrm>
          <a:custGeom>
            <a:avLst/>
            <a:gdLst>
              <a:gd name="connsiteX0" fmla="*/ 3497802 w 3497802"/>
              <a:gd name="connsiteY0" fmla="*/ 150920 h 1251780"/>
              <a:gd name="connsiteX1" fmla="*/ 3453414 w 3497802"/>
              <a:gd name="connsiteY1" fmla="*/ 159798 h 1251780"/>
              <a:gd name="connsiteX2" fmla="*/ 3373515 w 3497802"/>
              <a:gd name="connsiteY2" fmla="*/ 133165 h 1251780"/>
              <a:gd name="connsiteX3" fmla="*/ 3311371 w 3497802"/>
              <a:gd name="connsiteY3" fmla="*/ 124287 h 1251780"/>
              <a:gd name="connsiteX4" fmla="*/ 3151573 w 3497802"/>
              <a:gd name="connsiteY4" fmla="*/ 88777 h 1251780"/>
              <a:gd name="connsiteX5" fmla="*/ 2982897 w 3497802"/>
              <a:gd name="connsiteY5" fmla="*/ 44388 h 1251780"/>
              <a:gd name="connsiteX6" fmla="*/ 2947386 w 3497802"/>
              <a:gd name="connsiteY6" fmla="*/ 17755 h 1251780"/>
              <a:gd name="connsiteX7" fmla="*/ 2867487 w 3497802"/>
              <a:gd name="connsiteY7" fmla="*/ 0 h 1251780"/>
              <a:gd name="connsiteX8" fmla="*/ 2441359 w 3497802"/>
              <a:gd name="connsiteY8" fmla="*/ 8878 h 1251780"/>
              <a:gd name="connsiteX9" fmla="*/ 2272683 w 3497802"/>
              <a:gd name="connsiteY9" fmla="*/ 53266 h 1251780"/>
              <a:gd name="connsiteX10" fmla="*/ 2219417 w 3497802"/>
              <a:gd name="connsiteY10" fmla="*/ 62144 h 1251780"/>
              <a:gd name="connsiteX11" fmla="*/ 2006353 w 3497802"/>
              <a:gd name="connsiteY11" fmla="*/ 133165 h 1251780"/>
              <a:gd name="connsiteX12" fmla="*/ 1864311 w 3497802"/>
              <a:gd name="connsiteY12" fmla="*/ 168676 h 1251780"/>
              <a:gd name="connsiteX13" fmla="*/ 1704513 w 3497802"/>
              <a:gd name="connsiteY13" fmla="*/ 204186 h 1251780"/>
              <a:gd name="connsiteX14" fmla="*/ 1624614 w 3497802"/>
              <a:gd name="connsiteY14" fmla="*/ 239697 h 1251780"/>
              <a:gd name="connsiteX15" fmla="*/ 1580225 w 3497802"/>
              <a:gd name="connsiteY15" fmla="*/ 266330 h 1251780"/>
              <a:gd name="connsiteX16" fmla="*/ 1438183 w 3497802"/>
              <a:gd name="connsiteY16" fmla="*/ 310718 h 1251780"/>
              <a:gd name="connsiteX17" fmla="*/ 1411550 w 3497802"/>
              <a:gd name="connsiteY17" fmla="*/ 328474 h 1251780"/>
              <a:gd name="connsiteX18" fmla="*/ 1322773 w 3497802"/>
              <a:gd name="connsiteY18" fmla="*/ 372862 h 1251780"/>
              <a:gd name="connsiteX19" fmla="*/ 1278384 w 3497802"/>
              <a:gd name="connsiteY19" fmla="*/ 408373 h 1251780"/>
              <a:gd name="connsiteX20" fmla="*/ 1145219 w 3497802"/>
              <a:gd name="connsiteY20" fmla="*/ 461639 h 1251780"/>
              <a:gd name="connsiteX21" fmla="*/ 1047565 w 3497802"/>
              <a:gd name="connsiteY21" fmla="*/ 514905 h 1251780"/>
              <a:gd name="connsiteX22" fmla="*/ 878889 w 3497802"/>
              <a:gd name="connsiteY22" fmla="*/ 594804 h 1251780"/>
              <a:gd name="connsiteX23" fmla="*/ 816746 w 3497802"/>
              <a:gd name="connsiteY23" fmla="*/ 621437 h 1251780"/>
              <a:gd name="connsiteX24" fmla="*/ 639192 w 3497802"/>
              <a:gd name="connsiteY24" fmla="*/ 727969 h 1251780"/>
              <a:gd name="connsiteX25" fmla="*/ 585926 w 3497802"/>
              <a:gd name="connsiteY25" fmla="*/ 754602 h 1251780"/>
              <a:gd name="connsiteX26" fmla="*/ 523783 w 3497802"/>
              <a:gd name="connsiteY26" fmla="*/ 807868 h 1251780"/>
              <a:gd name="connsiteX27" fmla="*/ 399495 w 3497802"/>
              <a:gd name="connsiteY27" fmla="*/ 896645 h 1251780"/>
              <a:gd name="connsiteX28" fmla="*/ 337351 w 3497802"/>
              <a:gd name="connsiteY28" fmla="*/ 958788 h 1251780"/>
              <a:gd name="connsiteX29" fmla="*/ 275208 w 3497802"/>
              <a:gd name="connsiteY29" fmla="*/ 994299 h 1251780"/>
              <a:gd name="connsiteX30" fmla="*/ 213064 w 3497802"/>
              <a:gd name="connsiteY30" fmla="*/ 1038687 h 1251780"/>
              <a:gd name="connsiteX31" fmla="*/ 186431 w 3497802"/>
              <a:gd name="connsiteY31" fmla="*/ 1065320 h 1251780"/>
              <a:gd name="connsiteX32" fmla="*/ 106532 w 3497802"/>
              <a:gd name="connsiteY32" fmla="*/ 1127464 h 1251780"/>
              <a:gd name="connsiteX33" fmla="*/ 71021 w 3497802"/>
              <a:gd name="connsiteY33" fmla="*/ 1162975 h 1251780"/>
              <a:gd name="connsiteX34" fmla="*/ 53266 w 3497802"/>
              <a:gd name="connsiteY34" fmla="*/ 1189608 h 1251780"/>
              <a:gd name="connsiteX35" fmla="*/ 26633 w 3497802"/>
              <a:gd name="connsiteY35" fmla="*/ 1207363 h 1251780"/>
              <a:gd name="connsiteX36" fmla="*/ 0 w 3497802"/>
              <a:gd name="connsiteY36" fmla="*/ 1251751 h 125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97802" h="1251780">
                <a:moveTo>
                  <a:pt x="3497802" y="150920"/>
                </a:moveTo>
                <a:cubicBezTo>
                  <a:pt x="3483006" y="153879"/>
                  <a:pt x="3468503" y="159798"/>
                  <a:pt x="3453414" y="159798"/>
                </a:cubicBezTo>
                <a:cubicBezTo>
                  <a:pt x="3427820" y="159798"/>
                  <a:pt x="3396087" y="138808"/>
                  <a:pt x="3373515" y="133165"/>
                </a:cubicBezTo>
                <a:cubicBezTo>
                  <a:pt x="3353215" y="128090"/>
                  <a:pt x="3332086" y="127246"/>
                  <a:pt x="3311371" y="124287"/>
                </a:cubicBezTo>
                <a:cubicBezTo>
                  <a:pt x="3200924" y="69064"/>
                  <a:pt x="3323319" y="122018"/>
                  <a:pt x="3151573" y="88777"/>
                </a:cubicBezTo>
                <a:cubicBezTo>
                  <a:pt x="3094493" y="77729"/>
                  <a:pt x="2982897" y="44388"/>
                  <a:pt x="2982897" y="44388"/>
                </a:cubicBezTo>
                <a:cubicBezTo>
                  <a:pt x="2971060" y="35510"/>
                  <a:pt x="2961196" y="23066"/>
                  <a:pt x="2947386" y="17755"/>
                </a:cubicBezTo>
                <a:cubicBezTo>
                  <a:pt x="2921922" y="7961"/>
                  <a:pt x="2894765" y="479"/>
                  <a:pt x="2867487" y="0"/>
                </a:cubicBezTo>
                <a:lnTo>
                  <a:pt x="2441359" y="8878"/>
                </a:lnTo>
                <a:cubicBezTo>
                  <a:pt x="2321024" y="28932"/>
                  <a:pt x="2466492" y="2263"/>
                  <a:pt x="2272683" y="53266"/>
                </a:cubicBezTo>
                <a:cubicBezTo>
                  <a:pt x="2255275" y="57847"/>
                  <a:pt x="2236658" y="56972"/>
                  <a:pt x="2219417" y="62144"/>
                </a:cubicBezTo>
                <a:cubicBezTo>
                  <a:pt x="2147711" y="83656"/>
                  <a:pt x="2078981" y="115008"/>
                  <a:pt x="2006353" y="133165"/>
                </a:cubicBezTo>
                <a:lnTo>
                  <a:pt x="1864311" y="168676"/>
                </a:lnTo>
                <a:cubicBezTo>
                  <a:pt x="1827735" y="177117"/>
                  <a:pt x="1743253" y="190513"/>
                  <a:pt x="1704513" y="204186"/>
                </a:cubicBezTo>
                <a:cubicBezTo>
                  <a:pt x="1677030" y="213886"/>
                  <a:pt x="1650682" y="226663"/>
                  <a:pt x="1624614" y="239697"/>
                </a:cubicBezTo>
                <a:cubicBezTo>
                  <a:pt x="1609180" y="247414"/>
                  <a:pt x="1596350" y="260187"/>
                  <a:pt x="1580225" y="266330"/>
                </a:cubicBezTo>
                <a:cubicBezTo>
                  <a:pt x="1533869" y="283989"/>
                  <a:pt x="1485530" y="295922"/>
                  <a:pt x="1438183" y="310718"/>
                </a:cubicBezTo>
                <a:cubicBezTo>
                  <a:pt x="1429305" y="316637"/>
                  <a:pt x="1420944" y="323415"/>
                  <a:pt x="1411550" y="328474"/>
                </a:cubicBezTo>
                <a:cubicBezTo>
                  <a:pt x="1382419" y="344160"/>
                  <a:pt x="1351143" y="355840"/>
                  <a:pt x="1322773" y="372862"/>
                </a:cubicBezTo>
                <a:cubicBezTo>
                  <a:pt x="1306525" y="382611"/>
                  <a:pt x="1295332" y="399899"/>
                  <a:pt x="1278384" y="408373"/>
                </a:cubicBezTo>
                <a:cubicBezTo>
                  <a:pt x="1235623" y="429753"/>
                  <a:pt x="1188626" y="441605"/>
                  <a:pt x="1145219" y="461639"/>
                </a:cubicBezTo>
                <a:cubicBezTo>
                  <a:pt x="1111553" y="477177"/>
                  <a:pt x="1080729" y="498323"/>
                  <a:pt x="1047565" y="514905"/>
                </a:cubicBezTo>
                <a:cubicBezTo>
                  <a:pt x="991919" y="542728"/>
                  <a:pt x="936073" y="570296"/>
                  <a:pt x="878889" y="594804"/>
                </a:cubicBezTo>
                <a:cubicBezTo>
                  <a:pt x="858175" y="603682"/>
                  <a:pt x="836903" y="611358"/>
                  <a:pt x="816746" y="621437"/>
                </a:cubicBezTo>
                <a:cubicBezTo>
                  <a:pt x="662618" y="698501"/>
                  <a:pt x="774435" y="646823"/>
                  <a:pt x="639192" y="727969"/>
                </a:cubicBezTo>
                <a:cubicBezTo>
                  <a:pt x="622170" y="738182"/>
                  <a:pt x="602247" y="743303"/>
                  <a:pt x="585926" y="754602"/>
                </a:cubicBezTo>
                <a:cubicBezTo>
                  <a:pt x="563495" y="770132"/>
                  <a:pt x="545784" y="791734"/>
                  <a:pt x="523783" y="807868"/>
                </a:cubicBezTo>
                <a:cubicBezTo>
                  <a:pt x="424094" y="880973"/>
                  <a:pt x="481714" y="820750"/>
                  <a:pt x="399495" y="896645"/>
                </a:cubicBezTo>
                <a:cubicBezTo>
                  <a:pt x="377969" y="916515"/>
                  <a:pt x="360386" y="940689"/>
                  <a:pt x="337351" y="958788"/>
                </a:cubicBezTo>
                <a:cubicBezTo>
                  <a:pt x="318591" y="973528"/>
                  <a:pt x="295666" y="982024"/>
                  <a:pt x="275208" y="994299"/>
                </a:cubicBezTo>
                <a:cubicBezTo>
                  <a:pt x="259593" y="1003668"/>
                  <a:pt x="224758" y="1028663"/>
                  <a:pt x="213064" y="1038687"/>
                </a:cubicBezTo>
                <a:cubicBezTo>
                  <a:pt x="203532" y="1046858"/>
                  <a:pt x="196076" y="1057283"/>
                  <a:pt x="186431" y="1065320"/>
                </a:cubicBezTo>
                <a:cubicBezTo>
                  <a:pt x="160511" y="1086920"/>
                  <a:pt x="130390" y="1103606"/>
                  <a:pt x="106532" y="1127464"/>
                </a:cubicBezTo>
                <a:cubicBezTo>
                  <a:pt x="94695" y="1139301"/>
                  <a:pt x="81915" y="1150265"/>
                  <a:pt x="71021" y="1162975"/>
                </a:cubicBezTo>
                <a:cubicBezTo>
                  <a:pt x="64077" y="1171076"/>
                  <a:pt x="60811" y="1182063"/>
                  <a:pt x="53266" y="1189608"/>
                </a:cubicBezTo>
                <a:cubicBezTo>
                  <a:pt x="45721" y="1197153"/>
                  <a:pt x="35511" y="1201445"/>
                  <a:pt x="26633" y="1207363"/>
                </a:cubicBezTo>
                <a:cubicBezTo>
                  <a:pt x="7779" y="1254499"/>
                  <a:pt x="24814" y="1251751"/>
                  <a:pt x="0" y="1251751"/>
                </a:cubicBezTo>
              </a:path>
            </a:pathLst>
          </a:custGeom>
          <a:noFill/>
          <a:ln w="28575">
            <a:solidFill>
              <a:srgbClr val="92D050"/>
            </a:solidFill>
            <a:headEnd type="ova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DF30132-4B21-4C07-8E60-E263B0F82CE1}"/>
              </a:ext>
            </a:extLst>
          </p:cNvPr>
          <p:cNvSpPr/>
          <p:nvPr/>
        </p:nvSpPr>
        <p:spPr>
          <a:xfrm>
            <a:off x="3124200" y="4315747"/>
            <a:ext cx="2229604" cy="1601314"/>
          </a:xfrm>
          <a:custGeom>
            <a:avLst/>
            <a:gdLst>
              <a:gd name="connsiteX0" fmla="*/ 3497802 w 3497802"/>
              <a:gd name="connsiteY0" fmla="*/ 150920 h 1251780"/>
              <a:gd name="connsiteX1" fmla="*/ 3453414 w 3497802"/>
              <a:gd name="connsiteY1" fmla="*/ 159798 h 1251780"/>
              <a:gd name="connsiteX2" fmla="*/ 3373515 w 3497802"/>
              <a:gd name="connsiteY2" fmla="*/ 133165 h 1251780"/>
              <a:gd name="connsiteX3" fmla="*/ 3311371 w 3497802"/>
              <a:gd name="connsiteY3" fmla="*/ 124287 h 1251780"/>
              <a:gd name="connsiteX4" fmla="*/ 3151573 w 3497802"/>
              <a:gd name="connsiteY4" fmla="*/ 88777 h 1251780"/>
              <a:gd name="connsiteX5" fmla="*/ 2982897 w 3497802"/>
              <a:gd name="connsiteY5" fmla="*/ 44388 h 1251780"/>
              <a:gd name="connsiteX6" fmla="*/ 2947386 w 3497802"/>
              <a:gd name="connsiteY6" fmla="*/ 17755 h 1251780"/>
              <a:gd name="connsiteX7" fmla="*/ 2867487 w 3497802"/>
              <a:gd name="connsiteY7" fmla="*/ 0 h 1251780"/>
              <a:gd name="connsiteX8" fmla="*/ 2441359 w 3497802"/>
              <a:gd name="connsiteY8" fmla="*/ 8878 h 1251780"/>
              <a:gd name="connsiteX9" fmla="*/ 2272683 w 3497802"/>
              <a:gd name="connsiteY9" fmla="*/ 53266 h 1251780"/>
              <a:gd name="connsiteX10" fmla="*/ 2219417 w 3497802"/>
              <a:gd name="connsiteY10" fmla="*/ 62144 h 1251780"/>
              <a:gd name="connsiteX11" fmla="*/ 2006353 w 3497802"/>
              <a:gd name="connsiteY11" fmla="*/ 133165 h 1251780"/>
              <a:gd name="connsiteX12" fmla="*/ 1864311 w 3497802"/>
              <a:gd name="connsiteY12" fmla="*/ 168676 h 1251780"/>
              <a:gd name="connsiteX13" fmla="*/ 1704513 w 3497802"/>
              <a:gd name="connsiteY13" fmla="*/ 204186 h 1251780"/>
              <a:gd name="connsiteX14" fmla="*/ 1624614 w 3497802"/>
              <a:gd name="connsiteY14" fmla="*/ 239697 h 1251780"/>
              <a:gd name="connsiteX15" fmla="*/ 1580225 w 3497802"/>
              <a:gd name="connsiteY15" fmla="*/ 266330 h 1251780"/>
              <a:gd name="connsiteX16" fmla="*/ 1438183 w 3497802"/>
              <a:gd name="connsiteY16" fmla="*/ 310718 h 1251780"/>
              <a:gd name="connsiteX17" fmla="*/ 1411550 w 3497802"/>
              <a:gd name="connsiteY17" fmla="*/ 328474 h 1251780"/>
              <a:gd name="connsiteX18" fmla="*/ 1322773 w 3497802"/>
              <a:gd name="connsiteY18" fmla="*/ 372862 h 1251780"/>
              <a:gd name="connsiteX19" fmla="*/ 1278384 w 3497802"/>
              <a:gd name="connsiteY19" fmla="*/ 408373 h 1251780"/>
              <a:gd name="connsiteX20" fmla="*/ 1145219 w 3497802"/>
              <a:gd name="connsiteY20" fmla="*/ 461639 h 1251780"/>
              <a:gd name="connsiteX21" fmla="*/ 1047565 w 3497802"/>
              <a:gd name="connsiteY21" fmla="*/ 514905 h 1251780"/>
              <a:gd name="connsiteX22" fmla="*/ 878889 w 3497802"/>
              <a:gd name="connsiteY22" fmla="*/ 594804 h 1251780"/>
              <a:gd name="connsiteX23" fmla="*/ 816746 w 3497802"/>
              <a:gd name="connsiteY23" fmla="*/ 621437 h 1251780"/>
              <a:gd name="connsiteX24" fmla="*/ 639192 w 3497802"/>
              <a:gd name="connsiteY24" fmla="*/ 727969 h 1251780"/>
              <a:gd name="connsiteX25" fmla="*/ 585926 w 3497802"/>
              <a:gd name="connsiteY25" fmla="*/ 754602 h 1251780"/>
              <a:gd name="connsiteX26" fmla="*/ 523783 w 3497802"/>
              <a:gd name="connsiteY26" fmla="*/ 807868 h 1251780"/>
              <a:gd name="connsiteX27" fmla="*/ 399495 w 3497802"/>
              <a:gd name="connsiteY27" fmla="*/ 896645 h 1251780"/>
              <a:gd name="connsiteX28" fmla="*/ 337351 w 3497802"/>
              <a:gd name="connsiteY28" fmla="*/ 958788 h 1251780"/>
              <a:gd name="connsiteX29" fmla="*/ 275208 w 3497802"/>
              <a:gd name="connsiteY29" fmla="*/ 994299 h 1251780"/>
              <a:gd name="connsiteX30" fmla="*/ 213064 w 3497802"/>
              <a:gd name="connsiteY30" fmla="*/ 1038687 h 1251780"/>
              <a:gd name="connsiteX31" fmla="*/ 186431 w 3497802"/>
              <a:gd name="connsiteY31" fmla="*/ 1065320 h 1251780"/>
              <a:gd name="connsiteX32" fmla="*/ 106532 w 3497802"/>
              <a:gd name="connsiteY32" fmla="*/ 1127464 h 1251780"/>
              <a:gd name="connsiteX33" fmla="*/ 71021 w 3497802"/>
              <a:gd name="connsiteY33" fmla="*/ 1162975 h 1251780"/>
              <a:gd name="connsiteX34" fmla="*/ 53266 w 3497802"/>
              <a:gd name="connsiteY34" fmla="*/ 1189608 h 1251780"/>
              <a:gd name="connsiteX35" fmla="*/ 26633 w 3497802"/>
              <a:gd name="connsiteY35" fmla="*/ 1207363 h 1251780"/>
              <a:gd name="connsiteX36" fmla="*/ 0 w 3497802"/>
              <a:gd name="connsiteY36" fmla="*/ 1251751 h 125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97802" h="1251780">
                <a:moveTo>
                  <a:pt x="3497802" y="150920"/>
                </a:moveTo>
                <a:cubicBezTo>
                  <a:pt x="3483006" y="153879"/>
                  <a:pt x="3468503" y="159798"/>
                  <a:pt x="3453414" y="159798"/>
                </a:cubicBezTo>
                <a:cubicBezTo>
                  <a:pt x="3427820" y="159798"/>
                  <a:pt x="3396087" y="138808"/>
                  <a:pt x="3373515" y="133165"/>
                </a:cubicBezTo>
                <a:cubicBezTo>
                  <a:pt x="3353215" y="128090"/>
                  <a:pt x="3332086" y="127246"/>
                  <a:pt x="3311371" y="124287"/>
                </a:cubicBezTo>
                <a:cubicBezTo>
                  <a:pt x="3200924" y="69064"/>
                  <a:pt x="3323319" y="122018"/>
                  <a:pt x="3151573" y="88777"/>
                </a:cubicBezTo>
                <a:cubicBezTo>
                  <a:pt x="3094493" y="77729"/>
                  <a:pt x="2982897" y="44388"/>
                  <a:pt x="2982897" y="44388"/>
                </a:cubicBezTo>
                <a:cubicBezTo>
                  <a:pt x="2971060" y="35510"/>
                  <a:pt x="2961196" y="23066"/>
                  <a:pt x="2947386" y="17755"/>
                </a:cubicBezTo>
                <a:cubicBezTo>
                  <a:pt x="2921922" y="7961"/>
                  <a:pt x="2894765" y="479"/>
                  <a:pt x="2867487" y="0"/>
                </a:cubicBezTo>
                <a:lnTo>
                  <a:pt x="2441359" y="8878"/>
                </a:lnTo>
                <a:cubicBezTo>
                  <a:pt x="2321024" y="28932"/>
                  <a:pt x="2466492" y="2263"/>
                  <a:pt x="2272683" y="53266"/>
                </a:cubicBezTo>
                <a:cubicBezTo>
                  <a:pt x="2255275" y="57847"/>
                  <a:pt x="2236658" y="56972"/>
                  <a:pt x="2219417" y="62144"/>
                </a:cubicBezTo>
                <a:cubicBezTo>
                  <a:pt x="2147711" y="83656"/>
                  <a:pt x="2078981" y="115008"/>
                  <a:pt x="2006353" y="133165"/>
                </a:cubicBezTo>
                <a:lnTo>
                  <a:pt x="1864311" y="168676"/>
                </a:lnTo>
                <a:cubicBezTo>
                  <a:pt x="1827735" y="177117"/>
                  <a:pt x="1743253" y="190513"/>
                  <a:pt x="1704513" y="204186"/>
                </a:cubicBezTo>
                <a:cubicBezTo>
                  <a:pt x="1677030" y="213886"/>
                  <a:pt x="1650682" y="226663"/>
                  <a:pt x="1624614" y="239697"/>
                </a:cubicBezTo>
                <a:cubicBezTo>
                  <a:pt x="1609180" y="247414"/>
                  <a:pt x="1596350" y="260187"/>
                  <a:pt x="1580225" y="266330"/>
                </a:cubicBezTo>
                <a:cubicBezTo>
                  <a:pt x="1533869" y="283989"/>
                  <a:pt x="1485530" y="295922"/>
                  <a:pt x="1438183" y="310718"/>
                </a:cubicBezTo>
                <a:cubicBezTo>
                  <a:pt x="1429305" y="316637"/>
                  <a:pt x="1420944" y="323415"/>
                  <a:pt x="1411550" y="328474"/>
                </a:cubicBezTo>
                <a:cubicBezTo>
                  <a:pt x="1382419" y="344160"/>
                  <a:pt x="1351143" y="355840"/>
                  <a:pt x="1322773" y="372862"/>
                </a:cubicBezTo>
                <a:cubicBezTo>
                  <a:pt x="1306525" y="382611"/>
                  <a:pt x="1295332" y="399899"/>
                  <a:pt x="1278384" y="408373"/>
                </a:cubicBezTo>
                <a:cubicBezTo>
                  <a:pt x="1235623" y="429753"/>
                  <a:pt x="1188626" y="441605"/>
                  <a:pt x="1145219" y="461639"/>
                </a:cubicBezTo>
                <a:cubicBezTo>
                  <a:pt x="1111553" y="477177"/>
                  <a:pt x="1080729" y="498323"/>
                  <a:pt x="1047565" y="514905"/>
                </a:cubicBezTo>
                <a:cubicBezTo>
                  <a:pt x="991919" y="542728"/>
                  <a:pt x="936073" y="570296"/>
                  <a:pt x="878889" y="594804"/>
                </a:cubicBezTo>
                <a:cubicBezTo>
                  <a:pt x="858175" y="603682"/>
                  <a:pt x="836903" y="611358"/>
                  <a:pt x="816746" y="621437"/>
                </a:cubicBezTo>
                <a:cubicBezTo>
                  <a:pt x="662618" y="698501"/>
                  <a:pt x="774435" y="646823"/>
                  <a:pt x="639192" y="727969"/>
                </a:cubicBezTo>
                <a:cubicBezTo>
                  <a:pt x="622170" y="738182"/>
                  <a:pt x="602247" y="743303"/>
                  <a:pt x="585926" y="754602"/>
                </a:cubicBezTo>
                <a:cubicBezTo>
                  <a:pt x="563495" y="770132"/>
                  <a:pt x="545784" y="791734"/>
                  <a:pt x="523783" y="807868"/>
                </a:cubicBezTo>
                <a:cubicBezTo>
                  <a:pt x="424094" y="880973"/>
                  <a:pt x="481714" y="820750"/>
                  <a:pt x="399495" y="896645"/>
                </a:cubicBezTo>
                <a:cubicBezTo>
                  <a:pt x="377969" y="916515"/>
                  <a:pt x="360386" y="940689"/>
                  <a:pt x="337351" y="958788"/>
                </a:cubicBezTo>
                <a:cubicBezTo>
                  <a:pt x="318591" y="973528"/>
                  <a:pt x="295666" y="982024"/>
                  <a:pt x="275208" y="994299"/>
                </a:cubicBezTo>
                <a:cubicBezTo>
                  <a:pt x="259593" y="1003668"/>
                  <a:pt x="224758" y="1028663"/>
                  <a:pt x="213064" y="1038687"/>
                </a:cubicBezTo>
                <a:cubicBezTo>
                  <a:pt x="203532" y="1046858"/>
                  <a:pt x="196076" y="1057283"/>
                  <a:pt x="186431" y="1065320"/>
                </a:cubicBezTo>
                <a:cubicBezTo>
                  <a:pt x="160511" y="1086920"/>
                  <a:pt x="130390" y="1103606"/>
                  <a:pt x="106532" y="1127464"/>
                </a:cubicBezTo>
                <a:cubicBezTo>
                  <a:pt x="94695" y="1139301"/>
                  <a:pt x="81915" y="1150265"/>
                  <a:pt x="71021" y="1162975"/>
                </a:cubicBezTo>
                <a:cubicBezTo>
                  <a:pt x="64077" y="1171076"/>
                  <a:pt x="60811" y="1182063"/>
                  <a:pt x="53266" y="1189608"/>
                </a:cubicBezTo>
                <a:cubicBezTo>
                  <a:pt x="45721" y="1197153"/>
                  <a:pt x="35511" y="1201445"/>
                  <a:pt x="26633" y="1207363"/>
                </a:cubicBezTo>
                <a:cubicBezTo>
                  <a:pt x="7779" y="1254499"/>
                  <a:pt x="24814" y="1251751"/>
                  <a:pt x="0" y="1251751"/>
                </a:cubicBezTo>
              </a:path>
            </a:pathLst>
          </a:custGeom>
          <a:noFill/>
          <a:ln w="28575">
            <a:solidFill>
              <a:srgbClr val="92D050"/>
            </a:solidFill>
            <a:headEnd type="ova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528D4A0-3355-4F3D-98DF-570DAE5F6857}"/>
              </a:ext>
            </a:extLst>
          </p:cNvPr>
          <p:cNvSpPr/>
          <p:nvPr/>
        </p:nvSpPr>
        <p:spPr>
          <a:xfrm>
            <a:off x="4254924" y="5029200"/>
            <a:ext cx="1098880" cy="887860"/>
          </a:xfrm>
          <a:custGeom>
            <a:avLst/>
            <a:gdLst>
              <a:gd name="connsiteX0" fmla="*/ 3497802 w 3497802"/>
              <a:gd name="connsiteY0" fmla="*/ 150920 h 1251780"/>
              <a:gd name="connsiteX1" fmla="*/ 3453414 w 3497802"/>
              <a:gd name="connsiteY1" fmla="*/ 159798 h 1251780"/>
              <a:gd name="connsiteX2" fmla="*/ 3373515 w 3497802"/>
              <a:gd name="connsiteY2" fmla="*/ 133165 h 1251780"/>
              <a:gd name="connsiteX3" fmla="*/ 3311371 w 3497802"/>
              <a:gd name="connsiteY3" fmla="*/ 124287 h 1251780"/>
              <a:gd name="connsiteX4" fmla="*/ 3151573 w 3497802"/>
              <a:gd name="connsiteY4" fmla="*/ 88777 h 1251780"/>
              <a:gd name="connsiteX5" fmla="*/ 2982897 w 3497802"/>
              <a:gd name="connsiteY5" fmla="*/ 44388 h 1251780"/>
              <a:gd name="connsiteX6" fmla="*/ 2947386 w 3497802"/>
              <a:gd name="connsiteY6" fmla="*/ 17755 h 1251780"/>
              <a:gd name="connsiteX7" fmla="*/ 2867487 w 3497802"/>
              <a:gd name="connsiteY7" fmla="*/ 0 h 1251780"/>
              <a:gd name="connsiteX8" fmla="*/ 2441359 w 3497802"/>
              <a:gd name="connsiteY8" fmla="*/ 8878 h 1251780"/>
              <a:gd name="connsiteX9" fmla="*/ 2272683 w 3497802"/>
              <a:gd name="connsiteY9" fmla="*/ 53266 h 1251780"/>
              <a:gd name="connsiteX10" fmla="*/ 2219417 w 3497802"/>
              <a:gd name="connsiteY10" fmla="*/ 62144 h 1251780"/>
              <a:gd name="connsiteX11" fmla="*/ 2006353 w 3497802"/>
              <a:gd name="connsiteY11" fmla="*/ 133165 h 1251780"/>
              <a:gd name="connsiteX12" fmla="*/ 1864311 w 3497802"/>
              <a:gd name="connsiteY12" fmla="*/ 168676 h 1251780"/>
              <a:gd name="connsiteX13" fmla="*/ 1704513 w 3497802"/>
              <a:gd name="connsiteY13" fmla="*/ 204186 h 1251780"/>
              <a:gd name="connsiteX14" fmla="*/ 1624614 w 3497802"/>
              <a:gd name="connsiteY14" fmla="*/ 239697 h 1251780"/>
              <a:gd name="connsiteX15" fmla="*/ 1580225 w 3497802"/>
              <a:gd name="connsiteY15" fmla="*/ 266330 h 1251780"/>
              <a:gd name="connsiteX16" fmla="*/ 1438183 w 3497802"/>
              <a:gd name="connsiteY16" fmla="*/ 310718 h 1251780"/>
              <a:gd name="connsiteX17" fmla="*/ 1411550 w 3497802"/>
              <a:gd name="connsiteY17" fmla="*/ 328474 h 1251780"/>
              <a:gd name="connsiteX18" fmla="*/ 1322773 w 3497802"/>
              <a:gd name="connsiteY18" fmla="*/ 372862 h 1251780"/>
              <a:gd name="connsiteX19" fmla="*/ 1278384 w 3497802"/>
              <a:gd name="connsiteY19" fmla="*/ 408373 h 1251780"/>
              <a:gd name="connsiteX20" fmla="*/ 1145219 w 3497802"/>
              <a:gd name="connsiteY20" fmla="*/ 461639 h 1251780"/>
              <a:gd name="connsiteX21" fmla="*/ 1047565 w 3497802"/>
              <a:gd name="connsiteY21" fmla="*/ 514905 h 1251780"/>
              <a:gd name="connsiteX22" fmla="*/ 878889 w 3497802"/>
              <a:gd name="connsiteY22" fmla="*/ 594804 h 1251780"/>
              <a:gd name="connsiteX23" fmla="*/ 816746 w 3497802"/>
              <a:gd name="connsiteY23" fmla="*/ 621437 h 1251780"/>
              <a:gd name="connsiteX24" fmla="*/ 639192 w 3497802"/>
              <a:gd name="connsiteY24" fmla="*/ 727969 h 1251780"/>
              <a:gd name="connsiteX25" fmla="*/ 585926 w 3497802"/>
              <a:gd name="connsiteY25" fmla="*/ 754602 h 1251780"/>
              <a:gd name="connsiteX26" fmla="*/ 523783 w 3497802"/>
              <a:gd name="connsiteY26" fmla="*/ 807868 h 1251780"/>
              <a:gd name="connsiteX27" fmla="*/ 399495 w 3497802"/>
              <a:gd name="connsiteY27" fmla="*/ 896645 h 1251780"/>
              <a:gd name="connsiteX28" fmla="*/ 337351 w 3497802"/>
              <a:gd name="connsiteY28" fmla="*/ 958788 h 1251780"/>
              <a:gd name="connsiteX29" fmla="*/ 275208 w 3497802"/>
              <a:gd name="connsiteY29" fmla="*/ 994299 h 1251780"/>
              <a:gd name="connsiteX30" fmla="*/ 213064 w 3497802"/>
              <a:gd name="connsiteY30" fmla="*/ 1038687 h 1251780"/>
              <a:gd name="connsiteX31" fmla="*/ 186431 w 3497802"/>
              <a:gd name="connsiteY31" fmla="*/ 1065320 h 1251780"/>
              <a:gd name="connsiteX32" fmla="*/ 106532 w 3497802"/>
              <a:gd name="connsiteY32" fmla="*/ 1127464 h 1251780"/>
              <a:gd name="connsiteX33" fmla="*/ 71021 w 3497802"/>
              <a:gd name="connsiteY33" fmla="*/ 1162975 h 1251780"/>
              <a:gd name="connsiteX34" fmla="*/ 53266 w 3497802"/>
              <a:gd name="connsiteY34" fmla="*/ 1189608 h 1251780"/>
              <a:gd name="connsiteX35" fmla="*/ 26633 w 3497802"/>
              <a:gd name="connsiteY35" fmla="*/ 1207363 h 1251780"/>
              <a:gd name="connsiteX36" fmla="*/ 0 w 3497802"/>
              <a:gd name="connsiteY36" fmla="*/ 1251751 h 125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97802" h="1251780">
                <a:moveTo>
                  <a:pt x="3497802" y="150920"/>
                </a:moveTo>
                <a:cubicBezTo>
                  <a:pt x="3483006" y="153879"/>
                  <a:pt x="3468503" y="159798"/>
                  <a:pt x="3453414" y="159798"/>
                </a:cubicBezTo>
                <a:cubicBezTo>
                  <a:pt x="3427820" y="159798"/>
                  <a:pt x="3396087" y="138808"/>
                  <a:pt x="3373515" y="133165"/>
                </a:cubicBezTo>
                <a:cubicBezTo>
                  <a:pt x="3353215" y="128090"/>
                  <a:pt x="3332086" y="127246"/>
                  <a:pt x="3311371" y="124287"/>
                </a:cubicBezTo>
                <a:cubicBezTo>
                  <a:pt x="3200924" y="69064"/>
                  <a:pt x="3323319" y="122018"/>
                  <a:pt x="3151573" y="88777"/>
                </a:cubicBezTo>
                <a:cubicBezTo>
                  <a:pt x="3094493" y="77729"/>
                  <a:pt x="2982897" y="44388"/>
                  <a:pt x="2982897" y="44388"/>
                </a:cubicBezTo>
                <a:cubicBezTo>
                  <a:pt x="2971060" y="35510"/>
                  <a:pt x="2961196" y="23066"/>
                  <a:pt x="2947386" y="17755"/>
                </a:cubicBezTo>
                <a:cubicBezTo>
                  <a:pt x="2921922" y="7961"/>
                  <a:pt x="2894765" y="479"/>
                  <a:pt x="2867487" y="0"/>
                </a:cubicBezTo>
                <a:lnTo>
                  <a:pt x="2441359" y="8878"/>
                </a:lnTo>
                <a:cubicBezTo>
                  <a:pt x="2321024" y="28932"/>
                  <a:pt x="2466492" y="2263"/>
                  <a:pt x="2272683" y="53266"/>
                </a:cubicBezTo>
                <a:cubicBezTo>
                  <a:pt x="2255275" y="57847"/>
                  <a:pt x="2236658" y="56972"/>
                  <a:pt x="2219417" y="62144"/>
                </a:cubicBezTo>
                <a:cubicBezTo>
                  <a:pt x="2147711" y="83656"/>
                  <a:pt x="2078981" y="115008"/>
                  <a:pt x="2006353" y="133165"/>
                </a:cubicBezTo>
                <a:lnTo>
                  <a:pt x="1864311" y="168676"/>
                </a:lnTo>
                <a:cubicBezTo>
                  <a:pt x="1827735" y="177117"/>
                  <a:pt x="1743253" y="190513"/>
                  <a:pt x="1704513" y="204186"/>
                </a:cubicBezTo>
                <a:cubicBezTo>
                  <a:pt x="1677030" y="213886"/>
                  <a:pt x="1650682" y="226663"/>
                  <a:pt x="1624614" y="239697"/>
                </a:cubicBezTo>
                <a:cubicBezTo>
                  <a:pt x="1609180" y="247414"/>
                  <a:pt x="1596350" y="260187"/>
                  <a:pt x="1580225" y="266330"/>
                </a:cubicBezTo>
                <a:cubicBezTo>
                  <a:pt x="1533869" y="283989"/>
                  <a:pt x="1485530" y="295922"/>
                  <a:pt x="1438183" y="310718"/>
                </a:cubicBezTo>
                <a:cubicBezTo>
                  <a:pt x="1429305" y="316637"/>
                  <a:pt x="1420944" y="323415"/>
                  <a:pt x="1411550" y="328474"/>
                </a:cubicBezTo>
                <a:cubicBezTo>
                  <a:pt x="1382419" y="344160"/>
                  <a:pt x="1351143" y="355840"/>
                  <a:pt x="1322773" y="372862"/>
                </a:cubicBezTo>
                <a:cubicBezTo>
                  <a:pt x="1306525" y="382611"/>
                  <a:pt x="1295332" y="399899"/>
                  <a:pt x="1278384" y="408373"/>
                </a:cubicBezTo>
                <a:cubicBezTo>
                  <a:pt x="1235623" y="429753"/>
                  <a:pt x="1188626" y="441605"/>
                  <a:pt x="1145219" y="461639"/>
                </a:cubicBezTo>
                <a:cubicBezTo>
                  <a:pt x="1111553" y="477177"/>
                  <a:pt x="1080729" y="498323"/>
                  <a:pt x="1047565" y="514905"/>
                </a:cubicBezTo>
                <a:cubicBezTo>
                  <a:pt x="991919" y="542728"/>
                  <a:pt x="936073" y="570296"/>
                  <a:pt x="878889" y="594804"/>
                </a:cubicBezTo>
                <a:cubicBezTo>
                  <a:pt x="858175" y="603682"/>
                  <a:pt x="836903" y="611358"/>
                  <a:pt x="816746" y="621437"/>
                </a:cubicBezTo>
                <a:cubicBezTo>
                  <a:pt x="662618" y="698501"/>
                  <a:pt x="774435" y="646823"/>
                  <a:pt x="639192" y="727969"/>
                </a:cubicBezTo>
                <a:cubicBezTo>
                  <a:pt x="622170" y="738182"/>
                  <a:pt x="602247" y="743303"/>
                  <a:pt x="585926" y="754602"/>
                </a:cubicBezTo>
                <a:cubicBezTo>
                  <a:pt x="563495" y="770132"/>
                  <a:pt x="545784" y="791734"/>
                  <a:pt x="523783" y="807868"/>
                </a:cubicBezTo>
                <a:cubicBezTo>
                  <a:pt x="424094" y="880973"/>
                  <a:pt x="481714" y="820750"/>
                  <a:pt x="399495" y="896645"/>
                </a:cubicBezTo>
                <a:cubicBezTo>
                  <a:pt x="377969" y="916515"/>
                  <a:pt x="360386" y="940689"/>
                  <a:pt x="337351" y="958788"/>
                </a:cubicBezTo>
                <a:cubicBezTo>
                  <a:pt x="318591" y="973528"/>
                  <a:pt x="295666" y="982024"/>
                  <a:pt x="275208" y="994299"/>
                </a:cubicBezTo>
                <a:cubicBezTo>
                  <a:pt x="259593" y="1003668"/>
                  <a:pt x="224758" y="1028663"/>
                  <a:pt x="213064" y="1038687"/>
                </a:cubicBezTo>
                <a:cubicBezTo>
                  <a:pt x="203532" y="1046858"/>
                  <a:pt x="196076" y="1057283"/>
                  <a:pt x="186431" y="1065320"/>
                </a:cubicBezTo>
                <a:cubicBezTo>
                  <a:pt x="160511" y="1086920"/>
                  <a:pt x="130390" y="1103606"/>
                  <a:pt x="106532" y="1127464"/>
                </a:cubicBezTo>
                <a:cubicBezTo>
                  <a:pt x="94695" y="1139301"/>
                  <a:pt x="81915" y="1150265"/>
                  <a:pt x="71021" y="1162975"/>
                </a:cubicBezTo>
                <a:cubicBezTo>
                  <a:pt x="64077" y="1171076"/>
                  <a:pt x="60811" y="1182063"/>
                  <a:pt x="53266" y="1189608"/>
                </a:cubicBezTo>
                <a:cubicBezTo>
                  <a:pt x="45721" y="1197153"/>
                  <a:pt x="35511" y="1201445"/>
                  <a:pt x="26633" y="1207363"/>
                </a:cubicBezTo>
                <a:cubicBezTo>
                  <a:pt x="7779" y="1254499"/>
                  <a:pt x="24814" y="1251751"/>
                  <a:pt x="0" y="1251751"/>
                </a:cubicBezTo>
              </a:path>
            </a:pathLst>
          </a:custGeom>
          <a:noFill/>
          <a:ln w="28575">
            <a:solidFill>
              <a:schemeClr val="tx2">
                <a:lumMod val="75000"/>
              </a:schemeClr>
            </a:solidFill>
            <a:headEnd type="ova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CB072C78-3F51-4BD1-BD9B-38BEF46AEA22}"/>
              </a:ext>
            </a:extLst>
          </p:cNvPr>
          <p:cNvSpPr/>
          <p:nvPr/>
        </p:nvSpPr>
        <p:spPr>
          <a:xfrm>
            <a:off x="3897894" y="4495800"/>
            <a:ext cx="1455909" cy="1415734"/>
          </a:xfrm>
          <a:custGeom>
            <a:avLst/>
            <a:gdLst>
              <a:gd name="connsiteX0" fmla="*/ 3497802 w 3497802"/>
              <a:gd name="connsiteY0" fmla="*/ 150920 h 1251780"/>
              <a:gd name="connsiteX1" fmla="*/ 3453414 w 3497802"/>
              <a:gd name="connsiteY1" fmla="*/ 159798 h 1251780"/>
              <a:gd name="connsiteX2" fmla="*/ 3373515 w 3497802"/>
              <a:gd name="connsiteY2" fmla="*/ 133165 h 1251780"/>
              <a:gd name="connsiteX3" fmla="*/ 3311371 w 3497802"/>
              <a:gd name="connsiteY3" fmla="*/ 124287 h 1251780"/>
              <a:gd name="connsiteX4" fmla="*/ 3151573 w 3497802"/>
              <a:gd name="connsiteY4" fmla="*/ 88777 h 1251780"/>
              <a:gd name="connsiteX5" fmla="*/ 2982897 w 3497802"/>
              <a:gd name="connsiteY5" fmla="*/ 44388 h 1251780"/>
              <a:gd name="connsiteX6" fmla="*/ 2947386 w 3497802"/>
              <a:gd name="connsiteY6" fmla="*/ 17755 h 1251780"/>
              <a:gd name="connsiteX7" fmla="*/ 2867487 w 3497802"/>
              <a:gd name="connsiteY7" fmla="*/ 0 h 1251780"/>
              <a:gd name="connsiteX8" fmla="*/ 2441359 w 3497802"/>
              <a:gd name="connsiteY8" fmla="*/ 8878 h 1251780"/>
              <a:gd name="connsiteX9" fmla="*/ 2272683 w 3497802"/>
              <a:gd name="connsiteY9" fmla="*/ 53266 h 1251780"/>
              <a:gd name="connsiteX10" fmla="*/ 2219417 w 3497802"/>
              <a:gd name="connsiteY10" fmla="*/ 62144 h 1251780"/>
              <a:gd name="connsiteX11" fmla="*/ 2006353 w 3497802"/>
              <a:gd name="connsiteY11" fmla="*/ 133165 h 1251780"/>
              <a:gd name="connsiteX12" fmla="*/ 1864311 w 3497802"/>
              <a:gd name="connsiteY12" fmla="*/ 168676 h 1251780"/>
              <a:gd name="connsiteX13" fmla="*/ 1704513 w 3497802"/>
              <a:gd name="connsiteY13" fmla="*/ 204186 h 1251780"/>
              <a:gd name="connsiteX14" fmla="*/ 1624614 w 3497802"/>
              <a:gd name="connsiteY14" fmla="*/ 239697 h 1251780"/>
              <a:gd name="connsiteX15" fmla="*/ 1580225 w 3497802"/>
              <a:gd name="connsiteY15" fmla="*/ 266330 h 1251780"/>
              <a:gd name="connsiteX16" fmla="*/ 1438183 w 3497802"/>
              <a:gd name="connsiteY16" fmla="*/ 310718 h 1251780"/>
              <a:gd name="connsiteX17" fmla="*/ 1411550 w 3497802"/>
              <a:gd name="connsiteY17" fmla="*/ 328474 h 1251780"/>
              <a:gd name="connsiteX18" fmla="*/ 1322773 w 3497802"/>
              <a:gd name="connsiteY18" fmla="*/ 372862 h 1251780"/>
              <a:gd name="connsiteX19" fmla="*/ 1278384 w 3497802"/>
              <a:gd name="connsiteY19" fmla="*/ 408373 h 1251780"/>
              <a:gd name="connsiteX20" fmla="*/ 1145219 w 3497802"/>
              <a:gd name="connsiteY20" fmla="*/ 461639 h 1251780"/>
              <a:gd name="connsiteX21" fmla="*/ 1047565 w 3497802"/>
              <a:gd name="connsiteY21" fmla="*/ 514905 h 1251780"/>
              <a:gd name="connsiteX22" fmla="*/ 878889 w 3497802"/>
              <a:gd name="connsiteY22" fmla="*/ 594804 h 1251780"/>
              <a:gd name="connsiteX23" fmla="*/ 816746 w 3497802"/>
              <a:gd name="connsiteY23" fmla="*/ 621437 h 1251780"/>
              <a:gd name="connsiteX24" fmla="*/ 639192 w 3497802"/>
              <a:gd name="connsiteY24" fmla="*/ 727969 h 1251780"/>
              <a:gd name="connsiteX25" fmla="*/ 585926 w 3497802"/>
              <a:gd name="connsiteY25" fmla="*/ 754602 h 1251780"/>
              <a:gd name="connsiteX26" fmla="*/ 523783 w 3497802"/>
              <a:gd name="connsiteY26" fmla="*/ 807868 h 1251780"/>
              <a:gd name="connsiteX27" fmla="*/ 399495 w 3497802"/>
              <a:gd name="connsiteY27" fmla="*/ 896645 h 1251780"/>
              <a:gd name="connsiteX28" fmla="*/ 337351 w 3497802"/>
              <a:gd name="connsiteY28" fmla="*/ 958788 h 1251780"/>
              <a:gd name="connsiteX29" fmla="*/ 275208 w 3497802"/>
              <a:gd name="connsiteY29" fmla="*/ 994299 h 1251780"/>
              <a:gd name="connsiteX30" fmla="*/ 213064 w 3497802"/>
              <a:gd name="connsiteY30" fmla="*/ 1038687 h 1251780"/>
              <a:gd name="connsiteX31" fmla="*/ 186431 w 3497802"/>
              <a:gd name="connsiteY31" fmla="*/ 1065320 h 1251780"/>
              <a:gd name="connsiteX32" fmla="*/ 106532 w 3497802"/>
              <a:gd name="connsiteY32" fmla="*/ 1127464 h 1251780"/>
              <a:gd name="connsiteX33" fmla="*/ 71021 w 3497802"/>
              <a:gd name="connsiteY33" fmla="*/ 1162975 h 1251780"/>
              <a:gd name="connsiteX34" fmla="*/ 53266 w 3497802"/>
              <a:gd name="connsiteY34" fmla="*/ 1189608 h 1251780"/>
              <a:gd name="connsiteX35" fmla="*/ 26633 w 3497802"/>
              <a:gd name="connsiteY35" fmla="*/ 1207363 h 1251780"/>
              <a:gd name="connsiteX36" fmla="*/ 0 w 3497802"/>
              <a:gd name="connsiteY36" fmla="*/ 1251751 h 125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97802" h="1251780">
                <a:moveTo>
                  <a:pt x="3497802" y="150920"/>
                </a:moveTo>
                <a:cubicBezTo>
                  <a:pt x="3483006" y="153879"/>
                  <a:pt x="3468503" y="159798"/>
                  <a:pt x="3453414" y="159798"/>
                </a:cubicBezTo>
                <a:cubicBezTo>
                  <a:pt x="3427820" y="159798"/>
                  <a:pt x="3396087" y="138808"/>
                  <a:pt x="3373515" y="133165"/>
                </a:cubicBezTo>
                <a:cubicBezTo>
                  <a:pt x="3353215" y="128090"/>
                  <a:pt x="3332086" y="127246"/>
                  <a:pt x="3311371" y="124287"/>
                </a:cubicBezTo>
                <a:cubicBezTo>
                  <a:pt x="3200924" y="69064"/>
                  <a:pt x="3323319" y="122018"/>
                  <a:pt x="3151573" y="88777"/>
                </a:cubicBezTo>
                <a:cubicBezTo>
                  <a:pt x="3094493" y="77729"/>
                  <a:pt x="2982897" y="44388"/>
                  <a:pt x="2982897" y="44388"/>
                </a:cubicBezTo>
                <a:cubicBezTo>
                  <a:pt x="2971060" y="35510"/>
                  <a:pt x="2961196" y="23066"/>
                  <a:pt x="2947386" y="17755"/>
                </a:cubicBezTo>
                <a:cubicBezTo>
                  <a:pt x="2921922" y="7961"/>
                  <a:pt x="2894765" y="479"/>
                  <a:pt x="2867487" y="0"/>
                </a:cubicBezTo>
                <a:lnTo>
                  <a:pt x="2441359" y="8878"/>
                </a:lnTo>
                <a:cubicBezTo>
                  <a:pt x="2321024" y="28932"/>
                  <a:pt x="2466492" y="2263"/>
                  <a:pt x="2272683" y="53266"/>
                </a:cubicBezTo>
                <a:cubicBezTo>
                  <a:pt x="2255275" y="57847"/>
                  <a:pt x="2236658" y="56972"/>
                  <a:pt x="2219417" y="62144"/>
                </a:cubicBezTo>
                <a:cubicBezTo>
                  <a:pt x="2147711" y="83656"/>
                  <a:pt x="2078981" y="115008"/>
                  <a:pt x="2006353" y="133165"/>
                </a:cubicBezTo>
                <a:lnTo>
                  <a:pt x="1864311" y="168676"/>
                </a:lnTo>
                <a:cubicBezTo>
                  <a:pt x="1827735" y="177117"/>
                  <a:pt x="1743253" y="190513"/>
                  <a:pt x="1704513" y="204186"/>
                </a:cubicBezTo>
                <a:cubicBezTo>
                  <a:pt x="1677030" y="213886"/>
                  <a:pt x="1650682" y="226663"/>
                  <a:pt x="1624614" y="239697"/>
                </a:cubicBezTo>
                <a:cubicBezTo>
                  <a:pt x="1609180" y="247414"/>
                  <a:pt x="1596350" y="260187"/>
                  <a:pt x="1580225" y="266330"/>
                </a:cubicBezTo>
                <a:cubicBezTo>
                  <a:pt x="1533869" y="283989"/>
                  <a:pt x="1485530" y="295922"/>
                  <a:pt x="1438183" y="310718"/>
                </a:cubicBezTo>
                <a:cubicBezTo>
                  <a:pt x="1429305" y="316637"/>
                  <a:pt x="1420944" y="323415"/>
                  <a:pt x="1411550" y="328474"/>
                </a:cubicBezTo>
                <a:cubicBezTo>
                  <a:pt x="1382419" y="344160"/>
                  <a:pt x="1351143" y="355840"/>
                  <a:pt x="1322773" y="372862"/>
                </a:cubicBezTo>
                <a:cubicBezTo>
                  <a:pt x="1306525" y="382611"/>
                  <a:pt x="1295332" y="399899"/>
                  <a:pt x="1278384" y="408373"/>
                </a:cubicBezTo>
                <a:cubicBezTo>
                  <a:pt x="1235623" y="429753"/>
                  <a:pt x="1188626" y="441605"/>
                  <a:pt x="1145219" y="461639"/>
                </a:cubicBezTo>
                <a:cubicBezTo>
                  <a:pt x="1111553" y="477177"/>
                  <a:pt x="1080729" y="498323"/>
                  <a:pt x="1047565" y="514905"/>
                </a:cubicBezTo>
                <a:cubicBezTo>
                  <a:pt x="991919" y="542728"/>
                  <a:pt x="936073" y="570296"/>
                  <a:pt x="878889" y="594804"/>
                </a:cubicBezTo>
                <a:cubicBezTo>
                  <a:pt x="858175" y="603682"/>
                  <a:pt x="836903" y="611358"/>
                  <a:pt x="816746" y="621437"/>
                </a:cubicBezTo>
                <a:cubicBezTo>
                  <a:pt x="662618" y="698501"/>
                  <a:pt x="774435" y="646823"/>
                  <a:pt x="639192" y="727969"/>
                </a:cubicBezTo>
                <a:cubicBezTo>
                  <a:pt x="622170" y="738182"/>
                  <a:pt x="602247" y="743303"/>
                  <a:pt x="585926" y="754602"/>
                </a:cubicBezTo>
                <a:cubicBezTo>
                  <a:pt x="563495" y="770132"/>
                  <a:pt x="545784" y="791734"/>
                  <a:pt x="523783" y="807868"/>
                </a:cubicBezTo>
                <a:cubicBezTo>
                  <a:pt x="424094" y="880973"/>
                  <a:pt x="481714" y="820750"/>
                  <a:pt x="399495" y="896645"/>
                </a:cubicBezTo>
                <a:cubicBezTo>
                  <a:pt x="377969" y="916515"/>
                  <a:pt x="360386" y="940689"/>
                  <a:pt x="337351" y="958788"/>
                </a:cubicBezTo>
                <a:cubicBezTo>
                  <a:pt x="318591" y="973528"/>
                  <a:pt x="295666" y="982024"/>
                  <a:pt x="275208" y="994299"/>
                </a:cubicBezTo>
                <a:cubicBezTo>
                  <a:pt x="259593" y="1003668"/>
                  <a:pt x="224758" y="1028663"/>
                  <a:pt x="213064" y="1038687"/>
                </a:cubicBezTo>
                <a:cubicBezTo>
                  <a:pt x="203532" y="1046858"/>
                  <a:pt x="196076" y="1057283"/>
                  <a:pt x="186431" y="1065320"/>
                </a:cubicBezTo>
                <a:cubicBezTo>
                  <a:pt x="160511" y="1086920"/>
                  <a:pt x="130390" y="1103606"/>
                  <a:pt x="106532" y="1127464"/>
                </a:cubicBezTo>
                <a:cubicBezTo>
                  <a:pt x="94695" y="1139301"/>
                  <a:pt x="81915" y="1150265"/>
                  <a:pt x="71021" y="1162975"/>
                </a:cubicBezTo>
                <a:cubicBezTo>
                  <a:pt x="64077" y="1171076"/>
                  <a:pt x="60811" y="1182063"/>
                  <a:pt x="53266" y="1189608"/>
                </a:cubicBezTo>
                <a:cubicBezTo>
                  <a:pt x="45721" y="1197153"/>
                  <a:pt x="35511" y="1201445"/>
                  <a:pt x="26633" y="1207363"/>
                </a:cubicBezTo>
                <a:cubicBezTo>
                  <a:pt x="7779" y="1254499"/>
                  <a:pt x="24814" y="1251751"/>
                  <a:pt x="0" y="1251751"/>
                </a:cubicBezTo>
              </a:path>
            </a:pathLst>
          </a:custGeom>
          <a:noFill/>
          <a:ln w="28575">
            <a:solidFill>
              <a:srgbClr val="92D050"/>
            </a:solidFill>
            <a:headEnd type="ova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96335E6F-F7F7-4510-B5F1-9D6A8E48D824}"/>
              </a:ext>
            </a:extLst>
          </p:cNvPr>
          <p:cNvSpPr txBox="1"/>
          <p:nvPr/>
        </p:nvSpPr>
        <p:spPr>
          <a:xfrm>
            <a:off x="3984224" y="4698442"/>
            <a:ext cx="4291598" cy="307777"/>
          </a:xfrm>
          <a:prstGeom prst="rect">
            <a:avLst/>
          </a:prstGeom>
          <a:noFill/>
        </p:spPr>
        <p:txBody>
          <a:bodyPr wrap="square" rtlCol="0">
            <a:spAutoFit/>
          </a:bodyPr>
          <a:lstStyle/>
          <a:p>
            <a:r>
              <a:rPr lang="en-US" sz="1400" i="1">
                <a:solidFill>
                  <a:schemeClr val="bg1"/>
                </a:solidFill>
                <a:latin typeface="Bahnschrift SemiBold" panose="020B0502040204020203" pitchFamily="34" charset="0"/>
              </a:rPr>
              <a:t>‘</a:t>
            </a:r>
            <a:r>
              <a:rPr lang="en-US" sz="1400" i="1" dirty="0">
                <a:solidFill>
                  <a:srgbClr val="C00000"/>
                </a:solidFill>
                <a:latin typeface="Bahnschrift SemiBold" panose="020B0502040204020203" pitchFamily="34" charset="0"/>
              </a:rPr>
              <a:t>S</a:t>
            </a:r>
            <a:r>
              <a:rPr lang="en-US" sz="1400" i="1">
                <a:solidFill>
                  <a:srgbClr val="C00000"/>
                </a:solidFill>
                <a:latin typeface="Bahnschrift SemiBold" panose="020B0502040204020203" pitchFamily="34" charset="0"/>
              </a:rPr>
              <a:t>ingle </a:t>
            </a:r>
            <a:r>
              <a:rPr lang="en-US" sz="1400" i="1" dirty="0">
                <a:solidFill>
                  <a:srgbClr val="C00000"/>
                </a:solidFill>
                <a:latin typeface="Bahnschrift SemiBold" panose="020B0502040204020203" pitchFamily="34" charset="0"/>
              </a:rPr>
              <a:t>quotes’ for atom that begins with uppercase</a:t>
            </a:r>
          </a:p>
        </p:txBody>
      </p:sp>
    </p:spTree>
    <p:extLst>
      <p:ext uri="{BB962C8B-B14F-4D97-AF65-F5344CB8AC3E}">
        <p14:creationId xmlns:p14="http://schemas.microsoft.com/office/powerpoint/2010/main" val="407771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500"/>
                                        <p:tgtEl>
                                          <p:spTgt spid="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fade">
                                      <p:cBhvr>
                                        <p:cTn id="24" dur="500"/>
                                        <p:tgtEl>
                                          <p:spTgt spid="9">
                                            <p:txEl>
                                              <p:pRg st="0" end="0"/>
                                            </p:txEl>
                                          </p:spTgt>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Effect transition="in" filter="fade">
                                      <p:cBhvr>
                                        <p:cTn id="28" dur="500"/>
                                        <p:tgtEl>
                                          <p:spTgt spid="9">
                                            <p:txEl>
                                              <p:pRg st="1" end="1"/>
                                            </p:txEl>
                                          </p:spTgt>
                                        </p:tgtEl>
                                      </p:cBhvr>
                                    </p:animEffect>
                                  </p:childTnLst>
                                </p:cTn>
                              </p:par>
                            </p:childTnLst>
                          </p:cTn>
                        </p:par>
                        <p:par>
                          <p:cTn id="29" fill="hold">
                            <p:stCondLst>
                              <p:cond delay="1000"/>
                            </p:stCondLst>
                            <p:childTnLst>
                              <p:par>
                                <p:cTn id="30" presetID="10" presetClass="entr" presetSubtype="0" fill="hold" nodeType="after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fade">
                                      <p:cBhvr>
                                        <p:cTn id="32" dur="500"/>
                                        <p:tgtEl>
                                          <p:spTgt spid="9">
                                            <p:txEl>
                                              <p:pRg st="2" end="2"/>
                                            </p:txEl>
                                          </p:spTgt>
                                        </p:tgtEl>
                                      </p:cBhvr>
                                    </p:animEffect>
                                  </p:childTnLst>
                                </p:cTn>
                              </p:par>
                            </p:childTnLst>
                          </p:cTn>
                        </p:par>
                        <p:par>
                          <p:cTn id="33" fill="hold">
                            <p:stCondLst>
                              <p:cond delay="1500"/>
                            </p:stCondLst>
                            <p:childTnLst>
                              <p:par>
                                <p:cTn id="34" presetID="10" presetClass="entr" presetSubtype="0" fill="hold" nodeType="afterEffect">
                                  <p:stCondLst>
                                    <p:cond delay="0"/>
                                  </p:stCondLst>
                                  <p:childTnLst>
                                    <p:set>
                                      <p:cBhvr>
                                        <p:cTn id="35" dur="1" fill="hold">
                                          <p:stCondLst>
                                            <p:cond delay="0"/>
                                          </p:stCondLst>
                                        </p:cTn>
                                        <p:tgtEl>
                                          <p:spTgt spid="9">
                                            <p:txEl>
                                              <p:pRg st="3" end="3"/>
                                            </p:txEl>
                                          </p:spTgt>
                                        </p:tgtEl>
                                        <p:attrNameLst>
                                          <p:attrName>style.visibility</p:attrName>
                                        </p:attrNameLst>
                                      </p:cBhvr>
                                      <p:to>
                                        <p:strVal val="visible"/>
                                      </p:to>
                                    </p:set>
                                    <p:animEffect transition="in" filter="fade">
                                      <p:cBhvr>
                                        <p:cTn id="36" dur="500"/>
                                        <p:tgtEl>
                                          <p:spTgt spid="9">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xEl>
                                              <p:pRg st="5" end="5"/>
                                            </p:txEl>
                                          </p:spTgt>
                                        </p:tgtEl>
                                        <p:attrNameLst>
                                          <p:attrName>style.visibility</p:attrName>
                                        </p:attrNameLst>
                                      </p:cBhvr>
                                      <p:to>
                                        <p:strVal val="visible"/>
                                      </p:to>
                                    </p:set>
                                    <p:animEffect transition="in" filter="fade">
                                      <p:cBhvr>
                                        <p:cTn id="41" dur="500"/>
                                        <p:tgtEl>
                                          <p:spTgt spid="9">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9">
                                            <p:txEl>
                                              <p:pRg st="7" end="7"/>
                                            </p:txEl>
                                          </p:spTgt>
                                        </p:tgtEl>
                                        <p:attrNameLst>
                                          <p:attrName>style.visibility</p:attrName>
                                        </p:attrNameLst>
                                      </p:cBhvr>
                                      <p:to>
                                        <p:strVal val="visible"/>
                                      </p:to>
                                    </p:set>
                                    <p:animEffect transition="in" filter="fade">
                                      <p:cBhvr>
                                        <p:cTn id="46" dur="500"/>
                                        <p:tgtEl>
                                          <p:spTgt spid="9">
                                            <p:txEl>
                                              <p:pRg st="7" end="7"/>
                                            </p:txEl>
                                          </p:spTgt>
                                        </p:tgtEl>
                                      </p:cBhvr>
                                    </p:animEffect>
                                  </p:childTnLst>
                                </p:cTn>
                              </p:par>
                            </p:childTnLst>
                          </p:cTn>
                        </p:par>
                        <p:par>
                          <p:cTn id="47" fill="hold">
                            <p:stCondLst>
                              <p:cond delay="500"/>
                            </p:stCondLst>
                            <p:childTnLst>
                              <p:par>
                                <p:cTn id="48" presetID="10" presetClass="entr" presetSubtype="0" fill="hold" nodeType="afterEffect">
                                  <p:stCondLst>
                                    <p:cond delay="0"/>
                                  </p:stCondLst>
                                  <p:childTnLst>
                                    <p:set>
                                      <p:cBhvr>
                                        <p:cTn id="49" dur="1" fill="hold">
                                          <p:stCondLst>
                                            <p:cond delay="0"/>
                                          </p:stCondLst>
                                        </p:cTn>
                                        <p:tgtEl>
                                          <p:spTgt spid="9">
                                            <p:txEl>
                                              <p:pRg st="8" end="8"/>
                                            </p:txEl>
                                          </p:spTgt>
                                        </p:tgtEl>
                                        <p:attrNameLst>
                                          <p:attrName>style.visibility</p:attrName>
                                        </p:attrNameLst>
                                      </p:cBhvr>
                                      <p:to>
                                        <p:strVal val="visible"/>
                                      </p:to>
                                    </p:set>
                                    <p:animEffect transition="in" filter="fade">
                                      <p:cBhvr>
                                        <p:cTn id="50" dur="500"/>
                                        <p:tgtEl>
                                          <p:spTgt spid="9">
                                            <p:txEl>
                                              <p:pRg st="8" end="8"/>
                                            </p:txEl>
                                          </p:spTgt>
                                        </p:tgtEl>
                                      </p:cBhvr>
                                    </p:animEffect>
                                  </p:childTnLst>
                                </p:cTn>
                              </p:par>
                            </p:childTnLst>
                          </p:cTn>
                        </p:par>
                        <p:par>
                          <p:cTn id="51" fill="hold">
                            <p:stCondLst>
                              <p:cond delay="1000"/>
                            </p:stCondLst>
                            <p:childTnLst>
                              <p:par>
                                <p:cTn id="52" presetID="10" presetClass="entr" presetSubtype="0" fill="hold" nodeType="afterEffect">
                                  <p:stCondLst>
                                    <p:cond delay="0"/>
                                  </p:stCondLst>
                                  <p:childTnLst>
                                    <p:set>
                                      <p:cBhvr>
                                        <p:cTn id="53" dur="1" fill="hold">
                                          <p:stCondLst>
                                            <p:cond delay="0"/>
                                          </p:stCondLst>
                                        </p:cTn>
                                        <p:tgtEl>
                                          <p:spTgt spid="9">
                                            <p:txEl>
                                              <p:pRg st="9" end="9"/>
                                            </p:txEl>
                                          </p:spTgt>
                                        </p:tgtEl>
                                        <p:attrNameLst>
                                          <p:attrName>style.visibility</p:attrName>
                                        </p:attrNameLst>
                                      </p:cBhvr>
                                      <p:to>
                                        <p:strVal val="visible"/>
                                      </p:to>
                                    </p:set>
                                    <p:animEffect transition="in" filter="fade">
                                      <p:cBhvr>
                                        <p:cTn id="54" dur="500"/>
                                        <p:tgtEl>
                                          <p:spTgt spid="9">
                                            <p:txEl>
                                              <p:pRg st="9" end="9"/>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9">
                                            <p:txEl>
                                              <p:pRg st="10" end="10"/>
                                            </p:txEl>
                                          </p:spTgt>
                                        </p:tgtEl>
                                        <p:attrNameLst>
                                          <p:attrName>style.visibility</p:attrName>
                                        </p:attrNameLst>
                                      </p:cBhvr>
                                      <p:to>
                                        <p:strVal val="visible"/>
                                      </p:to>
                                    </p:set>
                                    <p:animEffect transition="in" filter="fade">
                                      <p:cBhvr>
                                        <p:cTn id="59" dur="500"/>
                                        <p:tgtEl>
                                          <p:spTgt spid="9">
                                            <p:txEl>
                                              <p:pRg st="10" end="10"/>
                                            </p:txEl>
                                          </p:spTgt>
                                        </p:tgtEl>
                                      </p:cBhvr>
                                    </p:animEffect>
                                  </p:childTnLst>
                                </p:cTn>
                              </p:par>
                            </p:childTnLst>
                          </p:cTn>
                        </p:par>
                        <p:par>
                          <p:cTn id="60" fill="hold">
                            <p:stCondLst>
                              <p:cond delay="500"/>
                            </p:stCondLst>
                            <p:childTnLst>
                              <p:par>
                                <p:cTn id="61" presetID="10" presetClass="entr" presetSubtype="0" fill="hold" nodeType="afterEffect">
                                  <p:stCondLst>
                                    <p:cond delay="0"/>
                                  </p:stCondLst>
                                  <p:childTnLst>
                                    <p:set>
                                      <p:cBhvr>
                                        <p:cTn id="62" dur="1" fill="hold">
                                          <p:stCondLst>
                                            <p:cond delay="0"/>
                                          </p:stCondLst>
                                        </p:cTn>
                                        <p:tgtEl>
                                          <p:spTgt spid="9">
                                            <p:txEl>
                                              <p:pRg st="11" end="11"/>
                                            </p:txEl>
                                          </p:spTgt>
                                        </p:tgtEl>
                                        <p:attrNameLst>
                                          <p:attrName>style.visibility</p:attrName>
                                        </p:attrNameLst>
                                      </p:cBhvr>
                                      <p:to>
                                        <p:strVal val="visible"/>
                                      </p:to>
                                    </p:set>
                                    <p:animEffect transition="in" filter="fade">
                                      <p:cBhvr>
                                        <p:cTn id="63" dur="500"/>
                                        <p:tgtEl>
                                          <p:spTgt spid="9">
                                            <p:txEl>
                                              <p:pRg st="11" end="11"/>
                                            </p:txEl>
                                          </p:spTgt>
                                        </p:tgtEl>
                                      </p:cBhvr>
                                    </p:animEffect>
                                  </p:childTnLst>
                                </p:cTn>
                              </p:par>
                            </p:childTnLst>
                          </p:cTn>
                        </p:par>
                        <p:par>
                          <p:cTn id="64" fill="hold">
                            <p:stCondLst>
                              <p:cond delay="1000"/>
                            </p:stCondLst>
                            <p:childTnLst>
                              <p:par>
                                <p:cTn id="65" presetID="42" presetClass="entr" presetSubtype="0" fill="hold" nodeType="after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fade">
                                      <p:cBhvr>
                                        <p:cTn id="67" dur="1000"/>
                                        <p:tgtEl>
                                          <p:spTgt spid="10"/>
                                        </p:tgtEl>
                                      </p:cBhvr>
                                    </p:animEffect>
                                    <p:anim calcmode="lin" valueType="num">
                                      <p:cBhvr>
                                        <p:cTn id="68" dur="1000" fill="hold"/>
                                        <p:tgtEl>
                                          <p:spTgt spid="10"/>
                                        </p:tgtEl>
                                        <p:attrNameLst>
                                          <p:attrName>ppt_x</p:attrName>
                                        </p:attrNameLst>
                                      </p:cBhvr>
                                      <p:tavLst>
                                        <p:tav tm="0">
                                          <p:val>
                                            <p:strVal val="#ppt_x"/>
                                          </p:val>
                                        </p:tav>
                                        <p:tav tm="100000">
                                          <p:val>
                                            <p:strVal val="#ppt_x"/>
                                          </p:val>
                                        </p:tav>
                                      </p:tavLst>
                                    </p:anim>
                                    <p:anim calcmode="lin" valueType="num">
                                      <p:cBhvr>
                                        <p:cTn id="69" dur="1000" fill="hold"/>
                                        <p:tgtEl>
                                          <p:spTgt spid="10"/>
                                        </p:tgtEl>
                                        <p:attrNameLst>
                                          <p:attrName>ppt_y</p:attrName>
                                        </p:attrNameLst>
                                      </p:cBhvr>
                                      <p:tavLst>
                                        <p:tav tm="0">
                                          <p:val>
                                            <p:strVal val="#ppt_y+.1"/>
                                          </p:val>
                                        </p:tav>
                                        <p:tav tm="100000">
                                          <p:val>
                                            <p:strVal val="#ppt_y"/>
                                          </p:val>
                                        </p:tav>
                                      </p:tavLst>
                                    </p:anim>
                                  </p:childTnLst>
                                </p:cTn>
                              </p:par>
                            </p:childTnLst>
                          </p:cTn>
                        </p:par>
                        <p:par>
                          <p:cTn id="70" fill="hold">
                            <p:stCondLst>
                              <p:cond delay="2000"/>
                            </p:stCondLst>
                            <p:childTnLst>
                              <p:par>
                                <p:cTn id="71" presetID="22" presetClass="entr" presetSubtype="2" fill="hold" grpId="0" nodeType="after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wipe(right)">
                                      <p:cBhvr>
                                        <p:cTn id="73" dur="500"/>
                                        <p:tgtEl>
                                          <p:spTgt spid="11"/>
                                        </p:tgtEl>
                                      </p:cBhvr>
                                    </p:animEffect>
                                  </p:childTnLst>
                                </p:cTn>
                              </p:par>
                            </p:childTnLst>
                          </p:cTn>
                        </p:par>
                        <p:par>
                          <p:cTn id="74" fill="hold">
                            <p:stCondLst>
                              <p:cond delay="2500"/>
                            </p:stCondLst>
                            <p:childTnLst>
                              <p:par>
                                <p:cTn id="75" presetID="22" presetClass="entr" presetSubtype="2" fill="hold" grpId="0"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wipe(right)">
                                      <p:cBhvr>
                                        <p:cTn id="77" dur="500"/>
                                        <p:tgtEl>
                                          <p:spTgt spid="12"/>
                                        </p:tgtEl>
                                      </p:cBhvr>
                                    </p:animEffect>
                                  </p:childTnLst>
                                </p:cTn>
                              </p:par>
                            </p:childTnLst>
                          </p:cTn>
                        </p:par>
                        <p:par>
                          <p:cTn id="78" fill="hold">
                            <p:stCondLst>
                              <p:cond delay="3000"/>
                            </p:stCondLst>
                            <p:childTnLst>
                              <p:par>
                                <p:cTn id="79" presetID="22" presetClass="entr" presetSubtype="2" fill="hold" grpId="0" nodeType="after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wipe(right)">
                                      <p:cBhvr>
                                        <p:cTn id="81" dur="500"/>
                                        <p:tgtEl>
                                          <p:spTgt spid="14"/>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fade">
                                      <p:cBhvr>
                                        <p:cTn id="84" dur="500"/>
                                        <p:tgtEl>
                                          <p:spTgt spid="15"/>
                                        </p:tgtEl>
                                      </p:cBhvr>
                                    </p:animEffect>
                                  </p:childTnLst>
                                </p:cTn>
                              </p:par>
                            </p:childTnLst>
                          </p:cTn>
                        </p:par>
                        <p:par>
                          <p:cTn id="85" fill="hold">
                            <p:stCondLst>
                              <p:cond delay="3500"/>
                            </p:stCondLst>
                            <p:childTnLst>
                              <p:par>
                                <p:cTn id="86" presetID="22" presetClass="entr" presetSubtype="2" fill="hold" grpId="0" nodeType="afterEffect">
                                  <p:stCondLst>
                                    <p:cond delay="800"/>
                                  </p:stCondLst>
                                  <p:childTnLst>
                                    <p:set>
                                      <p:cBhvr>
                                        <p:cTn id="87" dur="1" fill="hold">
                                          <p:stCondLst>
                                            <p:cond delay="0"/>
                                          </p:stCondLst>
                                        </p:cTn>
                                        <p:tgtEl>
                                          <p:spTgt spid="13"/>
                                        </p:tgtEl>
                                        <p:attrNameLst>
                                          <p:attrName>style.visibility</p:attrName>
                                        </p:attrNameLst>
                                      </p:cBhvr>
                                      <p:to>
                                        <p:strVal val="visible"/>
                                      </p:to>
                                    </p:set>
                                    <p:animEffect transition="in" filter="wipe(right)">
                                      <p:cBhvr>
                                        <p:cTn id="88" dur="8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4" grpId="0" animBg="1"/>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Examples: Maps</a:t>
            </a:r>
          </a:p>
        </p:txBody>
      </p:sp>
      <p:sp>
        <p:nvSpPr>
          <p:cNvPr id="7" name="Content Placeholder 1"/>
          <p:cNvSpPr txBox="1">
            <a:spLocks/>
          </p:cNvSpPr>
          <p:nvPr/>
        </p:nvSpPr>
        <p:spPr>
          <a:xfrm>
            <a:off x="304800" y="1265162"/>
            <a:ext cx="7467600" cy="4874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Like the Common ADT MAP</a:t>
            </a:r>
          </a:p>
        </p:txBody>
      </p:sp>
      <p:sp>
        <p:nvSpPr>
          <p:cNvPr id="5" name="Content Placeholder 1"/>
          <p:cNvSpPr txBox="1">
            <a:spLocks/>
          </p:cNvSpPr>
          <p:nvPr/>
        </p:nvSpPr>
        <p:spPr>
          <a:xfrm>
            <a:off x="304799" y="1798561"/>
            <a:ext cx="8524875" cy="86843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800" b="1"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A map is a tuple of key, value pairs</a:t>
            </a:r>
          </a:p>
          <a:p>
            <a:pPr marL="109728" indent="0">
              <a:lnSpc>
                <a:spcPct val="120000"/>
              </a:lnSpc>
              <a:spcBef>
                <a:spcPts val="0"/>
              </a:spcBef>
              <a:spcAft>
                <a:spcPts val="0"/>
              </a:spcAft>
              <a:buNone/>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Lookup, remove, get, put, etc. common map operations are available</a:t>
            </a:r>
          </a:p>
        </p:txBody>
      </p:sp>
      <p:sp>
        <p:nvSpPr>
          <p:cNvPr id="9" name="Content Placeholder 1"/>
          <p:cNvSpPr txBox="1">
            <a:spLocks/>
          </p:cNvSpPr>
          <p:nvPr/>
        </p:nvSpPr>
        <p:spPr>
          <a:xfrm>
            <a:off x="448340" y="2712961"/>
            <a:ext cx="8524875" cy="38704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MM = #{name=&gt;"</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john",age</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=&gt;34,year=&gt;3,height=&gt;5.85}.</a:t>
            </a:r>
          </a:p>
          <a:p>
            <a:pPr marL="109728" indent="0">
              <a:lnSpc>
                <a:spcPct val="120000"/>
              </a:lnSpc>
              <a:spcBef>
                <a:spcPts val="0"/>
              </a:spcBef>
              <a:spcAft>
                <a:spcPts val="0"/>
              </a:spcAft>
              <a:buNone/>
            </a:pP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map_get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name,MM</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“john”</a:t>
            </a:r>
          </a:p>
          <a:p>
            <a:pPr marL="109728" indent="0">
              <a:lnSpc>
                <a:spcPct val="120000"/>
              </a:lnSpc>
              <a:spcBef>
                <a:spcPts val="0"/>
              </a:spcBef>
              <a:spcAft>
                <a:spcPts val="0"/>
              </a:spcAft>
              <a:buNone/>
            </a:pP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maps:put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(rank, "</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assistant",MM</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maps:get</a:t>
            </a: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(_,_)</a:t>
            </a:r>
          </a:p>
          <a:p>
            <a:pPr marL="109728" indent="0">
              <a:lnSpc>
                <a:spcPct val="120000"/>
              </a:lnSpc>
              <a:spcBef>
                <a:spcPts val="0"/>
              </a:spcBef>
              <a:spcAft>
                <a:spcPts val="0"/>
              </a:spcAft>
              <a:buNone/>
            </a:pP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map_get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rank,MM</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does what?</a:t>
            </a:r>
          </a:p>
          <a:p>
            <a:pPr marL="109728" indent="0">
              <a:lnSpc>
                <a:spcPct val="120000"/>
              </a:lnSpc>
              <a:spcBef>
                <a:spcPts val="0"/>
              </a:spcBef>
              <a:spcAft>
                <a:spcPts val="0"/>
              </a:spcAft>
              <a:buNone/>
            </a:pPr>
            <a:endPar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Lst1 = [{"a",1},{"b",2},{"c",3}]. </a:t>
            </a:r>
          </a:p>
          <a:p>
            <a:pPr marL="109728" indent="0">
              <a:lnSpc>
                <a:spcPct val="120000"/>
              </a:lnSpc>
              <a:spcBef>
                <a:spcPts val="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Map1 = </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maps:from_list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(Lst1).</a:t>
            </a:r>
          </a:p>
          <a:p>
            <a:pPr marL="109728" indent="0">
              <a:lnSpc>
                <a:spcPct val="120000"/>
              </a:lnSpc>
              <a:spcBef>
                <a:spcPts val="0"/>
              </a:spcBef>
              <a:spcAft>
                <a:spcPts val="0"/>
              </a:spcAft>
              <a:buNone/>
            </a:pP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maps:put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("d",4,Map1)]).</a:t>
            </a:r>
          </a:p>
          <a:p>
            <a:pPr marL="109728" indent="0">
              <a:lnSpc>
                <a:spcPct val="120000"/>
              </a:lnSpc>
              <a:spcBef>
                <a:spcPts val="0"/>
              </a:spcBef>
              <a:spcAft>
                <a:spcPts val="0"/>
              </a:spcAft>
              <a:buNone/>
            </a:pPr>
            <a:endParaRPr lang="en-US" sz="105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pt-BR"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 =&gt; 1,"b" =&gt; 2,"c" =&gt; 3,"d" =&gt; 4}</a:t>
            </a:r>
            <a:endParaRPr lang="en-US"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-module(helloworld). -export([start/0]). start() -&gt; Lst1 = [{"a",1},{"b",2},{"c",3}], Map1 = maps:from_list(Lst1), io:fwrite("~p~n",[maps:put("d",4,Map1)]).</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#{"a" =&gt; 1,"b" =&gt; 2,"c" =&gt; 3,"d" =&gt; 4}</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4939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fade">
                                      <p:cBhvr>
                                        <p:cTn id="20" dur="500"/>
                                        <p:tgtEl>
                                          <p:spTgt spid="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animEffect transition="in" filter="fade">
                                      <p:cBhvr>
                                        <p:cTn id="25" dur="500"/>
                                        <p:tgtEl>
                                          <p:spTgt spid="9">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Effect transition="in" filter="fade">
                                      <p:cBhvr>
                                        <p:cTn id="30" dur="500"/>
                                        <p:tgtEl>
                                          <p:spTgt spid="9">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Effect transition="in" filter="fade">
                                      <p:cBhvr>
                                        <p:cTn id="35" dur="500"/>
                                        <p:tgtEl>
                                          <p:spTgt spid="9">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9">
                                            <p:txEl>
                                              <p:pRg st="7" end="7"/>
                                            </p:txEl>
                                          </p:spTgt>
                                        </p:tgtEl>
                                        <p:attrNameLst>
                                          <p:attrName>style.visibility</p:attrName>
                                        </p:attrNameLst>
                                      </p:cBhvr>
                                      <p:to>
                                        <p:strVal val="visible"/>
                                      </p:to>
                                    </p:set>
                                    <p:animEffect transition="in" filter="fade">
                                      <p:cBhvr>
                                        <p:cTn id="40" dur="500"/>
                                        <p:tgtEl>
                                          <p:spTgt spid="9">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9">
                                            <p:txEl>
                                              <p:pRg st="9" end="9"/>
                                            </p:txEl>
                                          </p:spTgt>
                                        </p:tgtEl>
                                        <p:attrNameLst>
                                          <p:attrName>style.visibility</p:attrName>
                                        </p:attrNameLst>
                                      </p:cBhvr>
                                      <p:to>
                                        <p:strVal val="visible"/>
                                      </p:to>
                                    </p:set>
                                    <p:animEffect transition="in" filter="fade">
                                      <p:cBhvr>
                                        <p:cTn id="45" dur="500"/>
                                        <p:tgtEl>
                                          <p:spTgt spid="9">
                                            <p:txEl>
                                              <p:pRg st="9" end="9"/>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9">
                                            <p:txEl>
                                              <p:pRg st="5" end="5"/>
                                            </p:txEl>
                                          </p:spTgt>
                                        </p:tgtEl>
                                        <p:attrNameLst>
                                          <p:attrName>style.visibility</p:attrName>
                                        </p:attrNameLst>
                                      </p:cBhvr>
                                      <p:to>
                                        <p:strVal val="visible"/>
                                      </p:to>
                                    </p:set>
                                    <p:animEffect transition="in" filter="fade">
                                      <p:cBhvr>
                                        <p:cTn id="50" dur="500"/>
                                        <p:tgtEl>
                                          <p:spTgt spid="9">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9">
                                            <p:txEl>
                                              <p:pRg st="6" end="6"/>
                                            </p:txEl>
                                          </p:spTgt>
                                        </p:tgtEl>
                                        <p:attrNameLst>
                                          <p:attrName>style.visibility</p:attrName>
                                        </p:attrNameLst>
                                      </p:cBhvr>
                                      <p:to>
                                        <p:strVal val="visible"/>
                                      </p:to>
                                    </p:set>
                                    <p:animEffect transition="in" filter="fade">
                                      <p:cBhvr>
                                        <p:cTn id="55"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52400" y="5654451"/>
            <a:ext cx="8524875" cy="731761"/>
          </a:xfrm>
          <a:prstGeom prst="roundRect">
            <a:avLst/>
          </a:prstGeom>
          <a:solidFill>
            <a:schemeClr val="accent4">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Examples: Strings</a:t>
            </a:r>
          </a:p>
        </p:txBody>
      </p:sp>
      <p:sp>
        <p:nvSpPr>
          <p:cNvPr id="7" name="Content Placeholder 1"/>
          <p:cNvSpPr txBox="1">
            <a:spLocks/>
          </p:cNvSpPr>
          <p:nvPr/>
        </p:nvSpPr>
        <p:spPr>
          <a:xfrm>
            <a:off x="304800" y="1219200"/>
            <a:ext cx="7467600" cy="4874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Strings are not a data type</a:t>
            </a:r>
          </a:p>
        </p:txBody>
      </p:sp>
      <p:sp>
        <p:nvSpPr>
          <p:cNvPr id="5" name="Content Placeholder 1"/>
          <p:cNvSpPr txBox="1">
            <a:spLocks/>
          </p:cNvSpPr>
          <p:nvPr/>
        </p:nvSpPr>
        <p:spPr>
          <a:xfrm>
            <a:off x="228600" y="1813075"/>
            <a:ext cx="8524875" cy="451152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“Strange”.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shorthand for a list  [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S,$t,$r,$a,$n,$g,$e</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where $c is the ascii or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unicode</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for character c</a:t>
            </a:r>
          </a:p>
          <a:p>
            <a:pPr marL="109728" indent="0">
              <a:lnSpc>
                <a:spcPct val="120000"/>
              </a:lnSpc>
              <a:spcBef>
                <a:spcPts val="0"/>
              </a:spcBef>
              <a:spcAft>
                <a:spcPts val="0"/>
              </a:spcAft>
              <a:buNone/>
            </a:pPr>
            <a:endParaRPr lang="en-US" sz="11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Mood = “mellow”.</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Mood</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symbols that start with upper case are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variables and can be bound (once)</a:t>
            </a:r>
          </a:p>
          <a:p>
            <a:pPr marL="109728" indent="0">
              <a:lnSpc>
                <a:spcPct val="120000"/>
              </a:lnSpc>
              <a:spcBef>
                <a:spcPts val="0"/>
              </a:spcBef>
              <a:spcAft>
                <a:spcPts val="0"/>
              </a:spcAft>
              <a:buNone/>
            </a:pPr>
            <a:endParaRPr lang="en-US" sz="12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[49,50,51,65].</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look what the shell replies</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strange, no?</a:t>
            </a:r>
          </a:p>
          <a:p>
            <a:pPr marL="109728" indent="0">
              <a:lnSpc>
                <a:spcPct val="120000"/>
              </a:lnSpc>
              <a:spcBef>
                <a:spcPts val="0"/>
              </a:spcBef>
              <a:spcAft>
                <a:spcPts val="0"/>
              </a:spcAft>
              <a:buNone/>
            </a:pPr>
            <a:endPar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800" i="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So strings as “quoted character sequences” are just syntactic shorthand for the internal representation, a list of </a:t>
            </a:r>
            <a:r>
              <a:rPr lang="en-US" sz="1800" i="1"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ascii</a:t>
            </a:r>
            <a:r>
              <a:rPr lang="en-US" sz="1800" i="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numbers representing the character</a:t>
            </a:r>
          </a:p>
          <a:p>
            <a:pPr marL="109728" indent="0">
              <a:lnSpc>
                <a:spcPct val="120000"/>
              </a:lnSpc>
              <a:spcBef>
                <a:spcPts val="0"/>
              </a:spcBef>
              <a:spcAft>
                <a:spcPts val="0"/>
              </a:spcAft>
              <a:buNone/>
            </a:pPr>
            <a:endParaRPr lang="en-US" sz="11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t>
            </a: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One of the things about Erlang most agree needs cleaning up</a:t>
            </a:r>
          </a:p>
        </p:txBody>
      </p:sp>
    </p:spTree>
    <p:extLst>
      <p:ext uri="{BB962C8B-B14F-4D97-AF65-F5344CB8AC3E}">
        <p14:creationId xmlns:p14="http://schemas.microsoft.com/office/powerpoint/2010/main" val="1481989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fade">
                                      <p:cBhvr>
                                        <p:cTn id="26" dur="500"/>
                                        <p:tgtEl>
                                          <p:spTgt spid="5">
                                            <p:txEl>
                                              <p:pRg st="4" end="4"/>
                                            </p:txEl>
                                          </p:spTgt>
                                        </p:tgtEl>
                                      </p:cBhvr>
                                    </p:animEffect>
                                  </p:childTnLst>
                                </p:cTn>
                              </p:par>
                            </p:childTnLst>
                          </p:cTn>
                        </p:par>
                        <p:par>
                          <p:cTn id="27" fill="hold">
                            <p:stCondLst>
                              <p:cond delay="1000"/>
                            </p:stCondLst>
                            <p:childTnLst>
                              <p:par>
                                <p:cTn id="28" presetID="10" presetClass="entr" presetSubtype="0" fill="hold" nodeType="after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fade">
                                      <p:cBhvr>
                                        <p:cTn id="30" dur="500"/>
                                        <p:tgtEl>
                                          <p:spTgt spid="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fade">
                                      <p:cBhvr>
                                        <p:cTn id="35" dur="500"/>
                                        <p:tgtEl>
                                          <p:spTgt spid="5">
                                            <p:txEl>
                                              <p:pRg st="7" end="7"/>
                                            </p:txEl>
                                          </p:spTgt>
                                        </p:tgtEl>
                                      </p:cBhvr>
                                    </p:animEffect>
                                  </p:childTnLst>
                                </p:cTn>
                              </p:par>
                            </p:childTnLst>
                          </p:cTn>
                        </p:par>
                        <p:par>
                          <p:cTn id="36" fill="hold">
                            <p:stCondLst>
                              <p:cond delay="500"/>
                            </p:stCondLst>
                            <p:childTnLst>
                              <p:par>
                                <p:cTn id="37" presetID="10" presetClass="entr" presetSubtype="0" fill="hold" nodeType="afterEffect">
                                  <p:stCondLst>
                                    <p:cond delay="30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fade">
                                      <p:cBhvr>
                                        <p:cTn id="39" dur="500"/>
                                        <p:tgtEl>
                                          <p:spTgt spid="5">
                                            <p:txEl>
                                              <p:pRg st="8" end="8"/>
                                            </p:txEl>
                                          </p:spTgt>
                                        </p:tgtEl>
                                      </p:cBhvr>
                                    </p:animEffect>
                                  </p:childTnLst>
                                </p:cTn>
                              </p:par>
                            </p:childTnLst>
                          </p:cTn>
                        </p:par>
                        <p:par>
                          <p:cTn id="40" fill="hold">
                            <p:stCondLst>
                              <p:cond delay="1300"/>
                            </p:stCondLst>
                            <p:childTnLst>
                              <p:par>
                                <p:cTn id="41" presetID="10" presetClass="entr" presetSubtype="0" fill="hold" nodeType="afterEffect">
                                  <p:stCondLst>
                                    <p:cond delay="300"/>
                                  </p:stCondLst>
                                  <p:childTnLst>
                                    <p:set>
                                      <p:cBhvr>
                                        <p:cTn id="42" dur="1" fill="hold">
                                          <p:stCondLst>
                                            <p:cond delay="0"/>
                                          </p:stCondLst>
                                        </p:cTn>
                                        <p:tgtEl>
                                          <p:spTgt spid="5">
                                            <p:txEl>
                                              <p:pRg st="9" end="9"/>
                                            </p:txEl>
                                          </p:spTgt>
                                        </p:tgtEl>
                                        <p:attrNameLst>
                                          <p:attrName>style.visibility</p:attrName>
                                        </p:attrNameLst>
                                      </p:cBhvr>
                                      <p:to>
                                        <p:strVal val="visible"/>
                                      </p:to>
                                    </p:set>
                                    <p:animEffect transition="in" filter="fade">
                                      <p:cBhvr>
                                        <p:cTn id="43" dur="500"/>
                                        <p:tgtEl>
                                          <p:spTgt spid="5">
                                            <p:txEl>
                                              <p:pRg st="9" end="9"/>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5">
                                            <p:txEl>
                                              <p:pRg st="11" end="11"/>
                                            </p:txEl>
                                          </p:spTgt>
                                        </p:tgtEl>
                                        <p:attrNameLst>
                                          <p:attrName>style.visibility</p:attrName>
                                        </p:attrNameLst>
                                      </p:cBhvr>
                                      <p:to>
                                        <p:strVal val="visible"/>
                                      </p:to>
                                    </p:set>
                                    <p:animEffect transition="in" filter="fade">
                                      <p:cBhvr>
                                        <p:cTn id="48" dur="500"/>
                                        <p:tgtEl>
                                          <p:spTgt spid="5">
                                            <p:txEl>
                                              <p:pRg st="11" end="11"/>
                                            </p:txEl>
                                          </p:spTgt>
                                        </p:tgtEl>
                                      </p:cBhvr>
                                    </p:animEffect>
                                  </p:childTnLst>
                                </p:cTn>
                              </p:par>
                            </p:childTnLst>
                          </p:cTn>
                        </p:par>
                        <p:par>
                          <p:cTn id="49" fill="hold">
                            <p:stCondLst>
                              <p:cond delay="500"/>
                            </p:stCondLst>
                            <p:childTnLst>
                              <p:par>
                                <p:cTn id="50" presetID="10" presetClass="entr" presetSubtype="0" fill="hold" nodeType="afterEffect">
                                  <p:stCondLst>
                                    <p:cond delay="300"/>
                                  </p:stCondLst>
                                  <p:childTnLst>
                                    <p:set>
                                      <p:cBhvr>
                                        <p:cTn id="51" dur="1" fill="hold">
                                          <p:stCondLst>
                                            <p:cond delay="0"/>
                                          </p:stCondLst>
                                        </p:cTn>
                                        <p:tgtEl>
                                          <p:spTgt spid="5">
                                            <p:txEl>
                                              <p:pRg st="13" end="13"/>
                                            </p:txEl>
                                          </p:spTgt>
                                        </p:tgtEl>
                                        <p:attrNameLst>
                                          <p:attrName>style.visibility</p:attrName>
                                        </p:attrNameLst>
                                      </p:cBhvr>
                                      <p:to>
                                        <p:strVal val="visible"/>
                                      </p:to>
                                    </p:set>
                                    <p:animEffect transition="in" filter="fade">
                                      <p:cBhvr>
                                        <p:cTn id="5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381001"/>
            <a:ext cx="7315200" cy="6297837"/>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1"/>
          <p:cNvSpPr txBox="1">
            <a:spLocks/>
          </p:cNvSpPr>
          <p:nvPr/>
        </p:nvSpPr>
        <p:spPr>
          <a:xfrm>
            <a:off x="914400" y="381001"/>
            <a:ext cx="6248400" cy="62978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23&gt; "go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"go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24&gt;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("go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103</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25&gt;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tl</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("go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“o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26&gt;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tl</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("go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111</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27&gt; "o".</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"o"</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28&gt;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("o").</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111</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29&gt;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2</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30&gt;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50</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31&gt;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exception error: bad argument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in function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 argument 1: not a nonempty list</a:t>
            </a:r>
          </a:p>
        </p:txBody>
      </p:sp>
      <p:sp>
        <p:nvSpPr>
          <p:cNvPr id="7" name="Content Placeholder 1"/>
          <p:cNvSpPr txBox="1">
            <a:spLocks/>
          </p:cNvSpPr>
          <p:nvPr/>
        </p:nvSpPr>
        <p:spPr>
          <a:xfrm>
            <a:off x="5100637" y="1219200"/>
            <a:ext cx="2519363" cy="79223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gn="r">
              <a:buFont typeface="Wingdings 3" panose="05040102010807070707" pitchFamily="18" charset="2"/>
              <a:buNone/>
            </a:pPr>
            <a:r>
              <a:rPr lang="en-US" b="1" dirty="0">
                <a:solidFill>
                  <a:schemeClr val="accent5">
                    <a:lumMod val="40000"/>
                    <a:lumOff val="60000"/>
                  </a:schemeClr>
                </a:solidFill>
                <a:latin typeface="Arial Narrow" panose="020B0606020202030204" pitchFamily="34" charset="0"/>
                <a:cs typeface="Arial" panose="020B0604020202020204" pitchFamily="34" charset="0"/>
              </a:rPr>
              <a:t>Using the erlang shell, command line</a:t>
            </a:r>
          </a:p>
        </p:txBody>
      </p:sp>
      <p:sp>
        <p:nvSpPr>
          <p:cNvPr id="8" name="Rounded Rectangle 7"/>
          <p:cNvSpPr/>
          <p:nvPr/>
        </p:nvSpPr>
        <p:spPr>
          <a:xfrm>
            <a:off x="3657601" y="381001"/>
            <a:ext cx="4876800" cy="655561"/>
          </a:xfrm>
          <a:prstGeom prst="roundRect">
            <a:avLst/>
          </a:prstGeom>
          <a:solidFill>
            <a:schemeClr val="accent5">
              <a:lumMod val="20000"/>
              <a:lumOff val="80000"/>
              <a:alpha val="89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001000" cy="655561"/>
          </a:xfrm>
          <a:noFill/>
        </p:spPr>
        <p:txBody>
          <a:bodyPr>
            <a:normAutofit/>
          </a:bodyPr>
          <a:lstStyle/>
          <a:p>
            <a:pPr marL="109728" indent="0" algn="r">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Fun </a:t>
            </a:r>
            <a:r>
              <a:rPr lang="en-US" sz="3200" b="1" dirty="0" err="1">
                <a:solidFill>
                  <a:srgbClr val="0070C0"/>
                </a:solidFill>
                <a:latin typeface="Arial" panose="020B0604020202020204" pitchFamily="34" charset="0"/>
                <a:cs typeface="Arial" panose="020B0604020202020204" pitchFamily="34" charset="0"/>
              </a:rPr>
              <a:t>Erlang</a:t>
            </a:r>
            <a:r>
              <a:rPr lang="en-US" sz="3200" b="1" dirty="0">
                <a:solidFill>
                  <a:srgbClr val="0070C0"/>
                </a:solidFill>
                <a:latin typeface="Arial" panose="020B0604020202020204" pitchFamily="34" charset="0"/>
                <a:cs typeface="Arial" panose="020B0604020202020204" pitchFamily="34" charset="0"/>
              </a:rPr>
              <a:t> Stuff</a:t>
            </a:r>
          </a:p>
        </p:txBody>
      </p:sp>
    </p:spTree>
    <p:extLst>
      <p:ext uri="{BB962C8B-B14F-4D97-AF65-F5344CB8AC3E}">
        <p14:creationId xmlns:p14="http://schemas.microsoft.com/office/powerpoint/2010/main" val="343229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up)">
                                      <p:cBhvr>
                                        <p:cTn id="16" dur="6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wipe(left)">
                                      <p:cBhvr>
                                        <p:cTn id="21" dur="500"/>
                                        <p:tgtEl>
                                          <p:spTgt spid="9">
                                            <p:txEl>
                                              <p:pRg st="0" end="0"/>
                                            </p:txEl>
                                          </p:spTgt>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animEffect transition="in" filter="wipe(left)">
                                      <p:cBhvr>
                                        <p:cTn id="25" dur="500"/>
                                        <p:tgtEl>
                                          <p:spTgt spid="9">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Effect transition="in" filter="wipe(left)">
                                      <p:cBhvr>
                                        <p:cTn id="30" dur="500"/>
                                        <p:tgtEl>
                                          <p:spTgt spid="9">
                                            <p:txEl>
                                              <p:pRg st="2" end="2"/>
                                            </p:txEl>
                                          </p:spTgt>
                                        </p:tgtEl>
                                      </p:cBhvr>
                                    </p:animEffect>
                                  </p:childTnLst>
                                </p:cTn>
                              </p:par>
                            </p:childTnLst>
                          </p:cTn>
                        </p:par>
                        <p:par>
                          <p:cTn id="31" fill="hold">
                            <p:stCondLst>
                              <p:cond delay="500"/>
                            </p:stCondLst>
                            <p:childTnLst>
                              <p:par>
                                <p:cTn id="32" presetID="22" presetClass="entr" presetSubtype="8" fill="hold" nodeType="afterEffect">
                                  <p:stCondLst>
                                    <p:cond delay="0"/>
                                  </p:stCondLst>
                                  <p:childTnLst>
                                    <p:set>
                                      <p:cBhvr>
                                        <p:cTn id="33" dur="1" fill="hold">
                                          <p:stCondLst>
                                            <p:cond delay="0"/>
                                          </p:stCondLst>
                                        </p:cTn>
                                        <p:tgtEl>
                                          <p:spTgt spid="9">
                                            <p:txEl>
                                              <p:pRg st="3" end="3"/>
                                            </p:txEl>
                                          </p:spTgt>
                                        </p:tgtEl>
                                        <p:attrNameLst>
                                          <p:attrName>style.visibility</p:attrName>
                                        </p:attrNameLst>
                                      </p:cBhvr>
                                      <p:to>
                                        <p:strVal val="visible"/>
                                      </p:to>
                                    </p:set>
                                    <p:animEffect transition="in" filter="wipe(left)">
                                      <p:cBhvr>
                                        <p:cTn id="34" dur="500"/>
                                        <p:tgtEl>
                                          <p:spTgt spid="9">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animEffect transition="in" filter="wipe(left)">
                                      <p:cBhvr>
                                        <p:cTn id="39" dur="500"/>
                                        <p:tgtEl>
                                          <p:spTgt spid="9">
                                            <p:txEl>
                                              <p:pRg st="4" end="4"/>
                                            </p:txEl>
                                          </p:spTgt>
                                        </p:tgtEl>
                                      </p:cBhvr>
                                    </p:animEffect>
                                  </p:childTnLst>
                                </p:cTn>
                              </p:par>
                            </p:childTnLst>
                          </p:cTn>
                        </p:par>
                        <p:par>
                          <p:cTn id="40" fill="hold">
                            <p:stCondLst>
                              <p:cond delay="500"/>
                            </p:stCondLst>
                            <p:childTnLst>
                              <p:par>
                                <p:cTn id="41" presetID="22" presetClass="entr" presetSubtype="8" fill="hold" nodeType="after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Effect transition="in" filter="wipe(left)">
                                      <p:cBhvr>
                                        <p:cTn id="43" dur="500"/>
                                        <p:tgtEl>
                                          <p:spTgt spid="9">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9">
                                            <p:txEl>
                                              <p:pRg st="6" end="6"/>
                                            </p:txEl>
                                          </p:spTgt>
                                        </p:tgtEl>
                                        <p:attrNameLst>
                                          <p:attrName>style.visibility</p:attrName>
                                        </p:attrNameLst>
                                      </p:cBhvr>
                                      <p:to>
                                        <p:strVal val="visible"/>
                                      </p:to>
                                    </p:set>
                                    <p:animEffect transition="in" filter="wipe(left)">
                                      <p:cBhvr>
                                        <p:cTn id="48" dur="500"/>
                                        <p:tgtEl>
                                          <p:spTgt spid="9">
                                            <p:txEl>
                                              <p:pRg st="6" end="6"/>
                                            </p:txEl>
                                          </p:spTgt>
                                        </p:tgtEl>
                                      </p:cBhvr>
                                    </p:animEffect>
                                  </p:childTnLst>
                                </p:cTn>
                              </p:par>
                            </p:childTnLst>
                          </p:cTn>
                        </p:par>
                        <p:par>
                          <p:cTn id="49" fill="hold">
                            <p:stCondLst>
                              <p:cond delay="500"/>
                            </p:stCondLst>
                            <p:childTnLst>
                              <p:par>
                                <p:cTn id="50" presetID="22" presetClass="entr" presetSubtype="8" fill="hold" nodeType="afterEffect">
                                  <p:stCondLst>
                                    <p:cond delay="0"/>
                                  </p:stCondLst>
                                  <p:childTnLst>
                                    <p:set>
                                      <p:cBhvr>
                                        <p:cTn id="51" dur="1" fill="hold">
                                          <p:stCondLst>
                                            <p:cond delay="0"/>
                                          </p:stCondLst>
                                        </p:cTn>
                                        <p:tgtEl>
                                          <p:spTgt spid="9">
                                            <p:txEl>
                                              <p:pRg st="7" end="7"/>
                                            </p:txEl>
                                          </p:spTgt>
                                        </p:tgtEl>
                                        <p:attrNameLst>
                                          <p:attrName>style.visibility</p:attrName>
                                        </p:attrNameLst>
                                      </p:cBhvr>
                                      <p:to>
                                        <p:strVal val="visible"/>
                                      </p:to>
                                    </p:set>
                                    <p:animEffect transition="in" filter="wipe(left)">
                                      <p:cBhvr>
                                        <p:cTn id="52" dur="500"/>
                                        <p:tgtEl>
                                          <p:spTgt spid="9">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9">
                                            <p:txEl>
                                              <p:pRg st="8" end="8"/>
                                            </p:txEl>
                                          </p:spTgt>
                                        </p:tgtEl>
                                        <p:attrNameLst>
                                          <p:attrName>style.visibility</p:attrName>
                                        </p:attrNameLst>
                                      </p:cBhvr>
                                      <p:to>
                                        <p:strVal val="visible"/>
                                      </p:to>
                                    </p:set>
                                    <p:animEffect transition="in" filter="wipe(left)">
                                      <p:cBhvr>
                                        <p:cTn id="57" dur="500"/>
                                        <p:tgtEl>
                                          <p:spTgt spid="9">
                                            <p:txEl>
                                              <p:pRg st="8" end="8"/>
                                            </p:txEl>
                                          </p:spTgt>
                                        </p:tgtEl>
                                      </p:cBhvr>
                                    </p:animEffect>
                                  </p:childTnLst>
                                </p:cTn>
                              </p:par>
                            </p:childTnLst>
                          </p:cTn>
                        </p:par>
                        <p:par>
                          <p:cTn id="58" fill="hold">
                            <p:stCondLst>
                              <p:cond delay="500"/>
                            </p:stCondLst>
                            <p:childTnLst>
                              <p:par>
                                <p:cTn id="59" presetID="22" presetClass="entr" presetSubtype="8" fill="hold" nodeType="afterEffect">
                                  <p:stCondLst>
                                    <p:cond delay="0"/>
                                  </p:stCondLst>
                                  <p:childTnLst>
                                    <p:set>
                                      <p:cBhvr>
                                        <p:cTn id="60" dur="1" fill="hold">
                                          <p:stCondLst>
                                            <p:cond delay="0"/>
                                          </p:stCondLst>
                                        </p:cTn>
                                        <p:tgtEl>
                                          <p:spTgt spid="9">
                                            <p:txEl>
                                              <p:pRg st="9" end="9"/>
                                            </p:txEl>
                                          </p:spTgt>
                                        </p:tgtEl>
                                        <p:attrNameLst>
                                          <p:attrName>style.visibility</p:attrName>
                                        </p:attrNameLst>
                                      </p:cBhvr>
                                      <p:to>
                                        <p:strVal val="visible"/>
                                      </p:to>
                                    </p:set>
                                    <p:animEffect transition="in" filter="wipe(left)">
                                      <p:cBhvr>
                                        <p:cTn id="61" dur="500"/>
                                        <p:tgtEl>
                                          <p:spTgt spid="9">
                                            <p:txEl>
                                              <p:pRg st="9" end="9"/>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9">
                                            <p:txEl>
                                              <p:pRg st="10" end="10"/>
                                            </p:txEl>
                                          </p:spTgt>
                                        </p:tgtEl>
                                        <p:attrNameLst>
                                          <p:attrName>style.visibility</p:attrName>
                                        </p:attrNameLst>
                                      </p:cBhvr>
                                      <p:to>
                                        <p:strVal val="visible"/>
                                      </p:to>
                                    </p:set>
                                    <p:animEffect transition="in" filter="wipe(left)">
                                      <p:cBhvr>
                                        <p:cTn id="66" dur="500"/>
                                        <p:tgtEl>
                                          <p:spTgt spid="9">
                                            <p:txEl>
                                              <p:pRg st="10" end="10"/>
                                            </p:txEl>
                                          </p:spTgt>
                                        </p:tgtEl>
                                      </p:cBhvr>
                                    </p:animEffect>
                                  </p:childTnLst>
                                </p:cTn>
                              </p:par>
                            </p:childTnLst>
                          </p:cTn>
                        </p:par>
                        <p:par>
                          <p:cTn id="67" fill="hold">
                            <p:stCondLst>
                              <p:cond delay="500"/>
                            </p:stCondLst>
                            <p:childTnLst>
                              <p:par>
                                <p:cTn id="68" presetID="22" presetClass="entr" presetSubtype="8" fill="hold" nodeType="afterEffect">
                                  <p:stCondLst>
                                    <p:cond delay="0"/>
                                  </p:stCondLst>
                                  <p:childTnLst>
                                    <p:set>
                                      <p:cBhvr>
                                        <p:cTn id="69" dur="1" fill="hold">
                                          <p:stCondLst>
                                            <p:cond delay="0"/>
                                          </p:stCondLst>
                                        </p:cTn>
                                        <p:tgtEl>
                                          <p:spTgt spid="9">
                                            <p:txEl>
                                              <p:pRg st="11" end="11"/>
                                            </p:txEl>
                                          </p:spTgt>
                                        </p:tgtEl>
                                        <p:attrNameLst>
                                          <p:attrName>style.visibility</p:attrName>
                                        </p:attrNameLst>
                                      </p:cBhvr>
                                      <p:to>
                                        <p:strVal val="visible"/>
                                      </p:to>
                                    </p:set>
                                    <p:animEffect transition="in" filter="wipe(left)">
                                      <p:cBhvr>
                                        <p:cTn id="70" dur="500"/>
                                        <p:tgtEl>
                                          <p:spTgt spid="9">
                                            <p:txEl>
                                              <p:pRg st="11" end="11"/>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9">
                                            <p:txEl>
                                              <p:pRg st="12" end="12"/>
                                            </p:txEl>
                                          </p:spTgt>
                                        </p:tgtEl>
                                        <p:attrNameLst>
                                          <p:attrName>style.visibility</p:attrName>
                                        </p:attrNameLst>
                                      </p:cBhvr>
                                      <p:to>
                                        <p:strVal val="visible"/>
                                      </p:to>
                                    </p:set>
                                    <p:animEffect transition="in" filter="wipe(left)">
                                      <p:cBhvr>
                                        <p:cTn id="75" dur="500"/>
                                        <p:tgtEl>
                                          <p:spTgt spid="9">
                                            <p:txEl>
                                              <p:pRg st="12" end="12"/>
                                            </p:txEl>
                                          </p:spTgt>
                                        </p:tgtEl>
                                      </p:cBhvr>
                                    </p:animEffect>
                                  </p:childTnLst>
                                </p:cTn>
                              </p:par>
                            </p:childTnLst>
                          </p:cTn>
                        </p:par>
                        <p:par>
                          <p:cTn id="76" fill="hold">
                            <p:stCondLst>
                              <p:cond delay="500"/>
                            </p:stCondLst>
                            <p:childTnLst>
                              <p:par>
                                <p:cTn id="77" presetID="22" presetClass="entr" presetSubtype="8" fill="hold" nodeType="afterEffect">
                                  <p:stCondLst>
                                    <p:cond delay="0"/>
                                  </p:stCondLst>
                                  <p:childTnLst>
                                    <p:set>
                                      <p:cBhvr>
                                        <p:cTn id="78" dur="1" fill="hold">
                                          <p:stCondLst>
                                            <p:cond delay="0"/>
                                          </p:stCondLst>
                                        </p:cTn>
                                        <p:tgtEl>
                                          <p:spTgt spid="9">
                                            <p:txEl>
                                              <p:pRg st="13" end="13"/>
                                            </p:txEl>
                                          </p:spTgt>
                                        </p:tgtEl>
                                        <p:attrNameLst>
                                          <p:attrName>style.visibility</p:attrName>
                                        </p:attrNameLst>
                                      </p:cBhvr>
                                      <p:to>
                                        <p:strVal val="visible"/>
                                      </p:to>
                                    </p:set>
                                    <p:animEffect transition="in" filter="wipe(left)">
                                      <p:cBhvr>
                                        <p:cTn id="79" dur="500"/>
                                        <p:tgtEl>
                                          <p:spTgt spid="9">
                                            <p:txEl>
                                              <p:pRg st="13" end="13"/>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9">
                                            <p:txEl>
                                              <p:pRg st="14" end="14"/>
                                            </p:txEl>
                                          </p:spTgt>
                                        </p:tgtEl>
                                        <p:attrNameLst>
                                          <p:attrName>style.visibility</p:attrName>
                                        </p:attrNameLst>
                                      </p:cBhvr>
                                      <p:to>
                                        <p:strVal val="visible"/>
                                      </p:to>
                                    </p:set>
                                    <p:animEffect transition="in" filter="wipe(left)">
                                      <p:cBhvr>
                                        <p:cTn id="84" dur="500"/>
                                        <p:tgtEl>
                                          <p:spTgt spid="9">
                                            <p:txEl>
                                              <p:pRg st="14" end="14"/>
                                            </p:txEl>
                                          </p:spTgt>
                                        </p:tgtEl>
                                      </p:cBhvr>
                                    </p:animEffect>
                                  </p:childTnLst>
                                </p:cTn>
                              </p:par>
                            </p:childTnLst>
                          </p:cTn>
                        </p:par>
                        <p:par>
                          <p:cTn id="85" fill="hold">
                            <p:stCondLst>
                              <p:cond delay="500"/>
                            </p:stCondLst>
                            <p:childTnLst>
                              <p:par>
                                <p:cTn id="86" presetID="22" presetClass="entr" presetSubtype="8" fill="hold" nodeType="afterEffect">
                                  <p:stCondLst>
                                    <p:cond delay="0"/>
                                  </p:stCondLst>
                                  <p:childTnLst>
                                    <p:set>
                                      <p:cBhvr>
                                        <p:cTn id="87" dur="1" fill="hold">
                                          <p:stCondLst>
                                            <p:cond delay="0"/>
                                          </p:stCondLst>
                                        </p:cTn>
                                        <p:tgtEl>
                                          <p:spTgt spid="9">
                                            <p:txEl>
                                              <p:pRg st="15" end="15"/>
                                            </p:txEl>
                                          </p:spTgt>
                                        </p:tgtEl>
                                        <p:attrNameLst>
                                          <p:attrName>style.visibility</p:attrName>
                                        </p:attrNameLst>
                                      </p:cBhvr>
                                      <p:to>
                                        <p:strVal val="visible"/>
                                      </p:to>
                                    </p:set>
                                    <p:animEffect transition="in" filter="wipe(left)">
                                      <p:cBhvr>
                                        <p:cTn id="88" dur="500"/>
                                        <p:tgtEl>
                                          <p:spTgt spid="9">
                                            <p:txEl>
                                              <p:pRg st="15" end="15"/>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9">
                                            <p:txEl>
                                              <p:pRg st="16" end="16"/>
                                            </p:txEl>
                                          </p:spTgt>
                                        </p:tgtEl>
                                        <p:attrNameLst>
                                          <p:attrName>style.visibility</p:attrName>
                                        </p:attrNameLst>
                                      </p:cBhvr>
                                      <p:to>
                                        <p:strVal val="visible"/>
                                      </p:to>
                                    </p:set>
                                    <p:animEffect transition="in" filter="wipe(left)">
                                      <p:cBhvr>
                                        <p:cTn id="93" dur="500"/>
                                        <p:tgtEl>
                                          <p:spTgt spid="9">
                                            <p:txEl>
                                              <p:pRg st="16" end="16"/>
                                            </p:txEl>
                                          </p:spTgt>
                                        </p:tgtEl>
                                      </p:cBhvr>
                                    </p:animEffect>
                                  </p:childTnLst>
                                </p:cTn>
                              </p:par>
                            </p:childTnLst>
                          </p:cTn>
                        </p:par>
                        <p:par>
                          <p:cTn id="94" fill="hold">
                            <p:stCondLst>
                              <p:cond delay="500"/>
                            </p:stCondLst>
                            <p:childTnLst>
                              <p:par>
                                <p:cTn id="95" presetID="22" presetClass="entr" presetSubtype="8" fill="hold" nodeType="afterEffect">
                                  <p:stCondLst>
                                    <p:cond delay="0"/>
                                  </p:stCondLst>
                                  <p:childTnLst>
                                    <p:set>
                                      <p:cBhvr>
                                        <p:cTn id="96" dur="1" fill="hold">
                                          <p:stCondLst>
                                            <p:cond delay="0"/>
                                          </p:stCondLst>
                                        </p:cTn>
                                        <p:tgtEl>
                                          <p:spTgt spid="9">
                                            <p:txEl>
                                              <p:pRg st="17" end="17"/>
                                            </p:txEl>
                                          </p:spTgt>
                                        </p:tgtEl>
                                        <p:attrNameLst>
                                          <p:attrName>style.visibility</p:attrName>
                                        </p:attrNameLst>
                                      </p:cBhvr>
                                      <p:to>
                                        <p:strVal val="visible"/>
                                      </p:to>
                                    </p:set>
                                    <p:animEffect transition="in" filter="wipe(left)">
                                      <p:cBhvr>
                                        <p:cTn id="97" dur="500"/>
                                        <p:tgtEl>
                                          <p:spTgt spid="9">
                                            <p:txEl>
                                              <p:pRg st="17" end="17"/>
                                            </p:txEl>
                                          </p:spTgt>
                                        </p:tgtEl>
                                      </p:cBhvr>
                                    </p:animEffect>
                                  </p:childTnLst>
                                </p:cTn>
                              </p:par>
                            </p:childTnLst>
                          </p:cTn>
                        </p:par>
                        <p:par>
                          <p:cTn id="98" fill="hold">
                            <p:stCondLst>
                              <p:cond delay="1000"/>
                            </p:stCondLst>
                            <p:childTnLst>
                              <p:par>
                                <p:cTn id="99" presetID="22" presetClass="entr" presetSubtype="8" fill="hold" nodeType="afterEffect">
                                  <p:stCondLst>
                                    <p:cond delay="0"/>
                                  </p:stCondLst>
                                  <p:childTnLst>
                                    <p:set>
                                      <p:cBhvr>
                                        <p:cTn id="100" dur="1" fill="hold">
                                          <p:stCondLst>
                                            <p:cond delay="0"/>
                                          </p:stCondLst>
                                        </p:cTn>
                                        <p:tgtEl>
                                          <p:spTgt spid="9">
                                            <p:txEl>
                                              <p:pRg st="18" end="18"/>
                                            </p:txEl>
                                          </p:spTgt>
                                        </p:tgtEl>
                                        <p:attrNameLst>
                                          <p:attrName>style.visibility</p:attrName>
                                        </p:attrNameLst>
                                      </p:cBhvr>
                                      <p:to>
                                        <p:strVal val="visible"/>
                                      </p:to>
                                    </p:set>
                                    <p:animEffect transition="in" filter="wipe(left)">
                                      <p:cBhvr>
                                        <p:cTn id="101" dur="500"/>
                                        <p:tgtEl>
                                          <p:spTgt spid="9">
                                            <p:txEl>
                                              <p:pRg st="18" end="18"/>
                                            </p:txEl>
                                          </p:spTgt>
                                        </p:tgtEl>
                                      </p:cBhvr>
                                    </p:animEffect>
                                  </p:childTnLst>
                                </p:cTn>
                              </p:par>
                            </p:childTnLst>
                          </p:cTn>
                        </p:par>
                        <p:par>
                          <p:cTn id="102" fill="hold">
                            <p:stCondLst>
                              <p:cond delay="1500"/>
                            </p:stCondLst>
                            <p:childTnLst>
                              <p:par>
                                <p:cTn id="103" presetID="22" presetClass="entr" presetSubtype="8" fill="hold" nodeType="afterEffect">
                                  <p:stCondLst>
                                    <p:cond delay="0"/>
                                  </p:stCondLst>
                                  <p:childTnLst>
                                    <p:set>
                                      <p:cBhvr>
                                        <p:cTn id="104" dur="1" fill="hold">
                                          <p:stCondLst>
                                            <p:cond delay="0"/>
                                          </p:stCondLst>
                                        </p:cTn>
                                        <p:tgtEl>
                                          <p:spTgt spid="9">
                                            <p:txEl>
                                              <p:pRg st="19" end="19"/>
                                            </p:txEl>
                                          </p:spTgt>
                                        </p:tgtEl>
                                        <p:attrNameLst>
                                          <p:attrName>style.visibility</p:attrName>
                                        </p:attrNameLst>
                                      </p:cBhvr>
                                      <p:to>
                                        <p:strVal val="visible"/>
                                      </p:to>
                                    </p:set>
                                    <p:animEffect transition="in" filter="wipe(left)">
                                      <p:cBhvr>
                                        <p:cTn id="105" dur="500"/>
                                        <p:tgtEl>
                                          <p:spTgt spid="9">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350379"/>
            <a:ext cx="7467600" cy="554621"/>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A Bit of History</a:t>
            </a:r>
          </a:p>
        </p:txBody>
      </p:sp>
      <p:sp>
        <p:nvSpPr>
          <p:cNvPr id="5" name="Content Placeholder 1"/>
          <p:cNvSpPr txBox="1">
            <a:spLocks/>
          </p:cNvSpPr>
          <p:nvPr/>
        </p:nvSpPr>
        <p:spPr>
          <a:xfrm>
            <a:off x="457200" y="1905000"/>
            <a:ext cx="8077200" cy="4572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spcBef>
                <a:spcPts val="0"/>
              </a:spcBef>
              <a:spcAft>
                <a:spcPts val="12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Developed by Joe Armstrong et al. at Ericsson, 1986</a:t>
            </a:r>
          </a:p>
          <a:p>
            <a:pPr marL="182880" indent="-182880">
              <a:spcBef>
                <a:spcPts val="0"/>
              </a:spcBef>
              <a:spcAft>
                <a:spcPts val="12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Proprietary language for programming telephony switches and other communications equipment</a:t>
            </a:r>
          </a:p>
          <a:p>
            <a:pPr marL="182880" indent="-182880">
              <a:spcBef>
                <a:spcPts val="0"/>
              </a:spcBef>
              <a:spcAft>
                <a:spcPts val="12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Name </a:t>
            </a:r>
            <a:r>
              <a:rPr lang="en-US" dirty="0">
                <a:solidFill>
                  <a:srgbClr val="0070C0"/>
                </a:solidFill>
                <a:latin typeface="Arial Narrow" panose="020B0606020202030204" pitchFamily="34" charset="0"/>
                <a:cs typeface="Arial" panose="020B0604020202020204" pitchFamily="34" charset="0"/>
              </a:rPr>
              <a:t>Erlang</a:t>
            </a:r>
            <a:r>
              <a:rPr lang="en-US" dirty="0">
                <a:solidFill>
                  <a:schemeClr val="bg1"/>
                </a:solidFill>
                <a:latin typeface="Arial Narrow" panose="020B0606020202030204" pitchFamily="34" charset="0"/>
                <a:cs typeface="Arial" panose="020B0604020202020204" pitchFamily="34" charset="0"/>
              </a:rPr>
              <a:t> is used interchangeably with </a:t>
            </a:r>
            <a:r>
              <a:rPr lang="en-US" dirty="0">
                <a:solidFill>
                  <a:srgbClr val="0070C0"/>
                </a:solidFill>
                <a:latin typeface="Arial Narrow" panose="020B0606020202030204" pitchFamily="34" charset="0"/>
                <a:cs typeface="Arial" panose="020B0604020202020204" pitchFamily="34" charset="0"/>
              </a:rPr>
              <a:t>Erlang/OTP </a:t>
            </a:r>
            <a:r>
              <a:rPr lang="en-US" dirty="0">
                <a:solidFill>
                  <a:schemeClr val="bg1"/>
                </a:solidFill>
                <a:latin typeface="Arial Narrow" panose="020B0606020202030204" pitchFamily="34" charset="0"/>
                <a:cs typeface="Arial" panose="020B0604020202020204" pitchFamily="34" charset="0"/>
              </a:rPr>
              <a:t>(Open Technology Platform)</a:t>
            </a:r>
          </a:p>
          <a:p>
            <a:pPr marL="182880" indent="-182880">
              <a:spcBef>
                <a:spcPts val="0"/>
              </a:spcBef>
              <a:spcAft>
                <a:spcPts val="12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Consists of the Erlang runtime system, several ready-to-use components mainly written in Erlang, and a set of design principles for Erlang programs.</a:t>
            </a:r>
          </a:p>
          <a:p>
            <a:pPr marL="182880" indent="-182880">
              <a:spcBef>
                <a:spcPts val="0"/>
              </a:spcBef>
              <a:spcAft>
                <a:spcPts val="12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Released as free open-source technology in 1998</a:t>
            </a:r>
          </a:p>
          <a:p>
            <a:pPr marL="182880" indent="-182880">
              <a:spcBef>
                <a:spcPts val="0"/>
              </a:spcBef>
              <a:spcAft>
                <a:spcPts val="1200"/>
              </a:spcAft>
              <a:buClrTx/>
              <a:buFont typeface="Arial" panose="020B0604020202020204" pitchFamily="34" charset="0"/>
              <a:buChar char="•"/>
            </a:pPr>
            <a:r>
              <a:rPr lang="en-US" dirty="0" err="1">
                <a:solidFill>
                  <a:schemeClr val="bg1"/>
                </a:solidFill>
                <a:latin typeface="Arial Narrow" panose="020B0606020202030204" pitchFamily="34" charset="0"/>
                <a:cs typeface="Arial" panose="020B0604020202020204" pitchFamily="34" charset="0"/>
              </a:rPr>
              <a:t>Erlang</a:t>
            </a:r>
            <a:r>
              <a:rPr lang="en-US" dirty="0">
                <a:solidFill>
                  <a:schemeClr val="bg1"/>
                </a:solidFill>
                <a:latin typeface="Arial Narrow" panose="020B0606020202030204" pitchFamily="34" charset="0"/>
                <a:cs typeface="Arial" panose="020B0604020202020204" pitchFamily="34" charset="0"/>
              </a:rPr>
              <a:t>/OPT is still maintained at Ericsson</a:t>
            </a:r>
          </a:p>
          <a:p>
            <a:pPr marL="182880" indent="-182880">
              <a:spcBef>
                <a:spcPts val="0"/>
              </a:spcBef>
              <a:spcAft>
                <a:spcPts val="1200"/>
              </a:spcAft>
              <a:buClrTx/>
              <a:buFont typeface="Arial" panose="020B0604020202020204" pitchFamily="34" charset="0"/>
              <a:buChar char="•"/>
            </a:pPr>
            <a:r>
              <a:rPr lang="en-US" i="1" dirty="0">
                <a:solidFill>
                  <a:schemeClr val="bg1"/>
                </a:solidFill>
                <a:latin typeface="Arial Narrow" panose="020B0606020202030204" pitchFamily="34" charset="0"/>
                <a:cs typeface="Arial" panose="020B0604020202020204" pitchFamily="34" charset="0"/>
              </a:rPr>
              <a:t>“Erlang” </a:t>
            </a:r>
            <a:r>
              <a:rPr lang="en-US" dirty="0">
                <a:solidFill>
                  <a:schemeClr val="bg1"/>
                </a:solidFill>
                <a:latin typeface="Arial Narrow" panose="020B0606020202030204" pitchFamily="34" charset="0"/>
                <a:cs typeface="Arial" panose="020B0604020202020204" pitchFamily="34" charset="0"/>
              </a:rPr>
              <a:t>as name a honors the Danish mathematician </a:t>
            </a:r>
            <a:r>
              <a:rPr lang="en-US" dirty="0">
                <a:solidFill>
                  <a:srgbClr val="0070C0"/>
                </a:solidFill>
                <a:latin typeface="Arial Narrow" panose="020B0606020202030204" pitchFamily="34" charset="0"/>
                <a:cs typeface="Arial" panose="020B0604020202020204" pitchFamily="34" charset="0"/>
              </a:rPr>
              <a:t>A.K. Erlang </a:t>
            </a:r>
            <a:r>
              <a:rPr lang="en-US" dirty="0">
                <a:solidFill>
                  <a:schemeClr val="bg1"/>
                </a:solidFill>
                <a:latin typeface="Arial Narrow" panose="020B0606020202030204" pitchFamily="34" charset="0"/>
                <a:cs typeface="Arial" panose="020B0604020202020204" pitchFamily="34" charset="0"/>
              </a:rPr>
              <a:t>(inventor of queuing theory, and telephone network analysis), as well as a syllabic abbreviation of </a:t>
            </a:r>
            <a:r>
              <a:rPr lang="en-US" sz="1800" b="1" dirty="0">
                <a:solidFill>
                  <a:srgbClr val="0070C0"/>
                </a:solidFill>
                <a:latin typeface="Arial" panose="020B0604020202020204" pitchFamily="34" charset="0"/>
                <a:cs typeface="Arial" panose="020B0604020202020204" pitchFamily="34" charset="0"/>
              </a:rPr>
              <a:t>Er</a:t>
            </a:r>
            <a:r>
              <a:rPr lang="en-US" sz="1800" dirty="0">
                <a:solidFill>
                  <a:srgbClr val="0070C0"/>
                </a:solidFill>
                <a:latin typeface="Arial" panose="020B0604020202020204" pitchFamily="34" charset="0"/>
                <a:cs typeface="Arial" panose="020B0604020202020204" pitchFamily="34" charset="0"/>
              </a:rPr>
              <a:t>icsson </a:t>
            </a:r>
            <a:r>
              <a:rPr lang="en-US" sz="1800" b="1" dirty="0">
                <a:solidFill>
                  <a:srgbClr val="0070C0"/>
                </a:solidFill>
                <a:latin typeface="Arial" panose="020B0604020202020204" pitchFamily="34" charset="0"/>
                <a:cs typeface="Arial" panose="020B0604020202020204" pitchFamily="34" charset="0"/>
              </a:rPr>
              <a:t>Lang</a:t>
            </a:r>
            <a:r>
              <a:rPr lang="en-US" sz="1800" dirty="0">
                <a:solidFill>
                  <a:srgbClr val="0070C0"/>
                </a:solidFill>
                <a:latin typeface="Arial" panose="020B0604020202020204" pitchFamily="34" charset="0"/>
                <a:cs typeface="Arial" panose="020B0604020202020204" pitchFamily="34" charset="0"/>
              </a:rPr>
              <a:t>uage</a:t>
            </a:r>
          </a:p>
        </p:txBody>
      </p:sp>
    </p:spTree>
    <p:extLst>
      <p:ext uri="{BB962C8B-B14F-4D97-AF65-F5344CB8AC3E}">
        <p14:creationId xmlns:p14="http://schemas.microsoft.com/office/powerpoint/2010/main" val="1276739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50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par>
                          <p:cTn id="17" fill="hold">
                            <p:stCondLst>
                              <p:cond delay="1500"/>
                            </p:stCondLst>
                            <p:childTnLst>
                              <p:par>
                                <p:cTn id="18" presetID="10" presetClass="entr" presetSubtype="0" fill="hold" nodeType="afterEffect">
                                  <p:stCondLst>
                                    <p:cond delay="60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500"/>
                                        <p:tgtEl>
                                          <p:spTgt spid="5">
                                            <p:txEl>
                                              <p:pRg st="2" end="2"/>
                                            </p:txEl>
                                          </p:spTgt>
                                        </p:tgtEl>
                                      </p:cBhvr>
                                    </p:animEffect>
                                  </p:childTnLst>
                                </p:cTn>
                              </p:par>
                            </p:childTnLst>
                          </p:cTn>
                        </p:par>
                        <p:par>
                          <p:cTn id="21" fill="hold">
                            <p:stCondLst>
                              <p:cond delay="2600"/>
                            </p:stCondLst>
                            <p:childTnLst>
                              <p:par>
                                <p:cTn id="22" presetID="10" presetClass="entr" presetSubtype="0" fill="hold" nodeType="afterEffect">
                                  <p:stCondLst>
                                    <p:cond delay="40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fade">
                                      <p:cBhvr>
                                        <p:cTn id="24" dur="500"/>
                                        <p:tgtEl>
                                          <p:spTgt spid="5">
                                            <p:txEl>
                                              <p:pRg st="3" end="3"/>
                                            </p:txEl>
                                          </p:spTgt>
                                        </p:tgtEl>
                                      </p:cBhvr>
                                    </p:animEffect>
                                  </p:childTnLst>
                                </p:cTn>
                              </p:par>
                            </p:childTnLst>
                          </p:cTn>
                        </p:par>
                        <p:par>
                          <p:cTn id="25" fill="hold">
                            <p:stCondLst>
                              <p:cond delay="3500"/>
                            </p:stCondLst>
                            <p:childTnLst>
                              <p:par>
                                <p:cTn id="26" presetID="10" presetClass="entr" presetSubtype="0" fill="hold" nodeType="afterEffect">
                                  <p:stCondLst>
                                    <p:cond delay="40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500"/>
                                        <p:tgtEl>
                                          <p:spTgt spid="5">
                                            <p:txEl>
                                              <p:pRg st="4" end="4"/>
                                            </p:txEl>
                                          </p:spTgt>
                                        </p:tgtEl>
                                      </p:cBhvr>
                                    </p:animEffect>
                                  </p:childTnLst>
                                </p:cTn>
                              </p:par>
                            </p:childTnLst>
                          </p:cTn>
                        </p:par>
                        <p:par>
                          <p:cTn id="29" fill="hold">
                            <p:stCondLst>
                              <p:cond delay="4400"/>
                            </p:stCondLst>
                            <p:childTnLst>
                              <p:par>
                                <p:cTn id="30" presetID="10" presetClass="entr" presetSubtype="0" fill="hold" nodeType="afterEffect">
                                  <p:stCondLst>
                                    <p:cond delay="30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700"/>
                                        <p:tgtEl>
                                          <p:spTgt spid="5">
                                            <p:txEl>
                                              <p:pRg st="5" end="5"/>
                                            </p:txEl>
                                          </p:spTgt>
                                        </p:tgtEl>
                                      </p:cBhvr>
                                    </p:animEffect>
                                  </p:childTnLst>
                                </p:cTn>
                              </p:par>
                            </p:childTnLst>
                          </p:cTn>
                        </p:par>
                        <p:par>
                          <p:cTn id="33" fill="hold">
                            <p:stCondLst>
                              <p:cond delay="5400"/>
                            </p:stCondLst>
                            <p:childTnLst>
                              <p:par>
                                <p:cTn id="34" presetID="10" presetClass="entr" presetSubtype="0" fill="hold" nodeType="afterEffect">
                                  <p:stCondLst>
                                    <p:cond delay="500"/>
                                  </p:stCondLst>
                                  <p:childTnLst>
                                    <p:set>
                                      <p:cBhvr>
                                        <p:cTn id="35" dur="1" fill="hold">
                                          <p:stCondLst>
                                            <p:cond delay="0"/>
                                          </p:stCondLst>
                                        </p:cTn>
                                        <p:tgtEl>
                                          <p:spTgt spid="5">
                                            <p:txEl>
                                              <p:pRg st="6" end="6"/>
                                            </p:txEl>
                                          </p:spTgt>
                                        </p:tgtEl>
                                        <p:attrNameLst>
                                          <p:attrName>style.visibility</p:attrName>
                                        </p:attrNameLst>
                                      </p:cBhvr>
                                      <p:to>
                                        <p:strVal val="visible"/>
                                      </p:to>
                                    </p:set>
                                    <p:animEffect transition="in" filter="fade">
                                      <p:cBhvr>
                                        <p:cTn id="36"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txBox="1">
            <a:spLocks/>
          </p:cNvSpPr>
          <p:nvPr/>
        </p:nvSpPr>
        <p:spPr>
          <a:xfrm>
            <a:off x="304800" y="1676400"/>
            <a:ext cx="8524875" cy="2743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(“Hello, World!”).</a:t>
            </a:r>
          </a:p>
          <a:p>
            <a:pPr marL="109728" indent="0">
              <a:lnSpc>
                <a:spcPct val="120000"/>
              </a:lnSpc>
              <a:spcBef>
                <a:spcPts val="0"/>
              </a:spcBef>
              <a:spcAft>
                <a:spcPts val="0"/>
              </a:spcAft>
              <a:buNone/>
            </a:pP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(“Name: ~</a:t>
            </a: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s~n</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[“Dave”]).</a:t>
            </a:r>
          </a:p>
          <a:p>
            <a:pPr marL="109728" indent="0">
              <a:lnSpc>
                <a:spcPct val="120000"/>
              </a:lnSpc>
              <a:spcBef>
                <a:spcPts val="0"/>
              </a:spcBef>
              <a:spcAft>
                <a:spcPts val="0"/>
              </a:spcAft>
              <a:buNone/>
            </a:pPr>
            <a:endParaRPr lang="en-US" sz="12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 ~p ~n”, [“Age: “, 45]).</a:t>
            </a:r>
          </a:p>
          <a:p>
            <a:pPr marL="109728" indent="0">
              <a:lnSpc>
                <a:spcPct val="120000"/>
              </a:lnSpc>
              <a:spcBef>
                <a:spcPts val="0"/>
              </a:spcBef>
              <a:spcAft>
                <a:spcPts val="0"/>
              </a:spcAft>
              <a:buNone/>
            </a:pPr>
            <a:endParaRPr lang="en-US" sz="12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 ~p ~n”, [“Age: “, 45]).</a:t>
            </a:r>
          </a:p>
          <a:p>
            <a:pPr marL="109728" indent="0">
              <a:lnSpc>
                <a:spcPct val="120000"/>
              </a:lnSpc>
              <a:spcBef>
                <a:spcPts val="0"/>
              </a:spcBef>
              <a:spcAft>
                <a:spcPts val="0"/>
              </a:spcAft>
              <a:buNone/>
            </a:pPr>
            <a:r>
              <a:rPr lang="en-US" sz="18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8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is a synonym for </a:t>
            </a:r>
            <a:r>
              <a:rPr lang="en-US" sz="18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io:format</a:t>
            </a:r>
            <a:endParaRPr lang="en-US" sz="18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Output</a:t>
            </a:r>
          </a:p>
        </p:txBody>
      </p:sp>
      <p:sp>
        <p:nvSpPr>
          <p:cNvPr id="7" name="Content Placeholder 1"/>
          <p:cNvSpPr txBox="1">
            <a:spLocks/>
          </p:cNvSpPr>
          <p:nvPr/>
        </p:nvSpPr>
        <p:spPr>
          <a:xfrm>
            <a:off x="304800" y="1265162"/>
            <a:ext cx="7467600" cy="4874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Formatted</a:t>
            </a:r>
          </a:p>
        </p:txBody>
      </p:sp>
      <p:grpSp>
        <p:nvGrpSpPr>
          <p:cNvPr id="4" name="Group 3">
            <a:extLst>
              <a:ext uri="{FF2B5EF4-FFF2-40B4-BE49-F238E27FC236}">
                <a16:creationId xmlns:a16="http://schemas.microsoft.com/office/drawing/2014/main" id="{88C8E622-30B7-479D-8F03-2D429CD4470A}"/>
              </a:ext>
            </a:extLst>
          </p:cNvPr>
          <p:cNvGrpSpPr/>
          <p:nvPr/>
        </p:nvGrpSpPr>
        <p:grpSpPr>
          <a:xfrm>
            <a:off x="4191000" y="4572000"/>
            <a:ext cx="3048000" cy="1442621"/>
            <a:chOff x="4491037" y="2438399"/>
            <a:chExt cx="3048000" cy="1442621"/>
          </a:xfrm>
        </p:grpSpPr>
        <p:sp>
          <p:nvSpPr>
            <p:cNvPr id="2" name="Rectangle: Rounded Corners 1">
              <a:extLst>
                <a:ext uri="{FF2B5EF4-FFF2-40B4-BE49-F238E27FC236}">
                  <a16:creationId xmlns:a16="http://schemas.microsoft.com/office/drawing/2014/main" id="{758BDD9C-71E0-440A-BA0A-E68BE409EB2A}"/>
                </a:ext>
              </a:extLst>
            </p:cNvPr>
            <p:cNvSpPr/>
            <p:nvPr/>
          </p:nvSpPr>
          <p:spPr>
            <a:xfrm>
              <a:off x="4491037" y="2438399"/>
              <a:ext cx="3048000" cy="1442621"/>
            </a:xfrm>
            <a:prstGeom prst="roundRect">
              <a:avLst/>
            </a:prstGeom>
            <a:solidFill>
              <a:srgbClr val="FEF9EC"/>
            </a:solidFill>
            <a:ln w="19050">
              <a:solidFill>
                <a:srgbClr val="B34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728" indent="0">
                <a:lnSpc>
                  <a:spcPct val="120000"/>
                </a:lnSpc>
                <a:spcBef>
                  <a:spcPts val="0"/>
                </a:spcBef>
                <a:spcAft>
                  <a:spcPts val="0"/>
                </a:spcAft>
                <a:buNone/>
              </a:pPr>
              <a:endParaRPr lang="en-US" i="1" dirty="0">
                <a:solidFill>
                  <a:schemeClr val="bg1"/>
                </a:solidFill>
                <a:latin typeface="Arial" panose="020B0604020202020204" pitchFamily="34" charset="0"/>
                <a:ea typeface="Cascadia Code" panose="020B0609020000020004" pitchFamily="49" charset="0"/>
                <a:cs typeface="Arial" panose="020B0604020202020204" pitchFamily="34" charset="0"/>
              </a:endParaRPr>
            </a:p>
          </p:txBody>
        </p:sp>
        <p:sp>
          <p:nvSpPr>
            <p:cNvPr id="3" name="TextBox 2">
              <a:extLst>
                <a:ext uri="{FF2B5EF4-FFF2-40B4-BE49-F238E27FC236}">
                  <a16:creationId xmlns:a16="http://schemas.microsoft.com/office/drawing/2014/main" id="{1065C106-A30B-4883-8CB9-AAB4757D0825}"/>
                </a:ext>
              </a:extLst>
            </p:cNvPr>
            <p:cNvSpPr txBox="1"/>
            <p:nvPr/>
          </p:nvSpPr>
          <p:spPr>
            <a:xfrm>
              <a:off x="4643437" y="2596442"/>
              <a:ext cx="2586037" cy="1077218"/>
            </a:xfrm>
            <a:prstGeom prst="rect">
              <a:avLst/>
            </a:prstGeom>
            <a:noFill/>
          </p:spPr>
          <p:txBody>
            <a:bodyPr wrap="square" rtlCol="0">
              <a:spAutoFit/>
            </a:bodyPr>
            <a:lstStyle/>
            <a:p>
              <a:pPr>
                <a:spcAft>
                  <a:spcPts val="600"/>
                </a:spcAft>
              </a:pPr>
              <a:r>
                <a:rPr lang="en-US" i="1" dirty="0">
                  <a:solidFill>
                    <a:srgbClr val="002060"/>
                  </a:solidFill>
                  <a:latin typeface="Bahnschrift SemiLight" panose="020B0502040204020203" pitchFamily="34" charset="0"/>
                </a:rPr>
                <a:t>~n  is newline</a:t>
              </a:r>
            </a:p>
            <a:p>
              <a:pPr>
                <a:spcAft>
                  <a:spcPts val="600"/>
                </a:spcAft>
              </a:pPr>
              <a:r>
                <a:rPr lang="en-US" i="1" dirty="0">
                  <a:solidFill>
                    <a:srgbClr val="002060"/>
                  </a:solidFill>
                  <a:latin typeface="Bahnschrift SemiLight" panose="020B0502040204020203" pitchFamily="34" charset="0"/>
                </a:rPr>
                <a:t>~p  is for numeric data</a:t>
              </a:r>
            </a:p>
            <a:p>
              <a:pPr>
                <a:spcAft>
                  <a:spcPts val="600"/>
                </a:spcAft>
              </a:pPr>
              <a:r>
                <a:rPr lang="en-US" i="1" dirty="0">
                  <a:solidFill>
                    <a:srgbClr val="002060"/>
                  </a:solidFill>
                  <a:latin typeface="Bahnschrift SemiLight" panose="020B0502040204020203" pitchFamily="34" charset="0"/>
                </a:rPr>
                <a:t>~s  is for string data</a:t>
              </a:r>
            </a:p>
          </p:txBody>
        </p:sp>
      </p:grpSp>
    </p:spTree>
    <p:extLst>
      <p:ext uri="{BB962C8B-B14F-4D97-AF65-F5344CB8AC3E}">
        <p14:creationId xmlns:p14="http://schemas.microsoft.com/office/powerpoint/2010/main" val="1348527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500"/>
                                        <p:tgtEl>
                                          <p:spTgt spid="5">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fade">
                                      <p:cBhvr>
                                        <p:cTn id="13" dur="500"/>
                                        <p:tgtEl>
                                          <p:spTgt spid="5">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Effect transition="in" filter="fade">
                                      <p:cBhvr>
                                        <p:cTn id="19" dur="500"/>
                                        <p:tgtEl>
                                          <p:spTgt spid="5">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par>
                          <p:cTn id="23" fill="hold">
                            <p:stCondLst>
                              <p:cond delay="500"/>
                            </p:stCondLst>
                            <p:childTnLst>
                              <p:par>
                                <p:cTn id="24" presetID="42" presetClass="entr" presetSubtype="0" fill="hold" nodeType="afterEffect">
                                  <p:stCondLst>
                                    <p:cond delay="50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533400" y="2819400"/>
            <a:ext cx="6509137" cy="2286000"/>
          </a:xfrm>
          <a:prstGeom prst="roundRect">
            <a:avLst/>
          </a:prstGeom>
          <a:solidFill>
            <a:schemeClr val="accent4">
              <a:lumMod val="20000"/>
              <a:lumOff val="80000"/>
              <a:alpha val="36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Module Format</a:t>
            </a:r>
          </a:p>
        </p:txBody>
      </p:sp>
      <p:sp>
        <p:nvSpPr>
          <p:cNvPr id="7" name="Content Placeholder 1"/>
          <p:cNvSpPr txBox="1">
            <a:spLocks/>
          </p:cNvSpPr>
          <p:nvPr/>
        </p:nvSpPr>
        <p:spPr>
          <a:xfrm>
            <a:off x="304800" y="1265162"/>
            <a:ext cx="7467600" cy="4112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Source Code and Compiled Code</a:t>
            </a:r>
          </a:p>
        </p:txBody>
      </p:sp>
      <p:sp>
        <p:nvSpPr>
          <p:cNvPr id="5" name="Content Placeholder 1"/>
          <p:cNvSpPr txBox="1">
            <a:spLocks/>
          </p:cNvSpPr>
          <p:nvPr/>
        </p:nvSpPr>
        <p:spPr>
          <a:xfrm>
            <a:off x="299103" y="1611540"/>
            <a:ext cx="7620000" cy="111276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Erlang code is divided into </a:t>
            </a:r>
            <a:r>
              <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modules.</a:t>
            </a:r>
          </a:p>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A module consists of a sequence of </a:t>
            </a:r>
            <a:r>
              <a:rPr lang="en-US" sz="16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attributes</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and </a:t>
            </a:r>
            <a:r>
              <a:rPr lang="en-US" sz="16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function declarations</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(and a few other things… like records, type specs, etc.) each terminated by period (.)</a:t>
            </a:r>
          </a:p>
        </p:txBody>
      </p:sp>
      <p:sp>
        <p:nvSpPr>
          <p:cNvPr id="9" name="Content Placeholder 1"/>
          <p:cNvSpPr txBox="1">
            <a:spLocks/>
          </p:cNvSpPr>
          <p:nvPr/>
        </p:nvSpPr>
        <p:spPr>
          <a:xfrm>
            <a:off x="762000" y="2895600"/>
            <a:ext cx="7506015" cy="203176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modex</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module attribute, predefined</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-export([fact/1]).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module attribute, predefined</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-coder(</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stotts</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user defined attribute</a:t>
            </a:r>
          </a:p>
          <a:p>
            <a:pPr marL="109728" indent="0">
              <a:lnSpc>
                <a:spcPct val="120000"/>
              </a:lnSpc>
              <a:spcBef>
                <a:spcPts val="0"/>
              </a:spcBef>
              <a:spcAft>
                <a:spcPts val="0"/>
              </a:spcAft>
              <a:buNone/>
            </a:pP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function declaration (by clauses)</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fact(N) when N&gt;0 -&gt; N * fact(N-1);</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fact(0) -&gt; 1.</a:t>
            </a:r>
          </a:p>
        </p:txBody>
      </p:sp>
      <p:sp>
        <p:nvSpPr>
          <p:cNvPr id="10" name="Content Placeholder 1"/>
          <p:cNvSpPr txBox="1">
            <a:spLocks/>
          </p:cNvSpPr>
          <p:nvPr/>
        </p:nvSpPr>
        <p:spPr>
          <a:xfrm>
            <a:off x="299103" y="5257800"/>
            <a:ext cx="7439826" cy="111276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This source text must be in a file named “ </a:t>
            </a:r>
            <a:r>
              <a:rPr lang="en-US" sz="1600" dirty="0" err="1">
                <a:solidFill>
                  <a:schemeClr val="bg1"/>
                </a:solidFill>
                <a:latin typeface="Bahnschrift" panose="020B0502040204020203" pitchFamily="34" charset="0"/>
                <a:ea typeface="Cascadia Code" panose="020B0609020000020004" pitchFamily="49" charset="0"/>
                <a:cs typeface="Courier New" panose="02070309020205020404" pitchFamily="49" charset="0"/>
              </a:rPr>
              <a:t>modex.erl</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t>
            </a:r>
          </a:p>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Compiler (in shell) compiles it into a file “ </a:t>
            </a:r>
            <a:r>
              <a:rPr lang="en-US" sz="1600" dirty="0" err="1">
                <a:solidFill>
                  <a:schemeClr val="bg1"/>
                </a:solidFill>
                <a:latin typeface="Bahnschrift" panose="020B0502040204020203" pitchFamily="34" charset="0"/>
                <a:ea typeface="Cascadia Code" panose="020B0609020000020004" pitchFamily="49" charset="0"/>
                <a:cs typeface="Courier New" panose="02070309020205020404" pitchFamily="49" charset="0"/>
              </a:rPr>
              <a:t>modex.beam</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 which contains bytecode for the BEAM VM</a:t>
            </a:r>
            <a:endPar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endParaRPr>
          </a:p>
        </p:txBody>
      </p:sp>
    </p:spTree>
    <p:extLst>
      <p:ext uri="{BB962C8B-B14F-4D97-AF65-F5344CB8AC3E}">
        <p14:creationId xmlns:p14="http://schemas.microsoft.com/office/powerpoint/2010/main" val="44164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9">
                                            <p:txEl>
                                              <p:pRg st="0" end="0"/>
                                            </p:txEl>
                                          </p:spTgt>
                                        </p:tgtEl>
                                        <p:attrNameLst>
                                          <p:attrName>style.visibility</p:attrName>
                                        </p:attrNameLst>
                                      </p:cBhvr>
                                      <p:to>
                                        <p:strVal val="visible"/>
                                      </p:to>
                                    </p:set>
                                    <p:animEffect transition="in" filter="fade">
                                      <p:cBhvr>
                                        <p:cTn id="30" dur="900"/>
                                        <p:tgtEl>
                                          <p:spTgt spid="9">
                                            <p:txEl>
                                              <p:pRg st="0" end="0"/>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9">
                                            <p:txEl>
                                              <p:pRg st="1" end="1"/>
                                            </p:txEl>
                                          </p:spTgt>
                                        </p:tgtEl>
                                        <p:attrNameLst>
                                          <p:attrName>style.visibility</p:attrName>
                                        </p:attrNameLst>
                                      </p:cBhvr>
                                      <p:to>
                                        <p:strVal val="visible"/>
                                      </p:to>
                                    </p:set>
                                    <p:animEffect transition="in" filter="fade">
                                      <p:cBhvr>
                                        <p:cTn id="33" dur="1000"/>
                                        <p:tgtEl>
                                          <p:spTgt spid="9">
                                            <p:txEl>
                                              <p:pRg st="1" end="1"/>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9">
                                            <p:txEl>
                                              <p:pRg st="2" end="2"/>
                                            </p:txEl>
                                          </p:spTgt>
                                        </p:tgtEl>
                                        <p:attrNameLst>
                                          <p:attrName>style.visibility</p:attrName>
                                        </p:attrNameLst>
                                      </p:cBhvr>
                                      <p:to>
                                        <p:strVal val="visible"/>
                                      </p:to>
                                    </p:set>
                                    <p:animEffect transition="in" filter="fade">
                                      <p:cBhvr>
                                        <p:cTn id="36" dur="1000"/>
                                        <p:tgtEl>
                                          <p:spTgt spid="9">
                                            <p:txEl>
                                              <p:pRg st="2" end="2"/>
                                            </p:txEl>
                                          </p:spTgt>
                                        </p:tgtEl>
                                      </p:cBhvr>
                                    </p:animEffect>
                                  </p:childTnLst>
                                </p:cTn>
                              </p:par>
                            </p:childTnLst>
                          </p:cTn>
                        </p:par>
                        <p:par>
                          <p:cTn id="37" fill="hold">
                            <p:stCondLst>
                              <p:cond delay="1500"/>
                            </p:stCondLst>
                            <p:childTnLst>
                              <p:par>
                                <p:cTn id="38" presetID="10" presetClass="entr" presetSubtype="0" fill="hold" nodeType="afterEffect">
                                  <p:stCondLst>
                                    <p:cond delay="0"/>
                                  </p:stCondLst>
                                  <p:childTnLst>
                                    <p:set>
                                      <p:cBhvr>
                                        <p:cTn id="39" dur="1" fill="hold">
                                          <p:stCondLst>
                                            <p:cond delay="0"/>
                                          </p:stCondLst>
                                        </p:cTn>
                                        <p:tgtEl>
                                          <p:spTgt spid="9">
                                            <p:txEl>
                                              <p:pRg st="4" end="4"/>
                                            </p:txEl>
                                          </p:spTgt>
                                        </p:tgtEl>
                                        <p:attrNameLst>
                                          <p:attrName>style.visibility</p:attrName>
                                        </p:attrNameLst>
                                      </p:cBhvr>
                                      <p:to>
                                        <p:strVal val="visible"/>
                                      </p:to>
                                    </p:set>
                                    <p:animEffect transition="in" filter="fade">
                                      <p:cBhvr>
                                        <p:cTn id="40" dur="1000"/>
                                        <p:tgtEl>
                                          <p:spTgt spid="9">
                                            <p:txEl>
                                              <p:pRg st="4" end="4"/>
                                            </p:txEl>
                                          </p:spTgt>
                                        </p:tgtEl>
                                      </p:cBhvr>
                                    </p:animEffect>
                                  </p:childTnLst>
                                </p:cTn>
                              </p:par>
                              <p:par>
                                <p:cTn id="41" presetID="10" presetClass="entr" presetSubtype="0" fill="hold" nodeType="withEffect">
                                  <p:stCondLst>
                                    <p:cond delay="500"/>
                                  </p:stCondLst>
                                  <p:childTnLst>
                                    <p:set>
                                      <p:cBhvr>
                                        <p:cTn id="42" dur="1" fill="hold">
                                          <p:stCondLst>
                                            <p:cond delay="0"/>
                                          </p:stCondLst>
                                        </p:cTn>
                                        <p:tgtEl>
                                          <p:spTgt spid="9">
                                            <p:txEl>
                                              <p:pRg st="5" end="5"/>
                                            </p:txEl>
                                          </p:spTgt>
                                        </p:tgtEl>
                                        <p:attrNameLst>
                                          <p:attrName>style.visibility</p:attrName>
                                        </p:attrNameLst>
                                      </p:cBhvr>
                                      <p:to>
                                        <p:strVal val="visible"/>
                                      </p:to>
                                    </p:set>
                                    <p:animEffect transition="in" filter="fade">
                                      <p:cBhvr>
                                        <p:cTn id="43" dur="1000"/>
                                        <p:tgtEl>
                                          <p:spTgt spid="9">
                                            <p:txEl>
                                              <p:pRg st="5" end="5"/>
                                            </p:txEl>
                                          </p:spTgt>
                                        </p:tgtEl>
                                      </p:cBhvr>
                                    </p:animEffect>
                                  </p:childTnLst>
                                </p:cTn>
                              </p:par>
                              <p:par>
                                <p:cTn id="44" presetID="10" presetClass="entr" presetSubtype="0" fill="hold" nodeType="withEffect">
                                  <p:stCondLst>
                                    <p:cond delay="500"/>
                                  </p:stCondLst>
                                  <p:childTnLst>
                                    <p:set>
                                      <p:cBhvr>
                                        <p:cTn id="45" dur="1" fill="hold">
                                          <p:stCondLst>
                                            <p:cond delay="0"/>
                                          </p:stCondLst>
                                        </p:cTn>
                                        <p:tgtEl>
                                          <p:spTgt spid="9">
                                            <p:txEl>
                                              <p:pRg st="6" end="6"/>
                                            </p:txEl>
                                          </p:spTgt>
                                        </p:tgtEl>
                                        <p:attrNameLst>
                                          <p:attrName>style.visibility</p:attrName>
                                        </p:attrNameLst>
                                      </p:cBhvr>
                                      <p:to>
                                        <p:strVal val="visible"/>
                                      </p:to>
                                    </p:set>
                                    <p:animEffect transition="in" filter="fade">
                                      <p:cBhvr>
                                        <p:cTn id="46" dur="1100"/>
                                        <p:tgtEl>
                                          <p:spTgt spid="9">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0">
                                            <p:txEl>
                                              <p:pRg st="0" end="0"/>
                                            </p:txEl>
                                          </p:spTgt>
                                        </p:tgtEl>
                                        <p:attrNameLst>
                                          <p:attrName>style.visibility</p:attrName>
                                        </p:attrNameLst>
                                      </p:cBhvr>
                                      <p:to>
                                        <p:strVal val="visible"/>
                                      </p:to>
                                    </p:set>
                                    <p:animEffect transition="in" filter="fade">
                                      <p:cBhvr>
                                        <p:cTn id="51" dur="500"/>
                                        <p:tgtEl>
                                          <p:spTgt spid="10">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0">
                                            <p:txEl>
                                              <p:pRg st="1" end="1"/>
                                            </p:txEl>
                                          </p:spTgt>
                                        </p:tgtEl>
                                        <p:attrNameLst>
                                          <p:attrName>style.visibility</p:attrName>
                                        </p:attrNameLst>
                                      </p:cBhvr>
                                      <p:to>
                                        <p:strVal val="visible"/>
                                      </p:to>
                                    </p:set>
                                    <p:animEffect transition="in" filter="fade">
                                      <p:cBhvr>
                                        <p:cTn id="56"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2438400"/>
            <a:ext cx="7315200" cy="4098696"/>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555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55561"/>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Compile and Execute</a:t>
            </a:r>
          </a:p>
        </p:txBody>
      </p:sp>
      <p:sp>
        <p:nvSpPr>
          <p:cNvPr id="7" name="Content Placeholder 1"/>
          <p:cNvSpPr txBox="1">
            <a:spLocks/>
          </p:cNvSpPr>
          <p:nvPr/>
        </p:nvSpPr>
        <p:spPr>
          <a:xfrm>
            <a:off x="304800" y="1265162"/>
            <a:ext cx="7467600" cy="3463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Using the erlang shell, command line</a:t>
            </a:r>
          </a:p>
        </p:txBody>
      </p:sp>
      <p:sp>
        <p:nvSpPr>
          <p:cNvPr id="5" name="Content Placeholder 1"/>
          <p:cNvSpPr txBox="1">
            <a:spLocks/>
          </p:cNvSpPr>
          <p:nvPr/>
        </p:nvSpPr>
        <p:spPr>
          <a:xfrm>
            <a:off x="299103" y="1611540"/>
            <a:ext cx="7315200" cy="59826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Find the erlang code examples (a directory of modules)</a:t>
            </a:r>
            <a:endPar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endParaRPr>
          </a:p>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Look for “</a:t>
            </a:r>
            <a:r>
              <a:rPr lang="en-US" sz="1600" dirty="0" err="1">
                <a:solidFill>
                  <a:schemeClr val="bg1"/>
                </a:solidFill>
                <a:latin typeface="Bahnschrift" panose="020B0502040204020203" pitchFamily="34" charset="0"/>
                <a:ea typeface="Cascadia Code" panose="020B0609020000020004" pitchFamily="49" charset="0"/>
                <a:cs typeface="Courier New" panose="02070309020205020404" pitchFamily="49" charset="0"/>
              </a:rPr>
              <a:t>modex.erl</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 text file containing an erlang module</a:t>
            </a:r>
          </a:p>
        </p:txBody>
      </p:sp>
      <p:sp>
        <p:nvSpPr>
          <p:cNvPr id="9" name="Content Placeholder 1"/>
          <p:cNvSpPr txBox="1">
            <a:spLocks/>
          </p:cNvSpPr>
          <p:nvPr/>
        </p:nvSpPr>
        <p:spPr>
          <a:xfrm>
            <a:off x="685800" y="2502778"/>
            <a:ext cx="7086600" cy="36575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1&gt;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pwd</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c:/Users/stotts/Desktop</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2&gt; cd(“</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erlCode</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c:/Users/stotts/Desktop/erlCode</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3&gt; ls().</a:t>
            </a:r>
          </a:p>
          <a:p>
            <a:pPr marL="109728" indent="0">
              <a:lnSpc>
                <a:spcPct val="120000"/>
              </a:lnSpc>
              <a:spcBef>
                <a:spcPts val="0"/>
              </a:spcBef>
              <a:spcAft>
                <a:spcPts val="0"/>
              </a:spcAft>
              <a:buNone/>
            </a:pP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joeCode</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links.erl</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lp.erl</a:t>
            </a:r>
            <a:endPar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err="1">
                <a:solidFill>
                  <a:schemeClr val="tx2">
                    <a:lumMod val="60000"/>
                    <a:lumOff val="40000"/>
                  </a:schemeClr>
                </a:solidFill>
                <a:latin typeface="Cascadia Code" panose="020B0609020000020004" pitchFamily="49" charset="0"/>
                <a:ea typeface="Cascadia Code" panose="020B0609020000020004" pitchFamily="49" charset="0"/>
                <a:cs typeface="Cascadia Code" panose="020B0609020000020004" pitchFamily="49" charset="0"/>
              </a:rPr>
              <a:t>modex.erl</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monitors.erl</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name_server.erl</a:t>
            </a:r>
            <a:endPar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4&gt; c(“</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modex</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ok,modex</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5&gt; ls().</a:t>
            </a:r>
          </a:p>
          <a:p>
            <a:pPr marL="109728" indent="0">
              <a:lnSpc>
                <a:spcPct val="120000"/>
              </a:lnSpc>
              <a:spcBef>
                <a:spcPts val="0"/>
              </a:spcBef>
              <a:spcAft>
                <a:spcPts val="0"/>
              </a:spcAft>
              <a:buNone/>
            </a:pP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joeCode</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links.erl</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lp.erl</a:t>
            </a:r>
            <a:endPar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err="1">
                <a:solidFill>
                  <a:schemeClr val="tx2">
                    <a:lumMod val="60000"/>
                    <a:lumOff val="40000"/>
                  </a:schemeClr>
                </a:solidFill>
                <a:latin typeface="Cascadia Code" panose="020B0609020000020004" pitchFamily="49" charset="0"/>
                <a:ea typeface="Cascadia Code" panose="020B0609020000020004" pitchFamily="49" charset="0"/>
                <a:cs typeface="Cascadia Code" panose="020B0609020000020004" pitchFamily="49" charset="0"/>
              </a:rPr>
              <a:t>modex.beam</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modex.erl</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monitors.erl</a:t>
            </a:r>
            <a:endPar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6&gt;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modex:fact</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(25).</a:t>
            </a:r>
          </a:p>
          <a:p>
            <a:pPr marL="109728" indent="0">
              <a:lnSpc>
                <a:spcPct val="120000"/>
              </a:lnSpc>
              <a:spcBef>
                <a:spcPts val="0"/>
              </a:spcBef>
              <a:spcAft>
                <a:spcPts val="0"/>
              </a:spcAft>
              <a:buNone/>
            </a:pP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15511210043330985984000000</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7&gt;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modex:fact</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(41).</a:t>
            </a:r>
          </a:p>
          <a:p>
            <a:pPr marL="109728" indent="0">
              <a:lnSpc>
                <a:spcPct val="120000"/>
              </a:lnSpc>
              <a:spcBef>
                <a:spcPts val="0"/>
              </a:spcBef>
              <a:spcAft>
                <a:spcPts val="0"/>
              </a:spcAft>
              <a:buNone/>
            </a:pP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33452526613163807108170062053440751665152000000000</a:t>
            </a:r>
          </a:p>
        </p:txBody>
      </p:sp>
    </p:spTree>
    <p:extLst>
      <p:ext uri="{BB962C8B-B14F-4D97-AF65-F5344CB8AC3E}">
        <p14:creationId xmlns:p14="http://schemas.microsoft.com/office/powerpoint/2010/main" val="435050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up)">
                                      <p:cBhvr>
                                        <p:cTn id="26" dur="6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Effect transition="in" filter="wipe(left)">
                                      <p:cBhvr>
                                        <p:cTn id="31" dur="500"/>
                                        <p:tgtEl>
                                          <p:spTgt spid="9">
                                            <p:txEl>
                                              <p:pRg st="0" end="0"/>
                                            </p:txEl>
                                          </p:spTgt>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animEffect transition="in" filter="wipe(left)">
                                      <p:cBhvr>
                                        <p:cTn id="35" dur="500"/>
                                        <p:tgtEl>
                                          <p:spTgt spid="9">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9">
                                            <p:txEl>
                                              <p:pRg st="2" end="2"/>
                                            </p:txEl>
                                          </p:spTgt>
                                        </p:tgtEl>
                                        <p:attrNameLst>
                                          <p:attrName>style.visibility</p:attrName>
                                        </p:attrNameLst>
                                      </p:cBhvr>
                                      <p:to>
                                        <p:strVal val="visible"/>
                                      </p:to>
                                    </p:set>
                                    <p:animEffect transition="in" filter="wipe(left)">
                                      <p:cBhvr>
                                        <p:cTn id="40" dur="500"/>
                                        <p:tgtEl>
                                          <p:spTgt spid="9">
                                            <p:txEl>
                                              <p:pRg st="2" end="2"/>
                                            </p:txEl>
                                          </p:spTgt>
                                        </p:tgtEl>
                                      </p:cBhvr>
                                    </p:animEffect>
                                  </p:childTnLst>
                                </p:cTn>
                              </p:par>
                            </p:childTnLst>
                          </p:cTn>
                        </p:par>
                        <p:par>
                          <p:cTn id="41" fill="hold">
                            <p:stCondLst>
                              <p:cond delay="500"/>
                            </p:stCondLst>
                            <p:childTnLst>
                              <p:par>
                                <p:cTn id="42" presetID="22" presetClass="entr" presetSubtype="8" fill="hold" nodeType="afterEffect">
                                  <p:stCondLst>
                                    <p:cond delay="0"/>
                                  </p:stCondLst>
                                  <p:childTnLst>
                                    <p:set>
                                      <p:cBhvr>
                                        <p:cTn id="43" dur="1" fill="hold">
                                          <p:stCondLst>
                                            <p:cond delay="0"/>
                                          </p:stCondLst>
                                        </p:cTn>
                                        <p:tgtEl>
                                          <p:spTgt spid="9">
                                            <p:txEl>
                                              <p:pRg st="3" end="3"/>
                                            </p:txEl>
                                          </p:spTgt>
                                        </p:tgtEl>
                                        <p:attrNameLst>
                                          <p:attrName>style.visibility</p:attrName>
                                        </p:attrNameLst>
                                      </p:cBhvr>
                                      <p:to>
                                        <p:strVal val="visible"/>
                                      </p:to>
                                    </p:set>
                                    <p:animEffect transition="in" filter="wipe(left)">
                                      <p:cBhvr>
                                        <p:cTn id="44" dur="500"/>
                                        <p:tgtEl>
                                          <p:spTgt spid="9">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9">
                                            <p:txEl>
                                              <p:pRg st="4" end="4"/>
                                            </p:txEl>
                                          </p:spTgt>
                                        </p:tgtEl>
                                        <p:attrNameLst>
                                          <p:attrName>style.visibility</p:attrName>
                                        </p:attrNameLst>
                                      </p:cBhvr>
                                      <p:to>
                                        <p:strVal val="visible"/>
                                      </p:to>
                                    </p:set>
                                    <p:animEffect transition="in" filter="wipe(left)">
                                      <p:cBhvr>
                                        <p:cTn id="49" dur="500"/>
                                        <p:tgtEl>
                                          <p:spTgt spid="9">
                                            <p:txEl>
                                              <p:pRg st="4" end="4"/>
                                            </p:txEl>
                                          </p:spTgt>
                                        </p:tgtEl>
                                      </p:cBhvr>
                                    </p:animEffect>
                                  </p:childTnLst>
                                </p:cTn>
                              </p:par>
                            </p:childTnLst>
                          </p:cTn>
                        </p:par>
                        <p:par>
                          <p:cTn id="50" fill="hold">
                            <p:stCondLst>
                              <p:cond delay="500"/>
                            </p:stCondLst>
                            <p:childTnLst>
                              <p:par>
                                <p:cTn id="51" presetID="22" presetClass="entr" presetSubtype="8" fill="hold" nodeType="afterEffect">
                                  <p:stCondLst>
                                    <p:cond delay="0"/>
                                  </p:stCondLst>
                                  <p:childTnLst>
                                    <p:set>
                                      <p:cBhvr>
                                        <p:cTn id="52" dur="1" fill="hold">
                                          <p:stCondLst>
                                            <p:cond delay="0"/>
                                          </p:stCondLst>
                                        </p:cTn>
                                        <p:tgtEl>
                                          <p:spTgt spid="9">
                                            <p:txEl>
                                              <p:pRg st="5" end="5"/>
                                            </p:txEl>
                                          </p:spTgt>
                                        </p:tgtEl>
                                        <p:attrNameLst>
                                          <p:attrName>style.visibility</p:attrName>
                                        </p:attrNameLst>
                                      </p:cBhvr>
                                      <p:to>
                                        <p:strVal val="visible"/>
                                      </p:to>
                                    </p:set>
                                    <p:animEffect transition="in" filter="wipe(left)">
                                      <p:cBhvr>
                                        <p:cTn id="53" dur="500"/>
                                        <p:tgtEl>
                                          <p:spTgt spid="9">
                                            <p:txEl>
                                              <p:pRg st="5" end="5"/>
                                            </p:txEl>
                                          </p:spTgt>
                                        </p:tgtEl>
                                      </p:cBhvr>
                                    </p:animEffect>
                                  </p:childTnLst>
                                </p:cTn>
                              </p:par>
                              <p:par>
                                <p:cTn id="54" presetID="22" presetClass="entr" presetSubtype="8" fill="hold" nodeType="withEffect">
                                  <p:stCondLst>
                                    <p:cond delay="0"/>
                                  </p:stCondLst>
                                  <p:childTnLst>
                                    <p:set>
                                      <p:cBhvr>
                                        <p:cTn id="55" dur="1" fill="hold">
                                          <p:stCondLst>
                                            <p:cond delay="0"/>
                                          </p:stCondLst>
                                        </p:cTn>
                                        <p:tgtEl>
                                          <p:spTgt spid="9">
                                            <p:txEl>
                                              <p:pRg st="6" end="6"/>
                                            </p:txEl>
                                          </p:spTgt>
                                        </p:tgtEl>
                                        <p:attrNameLst>
                                          <p:attrName>style.visibility</p:attrName>
                                        </p:attrNameLst>
                                      </p:cBhvr>
                                      <p:to>
                                        <p:strVal val="visible"/>
                                      </p:to>
                                    </p:set>
                                    <p:animEffect transition="in" filter="wipe(left)">
                                      <p:cBhvr>
                                        <p:cTn id="56" dur="500"/>
                                        <p:tgtEl>
                                          <p:spTgt spid="9">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9">
                                            <p:txEl>
                                              <p:pRg st="7" end="7"/>
                                            </p:txEl>
                                          </p:spTgt>
                                        </p:tgtEl>
                                        <p:attrNameLst>
                                          <p:attrName>style.visibility</p:attrName>
                                        </p:attrNameLst>
                                      </p:cBhvr>
                                      <p:to>
                                        <p:strVal val="visible"/>
                                      </p:to>
                                    </p:set>
                                    <p:animEffect transition="in" filter="wipe(left)">
                                      <p:cBhvr>
                                        <p:cTn id="61" dur="500"/>
                                        <p:tgtEl>
                                          <p:spTgt spid="9">
                                            <p:txEl>
                                              <p:pRg st="7" end="7"/>
                                            </p:txEl>
                                          </p:spTgt>
                                        </p:tgtEl>
                                      </p:cBhvr>
                                    </p:animEffect>
                                  </p:childTnLst>
                                </p:cTn>
                              </p:par>
                            </p:childTnLst>
                          </p:cTn>
                        </p:par>
                        <p:par>
                          <p:cTn id="62" fill="hold">
                            <p:stCondLst>
                              <p:cond delay="500"/>
                            </p:stCondLst>
                            <p:childTnLst>
                              <p:par>
                                <p:cTn id="63" presetID="22" presetClass="entr" presetSubtype="8" fill="hold" nodeType="afterEffect">
                                  <p:stCondLst>
                                    <p:cond delay="0"/>
                                  </p:stCondLst>
                                  <p:childTnLst>
                                    <p:set>
                                      <p:cBhvr>
                                        <p:cTn id="64" dur="1" fill="hold">
                                          <p:stCondLst>
                                            <p:cond delay="0"/>
                                          </p:stCondLst>
                                        </p:cTn>
                                        <p:tgtEl>
                                          <p:spTgt spid="9">
                                            <p:txEl>
                                              <p:pRg st="8" end="8"/>
                                            </p:txEl>
                                          </p:spTgt>
                                        </p:tgtEl>
                                        <p:attrNameLst>
                                          <p:attrName>style.visibility</p:attrName>
                                        </p:attrNameLst>
                                      </p:cBhvr>
                                      <p:to>
                                        <p:strVal val="visible"/>
                                      </p:to>
                                    </p:set>
                                    <p:animEffect transition="in" filter="wipe(left)">
                                      <p:cBhvr>
                                        <p:cTn id="65" dur="500"/>
                                        <p:tgtEl>
                                          <p:spTgt spid="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9">
                                            <p:txEl>
                                              <p:pRg st="9" end="9"/>
                                            </p:txEl>
                                          </p:spTgt>
                                        </p:tgtEl>
                                        <p:attrNameLst>
                                          <p:attrName>style.visibility</p:attrName>
                                        </p:attrNameLst>
                                      </p:cBhvr>
                                      <p:to>
                                        <p:strVal val="visible"/>
                                      </p:to>
                                    </p:set>
                                    <p:animEffect transition="in" filter="wipe(left)">
                                      <p:cBhvr>
                                        <p:cTn id="70" dur="500"/>
                                        <p:tgtEl>
                                          <p:spTgt spid="9">
                                            <p:txEl>
                                              <p:pRg st="9" end="9"/>
                                            </p:txEl>
                                          </p:spTgt>
                                        </p:tgtEl>
                                      </p:cBhvr>
                                    </p:animEffect>
                                  </p:childTnLst>
                                </p:cTn>
                              </p:par>
                            </p:childTnLst>
                          </p:cTn>
                        </p:par>
                        <p:par>
                          <p:cTn id="71" fill="hold">
                            <p:stCondLst>
                              <p:cond delay="500"/>
                            </p:stCondLst>
                            <p:childTnLst>
                              <p:par>
                                <p:cTn id="72" presetID="22" presetClass="entr" presetSubtype="8" fill="hold" nodeType="afterEffect">
                                  <p:stCondLst>
                                    <p:cond delay="0"/>
                                  </p:stCondLst>
                                  <p:childTnLst>
                                    <p:set>
                                      <p:cBhvr>
                                        <p:cTn id="73" dur="1" fill="hold">
                                          <p:stCondLst>
                                            <p:cond delay="0"/>
                                          </p:stCondLst>
                                        </p:cTn>
                                        <p:tgtEl>
                                          <p:spTgt spid="9">
                                            <p:txEl>
                                              <p:pRg st="10" end="10"/>
                                            </p:txEl>
                                          </p:spTgt>
                                        </p:tgtEl>
                                        <p:attrNameLst>
                                          <p:attrName>style.visibility</p:attrName>
                                        </p:attrNameLst>
                                      </p:cBhvr>
                                      <p:to>
                                        <p:strVal val="visible"/>
                                      </p:to>
                                    </p:set>
                                    <p:animEffect transition="in" filter="wipe(left)">
                                      <p:cBhvr>
                                        <p:cTn id="74" dur="500"/>
                                        <p:tgtEl>
                                          <p:spTgt spid="9">
                                            <p:txEl>
                                              <p:pRg st="10" end="10"/>
                                            </p:txEl>
                                          </p:spTgt>
                                        </p:tgtEl>
                                      </p:cBhvr>
                                    </p:animEffect>
                                  </p:childTnLst>
                                </p:cTn>
                              </p:par>
                              <p:par>
                                <p:cTn id="75" presetID="22" presetClass="entr" presetSubtype="8" fill="hold" nodeType="withEffect">
                                  <p:stCondLst>
                                    <p:cond delay="0"/>
                                  </p:stCondLst>
                                  <p:childTnLst>
                                    <p:set>
                                      <p:cBhvr>
                                        <p:cTn id="76" dur="1" fill="hold">
                                          <p:stCondLst>
                                            <p:cond delay="0"/>
                                          </p:stCondLst>
                                        </p:cTn>
                                        <p:tgtEl>
                                          <p:spTgt spid="9">
                                            <p:txEl>
                                              <p:pRg st="11" end="11"/>
                                            </p:txEl>
                                          </p:spTgt>
                                        </p:tgtEl>
                                        <p:attrNameLst>
                                          <p:attrName>style.visibility</p:attrName>
                                        </p:attrNameLst>
                                      </p:cBhvr>
                                      <p:to>
                                        <p:strVal val="visible"/>
                                      </p:to>
                                    </p:set>
                                    <p:animEffect transition="in" filter="wipe(left)">
                                      <p:cBhvr>
                                        <p:cTn id="77" dur="500"/>
                                        <p:tgtEl>
                                          <p:spTgt spid="9">
                                            <p:txEl>
                                              <p:pRg st="11" end="1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9">
                                            <p:txEl>
                                              <p:pRg st="12" end="12"/>
                                            </p:txEl>
                                          </p:spTgt>
                                        </p:tgtEl>
                                        <p:attrNameLst>
                                          <p:attrName>style.visibility</p:attrName>
                                        </p:attrNameLst>
                                      </p:cBhvr>
                                      <p:to>
                                        <p:strVal val="visible"/>
                                      </p:to>
                                    </p:set>
                                    <p:animEffect transition="in" filter="wipe(left)">
                                      <p:cBhvr>
                                        <p:cTn id="82" dur="500"/>
                                        <p:tgtEl>
                                          <p:spTgt spid="9">
                                            <p:txEl>
                                              <p:pRg st="12" end="12"/>
                                            </p:txEl>
                                          </p:spTgt>
                                        </p:tgtEl>
                                      </p:cBhvr>
                                    </p:animEffect>
                                  </p:childTnLst>
                                </p:cTn>
                              </p:par>
                            </p:childTnLst>
                          </p:cTn>
                        </p:par>
                        <p:par>
                          <p:cTn id="83" fill="hold">
                            <p:stCondLst>
                              <p:cond delay="500"/>
                            </p:stCondLst>
                            <p:childTnLst>
                              <p:par>
                                <p:cTn id="84" presetID="22" presetClass="entr" presetSubtype="8" fill="hold" nodeType="afterEffect">
                                  <p:stCondLst>
                                    <p:cond delay="0"/>
                                  </p:stCondLst>
                                  <p:childTnLst>
                                    <p:set>
                                      <p:cBhvr>
                                        <p:cTn id="85" dur="1" fill="hold">
                                          <p:stCondLst>
                                            <p:cond delay="0"/>
                                          </p:stCondLst>
                                        </p:cTn>
                                        <p:tgtEl>
                                          <p:spTgt spid="9">
                                            <p:txEl>
                                              <p:pRg st="13" end="13"/>
                                            </p:txEl>
                                          </p:spTgt>
                                        </p:tgtEl>
                                        <p:attrNameLst>
                                          <p:attrName>style.visibility</p:attrName>
                                        </p:attrNameLst>
                                      </p:cBhvr>
                                      <p:to>
                                        <p:strVal val="visible"/>
                                      </p:to>
                                    </p:set>
                                    <p:animEffect transition="in" filter="wipe(left)">
                                      <p:cBhvr>
                                        <p:cTn id="86" dur="500"/>
                                        <p:tgtEl>
                                          <p:spTgt spid="9">
                                            <p:txEl>
                                              <p:pRg st="13" end="13"/>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9">
                                            <p:txEl>
                                              <p:pRg st="14" end="14"/>
                                            </p:txEl>
                                          </p:spTgt>
                                        </p:tgtEl>
                                        <p:attrNameLst>
                                          <p:attrName>style.visibility</p:attrName>
                                        </p:attrNameLst>
                                      </p:cBhvr>
                                      <p:to>
                                        <p:strVal val="visible"/>
                                      </p:to>
                                    </p:set>
                                    <p:animEffect transition="in" filter="wipe(left)">
                                      <p:cBhvr>
                                        <p:cTn id="91" dur="500"/>
                                        <p:tgtEl>
                                          <p:spTgt spid="9">
                                            <p:txEl>
                                              <p:pRg st="14" end="14"/>
                                            </p:txEl>
                                          </p:spTgt>
                                        </p:tgtEl>
                                      </p:cBhvr>
                                    </p:animEffect>
                                  </p:childTnLst>
                                </p:cTn>
                              </p:par>
                            </p:childTnLst>
                          </p:cTn>
                        </p:par>
                        <p:par>
                          <p:cTn id="92" fill="hold">
                            <p:stCondLst>
                              <p:cond delay="500"/>
                            </p:stCondLst>
                            <p:childTnLst>
                              <p:par>
                                <p:cTn id="93" presetID="22" presetClass="entr" presetSubtype="8" fill="hold" nodeType="afterEffect">
                                  <p:stCondLst>
                                    <p:cond delay="0"/>
                                  </p:stCondLst>
                                  <p:childTnLst>
                                    <p:set>
                                      <p:cBhvr>
                                        <p:cTn id="94" dur="1" fill="hold">
                                          <p:stCondLst>
                                            <p:cond delay="0"/>
                                          </p:stCondLst>
                                        </p:cTn>
                                        <p:tgtEl>
                                          <p:spTgt spid="9">
                                            <p:txEl>
                                              <p:pRg st="15" end="15"/>
                                            </p:txEl>
                                          </p:spTgt>
                                        </p:tgtEl>
                                        <p:attrNameLst>
                                          <p:attrName>style.visibility</p:attrName>
                                        </p:attrNameLst>
                                      </p:cBhvr>
                                      <p:to>
                                        <p:strVal val="visible"/>
                                      </p:to>
                                    </p:set>
                                    <p:animEffect transition="in" filter="wipe(left)">
                                      <p:cBhvr>
                                        <p:cTn id="95" dur="500"/>
                                        <p:tgtEl>
                                          <p:spTgt spid="9">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Function Declaration</a:t>
            </a:r>
          </a:p>
        </p:txBody>
      </p:sp>
      <p:sp>
        <p:nvSpPr>
          <p:cNvPr id="7" name="Content Placeholder 1"/>
          <p:cNvSpPr txBox="1">
            <a:spLocks/>
          </p:cNvSpPr>
          <p:nvPr/>
        </p:nvSpPr>
        <p:spPr>
          <a:xfrm>
            <a:off x="304800" y="1265162"/>
            <a:ext cx="7467600" cy="43203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Anonymous Functions</a:t>
            </a:r>
          </a:p>
        </p:txBody>
      </p:sp>
      <p:sp>
        <p:nvSpPr>
          <p:cNvPr id="5" name="Content Placeholder 1"/>
          <p:cNvSpPr txBox="1">
            <a:spLocks/>
          </p:cNvSpPr>
          <p:nvPr/>
        </p:nvSpPr>
        <p:spPr>
          <a:xfrm>
            <a:off x="316135" y="1697193"/>
            <a:ext cx="8077201" cy="142760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5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A function can be created as an anonymous value</a:t>
            </a:r>
          </a:p>
          <a:p>
            <a:pPr marL="109728" indent="0">
              <a:spcBef>
                <a:spcPts val="0"/>
              </a:spcBef>
              <a:spcAft>
                <a:spcPts val="800"/>
              </a:spcAft>
              <a:buNone/>
            </a:pP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Once created, this value can be used in another expression (such as passed as a parameter to another function call)</a:t>
            </a:r>
          </a:p>
          <a:p>
            <a:pPr marL="109728" indent="0">
              <a:spcBef>
                <a:spcPts val="0"/>
              </a:spcBef>
              <a:spcAft>
                <a:spcPts val="800"/>
              </a:spcAft>
              <a:buNone/>
            </a:pP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Can also be bound to a variable (i.e., “named”)</a:t>
            </a:r>
          </a:p>
        </p:txBody>
      </p:sp>
      <p:sp>
        <p:nvSpPr>
          <p:cNvPr id="9" name="Content Placeholder 1"/>
          <p:cNvSpPr txBox="1">
            <a:spLocks/>
          </p:cNvSpPr>
          <p:nvPr/>
        </p:nvSpPr>
        <p:spPr>
          <a:xfrm>
            <a:off x="360244" y="3682643"/>
            <a:ext cx="7988982" cy="264195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endParaRPr lang="en-US" sz="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Negate</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fun(I) -&gt; -I end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#Fun&lt;erl_eval.6.13229925&gt;</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17&gt; Negate(1).</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18&gt; Negate(-10).</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10</a:t>
            </a:r>
          </a:p>
          <a:p>
            <a:pPr marL="109728" indent="0">
              <a:lnSpc>
                <a:spcPct val="120000"/>
              </a:lnSpc>
              <a:spcBef>
                <a:spcPts val="0"/>
              </a:spcBef>
              <a:spcAft>
                <a:spcPts val="0"/>
              </a:spcAft>
              <a:buNone/>
            </a:pP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endParaRPr lang="en-US" sz="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Numbers = [1, 2, 3, 4].</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[1,2,3,4]</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2&gt; lists:foreach( </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fun(</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Nums</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 -&gt; </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num</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p~n</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Nums</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 end</a:t>
            </a:r>
            <a:r>
              <a:rPr lang="en-US" sz="12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Numbers ).</a:t>
            </a:r>
          </a:p>
          <a:p>
            <a:pPr marL="109728" indent="0">
              <a:lnSpc>
                <a:spcPct val="120000"/>
              </a:lnSpc>
              <a:spcBef>
                <a:spcPts val="0"/>
              </a:spcBef>
              <a:spcAft>
                <a:spcPts val="0"/>
              </a:spcAft>
              <a:buNone/>
            </a:pPr>
            <a:endParaRPr lang="en-US" sz="11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11" name="Content Placeholder 1"/>
          <p:cNvSpPr txBox="1">
            <a:spLocks/>
          </p:cNvSpPr>
          <p:nvPr/>
        </p:nvSpPr>
        <p:spPr>
          <a:xfrm>
            <a:off x="316135" y="3207421"/>
            <a:ext cx="8077201" cy="3926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5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Examples in the shell:</a:t>
            </a:r>
          </a:p>
        </p:txBody>
      </p:sp>
      <p:grpSp>
        <p:nvGrpSpPr>
          <p:cNvPr id="4" name="Group 3">
            <a:extLst>
              <a:ext uri="{FF2B5EF4-FFF2-40B4-BE49-F238E27FC236}">
                <a16:creationId xmlns:a16="http://schemas.microsoft.com/office/drawing/2014/main" id="{67FD8158-7FDB-4F4B-A442-8E05B85EBBEB}"/>
              </a:ext>
            </a:extLst>
          </p:cNvPr>
          <p:cNvGrpSpPr/>
          <p:nvPr/>
        </p:nvGrpSpPr>
        <p:grpSpPr>
          <a:xfrm>
            <a:off x="3776472" y="3207421"/>
            <a:ext cx="3962400" cy="2316238"/>
            <a:chOff x="3776472" y="3207421"/>
            <a:chExt cx="3962400" cy="2316238"/>
          </a:xfrm>
        </p:grpSpPr>
        <p:sp>
          <p:nvSpPr>
            <p:cNvPr id="2" name="Rectangle: Rounded Corners 1">
              <a:extLst>
                <a:ext uri="{FF2B5EF4-FFF2-40B4-BE49-F238E27FC236}">
                  <a16:creationId xmlns:a16="http://schemas.microsoft.com/office/drawing/2014/main" id="{245FD17B-F0E8-4BAD-BE8A-454B524EDF97}"/>
                </a:ext>
              </a:extLst>
            </p:cNvPr>
            <p:cNvSpPr/>
            <p:nvPr/>
          </p:nvSpPr>
          <p:spPr>
            <a:xfrm>
              <a:off x="3776472" y="3207421"/>
              <a:ext cx="3962400" cy="2316238"/>
            </a:xfrm>
            <a:prstGeom prst="roundRect">
              <a:avLst/>
            </a:prstGeom>
            <a:solidFill>
              <a:schemeClr val="accent5">
                <a:lumMod val="20000"/>
                <a:lumOff val="80000"/>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BDDAB5F-50D2-4E3B-9AB7-9323A98A01A2}"/>
                </a:ext>
              </a:extLst>
            </p:cNvPr>
            <p:cNvSpPr txBox="1"/>
            <p:nvPr/>
          </p:nvSpPr>
          <p:spPr>
            <a:xfrm>
              <a:off x="4038600" y="3447338"/>
              <a:ext cx="3352800" cy="1754326"/>
            </a:xfrm>
            <a:prstGeom prst="rect">
              <a:avLst/>
            </a:prstGeom>
            <a:noFill/>
          </p:spPr>
          <p:txBody>
            <a:bodyPr wrap="square" rtlCol="0">
              <a:spAutoFit/>
            </a:bodyPr>
            <a:lstStyle/>
            <a:p>
              <a:r>
                <a:rPr lang="en-US" b="1" dirty="0">
                  <a:solidFill>
                    <a:schemeClr val="accent4">
                      <a:lumMod val="50000"/>
                    </a:schemeClr>
                  </a:solidFill>
                  <a:latin typeface="Bahnschrift Light" panose="020B0502040204020203" pitchFamily="34" charset="0"/>
                </a:rPr>
                <a:t>lists : foreach(</a:t>
              </a:r>
              <a:r>
                <a:rPr lang="en-US" b="1" dirty="0" err="1">
                  <a:solidFill>
                    <a:schemeClr val="accent4">
                      <a:lumMod val="50000"/>
                    </a:schemeClr>
                  </a:solidFill>
                  <a:latin typeface="Bahnschrift Light" panose="020B0502040204020203" pitchFamily="34" charset="0"/>
                </a:rPr>
                <a:t>Fn,Lst</a:t>
              </a:r>
              <a:r>
                <a:rPr lang="en-US" b="1" dirty="0">
                  <a:solidFill>
                    <a:schemeClr val="accent4">
                      <a:lumMod val="50000"/>
                    </a:schemeClr>
                  </a:solidFill>
                  <a:latin typeface="Bahnschrift Light" panose="020B0502040204020203" pitchFamily="34" charset="0"/>
                </a:rPr>
                <a:t>)</a:t>
              </a:r>
            </a:p>
            <a:p>
              <a:endParaRPr lang="en-US" b="1" dirty="0">
                <a:solidFill>
                  <a:schemeClr val="accent4">
                    <a:lumMod val="50000"/>
                  </a:schemeClr>
                </a:solidFill>
                <a:latin typeface="Bahnschrift Light" panose="020B0502040204020203" pitchFamily="34" charset="0"/>
              </a:endParaRPr>
            </a:p>
            <a:p>
              <a:r>
                <a:rPr lang="en-US" dirty="0">
                  <a:solidFill>
                    <a:schemeClr val="accent4">
                      <a:lumMod val="50000"/>
                    </a:schemeClr>
                  </a:solidFill>
                  <a:latin typeface="Bahnschrift Light" panose="020B0502040204020203" pitchFamily="34" charset="0"/>
                </a:rPr>
                <a:t>applies </a:t>
              </a:r>
              <a:r>
                <a:rPr lang="en-US" dirty="0" err="1">
                  <a:solidFill>
                    <a:schemeClr val="accent4">
                      <a:lumMod val="50000"/>
                    </a:schemeClr>
                  </a:solidFill>
                  <a:latin typeface="Bahnschrift Light" panose="020B0502040204020203" pitchFamily="34" charset="0"/>
                </a:rPr>
                <a:t>Fn</a:t>
              </a:r>
              <a:r>
                <a:rPr lang="en-US" dirty="0">
                  <a:solidFill>
                    <a:schemeClr val="accent4">
                      <a:lumMod val="50000"/>
                    </a:schemeClr>
                  </a:solidFill>
                  <a:latin typeface="Bahnschrift Light" panose="020B0502040204020203" pitchFamily="34" charset="0"/>
                </a:rPr>
                <a:t> to each element in </a:t>
              </a:r>
              <a:r>
                <a:rPr lang="en-US" dirty="0" err="1">
                  <a:solidFill>
                    <a:schemeClr val="accent4">
                      <a:lumMod val="50000"/>
                    </a:schemeClr>
                  </a:solidFill>
                  <a:latin typeface="Bahnschrift Light" panose="020B0502040204020203" pitchFamily="34" charset="0"/>
                </a:rPr>
                <a:t>Lst</a:t>
              </a:r>
              <a:r>
                <a:rPr lang="en-US" dirty="0">
                  <a:solidFill>
                    <a:schemeClr val="accent4">
                      <a:lumMod val="50000"/>
                    </a:schemeClr>
                  </a:solidFill>
                  <a:latin typeface="Bahnschrift Light" panose="020B0502040204020203" pitchFamily="34" charset="0"/>
                </a:rPr>
                <a:t>… run for side effects, does not return a list or anything else</a:t>
              </a:r>
            </a:p>
          </p:txBody>
        </p:sp>
      </p:grpSp>
      <p:sp>
        <p:nvSpPr>
          <p:cNvPr id="10" name="Freeform: Shape 9">
            <a:extLst>
              <a:ext uri="{FF2B5EF4-FFF2-40B4-BE49-F238E27FC236}">
                <a16:creationId xmlns:a16="http://schemas.microsoft.com/office/drawing/2014/main" id="{ADC98BD5-09D7-44B8-9015-11E523495834}"/>
              </a:ext>
            </a:extLst>
          </p:cNvPr>
          <p:cNvSpPr/>
          <p:nvPr/>
        </p:nvSpPr>
        <p:spPr>
          <a:xfrm>
            <a:off x="1673322" y="4919472"/>
            <a:ext cx="2084862" cy="996696"/>
          </a:xfrm>
          <a:custGeom>
            <a:avLst/>
            <a:gdLst>
              <a:gd name="connsiteX0" fmla="*/ 2084862 w 2084862"/>
              <a:gd name="connsiteY0" fmla="*/ 0 h 996696"/>
              <a:gd name="connsiteX1" fmla="*/ 2002566 w 2084862"/>
              <a:gd name="connsiteY1" fmla="*/ 54864 h 996696"/>
              <a:gd name="connsiteX2" fmla="*/ 1947702 w 2084862"/>
              <a:gd name="connsiteY2" fmla="*/ 91440 h 996696"/>
              <a:gd name="connsiteX3" fmla="*/ 1920270 w 2084862"/>
              <a:gd name="connsiteY3" fmla="*/ 118872 h 996696"/>
              <a:gd name="connsiteX4" fmla="*/ 1892838 w 2084862"/>
              <a:gd name="connsiteY4" fmla="*/ 137160 h 996696"/>
              <a:gd name="connsiteX5" fmla="*/ 1755678 w 2084862"/>
              <a:gd name="connsiteY5" fmla="*/ 274320 h 996696"/>
              <a:gd name="connsiteX6" fmla="*/ 1737390 w 2084862"/>
              <a:gd name="connsiteY6" fmla="*/ 310896 h 996696"/>
              <a:gd name="connsiteX7" fmla="*/ 1709958 w 2084862"/>
              <a:gd name="connsiteY7" fmla="*/ 429768 h 996696"/>
              <a:gd name="connsiteX8" fmla="*/ 1700814 w 2084862"/>
              <a:gd name="connsiteY8" fmla="*/ 493776 h 996696"/>
              <a:gd name="connsiteX9" fmla="*/ 1691670 w 2084862"/>
              <a:gd name="connsiteY9" fmla="*/ 521208 h 996696"/>
              <a:gd name="connsiteX10" fmla="*/ 1636806 w 2084862"/>
              <a:gd name="connsiteY10" fmla="*/ 557784 h 996696"/>
              <a:gd name="connsiteX11" fmla="*/ 1609374 w 2084862"/>
              <a:gd name="connsiteY11" fmla="*/ 576072 h 996696"/>
              <a:gd name="connsiteX12" fmla="*/ 1572798 w 2084862"/>
              <a:gd name="connsiteY12" fmla="*/ 585216 h 996696"/>
              <a:gd name="connsiteX13" fmla="*/ 1536222 w 2084862"/>
              <a:gd name="connsiteY13" fmla="*/ 603504 h 996696"/>
              <a:gd name="connsiteX14" fmla="*/ 1499646 w 2084862"/>
              <a:gd name="connsiteY14" fmla="*/ 612648 h 996696"/>
              <a:gd name="connsiteX15" fmla="*/ 1435638 w 2084862"/>
              <a:gd name="connsiteY15" fmla="*/ 630936 h 996696"/>
              <a:gd name="connsiteX16" fmla="*/ 1353342 w 2084862"/>
              <a:gd name="connsiteY16" fmla="*/ 640080 h 996696"/>
              <a:gd name="connsiteX17" fmla="*/ 1316766 w 2084862"/>
              <a:gd name="connsiteY17" fmla="*/ 649224 h 996696"/>
              <a:gd name="connsiteX18" fmla="*/ 1261902 w 2084862"/>
              <a:gd name="connsiteY18" fmla="*/ 658368 h 996696"/>
              <a:gd name="connsiteX19" fmla="*/ 1197894 w 2084862"/>
              <a:gd name="connsiteY19" fmla="*/ 676656 h 996696"/>
              <a:gd name="connsiteX20" fmla="*/ 1170462 w 2084862"/>
              <a:gd name="connsiteY20" fmla="*/ 685800 h 996696"/>
              <a:gd name="connsiteX21" fmla="*/ 1106454 w 2084862"/>
              <a:gd name="connsiteY21" fmla="*/ 694944 h 996696"/>
              <a:gd name="connsiteX22" fmla="*/ 987582 w 2084862"/>
              <a:gd name="connsiteY22" fmla="*/ 731520 h 996696"/>
              <a:gd name="connsiteX23" fmla="*/ 896142 w 2084862"/>
              <a:gd name="connsiteY23" fmla="*/ 740664 h 996696"/>
              <a:gd name="connsiteX24" fmla="*/ 832134 w 2084862"/>
              <a:gd name="connsiteY24" fmla="*/ 758952 h 996696"/>
              <a:gd name="connsiteX25" fmla="*/ 749838 w 2084862"/>
              <a:gd name="connsiteY25" fmla="*/ 768096 h 996696"/>
              <a:gd name="connsiteX26" fmla="*/ 649254 w 2084862"/>
              <a:gd name="connsiteY26" fmla="*/ 786384 h 996696"/>
              <a:gd name="connsiteX27" fmla="*/ 612678 w 2084862"/>
              <a:gd name="connsiteY27" fmla="*/ 795528 h 996696"/>
              <a:gd name="connsiteX28" fmla="*/ 557814 w 2084862"/>
              <a:gd name="connsiteY28" fmla="*/ 804672 h 996696"/>
              <a:gd name="connsiteX29" fmla="*/ 521238 w 2084862"/>
              <a:gd name="connsiteY29" fmla="*/ 813816 h 996696"/>
              <a:gd name="connsiteX30" fmla="*/ 448086 w 2084862"/>
              <a:gd name="connsiteY30" fmla="*/ 822960 h 996696"/>
              <a:gd name="connsiteX31" fmla="*/ 393222 w 2084862"/>
              <a:gd name="connsiteY31" fmla="*/ 841248 h 996696"/>
              <a:gd name="connsiteX32" fmla="*/ 365790 w 2084862"/>
              <a:gd name="connsiteY32" fmla="*/ 850392 h 996696"/>
              <a:gd name="connsiteX33" fmla="*/ 301782 w 2084862"/>
              <a:gd name="connsiteY33" fmla="*/ 868680 h 996696"/>
              <a:gd name="connsiteX34" fmla="*/ 265206 w 2084862"/>
              <a:gd name="connsiteY34" fmla="*/ 877824 h 996696"/>
              <a:gd name="connsiteX35" fmla="*/ 210342 w 2084862"/>
              <a:gd name="connsiteY35" fmla="*/ 886968 h 996696"/>
              <a:gd name="connsiteX36" fmla="*/ 173766 w 2084862"/>
              <a:gd name="connsiteY36" fmla="*/ 905256 h 996696"/>
              <a:gd name="connsiteX37" fmla="*/ 118902 w 2084862"/>
              <a:gd name="connsiteY37" fmla="*/ 923544 h 996696"/>
              <a:gd name="connsiteX38" fmla="*/ 91470 w 2084862"/>
              <a:gd name="connsiteY38" fmla="*/ 941832 h 996696"/>
              <a:gd name="connsiteX39" fmla="*/ 36606 w 2084862"/>
              <a:gd name="connsiteY39" fmla="*/ 960120 h 996696"/>
              <a:gd name="connsiteX40" fmla="*/ 30 w 2084862"/>
              <a:gd name="connsiteY40" fmla="*/ 996696 h 996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84862" h="996696">
                <a:moveTo>
                  <a:pt x="2084862" y="0"/>
                </a:moveTo>
                <a:lnTo>
                  <a:pt x="2002566" y="54864"/>
                </a:lnTo>
                <a:cubicBezTo>
                  <a:pt x="1984278" y="67056"/>
                  <a:pt x="1963244" y="75898"/>
                  <a:pt x="1947702" y="91440"/>
                </a:cubicBezTo>
                <a:cubicBezTo>
                  <a:pt x="1938558" y="100584"/>
                  <a:pt x="1930204" y="110593"/>
                  <a:pt x="1920270" y="118872"/>
                </a:cubicBezTo>
                <a:cubicBezTo>
                  <a:pt x="1911827" y="125907"/>
                  <a:pt x="1901630" y="130566"/>
                  <a:pt x="1892838" y="137160"/>
                </a:cubicBezTo>
                <a:cubicBezTo>
                  <a:pt x="1834888" y="180622"/>
                  <a:pt x="1788939" y="207798"/>
                  <a:pt x="1755678" y="274320"/>
                </a:cubicBezTo>
                <a:cubicBezTo>
                  <a:pt x="1749582" y="286512"/>
                  <a:pt x="1742760" y="298367"/>
                  <a:pt x="1737390" y="310896"/>
                </a:cubicBezTo>
                <a:cubicBezTo>
                  <a:pt x="1723809" y="342586"/>
                  <a:pt x="1712747" y="410243"/>
                  <a:pt x="1709958" y="429768"/>
                </a:cubicBezTo>
                <a:cubicBezTo>
                  <a:pt x="1706910" y="451104"/>
                  <a:pt x="1705041" y="472642"/>
                  <a:pt x="1700814" y="493776"/>
                </a:cubicBezTo>
                <a:cubicBezTo>
                  <a:pt x="1698924" y="503227"/>
                  <a:pt x="1698486" y="514392"/>
                  <a:pt x="1691670" y="521208"/>
                </a:cubicBezTo>
                <a:cubicBezTo>
                  <a:pt x="1676128" y="536750"/>
                  <a:pt x="1655094" y="545592"/>
                  <a:pt x="1636806" y="557784"/>
                </a:cubicBezTo>
                <a:cubicBezTo>
                  <a:pt x="1627662" y="563880"/>
                  <a:pt x="1620036" y="573407"/>
                  <a:pt x="1609374" y="576072"/>
                </a:cubicBezTo>
                <a:cubicBezTo>
                  <a:pt x="1597182" y="579120"/>
                  <a:pt x="1584565" y="580803"/>
                  <a:pt x="1572798" y="585216"/>
                </a:cubicBezTo>
                <a:cubicBezTo>
                  <a:pt x="1560035" y="590002"/>
                  <a:pt x="1548985" y="598718"/>
                  <a:pt x="1536222" y="603504"/>
                </a:cubicBezTo>
                <a:cubicBezTo>
                  <a:pt x="1524455" y="607917"/>
                  <a:pt x="1511730" y="609196"/>
                  <a:pt x="1499646" y="612648"/>
                </a:cubicBezTo>
                <a:cubicBezTo>
                  <a:pt x="1471765" y="620614"/>
                  <a:pt x="1466606" y="626172"/>
                  <a:pt x="1435638" y="630936"/>
                </a:cubicBezTo>
                <a:cubicBezTo>
                  <a:pt x="1408358" y="635133"/>
                  <a:pt x="1380774" y="637032"/>
                  <a:pt x="1353342" y="640080"/>
                </a:cubicBezTo>
                <a:cubicBezTo>
                  <a:pt x="1341150" y="643128"/>
                  <a:pt x="1329089" y="646759"/>
                  <a:pt x="1316766" y="649224"/>
                </a:cubicBezTo>
                <a:cubicBezTo>
                  <a:pt x="1298586" y="652860"/>
                  <a:pt x="1279967" y="654199"/>
                  <a:pt x="1261902" y="658368"/>
                </a:cubicBezTo>
                <a:cubicBezTo>
                  <a:pt x="1240280" y="663358"/>
                  <a:pt x="1219148" y="670280"/>
                  <a:pt x="1197894" y="676656"/>
                </a:cubicBezTo>
                <a:cubicBezTo>
                  <a:pt x="1188662" y="679426"/>
                  <a:pt x="1179913" y="683910"/>
                  <a:pt x="1170462" y="685800"/>
                </a:cubicBezTo>
                <a:cubicBezTo>
                  <a:pt x="1149328" y="690027"/>
                  <a:pt x="1127790" y="691896"/>
                  <a:pt x="1106454" y="694944"/>
                </a:cubicBezTo>
                <a:cubicBezTo>
                  <a:pt x="1080479" y="703602"/>
                  <a:pt x="1012640" y="727098"/>
                  <a:pt x="987582" y="731520"/>
                </a:cubicBezTo>
                <a:cubicBezTo>
                  <a:pt x="957416" y="736843"/>
                  <a:pt x="926622" y="737616"/>
                  <a:pt x="896142" y="740664"/>
                </a:cubicBezTo>
                <a:cubicBezTo>
                  <a:pt x="874806" y="746760"/>
                  <a:pt x="853944" y="754863"/>
                  <a:pt x="832134" y="758952"/>
                </a:cubicBezTo>
                <a:cubicBezTo>
                  <a:pt x="805006" y="764039"/>
                  <a:pt x="777133" y="764002"/>
                  <a:pt x="749838" y="768096"/>
                </a:cubicBezTo>
                <a:cubicBezTo>
                  <a:pt x="716137" y="773151"/>
                  <a:pt x="682670" y="779701"/>
                  <a:pt x="649254" y="786384"/>
                </a:cubicBezTo>
                <a:cubicBezTo>
                  <a:pt x="636931" y="788849"/>
                  <a:pt x="625001" y="793063"/>
                  <a:pt x="612678" y="795528"/>
                </a:cubicBezTo>
                <a:cubicBezTo>
                  <a:pt x="594498" y="799164"/>
                  <a:pt x="575994" y="801036"/>
                  <a:pt x="557814" y="804672"/>
                </a:cubicBezTo>
                <a:cubicBezTo>
                  <a:pt x="545491" y="807137"/>
                  <a:pt x="533634" y="811750"/>
                  <a:pt x="521238" y="813816"/>
                </a:cubicBezTo>
                <a:cubicBezTo>
                  <a:pt x="496999" y="817856"/>
                  <a:pt x="472470" y="819912"/>
                  <a:pt x="448086" y="822960"/>
                </a:cubicBezTo>
                <a:lnTo>
                  <a:pt x="393222" y="841248"/>
                </a:lnTo>
                <a:cubicBezTo>
                  <a:pt x="384078" y="844296"/>
                  <a:pt x="375058" y="847744"/>
                  <a:pt x="365790" y="850392"/>
                </a:cubicBezTo>
                <a:lnTo>
                  <a:pt x="301782" y="868680"/>
                </a:lnTo>
                <a:cubicBezTo>
                  <a:pt x="289658" y="871987"/>
                  <a:pt x="277529" y="875359"/>
                  <a:pt x="265206" y="877824"/>
                </a:cubicBezTo>
                <a:cubicBezTo>
                  <a:pt x="247026" y="881460"/>
                  <a:pt x="228630" y="883920"/>
                  <a:pt x="210342" y="886968"/>
                </a:cubicBezTo>
                <a:cubicBezTo>
                  <a:pt x="198150" y="893064"/>
                  <a:pt x="186422" y="900194"/>
                  <a:pt x="173766" y="905256"/>
                </a:cubicBezTo>
                <a:cubicBezTo>
                  <a:pt x="155868" y="912415"/>
                  <a:pt x="134942" y="912851"/>
                  <a:pt x="118902" y="923544"/>
                </a:cubicBezTo>
                <a:cubicBezTo>
                  <a:pt x="109758" y="929640"/>
                  <a:pt x="101513" y="937369"/>
                  <a:pt x="91470" y="941832"/>
                </a:cubicBezTo>
                <a:cubicBezTo>
                  <a:pt x="73854" y="949661"/>
                  <a:pt x="36606" y="960120"/>
                  <a:pt x="36606" y="960120"/>
                </a:cubicBezTo>
                <a:cubicBezTo>
                  <a:pt x="-2408" y="989381"/>
                  <a:pt x="30" y="972312"/>
                  <a:pt x="30" y="996696"/>
                </a:cubicBezTo>
              </a:path>
            </a:pathLst>
          </a:custGeom>
          <a:noFill/>
          <a:ln w="38100">
            <a:solidFill>
              <a:srgbClr val="FFC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887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3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300"/>
                            </p:stCondLst>
                            <p:childTnLst>
                              <p:par>
                                <p:cTn id="13" presetID="10" presetClass="entr" presetSubtype="0" fill="hold" nodeType="afterEffect">
                                  <p:stCondLst>
                                    <p:cond delay="30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par>
                          <p:cTn id="16" fill="hold">
                            <p:stCondLst>
                              <p:cond delay="2100"/>
                            </p:stCondLst>
                            <p:childTnLst>
                              <p:par>
                                <p:cTn id="17" presetID="10" presetClass="entr" presetSubtype="0" fill="hold" nodeType="afterEffect">
                                  <p:stCondLst>
                                    <p:cond delay="30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500"/>
                                        <p:tgtEl>
                                          <p:spTgt spid="5">
                                            <p:txEl>
                                              <p:pRg st="2" end="2"/>
                                            </p:txEl>
                                          </p:spTgt>
                                        </p:tgtEl>
                                      </p:cBhvr>
                                    </p:animEffect>
                                  </p:childTnLst>
                                </p:cTn>
                              </p:par>
                            </p:childTnLst>
                          </p:cTn>
                        </p:par>
                        <p:par>
                          <p:cTn id="20" fill="hold">
                            <p:stCondLst>
                              <p:cond delay="2900"/>
                            </p:stCondLst>
                            <p:childTnLst>
                              <p:par>
                                <p:cTn id="21" presetID="10" presetClass="entr" presetSubtype="0" fill="hold" nodeType="after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animEffect transition="in" filter="fade">
                                      <p:cBhvr>
                                        <p:cTn id="23" dur="500"/>
                                        <p:tgtEl>
                                          <p:spTgt spid="11">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1000"/>
                                        <p:tgtEl>
                                          <p:spTgt spid="4"/>
                                        </p:tgtEl>
                                      </p:cBhvr>
                                    </p:animEffect>
                                    <p:anim calcmode="lin" valueType="num">
                                      <p:cBhvr>
                                        <p:cTn id="34" dur="1000" fill="hold"/>
                                        <p:tgtEl>
                                          <p:spTgt spid="4"/>
                                        </p:tgtEl>
                                        <p:attrNameLst>
                                          <p:attrName>ppt_x</p:attrName>
                                        </p:attrNameLst>
                                      </p:cBhvr>
                                      <p:tavLst>
                                        <p:tav tm="0">
                                          <p:val>
                                            <p:strVal val="#ppt_x"/>
                                          </p:val>
                                        </p:tav>
                                        <p:tav tm="100000">
                                          <p:val>
                                            <p:strVal val="#ppt_x"/>
                                          </p:val>
                                        </p:tav>
                                      </p:tavLst>
                                    </p:anim>
                                    <p:anim calcmode="lin" valueType="num">
                                      <p:cBhvr>
                                        <p:cTn id="35" dur="1000" fill="hold"/>
                                        <p:tgtEl>
                                          <p:spTgt spid="4"/>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22" presetClass="entr" presetSubtype="2"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right)">
                                      <p:cBhvr>
                                        <p:cTn id="3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2057400"/>
            <a:ext cx="7315200" cy="4479696"/>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555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55561"/>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Defining Functions in the Shell</a:t>
            </a:r>
          </a:p>
        </p:txBody>
      </p:sp>
      <p:sp>
        <p:nvSpPr>
          <p:cNvPr id="7" name="Content Placeholder 1"/>
          <p:cNvSpPr txBox="1">
            <a:spLocks/>
          </p:cNvSpPr>
          <p:nvPr/>
        </p:nvSpPr>
        <p:spPr>
          <a:xfrm>
            <a:off x="304800" y="1036562"/>
            <a:ext cx="7467600" cy="5749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Functions usually defined in modules, but it is possible in shell</a:t>
            </a:r>
          </a:p>
        </p:txBody>
      </p:sp>
      <p:sp>
        <p:nvSpPr>
          <p:cNvPr id="5" name="Content Placeholder 1"/>
          <p:cNvSpPr txBox="1">
            <a:spLocks/>
          </p:cNvSpPr>
          <p:nvPr/>
        </p:nvSpPr>
        <p:spPr>
          <a:xfrm>
            <a:off x="299103" y="1611540"/>
            <a:ext cx="7315200" cy="36966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12598" indent="0">
              <a:spcBef>
                <a:spcPts val="0"/>
              </a:spcBef>
              <a:spcAft>
                <a:spcPts val="0"/>
              </a:spcAft>
              <a:buClrTx/>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First, define an anonymous function, then bind it to a variable as its name</a:t>
            </a:r>
          </a:p>
        </p:txBody>
      </p:sp>
      <p:sp>
        <p:nvSpPr>
          <p:cNvPr id="9" name="Content Placeholder 1"/>
          <p:cNvSpPr txBox="1">
            <a:spLocks/>
          </p:cNvSpPr>
          <p:nvPr/>
        </p:nvSpPr>
        <p:spPr>
          <a:xfrm>
            <a:off x="457200" y="2186517"/>
            <a:ext cx="7391400" cy="406188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&gt;&gt; T5 = fun(N) -&gt; N*5 end.</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&gt;&gt; T5(41).</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205</a:t>
            </a:r>
          </a:p>
          <a:p>
            <a:pPr marL="109728" indent="0">
              <a:lnSpc>
                <a:spcPct val="120000"/>
              </a:lnSpc>
              <a:spcBef>
                <a:spcPts val="0"/>
              </a:spcBef>
              <a:spcAft>
                <a:spcPts val="0"/>
              </a:spcAft>
              <a:buNone/>
            </a:pPr>
            <a:endPar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&gt;&gt; Foo = fun (0, _) -&gt; 0 ;  %% defined via alternatives</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(1, N) -&gt; N ;</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(N1, N2) -&gt; N1*N2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end.</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&gt;&gt; Foo(0,212).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0</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&gt;&gt; Foo(12,31).</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372</a:t>
            </a:r>
          </a:p>
        </p:txBody>
      </p:sp>
    </p:spTree>
    <p:extLst>
      <p:ext uri="{BB962C8B-B14F-4D97-AF65-F5344CB8AC3E}">
        <p14:creationId xmlns:p14="http://schemas.microsoft.com/office/powerpoint/2010/main" val="3712202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up)">
                                      <p:cBhvr>
                                        <p:cTn id="20" dur="600"/>
                                        <p:tgtEl>
                                          <p:spTgt spid="3"/>
                                        </p:tgtEl>
                                      </p:cBhvr>
                                    </p:animEffect>
                                  </p:childTnLst>
                                </p:cTn>
                              </p:par>
                            </p:childTnLst>
                          </p:cTn>
                        </p:par>
                        <p:par>
                          <p:cTn id="21" fill="hold">
                            <p:stCondLst>
                              <p:cond delay="600"/>
                            </p:stCondLst>
                            <p:childTnLst>
                              <p:par>
                                <p:cTn id="22" presetID="22" presetClass="entr" presetSubtype="8" fill="hold" nodeType="after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wipe(left)">
                                      <p:cBhvr>
                                        <p:cTn id="24" dur="500"/>
                                        <p:tgtEl>
                                          <p:spTgt spid="9">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9">
                                            <p:txEl>
                                              <p:pRg st="1" end="1"/>
                                            </p:txEl>
                                          </p:spTgt>
                                        </p:tgtEl>
                                        <p:attrNameLst>
                                          <p:attrName>style.visibility</p:attrName>
                                        </p:attrNameLst>
                                      </p:cBhvr>
                                      <p:to>
                                        <p:strVal val="visible"/>
                                      </p:to>
                                    </p:set>
                                    <p:animEffect transition="in" filter="wipe(left)">
                                      <p:cBhvr>
                                        <p:cTn id="29" dur="500"/>
                                        <p:tgtEl>
                                          <p:spTgt spid="9">
                                            <p:txEl>
                                              <p:pRg st="1" end="1"/>
                                            </p:txEl>
                                          </p:spTgt>
                                        </p:tgtEl>
                                      </p:cBhvr>
                                    </p:animEffect>
                                  </p:childTnLst>
                                </p:cTn>
                              </p:par>
                            </p:childTnLst>
                          </p:cTn>
                        </p:par>
                        <p:par>
                          <p:cTn id="30" fill="hold">
                            <p:stCondLst>
                              <p:cond delay="500"/>
                            </p:stCondLst>
                            <p:childTnLst>
                              <p:par>
                                <p:cTn id="31" presetID="22" presetClass="entr" presetSubtype="8" fill="hold" nodeType="afterEffect">
                                  <p:stCondLst>
                                    <p:cond delay="0"/>
                                  </p:stCondLst>
                                  <p:childTnLst>
                                    <p:set>
                                      <p:cBhvr>
                                        <p:cTn id="32" dur="1" fill="hold">
                                          <p:stCondLst>
                                            <p:cond delay="0"/>
                                          </p:stCondLst>
                                        </p:cTn>
                                        <p:tgtEl>
                                          <p:spTgt spid="9">
                                            <p:txEl>
                                              <p:pRg st="2" end="2"/>
                                            </p:txEl>
                                          </p:spTgt>
                                        </p:tgtEl>
                                        <p:attrNameLst>
                                          <p:attrName>style.visibility</p:attrName>
                                        </p:attrNameLst>
                                      </p:cBhvr>
                                      <p:to>
                                        <p:strVal val="visible"/>
                                      </p:to>
                                    </p:set>
                                    <p:animEffect transition="in" filter="wipe(left)">
                                      <p:cBhvr>
                                        <p:cTn id="33" dur="500"/>
                                        <p:tgtEl>
                                          <p:spTgt spid="9">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9">
                                            <p:txEl>
                                              <p:pRg st="4" end="4"/>
                                            </p:txEl>
                                          </p:spTgt>
                                        </p:tgtEl>
                                        <p:attrNameLst>
                                          <p:attrName>style.visibility</p:attrName>
                                        </p:attrNameLst>
                                      </p:cBhvr>
                                      <p:to>
                                        <p:strVal val="visible"/>
                                      </p:to>
                                    </p:set>
                                    <p:animEffect transition="in" filter="wipe(left)">
                                      <p:cBhvr>
                                        <p:cTn id="38" dur="500"/>
                                        <p:tgtEl>
                                          <p:spTgt spid="9">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Effect transition="in" filter="wipe(left)">
                                      <p:cBhvr>
                                        <p:cTn id="43" dur="500"/>
                                        <p:tgtEl>
                                          <p:spTgt spid="9">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9">
                                            <p:txEl>
                                              <p:pRg st="6" end="6"/>
                                            </p:txEl>
                                          </p:spTgt>
                                        </p:tgtEl>
                                        <p:attrNameLst>
                                          <p:attrName>style.visibility</p:attrName>
                                        </p:attrNameLst>
                                      </p:cBhvr>
                                      <p:to>
                                        <p:strVal val="visible"/>
                                      </p:to>
                                    </p:set>
                                    <p:animEffect transition="in" filter="wipe(left)">
                                      <p:cBhvr>
                                        <p:cTn id="48" dur="500"/>
                                        <p:tgtEl>
                                          <p:spTgt spid="9">
                                            <p:txEl>
                                              <p:pRg st="6" end="6"/>
                                            </p:txEl>
                                          </p:spTgt>
                                        </p:tgtEl>
                                      </p:cBhvr>
                                    </p:animEffect>
                                  </p:childTnLst>
                                </p:cTn>
                              </p:par>
                            </p:childTnLst>
                          </p:cTn>
                        </p:par>
                        <p:par>
                          <p:cTn id="49" fill="hold">
                            <p:stCondLst>
                              <p:cond delay="500"/>
                            </p:stCondLst>
                            <p:childTnLst>
                              <p:par>
                                <p:cTn id="50" presetID="22" presetClass="entr" presetSubtype="8" fill="hold" nodeType="afterEffect">
                                  <p:stCondLst>
                                    <p:cond delay="0"/>
                                  </p:stCondLst>
                                  <p:childTnLst>
                                    <p:set>
                                      <p:cBhvr>
                                        <p:cTn id="51" dur="1" fill="hold">
                                          <p:stCondLst>
                                            <p:cond delay="0"/>
                                          </p:stCondLst>
                                        </p:cTn>
                                        <p:tgtEl>
                                          <p:spTgt spid="9">
                                            <p:txEl>
                                              <p:pRg st="7" end="7"/>
                                            </p:txEl>
                                          </p:spTgt>
                                        </p:tgtEl>
                                        <p:attrNameLst>
                                          <p:attrName>style.visibility</p:attrName>
                                        </p:attrNameLst>
                                      </p:cBhvr>
                                      <p:to>
                                        <p:strVal val="visible"/>
                                      </p:to>
                                    </p:set>
                                    <p:animEffect transition="in" filter="wipe(left)">
                                      <p:cBhvr>
                                        <p:cTn id="52" dur="500"/>
                                        <p:tgtEl>
                                          <p:spTgt spid="9">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9">
                                            <p:txEl>
                                              <p:pRg st="8" end="8"/>
                                            </p:txEl>
                                          </p:spTgt>
                                        </p:tgtEl>
                                        <p:attrNameLst>
                                          <p:attrName>style.visibility</p:attrName>
                                        </p:attrNameLst>
                                      </p:cBhvr>
                                      <p:to>
                                        <p:strVal val="visible"/>
                                      </p:to>
                                    </p:set>
                                    <p:animEffect transition="in" filter="wipe(left)">
                                      <p:cBhvr>
                                        <p:cTn id="57" dur="500"/>
                                        <p:tgtEl>
                                          <p:spTgt spid="9">
                                            <p:txEl>
                                              <p:pRg st="8" end="8"/>
                                            </p:txEl>
                                          </p:spTgt>
                                        </p:tgtEl>
                                      </p:cBhvr>
                                    </p:animEffect>
                                  </p:childTnLst>
                                </p:cTn>
                              </p:par>
                            </p:childTnLst>
                          </p:cTn>
                        </p:par>
                        <p:par>
                          <p:cTn id="58" fill="hold">
                            <p:stCondLst>
                              <p:cond delay="500"/>
                            </p:stCondLst>
                            <p:childTnLst>
                              <p:par>
                                <p:cTn id="59" presetID="22" presetClass="entr" presetSubtype="8" fill="hold" nodeType="afterEffect">
                                  <p:stCondLst>
                                    <p:cond delay="0"/>
                                  </p:stCondLst>
                                  <p:childTnLst>
                                    <p:set>
                                      <p:cBhvr>
                                        <p:cTn id="60" dur="1" fill="hold">
                                          <p:stCondLst>
                                            <p:cond delay="0"/>
                                          </p:stCondLst>
                                        </p:cTn>
                                        <p:tgtEl>
                                          <p:spTgt spid="9">
                                            <p:txEl>
                                              <p:pRg st="9" end="9"/>
                                            </p:txEl>
                                          </p:spTgt>
                                        </p:tgtEl>
                                        <p:attrNameLst>
                                          <p:attrName>style.visibility</p:attrName>
                                        </p:attrNameLst>
                                      </p:cBhvr>
                                      <p:to>
                                        <p:strVal val="visible"/>
                                      </p:to>
                                    </p:set>
                                    <p:animEffect transition="in" filter="wipe(left)">
                                      <p:cBhvr>
                                        <p:cTn id="61" dur="500"/>
                                        <p:tgtEl>
                                          <p:spTgt spid="9">
                                            <p:txEl>
                                              <p:pRg st="9" end="9"/>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9">
                                            <p:txEl>
                                              <p:pRg st="10" end="10"/>
                                            </p:txEl>
                                          </p:spTgt>
                                        </p:tgtEl>
                                        <p:attrNameLst>
                                          <p:attrName>style.visibility</p:attrName>
                                        </p:attrNameLst>
                                      </p:cBhvr>
                                      <p:to>
                                        <p:strVal val="visible"/>
                                      </p:to>
                                    </p:set>
                                    <p:animEffect transition="in" filter="wipe(left)">
                                      <p:cBhvr>
                                        <p:cTn id="66" dur="500"/>
                                        <p:tgtEl>
                                          <p:spTgt spid="9">
                                            <p:txEl>
                                              <p:pRg st="10" end="10"/>
                                            </p:txEl>
                                          </p:spTgt>
                                        </p:tgtEl>
                                      </p:cBhvr>
                                    </p:animEffect>
                                  </p:childTnLst>
                                </p:cTn>
                              </p:par>
                            </p:childTnLst>
                          </p:cTn>
                        </p:par>
                        <p:par>
                          <p:cTn id="67" fill="hold">
                            <p:stCondLst>
                              <p:cond delay="500"/>
                            </p:stCondLst>
                            <p:childTnLst>
                              <p:par>
                                <p:cTn id="68" presetID="22" presetClass="entr" presetSubtype="8" fill="hold" nodeType="afterEffect">
                                  <p:stCondLst>
                                    <p:cond delay="0"/>
                                  </p:stCondLst>
                                  <p:childTnLst>
                                    <p:set>
                                      <p:cBhvr>
                                        <p:cTn id="69" dur="1" fill="hold">
                                          <p:stCondLst>
                                            <p:cond delay="0"/>
                                          </p:stCondLst>
                                        </p:cTn>
                                        <p:tgtEl>
                                          <p:spTgt spid="9">
                                            <p:txEl>
                                              <p:pRg st="11" end="11"/>
                                            </p:txEl>
                                          </p:spTgt>
                                        </p:tgtEl>
                                        <p:attrNameLst>
                                          <p:attrName>style.visibility</p:attrName>
                                        </p:attrNameLst>
                                      </p:cBhvr>
                                      <p:to>
                                        <p:strVal val="visible"/>
                                      </p:to>
                                    </p:set>
                                    <p:animEffect transition="in" filter="wipe(left)">
                                      <p:cBhvr>
                                        <p:cTn id="70" dur="500"/>
                                        <p:tgtEl>
                                          <p:spTgt spid="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3276600"/>
            <a:ext cx="7315200" cy="3260495"/>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555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55561"/>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Defining Functions in the Shell</a:t>
            </a:r>
          </a:p>
        </p:txBody>
      </p:sp>
      <p:sp>
        <p:nvSpPr>
          <p:cNvPr id="7" name="Content Placeholder 1"/>
          <p:cNvSpPr txBox="1">
            <a:spLocks/>
          </p:cNvSpPr>
          <p:nvPr/>
        </p:nvSpPr>
        <p:spPr>
          <a:xfrm>
            <a:off x="304800" y="1036562"/>
            <a:ext cx="7467600" cy="5749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What about recursive functions?</a:t>
            </a:r>
          </a:p>
        </p:txBody>
      </p:sp>
      <p:sp>
        <p:nvSpPr>
          <p:cNvPr id="10" name="Rounded Rectangle 9"/>
          <p:cNvSpPr/>
          <p:nvPr/>
        </p:nvSpPr>
        <p:spPr>
          <a:xfrm>
            <a:off x="457200" y="1611540"/>
            <a:ext cx="7315200" cy="1473055"/>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1"/>
          <p:cNvSpPr txBox="1">
            <a:spLocks/>
          </p:cNvSpPr>
          <p:nvPr/>
        </p:nvSpPr>
        <p:spPr>
          <a:xfrm>
            <a:off x="497541" y="1692123"/>
            <a:ext cx="7391400" cy="139247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this wont work</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&gt;&gt;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SumL</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 fun ([], []) -&gt; [];</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([H1 | T1], [H2 | T2]) -&gt; [H1 + H2 |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SumL</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(F, T1, T2)]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end.</a:t>
            </a:r>
          </a:p>
        </p:txBody>
      </p:sp>
      <p:sp>
        <p:nvSpPr>
          <p:cNvPr id="12" name="Rounded Rectangle 11"/>
          <p:cNvSpPr/>
          <p:nvPr/>
        </p:nvSpPr>
        <p:spPr>
          <a:xfrm>
            <a:off x="1295400" y="3505199"/>
            <a:ext cx="4953000" cy="2514601"/>
          </a:xfrm>
          <a:prstGeom prst="roundRect">
            <a:avLst/>
          </a:prstGeom>
          <a:solidFill>
            <a:schemeClr val="accent5">
              <a:lumMod val="20000"/>
              <a:lumOff val="80000"/>
              <a:alpha val="99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1"/>
          <p:cNvSpPr txBox="1">
            <a:spLocks/>
          </p:cNvSpPr>
          <p:nvPr/>
        </p:nvSpPr>
        <p:spPr>
          <a:xfrm>
            <a:off x="1600200" y="3657600"/>
            <a:ext cx="4343400" cy="2057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2400" dirty="0">
                <a:solidFill>
                  <a:srgbClr val="C00000"/>
                </a:solidFill>
                <a:latin typeface="Cascadia Code SemiBold" panose="020B0609020000020004" pitchFamily="49" charset="0"/>
                <a:ea typeface="Cascadia Code SemiBold" panose="020B0609020000020004" pitchFamily="49" charset="0"/>
                <a:cs typeface="Cascadia Code SemiBold" panose="020B0609020000020004" pitchFamily="49" charset="0"/>
              </a:rPr>
              <a:t>The variable </a:t>
            </a:r>
            <a:r>
              <a:rPr lang="en-US" sz="2400" dirty="0" err="1">
                <a:solidFill>
                  <a:srgbClr val="C00000"/>
                </a:solidFill>
                <a:latin typeface="Cascadia Code SemiBold" panose="020B0609020000020004" pitchFamily="49" charset="0"/>
                <a:ea typeface="Cascadia Code SemiBold" panose="020B0609020000020004" pitchFamily="49" charset="0"/>
                <a:cs typeface="Cascadia Code SemiBold" panose="020B0609020000020004" pitchFamily="49" charset="0"/>
              </a:rPr>
              <a:t>SumL</a:t>
            </a:r>
            <a:r>
              <a:rPr lang="en-US" sz="2400" dirty="0">
                <a:solidFill>
                  <a:srgbClr val="C00000"/>
                </a:solidFill>
                <a:latin typeface="Cascadia Code SemiBold" panose="020B0609020000020004" pitchFamily="49" charset="0"/>
                <a:ea typeface="Cascadia Code SemiBold" panose="020B0609020000020004" pitchFamily="49" charset="0"/>
                <a:cs typeface="Cascadia Code SemiBold" panose="020B0609020000020004" pitchFamily="49" charset="0"/>
              </a:rPr>
              <a:t> is not defined here </a:t>
            </a:r>
          </a:p>
          <a:p>
            <a:pPr marL="109728" indent="0">
              <a:lnSpc>
                <a:spcPct val="120000"/>
              </a:lnSpc>
              <a:spcBef>
                <a:spcPts val="0"/>
              </a:spcBef>
              <a:spcAft>
                <a:spcPts val="0"/>
              </a:spcAft>
              <a:buNone/>
            </a:pPr>
            <a:r>
              <a:rPr lang="en-US" sz="2400" dirty="0">
                <a:solidFill>
                  <a:srgbClr val="C00000"/>
                </a:solidFill>
                <a:latin typeface="Cascadia Code SemiBold" panose="020B0609020000020004" pitchFamily="49" charset="0"/>
                <a:ea typeface="Cascadia Code SemiBold" panose="020B0609020000020004" pitchFamily="49" charset="0"/>
                <a:cs typeface="Cascadia Code SemiBold" panose="020B0609020000020004" pitchFamily="49" charset="0"/>
              </a:rPr>
              <a:t>when we use it in a clause defining </a:t>
            </a:r>
            <a:r>
              <a:rPr lang="en-US" sz="2400" dirty="0" err="1">
                <a:solidFill>
                  <a:srgbClr val="C00000"/>
                </a:solidFill>
                <a:latin typeface="Cascadia Code SemiBold" panose="020B0609020000020004" pitchFamily="49" charset="0"/>
                <a:ea typeface="Cascadia Code SemiBold" panose="020B0609020000020004" pitchFamily="49" charset="0"/>
                <a:cs typeface="Cascadia Code SemiBold" panose="020B0609020000020004" pitchFamily="49" charset="0"/>
              </a:rPr>
              <a:t>SumL</a:t>
            </a:r>
            <a:endParaRPr lang="en-US" sz="2400" dirty="0">
              <a:solidFill>
                <a:srgbClr val="C00000"/>
              </a:solidFill>
              <a:latin typeface="Cascadia Code SemiBold" panose="020B0609020000020004" pitchFamily="49" charset="0"/>
              <a:ea typeface="Cascadia Code SemiBold" panose="020B0609020000020004" pitchFamily="49" charset="0"/>
              <a:cs typeface="Cascadia Code SemiBold" panose="020B0609020000020004" pitchFamily="49" charset="0"/>
            </a:endParaRPr>
          </a:p>
        </p:txBody>
      </p:sp>
      <p:sp>
        <p:nvSpPr>
          <p:cNvPr id="2" name="Bent-Up Arrow 1"/>
          <p:cNvSpPr/>
          <p:nvPr/>
        </p:nvSpPr>
        <p:spPr>
          <a:xfrm>
            <a:off x="4854387" y="2743200"/>
            <a:ext cx="1394013" cy="1843208"/>
          </a:xfrm>
          <a:prstGeom prst="bentUpArrow">
            <a:avLst>
              <a:gd name="adj1" fmla="val 8529"/>
              <a:gd name="adj2" fmla="val 23432"/>
              <a:gd name="adj3" fmla="val 2500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284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up)">
                                      <p:cBhvr>
                                        <p:cTn id="14" dur="600"/>
                                        <p:tgtEl>
                                          <p:spTgt spid="3"/>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up)">
                                      <p:cBhvr>
                                        <p:cTn id="17" dur="6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wipe(left)">
                                      <p:cBhvr>
                                        <p:cTn id="22" dur="500"/>
                                        <p:tgtEl>
                                          <p:spTgt spid="11">
                                            <p:txEl>
                                              <p:pRg st="0" end="0"/>
                                            </p:txEl>
                                          </p:spTgt>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11">
                                            <p:txEl>
                                              <p:pRg st="1" end="1"/>
                                            </p:txEl>
                                          </p:spTgt>
                                        </p:tgtEl>
                                        <p:attrNameLst>
                                          <p:attrName>style.visibility</p:attrName>
                                        </p:attrNameLst>
                                      </p:cBhvr>
                                      <p:to>
                                        <p:strVal val="visible"/>
                                      </p:to>
                                    </p:set>
                                    <p:animEffect transition="in" filter="wipe(left)">
                                      <p:cBhvr>
                                        <p:cTn id="26" dur="500"/>
                                        <p:tgtEl>
                                          <p:spTgt spid="11">
                                            <p:txEl>
                                              <p:pRg st="1" end="1"/>
                                            </p:txEl>
                                          </p:spTgt>
                                        </p:tgtEl>
                                      </p:cBhvr>
                                    </p:animEffect>
                                  </p:childTnLst>
                                </p:cTn>
                              </p:par>
                            </p:childTnLst>
                          </p:cTn>
                        </p:par>
                        <p:par>
                          <p:cTn id="27" fill="hold">
                            <p:stCondLst>
                              <p:cond delay="1000"/>
                            </p:stCondLst>
                            <p:childTnLst>
                              <p:par>
                                <p:cTn id="28" presetID="22" presetClass="entr" presetSubtype="8" fill="hold" nodeType="afterEffect">
                                  <p:stCondLst>
                                    <p:cond delay="0"/>
                                  </p:stCondLst>
                                  <p:childTnLst>
                                    <p:set>
                                      <p:cBhvr>
                                        <p:cTn id="29" dur="1" fill="hold">
                                          <p:stCondLst>
                                            <p:cond delay="0"/>
                                          </p:stCondLst>
                                        </p:cTn>
                                        <p:tgtEl>
                                          <p:spTgt spid="11">
                                            <p:txEl>
                                              <p:pRg st="2" end="2"/>
                                            </p:txEl>
                                          </p:spTgt>
                                        </p:tgtEl>
                                        <p:attrNameLst>
                                          <p:attrName>style.visibility</p:attrName>
                                        </p:attrNameLst>
                                      </p:cBhvr>
                                      <p:to>
                                        <p:strVal val="visible"/>
                                      </p:to>
                                    </p:set>
                                    <p:animEffect transition="in" filter="wipe(left)">
                                      <p:cBhvr>
                                        <p:cTn id="30" dur="500"/>
                                        <p:tgtEl>
                                          <p:spTgt spid="11">
                                            <p:txEl>
                                              <p:pRg st="2" end="2"/>
                                            </p:txEl>
                                          </p:spTgt>
                                        </p:tgtEl>
                                      </p:cBhvr>
                                    </p:animEffect>
                                  </p:childTnLst>
                                </p:cTn>
                              </p:par>
                            </p:childTnLst>
                          </p:cTn>
                        </p:par>
                        <p:par>
                          <p:cTn id="31" fill="hold">
                            <p:stCondLst>
                              <p:cond delay="1500"/>
                            </p:stCondLst>
                            <p:childTnLst>
                              <p:par>
                                <p:cTn id="32" presetID="22" presetClass="entr" presetSubtype="8" fill="hold" nodeType="afterEffect">
                                  <p:stCondLst>
                                    <p:cond delay="0"/>
                                  </p:stCondLst>
                                  <p:childTnLst>
                                    <p:set>
                                      <p:cBhvr>
                                        <p:cTn id="33" dur="1" fill="hold">
                                          <p:stCondLst>
                                            <p:cond delay="0"/>
                                          </p:stCondLst>
                                        </p:cTn>
                                        <p:tgtEl>
                                          <p:spTgt spid="11">
                                            <p:txEl>
                                              <p:pRg st="3" end="3"/>
                                            </p:txEl>
                                          </p:spTgt>
                                        </p:tgtEl>
                                        <p:attrNameLst>
                                          <p:attrName>style.visibility</p:attrName>
                                        </p:attrNameLst>
                                      </p:cBhvr>
                                      <p:to>
                                        <p:strVal val="visible"/>
                                      </p:to>
                                    </p:set>
                                    <p:animEffect transition="in" filter="wipe(left)">
                                      <p:cBhvr>
                                        <p:cTn id="34" dur="500"/>
                                        <p:tgtEl>
                                          <p:spTgt spid="11">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1000"/>
                                        <p:tgtEl>
                                          <p:spTgt spid="12"/>
                                        </p:tgtEl>
                                      </p:cBhvr>
                                    </p:animEffect>
                                    <p:anim calcmode="lin" valueType="num">
                                      <p:cBhvr>
                                        <p:cTn id="40" dur="1000" fill="hold"/>
                                        <p:tgtEl>
                                          <p:spTgt spid="12"/>
                                        </p:tgtEl>
                                        <p:attrNameLst>
                                          <p:attrName>ppt_x</p:attrName>
                                        </p:attrNameLst>
                                      </p:cBhvr>
                                      <p:tavLst>
                                        <p:tav tm="0">
                                          <p:val>
                                            <p:strVal val="#ppt_x"/>
                                          </p:val>
                                        </p:tav>
                                        <p:tav tm="100000">
                                          <p:val>
                                            <p:strVal val="#ppt_x"/>
                                          </p:val>
                                        </p:tav>
                                      </p:tavLst>
                                    </p:anim>
                                    <p:anim calcmode="lin" valueType="num">
                                      <p:cBhvr>
                                        <p:cTn id="41" dur="1000" fill="hold"/>
                                        <p:tgtEl>
                                          <p:spTgt spid="12"/>
                                        </p:tgtEl>
                                        <p:attrNameLst>
                                          <p:attrName>ppt_y</p:attrName>
                                        </p:attrNameLst>
                                      </p:cBhvr>
                                      <p:tavLst>
                                        <p:tav tm="0">
                                          <p:val>
                                            <p:strVal val="#ppt_y+.1"/>
                                          </p:val>
                                        </p:tav>
                                        <p:tav tm="100000">
                                          <p:val>
                                            <p:strVal val="#ppt_y"/>
                                          </p:val>
                                        </p:tav>
                                      </p:tavLst>
                                    </p:anim>
                                  </p:childTnLst>
                                </p:cTn>
                              </p:par>
                            </p:childTnLst>
                          </p:cTn>
                        </p:par>
                        <p:par>
                          <p:cTn id="42" fill="hold">
                            <p:stCondLst>
                              <p:cond delay="1000"/>
                            </p:stCondLst>
                            <p:childTnLst>
                              <p:par>
                                <p:cTn id="43" presetID="22" presetClass="entr" presetSubtype="8" fill="hold" nodeType="afterEffect">
                                  <p:stCondLst>
                                    <p:cond delay="0"/>
                                  </p:stCondLst>
                                  <p:childTnLst>
                                    <p:set>
                                      <p:cBhvr>
                                        <p:cTn id="44" dur="1" fill="hold">
                                          <p:stCondLst>
                                            <p:cond delay="0"/>
                                          </p:stCondLst>
                                        </p:cTn>
                                        <p:tgtEl>
                                          <p:spTgt spid="13">
                                            <p:txEl>
                                              <p:pRg st="0" end="0"/>
                                            </p:txEl>
                                          </p:spTgt>
                                        </p:tgtEl>
                                        <p:attrNameLst>
                                          <p:attrName>style.visibility</p:attrName>
                                        </p:attrNameLst>
                                      </p:cBhvr>
                                      <p:to>
                                        <p:strVal val="visible"/>
                                      </p:to>
                                    </p:set>
                                    <p:animEffect transition="in" filter="wipe(left)">
                                      <p:cBhvr>
                                        <p:cTn id="45" dur="500"/>
                                        <p:tgtEl>
                                          <p:spTgt spid="13">
                                            <p:txEl>
                                              <p:pRg st="0" end="0"/>
                                            </p:txEl>
                                          </p:spTgt>
                                        </p:tgtEl>
                                      </p:cBhvr>
                                    </p:animEffect>
                                  </p:childTnLst>
                                </p:cTn>
                              </p:par>
                            </p:childTnLst>
                          </p:cTn>
                        </p:par>
                        <p:par>
                          <p:cTn id="46" fill="hold">
                            <p:stCondLst>
                              <p:cond delay="1500"/>
                            </p:stCondLst>
                            <p:childTnLst>
                              <p:par>
                                <p:cTn id="47" presetID="22" presetClass="entr" presetSubtype="4" fill="hold" grpId="0" nodeType="after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wipe(down)">
                                      <p:cBhvr>
                                        <p:cTn id="49" dur="500"/>
                                        <p:tgtEl>
                                          <p:spTgt spid="2"/>
                                        </p:tgtEl>
                                      </p:cBhvr>
                                    </p:animEffect>
                                  </p:childTnLst>
                                </p:cTn>
                              </p:par>
                            </p:childTnLst>
                          </p:cTn>
                        </p:par>
                        <p:par>
                          <p:cTn id="50" fill="hold">
                            <p:stCondLst>
                              <p:cond delay="2000"/>
                            </p:stCondLst>
                            <p:childTnLst>
                              <p:par>
                                <p:cTn id="51" presetID="22" presetClass="entr" presetSubtype="8" fill="hold" nodeType="afterEffect">
                                  <p:stCondLst>
                                    <p:cond delay="0"/>
                                  </p:stCondLst>
                                  <p:childTnLst>
                                    <p:set>
                                      <p:cBhvr>
                                        <p:cTn id="52" dur="1" fill="hold">
                                          <p:stCondLst>
                                            <p:cond delay="0"/>
                                          </p:stCondLst>
                                        </p:cTn>
                                        <p:tgtEl>
                                          <p:spTgt spid="13">
                                            <p:txEl>
                                              <p:pRg st="1" end="1"/>
                                            </p:txEl>
                                          </p:spTgt>
                                        </p:tgtEl>
                                        <p:attrNameLst>
                                          <p:attrName>style.visibility</p:attrName>
                                        </p:attrNameLst>
                                      </p:cBhvr>
                                      <p:to>
                                        <p:strVal val="visible"/>
                                      </p:to>
                                    </p:set>
                                    <p:animEffect transition="in" filter="wipe(left)">
                                      <p:cBhvr>
                                        <p:cTn id="53"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10" grpId="0" animBg="1"/>
      <p:bldP spid="12" grpId="0" animBg="1"/>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3276600"/>
            <a:ext cx="7315200" cy="3260495"/>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555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55561"/>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Defining Functions in the Shell</a:t>
            </a:r>
          </a:p>
        </p:txBody>
      </p:sp>
      <p:sp>
        <p:nvSpPr>
          <p:cNvPr id="7" name="Content Placeholder 1"/>
          <p:cNvSpPr txBox="1">
            <a:spLocks/>
          </p:cNvSpPr>
          <p:nvPr/>
        </p:nvSpPr>
        <p:spPr>
          <a:xfrm>
            <a:off x="304800" y="1036562"/>
            <a:ext cx="7467600" cy="5749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What about recursive functions?</a:t>
            </a:r>
          </a:p>
        </p:txBody>
      </p:sp>
      <p:sp>
        <p:nvSpPr>
          <p:cNvPr id="9" name="Content Placeholder 1"/>
          <p:cNvSpPr txBox="1">
            <a:spLocks/>
          </p:cNvSpPr>
          <p:nvPr/>
        </p:nvSpPr>
        <p:spPr>
          <a:xfrm>
            <a:off x="457200" y="3352800"/>
            <a:ext cx="7391400" cy="3124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this will</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&gt;&gt;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SumL</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 fun </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rgbClr val="A7F26E"/>
                </a:solidFill>
                <a:latin typeface="Cascadia Code" panose="020B0609020000020004" pitchFamily="49" charset="0"/>
                <a:ea typeface="Cascadia Code" panose="020B0609020000020004" pitchFamily="49" charset="0"/>
                <a:cs typeface="Cascadia Code" panose="020B0609020000020004" pitchFamily="49" charset="0"/>
              </a:rPr>
              <a:t>F</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 []) -&gt; [];</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rgbClr val="A7F26E"/>
                </a:solidFill>
                <a:latin typeface="Cascadia Code" panose="020B0609020000020004" pitchFamily="49" charset="0"/>
                <a:ea typeface="Cascadia Code" panose="020B0609020000020004" pitchFamily="49" charset="0"/>
                <a:cs typeface="Cascadia Code" panose="020B0609020000020004" pitchFamily="49" charset="0"/>
              </a:rPr>
              <a:t>F</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[H1 | T1], [H2 | T2]) -&gt; [H1 + H2 | </a:t>
            </a:r>
            <a:r>
              <a:rPr lang="en-US" sz="1600" dirty="0">
                <a:solidFill>
                  <a:srgbClr val="A7F26E"/>
                </a:solidFill>
                <a:latin typeface="Cascadia Code" panose="020B0609020000020004" pitchFamily="49" charset="0"/>
                <a:ea typeface="Cascadia Code" panose="020B0609020000020004" pitchFamily="49" charset="0"/>
                <a:cs typeface="Cascadia Code" panose="020B0609020000020004" pitchFamily="49" charset="0"/>
              </a:rPr>
              <a:t>F</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(F, T1, T2)]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end.</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 here the “recursive”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func</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is passed in as a</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 parameter F, and called in the second clause</a:t>
            </a:r>
          </a:p>
          <a:p>
            <a:pPr marL="109728" indent="0">
              <a:lnSpc>
                <a:spcPct val="120000"/>
              </a:lnSpc>
              <a:spcBef>
                <a:spcPts val="0"/>
              </a:spcBef>
              <a:spcAft>
                <a:spcPts val="0"/>
              </a:spcAft>
              <a:buNone/>
            </a:pPr>
            <a:endPar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&gt;&gt;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SumL</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SumL</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[2,4,6], [1,3,5]).</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[3,7,11]</a:t>
            </a:r>
          </a:p>
        </p:txBody>
      </p:sp>
      <p:sp>
        <p:nvSpPr>
          <p:cNvPr id="10" name="Rounded Rectangle 9"/>
          <p:cNvSpPr/>
          <p:nvPr/>
        </p:nvSpPr>
        <p:spPr>
          <a:xfrm>
            <a:off x="457200" y="1611540"/>
            <a:ext cx="7315200" cy="1473055"/>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1"/>
          <p:cNvSpPr txBox="1">
            <a:spLocks/>
          </p:cNvSpPr>
          <p:nvPr/>
        </p:nvSpPr>
        <p:spPr>
          <a:xfrm>
            <a:off x="497541" y="1692123"/>
            <a:ext cx="7391400" cy="139247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this wont work</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&gt;&gt;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SumL</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 fun ([], []) -&gt; [];</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([H1 | T1], [H2 | T2]) -&gt; [H1 + H2 | </a:t>
            </a:r>
            <a:r>
              <a:rPr lang="en-US" sz="1600" b="1" dirty="0" err="1">
                <a:solidFill>
                  <a:srgbClr val="A7F26E"/>
                </a:solidFill>
                <a:latin typeface="Cascadia Code" panose="020B0609020000020004" pitchFamily="49" charset="0"/>
                <a:ea typeface="Cascadia Code" panose="020B0609020000020004" pitchFamily="49" charset="0"/>
                <a:cs typeface="Cascadia Code" panose="020B0609020000020004" pitchFamily="49" charset="0"/>
              </a:rPr>
              <a:t>SumL</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(F, T1, T2)]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end.</a:t>
            </a:r>
          </a:p>
        </p:txBody>
      </p:sp>
      <p:sp>
        <p:nvSpPr>
          <p:cNvPr id="4" name="Freeform 3"/>
          <p:cNvSpPr/>
          <p:nvPr/>
        </p:nvSpPr>
        <p:spPr>
          <a:xfrm>
            <a:off x="546847" y="4410635"/>
            <a:ext cx="797859" cy="1281953"/>
          </a:xfrm>
          <a:custGeom>
            <a:avLst/>
            <a:gdLst>
              <a:gd name="connsiteX0" fmla="*/ 797859 w 797859"/>
              <a:gd name="connsiteY0" fmla="*/ 1039906 h 1281953"/>
              <a:gd name="connsiteX1" fmla="*/ 681318 w 797859"/>
              <a:gd name="connsiteY1" fmla="*/ 1174377 h 1281953"/>
              <a:gd name="connsiteX2" fmla="*/ 663388 w 797859"/>
              <a:gd name="connsiteY2" fmla="*/ 1192306 h 1281953"/>
              <a:gd name="connsiteX3" fmla="*/ 609600 w 797859"/>
              <a:gd name="connsiteY3" fmla="*/ 1210236 h 1281953"/>
              <a:gd name="connsiteX4" fmla="*/ 582706 w 797859"/>
              <a:gd name="connsiteY4" fmla="*/ 1219200 h 1281953"/>
              <a:gd name="connsiteX5" fmla="*/ 555812 w 797859"/>
              <a:gd name="connsiteY5" fmla="*/ 1237130 h 1281953"/>
              <a:gd name="connsiteX6" fmla="*/ 537882 w 797859"/>
              <a:gd name="connsiteY6" fmla="*/ 1255059 h 1281953"/>
              <a:gd name="connsiteX7" fmla="*/ 510988 w 797859"/>
              <a:gd name="connsiteY7" fmla="*/ 1264024 h 1281953"/>
              <a:gd name="connsiteX8" fmla="*/ 484094 w 797859"/>
              <a:gd name="connsiteY8" fmla="*/ 1281953 h 1281953"/>
              <a:gd name="connsiteX9" fmla="*/ 224118 w 797859"/>
              <a:gd name="connsiteY9" fmla="*/ 1264024 h 1281953"/>
              <a:gd name="connsiteX10" fmla="*/ 152400 w 797859"/>
              <a:gd name="connsiteY10" fmla="*/ 1246094 h 1281953"/>
              <a:gd name="connsiteX11" fmla="*/ 62753 w 797859"/>
              <a:gd name="connsiteY11" fmla="*/ 1237130 h 1281953"/>
              <a:gd name="connsiteX12" fmla="*/ 44824 w 797859"/>
              <a:gd name="connsiteY12" fmla="*/ 1183341 h 1281953"/>
              <a:gd name="connsiteX13" fmla="*/ 35859 w 797859"/>
              <a:gd name="connsiteY13" fmla="*/ 1156447 h 1281953"/>
              <a:gd name="connsiteX14" fmla="*/ 26894 w 797859"/>
              <a:gd name="connsiteY14" fmla="*/ 1075765 h 1281953"/>
              <a:gd name="connsiteX15" fmla="*/ 17929 w 797859"/>
              <a:gd name="connsiteY15" fmla="*/ 1021977 h 1281953"/>
              <a:gd name="connsiteX16" fmla="*/ 0 w 797859"/>
              <a:gd name="connsiteY16" fmla="*/ 788894 h 1281953"/>
              <a:gd name="connsiteX17" fmla="*/ 8965 w 797859"/>
              <a:gd name="connsiteY17" fmla="*/ 582706 h 1281953"/>
              <a:gd name="connsiteX18" fmla="*/ 44824 w 797859"/>
              <a:gd name="connsiteY18" fmla="*/ 484094 h 1281953"/>
              <a:gd name="connsiteX19" fmla="*/ 80682 w 797859"/>
              <a:gd name="connsiteY19" fmla="*/ 412377 h 1281953"/>
              <a:gd name="connsiteX20" fmla="*/ 125506 w 797859"/>
              <a:gd name="connsiteY20" fmla="*/ 331694 h 1281953"/>
              <a:gd name="connsiteX21" fmla="*/ 179294 w 797859"/>
              <a:gd name="connsiteY21" fmla="*/ 259977 h 1281953"/>
              <a:gd name="connsiteX22" fmla="*/ 197224 w 797859"/>
              <a:gd name="connsiteY22" fmla="*/ 233083 h 1281953"/>
              <a:gd name="connsiteX23" fmla="*/ 224118 w 797859"/>
              <a:gd name="connsiteY23" fmla="*/ 188259 h 1281953"/>
              <a:gd name="connsiteX24" fmla="*/ 251012 w 797859"/>
              <a:gd name="connsiteY24" fmla="*/ 179294 h 1281953"/>
              <a:gd name="connsiteX25" fmla="*/ 322729 w 797859"/>
              <a:gd name="connsiteY25" fmla="*/ 152400 h 1281953"/>
              <a:gd name="connsiteX26" fmla="*/ 349624 w 797859"/>
              <a:gd name="connsiteY26" fmla="*/ 134471 h 1281953"/>
              <a:gd name="connsiteX27" fmla="*/ 403412 w 797859"/>
              <a:gd name="connsiteY27" fmla="*/ 116541 h 1281953"/>
              <a:gd name="connsiteX28" fmla="*/ 475129 w 797859"/>
              <a:gd name="connsiteY28" fmla="*/ 71718 h 1281953"/>
              <a:gd name="connsiteX29" fmla="*/ 564777 w 797859"/>
              <a:gd name="connsiteY29" fmla="*/ 26894 h 1281953"/>
              <a:gd name="connsiteX30" fmla="*/ 600635 w 797859"/>
              <a:gd name="connsiteY30" fmla="*/ 17930 h 1281953"/>
              <a:gd name="connsiteX31" fmla="*/ 654424 w 797859"/>
              <a:gd name="connsiteY31" fmla="*/ 0 h 1281953"/>
              <a:gd name="connsiteX32" fmla="*/ 672353 w 797859"/>
              <a:gd name="connsiteY32" fmla="*/ 17930 h 1281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97859" h="1281953">
                <a:moveTo>
                  <a:pt x="797859" y="1039906"/>
                </a:moveTo>
                <a:cubicBezTo>
                  <a:pt x="719544" y="1140597"/>
                  <a:pt x="759194" y="1096502"/>
                  <a:pt x="681318" y="1174377"/>
                </a:cubicBezTo>
                <a:cubicBezTo>
                  <a:pt x="675341" y="1180353"/>
                  <a:pt x="671406" y="1189633"/>
                  <a:pt x="663388" y="1192306"/>
                </a:cubicBezTo>
                <a:lnTo>
                  <a:pt x="609600" y="1210236"/>
                </a:lnTo>
                <a:lnTo>
                  <a:pt x="582706" y="1219200"/>
                </a:lnTo>
                <a:cubicBezTo>
                  <a:pt x="573741" y="1225177"/>
                  <a:pt x="564225" y="1230399"/>
                  <a:pt x="555812" y="1237130"/>
                </a:cubicBezTo>
                <a:cubicBezTo>
                  <a:pt x="549212" y="1242410"/>
                  <a:pt x="545130" y="1250711"/>
                  <a:pt x="537882" y="1255059"/>
                </a:cubicBezTo>
                <a:cubicBezTo>
                  <a:pt x="529779" y="1259921"/>
                  <a:pt x="519440" y="1259798"/>
                  <a:pt x="510988" y="1264024"/>
                </a:cubicBezTo>
                <a:cubicBezTo>
                  <a:pt x="501351" y="1268842"/>
                  <a:pt x="493059" y="1275977"/>
                  <a:pt x="484094" y="1281953"/>
                </a:cubicBezTo>
                <a:cubicBezTo>
                  <a:pt x="344909" y="1254118"/>
                  <a:pt x="567445" y="1296212"/>
                  <a:pt x="224118" y="1264024"/>
                </a:cubicBezTo>
                <a:cubicBezTo>
                  <a:pt x="199584" y="1261724"/>
                  <a:pt x="176920" y="1248546"/>
                  <a:pt x="152400" y="1246094"/>
                </a:cubicBezTo>
                <a:lnTo>
                  <a:pt x="62753" y="1237130"/>
                </a:lnTo>
                <a:lnTo>
                  <a:pt x="44824" y="1183341"/>
                </a:lnTo>
                <a:lnTo>
                  <a:pt x="35859" y="1156447"/>
                </a:lnTo>
                <a:cubicBezTo>
                  <a:pt x="32871" y="1129553"/>
                  <a:pt x="30470" y="1102587"/>
                  <a:pt x="26894" y="1075765"/>
                </a:cubicBezTo>
                <a:cubicBezTo>
                  <a:pt x="24492" y="1057748"/>
                  <a:pt x="19378" y="1040096"/>
                  <a:pt x="17929" y="1021977"/>
                </a:cubicBezTo>
                <a:cubicBezTo>
                  <a:pt x="-4053" y="747197"/>
                  <a:pt x="21431" y="938907"/>
                  <a:pt x="0" y="788894"/>
                </a:cubicBezTo>
                <a:cubicBezTo>
                  <a:pt x="2988" y="720165"/>
                  <a:pt x="1886" y="651135"/>
                  <a:pt x="8965" y="582706"/>
                </a:cubicBezTo>
                <a:cubicBezTo>
                  <a:pt x="10221" y="570568"/>
                  <a:pt x="38405" y="498002"/>
                  <a:pt x="44824" y="484094"/>
                </a:cubicBezTo>
                <a:cubicBezTo>
                  <a:pt x="56024" y="459827"/>
                  <a:pt x="68729" y="436283"/>
                  <a:pt x="80682" y="412377"/>
                </a:cubicBezTo>
                <a:cubicBezTo>
                  <a:pt x="96041" y="381659"/>
                  <a:pt x="105249" y="360954"/>
                  <a:pt x="125506" y="331694"/>
                </a:cubicBezTo>
                <a:cubicBezTo>
                  <a:pt x="142515" y="307125"/>
                  <a:pt x="162718" y="284840"/>
                  <a:pt x="179294" y="259977"/>
                </a:cubicBezTo>
                <a:lnTo>
                  <a:pt x="197224" y="233083"/>
                </a:lnTo>
                <a:cubicBezTo>
                  <a:pt x="204275" y="211928"/>
                  <a:pt x="203608" y="200565"/>
                  <a:pt x="224118" y="188259"/>
                </a:cubicBezTo>
                <a:cubicBezTo>
                  <a:pt x="232221" y="183397"/>
                  <a:pt x="242560" y="183520"/>
                  <a:pt x="251012" y="179294"/>
                </a:cubicBezTo>
                <a:cubicBezTo>
                  <a:pt x="312567" y="148516"/>
                  <a:pt x="236252" y="169696"/>
                  <a:pt x="322729" y="152400"/>
                </a:cubicBezTo>
                <a:cubicBezTo>
                  <a:pt x="331694" y="146424"/>
                  <a:pt x="339778" y="138847"/>
                  <a:pt x="349624" y="134471"/>
                </a:cubicBezTo>
                <a:cubicBezTo>
                  <a:pt x="366894" y="126795"/>
                  <a:pt x="403412" y="116541"/>
                  <a:pt x="403412" y="116541"/>
                </a:cubicBezTo>
                <a:cubicBezTo>
                  <a:pt x="504996" y="40353"/>
                  <a:pt x="376684" y="133246"/>
                  <a:pt x="475129" y="71718"/>
                </a:cubicBezTo>
                <a:cubicBezTo>
                  <a:pt x="531157" y="36701"/>
                  <a:pt x="490426" y="45481"/>
                  <a:pt x="564777" y="26894"/>
                </a:cubicBezTo>
                <a:cubicBezTo>
                  <a:pt x="576730" y="23906"/>
                  <a:pt x="588834" y="21470"/>
                  <a:pt x="600635" y="17930"/>
                </a:cubicBezTo>
                <a:cubicBezTo>
                  <a:pt x="618738" y="12499"/>
                  <a:pt x="654424" y="0"/>
                  <a:pt x="654424" y="0"/>
                </a:cubicBezTo>
                <a:lnTo>
                  <a:pt x="672353" y="17930"/>
                </a:lnTo>
              </a:path>
            </a:pathLst>
          </a:custGeom>
          <a:noFill/>
          <a:ln w="38100">
            <a:solidFill>
              <a:srgbClr val="FF0000"/>
            </a:solidFill>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4267200" y="4648200"/>
            <a:ext cx="2681729" cy="1156447"/>
          </a:xfrm>
          <a:custGeom>
            <a:avLst/>
            <a:gdLst>
              <a:gd name="connsiteX0" fmla="*/ 0 w 2681729"/>
              <a:gd name="connsiteY0" fmla="*/ 896471 h 1156447"/>
              <a:gd name="connsiteX1" fmla="*/ 62753 w 2681729"/>
              <a:gd name="connsiteY1" fmla="*/ 905435 h 1156447"/>
              <a:gd name="connsiteX2" fmla="*/ 143436 w 2681729"/>
              <a:gd name="connsiteY2" fmla="*/ 923365 h 1156447"/>
              <a:gd name="connsiteX3" fmla="*/ 215153 w 2681729"/>
              <a:gd name="connsiteY3" fmla="*/ 932330 h 1156447"/>
              <a:gd name="connsiteX4" fmla="*/ 277906 w 2681729"/>
              <a:gd name="connsiteY4" fmla="*/ 950259 h 1156447"/>
              <a:gd name="connsiteX5" fmla="*/ 349624 w 2681729"/>
              <a:gd name="connsiteY5" fmla="*/ 968188 h 1156447"/>
              <a:gd name="connsiteX6" fmla="*/ 403412 w 2681729"/>
              <a:gd name="connsiteY6" fmla="*/ 986118 h 1156447"/>
              <a:gd name="connsiteX7" fmla="*/ 430306 w 2681729"/>
              <a:gd name="connsiteY7" fmla="*/ 995083 h 1156447"/>
              <a:gd name="connsiteX8" fmla="*/ 466165 w 2681729"/>
              <a:gd name="connsiteY8" fmla="*/ 1004047 h 1156447"/>
              <a:gd name="connsiteX9" fmla="*/ 528918 w 2681729"/>
              <a:gd name="connsiteY9" fmla="*/ 1030941 h 1156447"/>
              <a:gd name="connsiteX10" fmla="*/ 555812 w 2681729"/>
              <a:gd name="connsiteY10" fmla="*/ 1048871 h 1156447"/>
              <a:gd name="connsiteX11" fmla="*/ 672353 w 2681729"/>
              <a:gd name="connsiteY11" fmla="*/ 1075765 h 1156447"/>
              <a:gd name="connsiteX12" fmla="*/ 726142 w 2681729"/>
              <a:gd name="connsiteY12" fmla="*/ 1093694 h 1156447"/>
              <a:gd name="connsiteX13" fmla="*/ 806824 w 2681729"/>
              <a:gd name="connsiteY13" fmla="*/ 1102659 h 1156447"/>
              <a:gd name="connsiteX14" fmla="*/ 869577 w 2681729"/>
              <a:gd name="connsiteY14" fmla="*/ 1111624 h 1156447"/>
              <a:gd name="connsiteX15" fmla="*/ 1201271 w 2681729"/>
              <a:gd name="connsiteY15" fmla="*/ 1120588 h 1156447"/>
              <a:gd name="connsiteX16" fmla="*/ 1434353 w 2681729"/>
              <a:gd name="connsiteY16" fmla="*/ 1129553 h 1156447"/>
              <a:gd name="connsiteX17" fmla="*/ 1479177 w 2681729"/>
              <a:gd name="connsiteY17" fmla="*/ 1138518 h 1156447"/>
              <a:gd name="connsiteX18" fmla="*/ 1506071 w 2681729"/>
              <a:gd name="connsiteY18" fmla="*/ 1147483 h 1156447"/>
              <a:gd name="connsiteX19" fmla="*/ 1577789 w 2681729"/>
              <a:gd name="connsiteY19" fmla="*/ 1156447 h 1156447"/>
              <a:gd name="connsiteX20" fmla="*/ 1748118 w 2681729"/>
              <a:gd name="connsiteY20" fmla="*/ 1147483 h 1156447"/>
              <a:gd name="connsiteX21" fmla="*/ 1783977 w 2681729"/>
              <a:gd name="connsiteY21" fmla="*/ 1138518 h 1156447"/>
              <a:gd name="connsiteX22" fmla="*/ 1855695 w 2681729"/>
              <a:gd name="connsiteY22" fmla="*/ 1129553 h 1156447"/>
              <a:gd name="connsiteX23" fmla="*/ 1918447 w 2681729"/>
              <a:gd name="connsiteY23" fmla="*/ 1111624 h 1156447"/>
              <a:gd name="connsiteX24" fmla="*/ 1972236 w 2681729"/>
              <a:gd name="connsiteY24" fmla="*/ 1093694 h 1156447"/>
              <a:gd name="connsiteX25" fmla="*/ 1999130 w 2681729"/>
              <a:gd name="connsiteY25" fmla="*/ 1084730 h 1156447"/>
              <a:gd name="connsiteX26" fmla="*/ 2097742 w 2681729"/>
              <a:gd name="connsiteY26" fmla="*/ 1048871 h 1156447"/>
              <a:gd name="connsiteX27" fmla="*/ 2151530 w 2681729"/>
              <a:gd name="connsiteY27" fmla="*/ 1030941 h 1156447"/>
              <a:gd name="connsiteX28" fmla="*/ 2196353 w 2681729"/>
              <a:gd name="connsiteY28" fmla="*/ 1021977 h 1156447"/>
              <a:gd name="connsiteX29" fmla="*/ 2250142 w 2681729"/>
              <a:gd name="connsiteY29" fmla="*/ 1004047 h 1156447"/>
              <a:gd name="connsiteX30" fmla="*/ 2277036 w 2681729"/>
              <a:gd name="connsiteY30" fmla="*/ 995083 h 1156447"/>
              <a:gd name="connsiteX31" fmla="*/ 2375647 w 2681729"/>
              <a:gd name="connsiteY31" fmla="*/ 968188 h 1156447"/>
              <a:gd name="connsiteX32" fmla="*/ 2429436 w 2681729"/>
              <a:gd name="connsiteY32" fmla="*/ 950259 h 1156447"/>
              <a:gd name="connsiteX33" fmla="*/ 2483224 w 2681729"/>
              <a:gd name="connsiteY33" fmla="*/ 923365 h 1156447"/>
              <a:gd name="connsiteX34" fmla="*/ 2545977 w 2681729"/>
              <a:gd name="connsiteY34" fmla="*/ 878541 h 1156447"/>
              <a:gd name="connsiteX35" fmla="*/ 2599765 w 2681729"/>
              <a:gd name="connsiteY35" fmla="*/ 824753 h 1156447"/>
              <a:gd name="connsiteX36" fmla="*/ 2644589 w 2681729"/>
              <a:gd name="connsiteY36" fmla="*/ 770965 h 1156447"/>
              <a:gd name="connsiteX37" fmla="*/ 2662518 w 2681729"/>
              <a:gd name="connsiteY37" fmla="*/ 717177 h 1156447"/>
              <a:gd name="connsiteX38" fmla="*/ 2671483 w 2681729"/>
              <a:gd name="connsiteY38" fmla="*/ 690283 h 1156447"/>
              <a:gd name="connsiteX39" fmla="*/ 2671483 w 2681729"/>
              <a:gd name="connsiteY39" fmla="*/ 475130 h 1156447"/>
              <a:gd name="connsiteX40" fmla="*/ 2644589 w 2681729"/>
              <a:gd name="connsiteY40" fmla="*/ 412377 h 1156447"/>
              <a:gd name="connsiteX41" fmla="*/ 2626659 w 2681729"/>
              <a:gd name="connsiteY41" fmla="*/ 394447 h 1156447"/>
              <a:gd name="connsiteX42" fmla="*/ 2572871 w 2681729"/>
              <a:gd name="connsiteY42" fmla="*/ 322730 h 1156447"/>
              <a:gd name="connsiteX43" fmla="*/ 2554942 w 2681729"/>
              <a:gd name="connsiteY43" fmla="*/ 304800 h 1156447"/>
              <a:gd name="connsiteX44" fmla="*/ 2528047 w 2681729"/>
              <a:gd name="connsiteY44" fmla="*/ 295835 h 1156447"/>
              <a:gd name="connsiteX45" fmla="*/ 2474259 w 2681729"/>
              <a:gd name="connsiteY45" fmla="*/ 259977 h 1156447"/>
              <a:gd name="connsiteX46" fmla="*/ 2420471 w 2681729"/>
              <a:gd name="connsiteY46" fmla="*/ 251012 h 1156447"/>
              <a:gd name="connsiteX47" fmla="*/ 2393577 w 2681729"/>
              <a:gd name="connsiteY47" fmla="*/ 242047 h 1156447"/>
              <a:gd name="connsiteX48" fmla="*/ 2348753 w 2681729"/>
              <a:gd name="connsiteY48" fmla="*/ 233083 h 1156447"/>
              <a:gd name="connsiteX49" fmla="*/ 2312895 w 2681729"/>
              <a:gd name="connsiteY49" fmla="*/ 224118 h 1156447"/>
              <a:gd name="connsiteX50" fmla="*/ 2196353 w 2681729"/>
              <a:gd name="connsiteY50" fmla="*/ 197224 h 1156447"/>
              <a:gd name="connsiteX51" fmla="*/ 2169459 w 2681729"/>
              <a:gd name="connsiteY51" fmla="*/ 188259 h 1156447"/>
              <a:gd name="connsiteX52" fmla="*/ 2079812 w 2681729"/>
              <a:gd name="connsiteY52" fmla="*/ 170330 h 1156447"/>
              <a:gd name="connsiteX53" fmla="*/ 2052918 w 2681729"/>
              <a:gd name="connsiteY53" fmla="*/ 161365 h 1156447"/>
              <a:gd name="connsiteX54" fmla="*/ 2017059 w 2681729"/>
              <a:gd name="connsiteY54" fmla="*/ 152400 h 1156447"/>
              <a:gd name="connsiteX55" fmla="*/ 1990165 w 2681729"/>
              <a:gd name="connsiteY55" fmla="*/ 134471 h 1156447"/>
              <a:gd name="connsiteX56" fmla="*/ 1936377 w 2681729"/>
              <a:gd name="connsiteY56" fmla="*/ 116541 h 1156447"/>
              <a:gd name="connsiteX57" fmla="*/ 1909483 w 2681729"/>
              <a:gd name="connsiteY57" fmla="*/ 62753 h 1156447"/>
              <a:gd name="connsiteX58" fmla="*/ 1873624 w 2681729"/>
              <a:gd name="connsiteY58" fmla="*/ 26894 h 1156447"/>
              <a:gd name="connsiteX59" fmla="*/ 1864659 w 2681729"/>
              <a:gd name="connsiteY59" fmla="*/ 0 h 115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2681729" h="1156447">
                <a:moveTo>
                  <a:pt x="0" y="896471"/>
                </a:moveTo>
                <a:cubicBezTo>
                  <a:pt x="20918" y="899459"/>
                  <a:pt x="41964" y="901655"/>
                  <a:pt x="62753" y="905435"/>
                </a:cubicBezTo>
                <a:cubicBezTo>
                  <a:pt x="160948" y="923288"/>
                  <a:pt x="27720" y="905562"/>
                  <a:pt x="143436" y="923365"/>
                </a:cubicBezTo>
                <a:cubicBezTo>
                  <a:pt x="167248" y="927028"/>
                  <a:pt x="191389" y="928369"/>
                  <a:pt x="215153" y="932330"/>
                </a:cubicBezTo>
                <a:cubicBezTo>
                  <a:pt x="253562" y="938731"/>
                  <a:pt x="244399" y="941121"/>
                  <a:pt x="277906" y="950259"/>
                </a:cubicBezTo>
                <a:cubicBezTo>
                  <a:pt x="301679" y="956743"/>
                  <a:pt x="326247" y="960395"/>
                  <a:pt x="349624" y="968188"/>
                </a:cubicBezTo>
                <a:lnTo>
                  <a:pt x="403412" y="986118"/>
                </a:lnTo>
                <a:cubicBezTo>
                  <a:pt x="412377" y="989106"/>
                  <a:pt x="421138" y="992791"/>
                  <a:pt x="430306" y="995083"/>
                </a:cubicBezTo>
                <a:lnTo>
                  <a:pt x="466165" y="1004047"/>
                </a:lnTo>
                <a:cubicBezTo>
                  <a:pt x="533684" y="1049061"/>
                  <a:pt x="447873" y="996208"/>
                  <a:pt x="528918" y="1030941"/>
                </a:cubicBezTo>
                <a:cubicBezTo>
                  <a:pt x="538821" y="1035185"/>
                  <a:pt x="545686" y="1045189"/>
                  <a:pt x="555812" y="1048871"/>
                </a:cubicBezTo>
                <a:cubicBezTo>
                  <a:pt x="623420" y="1073456"/>
                  <a:pt x="615048" y="1060137"/>
                  <a:pt x="672353" y="1075765"/>
                </a:cubicBezTo>
                <a:cubicBezTo>
                  <a:pt x="690587" y="1080738"/>
                  <a:pt x="707358" y="1091607"/>
                  <a:pt x="726142" y="1093694"/>
                </a:cubicBezTo>
                <a:lnTo>
                  <a:pt x="806824" y="1102659"/>
                </a:lnTo>
                <a:cubicBezTo>
                  <a:pt x="827791" y="1105280"/>
                  <a:pt x="848469" y="1110665"/>
                  <a:pt x="869577" y="1111624"/>
                </a:cubicBezTo>
                <a:cubicBezTo>
                  <a:pt x="980068" y="1116646"/>
                  <a:pt x="1090722" y="1117079"/>
                  <a:pt x="1201271" y="1120588"/>
                </a:cubicBezTo>
                <a:lnTo>
                  <a:pt x="1434353" y="1129553"/>
                </a:lnTo>
                <a:cubicBezTo>
                  <a:pt x="1449294" y="1132541"/>
                  <a:pt x="1464395" y="1134822"/>
                  <a:pt x="1479177" y="1138518"/>
                </a:cubicBezTo>
                <a:cubicBezTo>
                  <a:pt x="1488344" y="1140810"/>
                  <a:pt x="1496774" y="1145793"/>
                  <a:pt x="1506071" y="1147483"/>
                </a:cubicBezTo>
                <a:cubicBezTo>
                  <a:pt x="1529774" y="1151793"/>
                  <a:pt x="1553883" y="1153459"/>
                  <a:pt x="1577789" y="1156447"/>
                </a:cubicBezTo>
                <a:cubicBezTo>
                  <a:pt x="1634565" y="1153459"/>
                  <a:pt x="1691477" y="1152408"/>
                  <a:pt x="1748118" y="1147483"/>
                </a:cubicBezTo>
                <a:cubicBezTo>
                  <a:pt x="1760393" y="1146416"/>
                  <a:pt x="1771824" y="1140544"/>
                  <a:pt x="1783977" y="1138518"/>
                </a:cubicBezTo>
                <a:cubicBezTo>
                  <a:pt x="1807741" y="1134557"/>
                  <a:pt x="1831789" y="1132541"/>
                  <a:pt x="1855695" y="1129553"/>
                </a:cubicBezTo>
                <a:cubicBezTo>
                  <a:pt x="1946070" y="1099427"/>
                  <a:pt x="1805893" y="1145390"/>
                  <a:pt x="1918447" y="1111624"/>
                </a:cubicBezTo>
                <a:cubicBezTo>
                  <a:pt x="1936550" y="1106193"/>
                  <a:pt x="1954306" y="1099670"/>
                  <a:pt x="1972236" y="1093694"/>
                </a:cubicBezTo>
                <a:lnTo>
                  <a:pt x="1999130" y="1084730"/>
                </a:lnTo>
                <a:cubicBezTo>
                  <a:pt x="2055511" y="1047141"/>
                  <a:pt x="1995025" y="1083111"/>
                  <a:pt x="2097742" y="1048871"/>
                </a:cubicBezTo>
                <a:cubicBezTo>
                  <a:pt x="2115671" y="1042894"/>
                  <a:pt x="2132998" y="1034647"/>
                  <a:pt x="2151530" y="1030941"/>
                </a:cubicBezTo>
                <a:cubicBezTo>
                  <a:pt x="2166471" y="1027953"/>
                  <a:pt x="2181653" y="1025986"/>
                  <a:pt x="2196353" y="1021977"/>
                </a:cubicBezTo>
                <a:cubicBezTo>
                  <a:pt x="2214587" y="1017004"/>
                  <a:pt x="2232212" y="1010023"/>
                  <a:pt x="2250142" y="1004047"/>
                </a:cubicBezTo>
                <a:lnTo>
                  <a:pt x="2277036" y="995083"/>
                </a:lnTo>
                <a:cubicBezTo>
                  <a:pt x="2331248" y="958940"/>
                  <a:pt x="2276976" y="989332"/>
                  <a:pt x="2375647" y="968188"/>
                </a:cubicBezTo>
                <a:cubicBezTo>
                  <a:pt x="2394127" y="964228"/>
                  <a:pt x="2413711" y="960742"/>
                  <a:pt x="2429436" y="950259"/>
                </a:cubicBezTo>
                <a:cubicBezTo>
                  <a:pt x="2464193" y="927088"/>
                  <a:pt x="2446109" y="935737"/>
                  <a:pt x="2483224" y="923365"/>
                </a:cubicBezTo>
                <a:cubicBezTo>
                  <a:pt x="2525765" y="880824"/>
                  <a:pt x="2503046" y="892852"/>
                  <a:pt x="2545977" y="878541"/>
                </a:cubicBezTo>
                <a:cubicBezTo>
                  <a:pt x="2563906" y="860612"/>
                  <a:pt x="2585700" y="845850"/>
                  <a:pt x="2599765" y="824753"/>
                </a:cubicBezTo>
                <a:cubicBezTo>
                  <a:pt x="2624728" y="787310"/>
                  <a:pt x="2610076" y="805478"/>
                  <a:pt x="2644589" y="770965"/>
                </a:cubicBezTo>
                <a:lnTo>
                  <a:pt x="2662518" y="717177"/>
                </a:lnTo>
                <a:lnTo>
                  <a:pt x="2671483" y="690283"/>
                </a:lnTo>
                <a:cubicBezTo>
                  <a:pt x="2684433" y="586674"/>
                  <a:pt x="2685838" y="611503"/>
                  <a:pt x="2671483" y="475130"/>
                </a:cubicBezTo>
                <a:cubicBezTo>
                  <a:pt x="2669989" y="460936"/>
                  <a:pt x="2650203" y="420798"/>
                  <a:pt x="2644589" y="412377"/>
                </a:cubicBezTo>
                <a:cubicBezTo>
                  <a:pt x="2639900" y="405344"/>
                  <a:pt x="2632636" y="400424"/>
                  <a:pt x="2626659" y="394447"/>
                </a:cubicBezTo>
                <a:cubicBezTo>
                  <a:pt x="2611013" y="347506"/>
                  <a:pt x="2624377" y="374236"/>
                  <a:pt x="2572871" y="322730"/>
                </a:cubicBezTo>
                <a:cubicBezTo>
                  <a:pt x="2566894" y="316753"/>
                  <a:pt x="2562960" y="307473"/>
                  <a:pt x="2554942" y="304800"/>
                </a:cubicBezTo>
                <a:cubicBezTo>
                  <a:pt x="2545977" y="301812"/>
                  <a:pt x="2536308" y="300424"/>
                  <a:pt x="2528047" y="295835"/>
                </a:cubicBezTo>
                <a:cubicBezTo>
                  <a:pt x="2509210" y="285370"/>
                  <a:pt x="2495514" y="263520"/>
                  <a:pt x="2474259" y="259977"/>
                </a:cubicBezTo>
                <a:cubicBezTo>
                  <a:pt x="2456330" y="256989"/>
                  <a:pt x="2438215" y="254955"/>
                  <a:pt x="2420471" y="251012"/>
                </a:cubicBezTo>
                <a:cubicBezTo>
                  <a:pt x="2411246" y="248962"/>
                  <a:pt x="2402744" y="244339"/>
                  <a:pt x="2393577" y="242047"/>
                </a:cubicBezTo>
                <a:cubicBezTo>
                  <a:pt x="2378795" y="238352"/>
                  <a:pt x="2363627" y="236388"/>
                  <a:pt x="2348753" y="233083"/>
                </a:cubicBezTo>
                <a:cubicBezTo>
                  <a:pt x="2336726" y="230410"/>
                  <a:pt x="2324848" y="227106"/>
                  <a:pt x="2312895" y="224118"/>
                </a:cubicBezTo>
                <a:cubicBezTo>
                  <a:pt x="2257231" y="187009"/>
                  <a:pt x="2307261" y="214286"/>
                  <a:pt x="2196353" y="197224"/>
                </a:cubicBezTo>
                <a:cubicBezTo>
                  <a:pt x="2187013" y="195787"/>
                  <a:pt x="2178545" y="190855"/>
                  <a:pt x="2169459" y="188259"/>
                </a:cubicBezTo>
                <a:cubicBezTo>
                  <a:pt x="2132012" y="177560"/>
                  <a:pt x="2122081" y="177374"/>
                  <a:pt x="2079812" y="170330"/>
                </a:cubicBezTo>
                <a:cubicBezTo>
                  <a:pt x="2070847" y="167342"/>
                  <a:pt x="2062004" y="163961"/>
                  <a:pt x="2052918" y="161365"/>
                </a:cubicBezTo>
                <a:cubicBezTo>
                  <a:pt x="2041071" y="157980"/>
                  <a:pt x="2028384" y="157253"/>
                  <a:pt x="2017059" y="152400"/>
                </a:cubicBezTo>
                <a:cubicBezTo>
                  <a:pt x="2007156" y="148156"/>
                  <a:pt x="2000011" y="138847"/>
                  <a:pt x="1990165" y="134471"/>
                </a:cubicBezTo>
                <a:cubicBezTo>
                  <a:pt x="1972895" y="126795"/>
                  <a:pt x="1936377" y="116541"/>
                  <a:pt x="1936377" y="116541"/>
                </a:cubicBezTo>
                <a:cubicBezTo>
                  <a:pt x="1927700" y="90512"/>
                  <a:pt x="1928440" y="84870"/>
                  <a:pt x="1909483" y="62753"/>
                </a:cubicBezTo>
                <a:cubicBezTo>
                  <a:pt x="1898482" y="49918"/>
                  <a:pt x="1873624" y="26894"/>
                  <a:pt x="1873624" y="26894"/>
                </a:cubicBezTo>
                <a:lnTo>
                  <a:pt x="1864659" y="0"/>
                </a:lnTo>
              </a:path>
            </a:pathLst>
          </a:custGeom>
          <a:noFill/>
          <a:ln w="38100">
            <a:solidFill>
              <a:srgbClr val="FF0000"/>
            </a:solidFill>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2858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fade">
                                      <p:cBhvr>
                                        <p:cTn id="10" dur="500"/>
                                        <p:tgtEl>
                                          <p:spTgt spid="7">
                                            <p:txEl>
                                              <p:pRg st="0" end="0"/>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600"/>
                                        <p:tgtEl>
                                          <p:spTgt spid="3"/>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up)">
                                      <p:cBhvr>
                                        <p:cTn id="16" dur="600"/>
                                        <p:tgtEl>
                                          <p:spTgt spid="10"/>
                                        </p:tgtEl>
                                      </p:cBhvr>
                                    </p:animEffect>
                                  </p:childTnLst>
                                </p:cTn>
                              </p:par>
                              <p:par>
                                <p:cTn id="17" presetID="22" presetClass="entr" presetSubtype="8" fill="hold" nodeType="with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wipe(left)">
                                      <p:cBhvr>
                                        <p:cTn id="19" dur="500"/>
                                        <p:tgtEl>
                                          <p:spTgt spid="11">
                                            <p:txEl>
                                              <p:pRg st="0" end="0"/>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11">
                                            <p:txEl>
                                              <p:pRg st="1" end="1"/>
                                            </p:txEl>
                                          </p:spTgt>
                                        </p:tgtEl>
                                        <p:attrNameLst>
                                          <p:attrName>style.visibility</p:attrName>
                                        </p:attrNameLst>
                                      </p:cBhvr>
                                      <p:to>
                                        <p:strVal val="visible"/>
                                      </p:to>
                                    </p:set>
                                    <p:animEffect transition="in" filter="wipe(left)">
                                      <p:cBhvr>
                                        <p:cTn id="22" dur="500"/>
                                        <p:tgtEl>
                                          <p:spTgt spid="11">
                                            <p:txEl>
                                              <p:pRg st="1" end="1"/>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11">
                                            <p:txEl>
                                              <p:pRg st="2" end="2"/>
                                            </p:txEl>
                                          </p:spTgt>
                                        </p:tgtEl>
                                        <p:attrNameLst>
                                          <p:attrName>style.visibility</p:attrName>
                                        </p:attrNameLst>
                                      </p:cBhvr>
                                      <p:to>
                                        <p:strVal val="visible"/>
                                      </p:to>
                                    </p:set>
                                    <p:animEffect transition="in" filter="wipe(left)">
                                      <p:cBhvr>
                                        <p:cTn id="25" dur="500"/>
                                        <p:tgtEl>
                                          <p:spTgt spid="11">
                                            <p:txEl>
                                              <p:pRg st="2" end="2"/>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wipe(left)">
                                      <p:cBhvr>
                                        <p:cTn id="28" dur="500"/>
                                        <p:tgtEl>
                                          <p:spTgt spid="11">
                                            <p:txEl>
                                              <p:pRg st="3" end="3"/>
                                            </p:txEl>
                                          </p:spTgt>
                                        </p:tgtEl>
                                      </p:cBhvr>
                                    </p:animEffect>
                                  </p:childTnLst>
                                </p:cTn>
                              </p:par>
                            </p:childTnLst>
                          </p:cTn>
                        </p:par>
                        <p:par>
                          <p:cTn id="29" fill="hold">
                            <p:stCondLst>
                              <p:cond delay="600"/>
                            </p:stCondLst>
                            <p:childTnLst>
                              <p:par>
                                <p:cTn id="30" presetID="22" presetClass="entr" presetSubtype="8" fill="hold" nodeType="after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wipe(left)">
                                      <p:cBhvr>
                                        <p:cTn id="32" dur="500"/>
                                        <p:tgtEl>
                                          <p:spTgt spid="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9">
                                            <p:txEl>
                                              <p:pRg st="1" end="1"/>
                                            </p:txEl>
                                          </p:spTgt>
                                        </p:tgtEl>
                                        <p:attrNameLst>
                                          <p:attrName>style.visibility</p:attrName>
                                        </p:attrNameLst>
                                      </p:cBhvr>
                                      <p:to>
                                        <p:strVal val="visible"/>
                                      </p:to>
                                    </p:set>
                                    <p:animEffect transition="in" filter="wipe(left)">
                                      <p:cBhvr>
                                        <p:cTn id="37" dur="500"/>
                                        <p:tgtEl>
                                          <p:spTgt spid="9">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9">
                                            <p:txEl>
                                              <p:pRg st="2" end="2"/>
                                            </p:txEl>
                                          </p:spTgt>
                                        </p:tgtEl>
                                        <p:attrNameLst>
                                          <p:attrName>style.visibility</p:attrName>
                                        </p:attrNameLst>
                                      </p:cBhvr>
                                      <p:to>
                                        <p:strVal val="visible"/>
                                      </p:to>
                                    </p:set>
                                    <p:animEffect transition="in" filter="wipe(left)">
                                      <p:cBhvr>
                                        <p:cTn id="42" dur="500"/>
                                        <p:tgtEl>
                                          <p:spTgt spid="9">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9">
                                            <p:txEl>
                                              <p:pRg st="3" end="3"/>
                                            </p:txEl>
                                          </p:spTgt>
                                        </p:tgtEl>
                                        <p:attrNameLst>
                                          <p:attrName>style.visibility</p:attrName>
                                        </p:attrNameLst>
                                      </p:cBhvr>
                                      <p:to>
                                        <p:strVal val="visible"/>
                                      </p:to>
                                    </p:set>
                                    <p:animEffect transition="in" filter="wipe(left)">
                                      <p:cBhvr>
                                        <p:cTn id="47" dur="500"/>
                                        <p:tgtEl>
                                          <p:spTgt spid="9">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9">
                                            <p:txEl>
                                              <p:pRg st="4" end="4"/>
                                            </p:txEl>
                                          </p:spTgt>
                                        </p:tgtEl>
                                        <p:attrNameLst>
                                          <p:attrName>style.visibility</p:attrName>
                                        </p:attrNameLst>
                                      </p:cBhvr>
                                      <p:to>
                                        <p:strVal val="visible"/>
                                      </p:to>
                                    </p:set>
                                    <p:animEffect transition="in" filter="wipe(left)">
                                      <p:cBhvr>
                                        <p:cTn id="52" dur="500"/>
                                        <p:tgtEl>
                                          <p:spTgt spid="9">
                                            <p:txEl>
                                              <p:pRg st="4" end="4"/>
                                            </p:txEl>
                                          </p:spTgt>
                                        </p:tgtEl>
                                      </p:cBhvr>
                                    </p:animEffect>
                                  </p:childTnLst>
                                </p:cTn>
                              </p:par>
                            </p:childTnLst>
                          </p:cTn>
                        </p:par>
                        <p:par>
                          <p:cTn id="53" fill="hold">
                            <p:stCondLst>
                              <p:cond delay="500"/>
                            </p:stCondLst>
                            <p:childTnLst>
                              <p:par>
                                <p:cTn id="54" presetID="22" presetClass="entr" presetSubtype="8" fill="hold" nodeType="afterEffect">
                                  <p:stCondLst>
                                    <p:cond delay="0"/>
                                  </p:stCondLst>
                                  <p:childTnLst>
                                    <p:set>
                                      <p:cBhvr>
                                        <p:cTn id="55" dur="1" fill="hold">
                                          <p:stCondLst>
                                            <p:cond delay="0"/>
                                          </p:stCondLst>
                                        </p:cTn>
                                        <p:tgtEl>
                                          <p:spTgt spid="9">
                                            <p:txEl>
                                              <p:pRg st="5" end="5"/>
                                            </p:txEl>
                                          </p:spTgt>
                                        </p:tgtEl>
                                        <p:attrNameLst>
                                          <p:attrName>style.visibility</p:attrName>
                                        </p:attrNameLst>
                                      </p:cBhvr>
                                      <p:to>
                                        <p:strVal val="visible"/>
                                      </p:to>
                                    </p:set>
                                    <p:animEffect transition="in" filter="wipe(left)">
                                      <p:cBhvr>
                                        <p:cTn id="56" dur="500"/>
                                        <p:tgtEl>
                                          <p:spTgt spid="9">
                                            <p:txEl>
                                              <p:pRg st="5" end="5"/>
                                            </p:txEl>
                                          </p:spTgt>
                                        </p:tgtEl>
                                      </p:cBhvr>
                                    </p:animEffect>
                                  </p:childTnLst>
                                </p:cTn>
                              </p:par>
                            </p:childTnLst>
                          </p:cTn>
                        </p:par>
                        <p:par>
                          <p:cTn id="57" fill="hold">
                            <p:stCondLst>
                              <p:cond delay="1000"/>
                            </p:stCondLst>
                            <p:childTnLst>
                              <p:par>
                                <p:cTn id="58" presetID="22" presetClass="entr" presetSubtype="8" fill="hold" nodeType="afterEffect">
                                  <p:stCondLst>
                                    <p:cond delay="0"/>
                                  </p:stCondLst>
                                  <p:childTnLst>
                                    <p:set>
                                      <p:cBhvr>
                                        <p:cTn id="59" dur="1" fill="hold">
                                          <p:stCondLst>
                                            <p:cond delay="0"/>
                                          </p:stCondLst>
                                        </p:cTn>
                                        <p:tgtEl>
                                          <p:spTgt spid="9">
                                            <p:txEl>
                                              <p:pRg st="6" end="6"/>
                                            </p:txEl>
                                          </p:spTgt>
                                        </p:tgtEl>
                                        <p:attrNameLst>
                                          <p:attrName>style.visibility</p:attrName>
                                        </p:attrNameLst>
                                      </p:cBhvr>
                                      <p:to>
                                        <p:strVal val="visible"/>
                                      </p:to>
                                    </p:set>
                                    <p:animEffect transition="in" filter="wipe(left)">
                                      <p:cBhvr>
                                        <p:cTn id="60" dur="500"/>
                                        <p:tgtEl>
                                          <p:spTgt spid="9">
                                            <p:txEl>
                                              <p:pRg st="6" end="6"/>
                                            </p:txEl>
                                          </p:spTgt>
                                        </p:tgtEl>
                                      </p:cBhvr>
                                    </p:animEffect>
                                  </p:childTnLst>
                                </p:cTn>
                              </p:par>
                            </p:childTnLst>
                          </p:cTn>
                        </p:par>
                        <p:par>
                          <p:cTn id="61" fill="hold">
                            <p:stCondLst>
                              <p:cond delay="1500"/>
                            </p:stCondLst>
                            <p:childTnLst>
                              <p:par>
                                <p:cTn id="62" presetID="22" presetClass="entr" presetSubtype="4" fill="hold" grpId="0" nodeType="afterEffect">
                                  <p:stCondLst>
                                    <p:cond delay="0"/>
                                  </p:stCondLst>
                                  <p:childTnLst>
                                    <p:set>
                                      <p:cBhvr>
                                        <p:cTn id="63" dur="1" fill="hold">
                                          <p:stCondLst>
                                            <p:cond delay="0"/>
                                          </p:stCondLst>
                                        </p:cTn>
                                        <p:tgtEl>
                                          <p:spTgt spid="4"/>
                                        </p:tgtEl>
                                        <p:attrNameLst>
                                          <p:attrName>style.visibility</p:attrName>
                                        </p:attrNameLst>
                                      </p:cBhvr>
                                      <p:to>
                                        <p:strVal val="visible"/>
                                      </p:to>
                                    </p:set>
                                    <p:animEffect transition="in" filter="wipe(down)">
                                      <p:cBhvr>
                                        <p:cTn id="64" dur="500"/>
                                        <p:tgtEl>
                                          <p:spTgt spid="4"/>
                                        </p:tgtEl>
                                      </p:cBhvr>
                                    </p:animEffect>
                                  </p:childTnLst>
                                </p:cTn>
                              </p:par>
                            </p:childTnLst>
                          </p:cTn>
                        </p:par>
                        <p:par>
                          <p:cTn id="65" fill="hold">
                            <p:stCondLst>
                              <p:cond delay="2000"/>
                            </p:stCondLst>
                            <p:childTnLst>
                              <p:par>
                                <p:cTn id="66" presetID="22" presetClass="entr" presetSubtype="4" fill="hold" grpId="0" nodeType="afterEffect">
                                  <p:stCondLst>
                                    <p:cond delay="0"/>
                                  </p:stCondLst>
                                  <p:childTnLst>
                                    <p:set>
                                      <p:cBhvr>
                                        <p:cTn id="67" dur="1" fill="hold">
                                          <p:stCondLst>
                                            <p:cond delay="0"/>
                                          </p:stCondLst>
                                        </p:cTn>
                                        <p:tgtEl>
                                          <p:spTgt spid="12"/>
                                        </p:tgtEl>
                                        <p:attrNameLst>
                                          <p:attrName>style.visibility</p:attrName>
                                        </p:attrNameLst>
                                      </p:cBhvr>
                                      <p:to>
                                        <p:strVal val="visible"/>
                                      </p:to>
                                    </p:set>
                                    <p:animEffect transition="in" filter="wipe(down)">
                                      <p:cBhvr>
                                        <p:cTn id="68" dur="500"/>
                                        <p:tgtEl>
                                          <p:spTgt spid="12"/>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9">
                                            <p:txEl>
                                              <p:pRg st="8" end="8"/>
                                            </p:txEl>
                                          </p:spTgt>
                                        </p:tgtEl>
                                        <p:attrNameLst>
                                          <p:attrName>style.visibility</p:attrName>
                                        </p:attrNameLst>
                                      </p:cBhvr>
                                      <p:to>
                                        <p:strVal val="visible"/>
                                      </p:to>
                                    </p:set>
                                    <p:animEffect transition="in" filter="wipe(left)">
                                      <p:cBhvr>
                                        <p:cTn id="73" dur="500"/>
                                        <p:tgtEl>
                                          <p:spTgt spid="9">
                                            <p:txEl>
                                              <p:pRg st="8" end="8"/>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9">
                                            <p:txEl>
                                              <p:pRg st="9" end="9"/>
                                            </p:txEl>
                                          </p:spTgt>
                                        </p:tgtEl>
                                        <p:attrNameLst>
                                          <p:attrName>style.visibility</p:attrName>
                                        </p:attrNameLst>
                                      </p:cBhvr>
                                      <p:to>
                                        <p:strVal val="visible"/>
                                      </p:to>
                                    </p:set>
                                    <p:animEffect transition="in" filter="wipe(left)">
                                      <p:cBhvr>
                                        <p:cTn id="78" dur="5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10" grpId="0" animBg="1"/>
      <p:bldP spid="4" grpId="0" animBg="1"/>
      <p:bldP spid="1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Function Declaration</a:t>
            </a:r>
          </a:p>
        </p:txBody>
      </p:sp>
      <p:sp>
        <p:nvSpPr>
          <p:cNvPr id="5" name="Content Placeholder 1"/>
          <p:cNvSpPr txBox="1">
            <a:spLocks/>
          </p:cNvSpPr>
          <p:nvPr/>
        </p:nvSpPr>
        <p:spPr>
          <a:xfrm>
            <a:off x="304800" y="1461247"/>
            <a:ext cx="8077201" cy="135815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4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A function declaration is a sequence of function clauses separated by semicolons, and terminated by period (.)</a:t>
            </a:r>
            <a:endPar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endParaRPr>
          </a:p>
          <a:p>
            <a:pPr marL="109728" indent="0">
              <a:spcBef>
                <a:spcPts val="0"/>
              </a:spcBef>
              <a:spcAft>
                <a:spcPts val="800"/>
              </a:spcAft>
              <a:buNone/>
            </a:pP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A function </a:t>
            </a:r>
            <a:r>
              <a:rPr lang="en-US" sz="14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clause</a:t>
            </a: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consists of a clause </a:t>
            </a:r>
            <a:r>
              <a:rPr lang="en-US" sz="14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head</a:t>
            </a: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and a clause </a:t>
            </a:r>
            <a:r>
              <a:rPr lang="en-US" sz="14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body</a:t>
            </a: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separated by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-&gt;</a:t>
            </a:r>
            <a:endPar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endParaRPr>
          </a:p>
          <a:p>
            <a:pPr marL="109728" indent="0">
              <a:spcBef>
                <a:spcPts val="0"/>
              </a:spcBef>
              <a:spcAft>
                <a:spcPts val="800"/>
              </a:spcAft>
              <a:buNone/>
            </a:pP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A clause head consists of the function name, an argument list, and an optional guard sequence beginning with the keyword when:</a:t>
            </a:r>
            <a:endParaRPr lang="en-US" sz="1400" dirty="0">
              <a:solidFill>
                <a:prstClr val="black"/>
              </a:solidFill>
              <a:latin typeface="Bahnschrift" panose="020B0502040204020203" pitchFamily="34" charset="0"/>
              <a:ea typeface="Cascadia Code" panose="020B0609020000020004" pitchFamily="49" charset="0"/>
              <a:cs typeface="Courier New" panose="02070309020205020404" pitchFamily="49" charset="0"/>
            </a:endParaRPr>
          </a:p>
        </p:txBody>
      </p:sp>
      <p:sp>
        <p:nvSpPr>
          <p:cNvPr id="9" name="Content Placeholder 1"/>
          <p:cNvSpPr txBox="1">
            <a:spLocks/>
          </p:cNvSpPr>
          <p:nvPr/>
        </p:nvSpPr>
        <p:spPr>
          <a:xfrm>
            <a:off x="609600" y="2859707"/>
            <a:ext cx="7268490" cy="12550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endParaRPr lang="en-US" sz="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modex</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module attribute, predefined</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-export([fact/1]).  </a:t>
            </a:r>
            <a:r>
              <a:rPr lang="en-US" sz="12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module attribute, predefined</a:t>
            </a:r>
          </a:p>
          <a:p>
            <a:pPr marL="109728" indent="0">
              <a:lnSpc>
                <a:spcPct val="120000"/>
              </a:lnSpc>
              <a:spcBef>
                <a:spcPts val="0"/>
              </a:spcBef>
              <a:spcAft>
                <a:spcPts val="0"/>
              </a:spcAft>
              <a:buNone/>
            </a:pPr>
            <a:endParaRPr lang="en-US" sz="9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function declaration (by clauses)</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fact(N) when N&gt;0 -&gt; N * fact(N-1);</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fact(0) -&gt; 1.</a:t>
            </a:r>
          </a:p>
        </p:txBody>
      </p:sp>
      <p:sp>
        <p:nvSpPr>
          <p:cNvPr id="10" name="Content Placeholder 1"/>
          <p:cNvSpPr txBox="1">
            <a:spLocks/>
          </p:cNvSpPr>
          <p:nvPr/>
        </p:nvSpPr>
        <p:spPr>
          <a:xfrm>
            <a:off x="304800" y="4231307"/>
            <a:ext cx="8077201" cy="2245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Function name is an atom (so starts lowercase).</a:t>
            </a:r>
          </a:p>
          <a:p>
            <a:pPr marL="109728" indent="0">
              <a:spcBef>
                <a:spcPts val="0"/>
              </a:spcBef>
              <a:spcAft>
                <a:spcPts val="800"/>
              </a:spcAft>
              <a:buNone/>
            </a:pP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Binding a variable (starts upper case start) to an anonymous function, is different from naming a function in a module. You cannot export the variable in a module like you can export a named function.</a:t>
            </a:r>
          </a:p>
          <a:p>
            <a:pPr marL="109728" indent="0">
              <a:spcBef>
                <a:spcPts val="0"/>
              </a:spcBef>
              <a:spcAft>
                <a:spcPts val="800"/>
              </a:spcAft>
              <a:buNone/>
            </a:pP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Number of arguments to the function is the </a:t>
            </a:r>
            <a:r>
              <a:rPr lang="en-US" sz="14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arity</a:t>
            </a: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of the function.  Here, function “fact” is denoted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fact/1 </a:t>
            </a: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in the export attribute of a module to show it has arity 1</a:t>
            </a:r>
          </a:p>
          <a:p>
            <a:pPr marL="109728" indent="0">
              <a:spcBef>
                <a:spcPts val="0"/>
              </a:spcBef>
              <a:spcAft>
                <a:spcPts val="800"/>
              </a:spcAft>
              <a:buNone/>
            </a:pP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Fully qualified name of this function is: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modex:fact</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/1 </a:t>
            </a:r>
          </a:p>
          <a:p>
            <a:pPr marL="109728" indent="0">
              <a:spcBef>
                <a:spcPts val="0"/>
              </a:spcBef>
              <a:spcAft>
                <a:spcPts val="80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To call the function do this: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modex:fact</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(25).</a:t>
            </a:r>
          </a:p>
        </p:txBody>
      </p:sp>
      <p:sp>
        <p:nvSpPr>
          <p:cNvPr id="11" name="Content Placeholder 1"/>
          <p:cNvSpPr txBox="1">
            <a:spLocks/>
          </p:cNvSpPr>
          <p:nvPr/>
        </p:nvSpPr>
        <p:spPr>
          <a:xfrm>
            <a:off x="228600" y="1120622"/>
            <a:ext cx="7467600" cy="32717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Functions are usually defined in modules</a:t>
            </a:r>
          </a:p>
        </p:txBody>
      </p:sp>
    </p:spTree>
    <p:extLst>
      <p:ext uri="{BB962C8B-B14F-4D97-AF65-F5344CB8AC3E}">
        <p14:creationId xmlns:p14="http://schemas.microsoft.com/office/powerpoint/2010/main" val="257159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3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fade">
                                      <p:cBhvr>
                                        <p:cTn id="27" dur="5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xEl>
                                              <p:pRg st="1" end="1"/>
                                            </p:txEl>
                                          </p:spTgt>
                                        </p:tgtEl>
                                        <p:attrNameLst>
                                          <p:attrName>style.visibility</p:attrName>
                                        </p:attrNameLst>
                                      </p:cBhvr>
                                      <p:to>
                                        <p:strVal val="visible"/>
                                      </p:to>
                                    </p:set>
                                    <p:animEffect transition="in" filter="fade">
                                      <p:cBhvr>
                                        <p:cTn id="32" dur="500"/>
                                        <p:tgtEl>
                                          <p:spTgt spid="10">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
                                            <p:txEl>
                                              <p:pRg st="2" end="2"/>
                                            </p:txEl>
                                          </p:spTgt>
                                        </p:tgtEl>
                                        <p:attrNameLst>
                                          <p:attrName>style.visibility</p:attrName>
                                        </p:attrNameLst>
                                      </p:cBhvr>
                                      <p:to>
                                        <p:strVal val="visible"/>
                                      </p:to>
                                    </p:set>
                                    <p:animEffect transition="in" filter="fade">
                                      <p:cBhvr>
                                        <p:cTn id="37" dur="500"/>
                                        <p:tgtEl>
                                          <p:spTgt spid="10">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0">
                                            <p:txEl>
                                              <p:pRg st="3" end="3"/>
                                            </p:txEl>
                                          </p:spTgt>
                                        </p:tgtEl>
                                        <p:attrNameLst>
                                          <p:attrName>style.visibility</p:attrName>
                                        </p:attrNameLst>
                                      </p:cBhvr>
                                      <p:to>
                                        <p:strVal val="visible"/>
                                      </p:to>
                                    </p:set>
                                    <p:animEffect transition="in" filter="fade">
                                      <p:cBhvr>
                                        <p:cTn id="42" dur="500"/>
                                        <p:tgtEl>
                                          <p:spTgt spid="10">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xEl>
                                              <p:pRg st="4" end="4"/>
                                            </p:txEl>
                                          </p:spTgt>
                                        </p:tgtEl>
                                        <p:attrNameLst>
                                          <p:attrName>style.visibility</p:attrName>
                                        </p:attrNameLst>
                                      </p:cBhvr>
                                      <p:to>
                                        <p:strVal val="visible"/>
                                      </p:to>
                                    </p:set>
                                    <p:animEffect transition="in" filter="fade">
                                      <p:cBhvr>
                                        <p:cTn id="47" dur="500"/>
                                        <p:tgtEl>
                                          <p:spTgt spid="10">
                                            <p:txEl>
                                              <p:pRg st="4" end="4"/>
                                            </p:txEl>
                                          </p:spTgt>
                                        </p:tgtEl>
                                      </p:cBhvr>
                                    </p:animEffect>
                                  </p:childTnLst>
                                </p:cTn>
                              </p:par>
                            </p:childTnLst>
                          </p:cTn>
                        </p:par>
                        <p:par>
                          <p:cTn id="48" fill="hold">
                            <p:stCondLst>
                              <p:cond delay="500"/>
                            </p:stCondLst>
                            <p:childTnLst>
                              <p:par>
                                <p:cTn id="49" presetID="10" presetClass="entr" presetSubtype="0" fill="hold" grpId="0" nodeType="after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5128B759-CD06-4CA4-9092-4B12AFDC7091}"/>
              </a:ext>
            </a:extLst>
          </p:cNvPr>
          <p:cNvSpPr/>
          <p:nvPr/>
        </p:nvSpPr>
        <p:spPr>
          <a:xfrm>
            <a:off x="1884416" y="3517881"/>
            <a:ext cx="1219200" cy="309046"/>
          </a:xfrm>
          <a:prstGeom prst="roundRect">
            <a:avLst/>
          </a:prstGeom>
          <a:solidFill>
            <a:schemeClr val="accent5">
              <a:lumMod val="20000"/>
              <a:lumOff val="80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38BA4CD7-484F-46D5-97D6-49FB8321EB7A}"/>
              </a:ext>
            </a:extLst>
          </p:cNvPr>
          <p:cNvSpPr/>
          <p:nvPr/>
        </p:nvSpPr>
        <p:spPr>
          <a:xfrm>
            <a:off x="914400" y="2767314"/>
            <a:ext cx="1219200" cy="309046"/>
          </a:xfrm>
          <a:prstGeom prst="roundRect">
            <a:avLst/>
          </a:prstGeom>
          <a:solidFill>
            <a:schemeClr val="accent5">
              <a:lumMod val="20000"/>
              <a:lumOff val="80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3DF9E10B-9058-4B41-AFCE-D6BF4FD9A90E}"/>
              </a:ext>
            </a:extLst>
          </p:cNvPr>
          <p:cNvSpPr/>
          <p:nvPr/>
        </p:nvSpPr>
        <p:spPr>
          <a:xfrm>
            <a:off x="618233" y="2218894"/>
            <a:ext cx="1219200" cy="309046"/>
          </a:xfrm>
          <a:prstGeom prst="roundRect">
            <a:avLst/>
          </a:prstGeom>
          <a:solidFill>
            <a:schemeClr val="accent5">
              <a:lumMod val="20000"/>
              <a:lumOff val="80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44FA67AF-5D55-4EC4-9B42-A4463449B584}"/>
              </a:ext>
            </a:extLst>
          </p:cNvPr>
          <p:cNvSpPr/>
          <p:nvPr/>
        </p:nvSpPr>
        <p:spPr>
          <a:xfrm>
            <a:off x="797032" y="1835026"/>
            <a:ext cx="2174768" cy="309046"/>
          </a:xfrm>
          <a:prstGeom prst="roundRect">
            <a:avLst/>
          </a:prstGeom>
          <a:solidFill>
            <a:schemeClr val="accent5">
              <a:lumMod val="20000"/>
              <a:lumOff val="80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1"/>
          <p:cNvSpPr txBox="1">
            <a:spLocks/>
          </p:cNvSpPr>
          <p:nvPr/>
        </p:nvSpPr>
        <p:spPr>
          <a:xfrm>
            <a:off x="709155" y="1676400"/>
            <a:ext cx="7268490" cy="2209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endParaRPr lang="en-US" sz="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my_mod</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my_func</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a:t>
            </a:r>
          </a:p>
          <a:p>
            <a:pPr marL="109728" indent="0">
              <a:lnSpc>
                <a:spcPct val="120000"/>
              </a:lnSpc>
              <a:spcBef>
                <a:spcPts val="0"/>
              </a:spcBef>
              <a:spcAft>
                <a:spcPts val="0"/>
              </a:spcAft>
              <a:buNone/>
            </a:pPr>
            <a:endParaRPr lang="en-US" sz="9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dirty="0" err="1">
                <a:solidFill>
                  <a:srgbClr val="C6341C"/>
                </a:solidFill>
                <a:latin typeface="Consolas" panose="020B0609020204030204" pitchFamily="49" charset="0"/>
                <a:ea typeface="Cascadia Code" panose="020B0609020000020004" pitchFamily="49" charset="0"/>
                <a:cs typeface="Cascadia Code" panose="020B0609020000020004" pitchFamily="49" charset="0"/>
              </a:rPr>
              <a:t>my_func</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(Value) -&gt;   </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 function name, an atom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my_func</a:t>
            </a:r>
            <a:endPar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Binding an anonymous function to a variable</a:t>
            </a:r>
          </a:p>
          <a:p>
            <a:pPr marL="109728" indent="0">
              <a:lnSpc>
                <a:spcPct val="12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a:solidFill>
                  <a:srgbClr val="C6341C"/>
                </a:solidFill>
                <a:latin typeface="Consolas" panose="020B0609020204030204" pitchFamily="49" charset="0"/>
                <a:ea typeface="Cascadia Code" panose="020B0609020000020004" pitchFamily="49" charset="0"/>
                <a:cs typeface="Cascadia Code" panose="020B0609020000020004" pitchFamily="49" charset="0"/>
              </a:rPr>
              <a:t>Square </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fun(X) -&gt; X * X end,      </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anon function bound to variable Square</a:t>
            </a:r>
          </a:p>
          <a:p>
            <a:pPr marL="109728" indent="0">
              <a:lnSpc>
                <a:spcPct val="12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Using the anonymous function  inside the named function</a:t>
            </a:r>
          </a:p>
          <a:p>
            <a:pPr marL="109728" indent="0">
              <a:lnSpc>
                <a:spcPct val="12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Result = </a:t>
            </a: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Square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(Value),</a:t>
            </a:r>
          </a:p>
          <a:p>
            <a:pPr marL="109728" indent="0">
              <a:lnSpc>
                <a:spcPct val="12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Result.</a:t>
            </a:r>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p:txBody>
      </p:sp>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Named Function vs. Var Binding</a:t>
            </a:r>
          </a:p>
        </p:txBody>
      </p:sp>
      <p:sp>
        <p:nvSpPr>
          <p:cNvPr id="10" name="Content Placeholder 1"/>
          <p:cNvSpPr txBox="1">
            <a:spLocks/>
          </p:cNvSpPr>
          <p:nvPr/>
        </p:nvSpPr>
        <p:spPr>
          <a:xfrm>
            <a:off x="304800" y="4076700"/>
            <a:ext cx="8077201" cy="2209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Function name </a:t>
            </a:r>
            <a:r>
              <a:rPr lang="en-US" sz="1400" dirty="0" err="1">
                <a:solidFill>
                  <a:srgbClr val="C00000"/>
                </a:solidFill>
                <a:latin typeface="Bahnschrift" panose="020B0502040204020203" pitchFamily="34" charset="0"/>
                <a:ea typeface="Cascadia Code" panose="020B0609020000020004" pitchFamily="49" charset="0"/>
                <a:cs typeface="Courier New" panose="02070309020205020404" pitchFamily="49" charset="0"/>
              </a:rPr>
              <a:t>my_func</a:t>
            </a:r>
            <a:r>
              <a:rPr lang="en-US" sz="1400" dirty="0">
                <a:solidFill>
                  <a:srgbClr val="C00000"/>
                </a:solidFill>
                <a:latin typeface="Bahnschrift" panose="020B0502040204020203" pitchFamily="34" charset="0"/>
                <a:ea typeface="Cascadia Code" panose="020B0609020000020004" pitchFamily="49" charset="0"/>
                <a:cs typeface="Courier New" panose="02070309020205020404" pitchFamily="49" charset="0"/>
              </a:rPr>
              <a:t> </a:t>
            </a: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is an atom (so starts lowercase).</a:t>
            </a:r>
          </a:p>
          <a:p>
            <a:pPr marL="109728" indent="0">
              <a:spcBef>
                <a:spcPts val="0"/>
              </a:spcBef>
              <a:spcAft>
                <a:spcPts val="800"/>
              </a:spcAft>
              <a:buNone/>
            </a:pPr>
            <a:r>
              <a:rPr lang="en-US" sz="14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Named function can be exported (and so used outside this module</a:t>
            </a:r>
            <a:endPar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800"/>
              </a:spcAft>
              <a:buNone/>
            </a:pPr>
            <a:r>
              <a:rPr lang="en-US" sz="1400" dirty="0">
                <a:solidFill>
                  <a:schemeClr val="bg1">
                    <a:lumMod val="95000"/>
                    <a:lumOff val="5000"/>
                  </a:schemeClr>
                </a:solidFill>
                <a:latin typeface="Bahnschrift" panose="020B0502040204020203" pitchFamily="34" charset="0"/>
                <a:ea typeface="Cascadia Code" panose="020B0609020000020004" pitchFamily="49" charset="0"/>
                <a:cs typeface="Courier New" panose="02070309020205020404" pitchFamily="49" charset="0"/>
              </a:rPr>
              <a:t>Bound anon function </a:t>
            </a:r>
            <a:r>
              <a:rPr lang="en-US" sz="1400" i="1" dirty="0">
                <a:solidFill>
                  <a:schemeClr val="bg1">
                    <a:lumMod val="95000"/>
                    <a:lumOff val="5000"/>
                  </a:schemeClr>
                </a:solidFill>
                <a:latin typeface="Bahnschrift" panose="020B0502040204020203" pitchFamily="34" charset="0"/>
                <a:ea typeface="Cascadia Code" panose="020B0609020000020004" pitchFamily="49" charset="0"/>
                <a:cs typeface="Courier New" panose="02070309020205020404" pitchFamily="49" charset="0"/>
              </a:rPr>
              <a:t>cannot</a:t>
            </a:r>
            <a:r>
              <a:rPr lang="en-US" sz="1400" dirty="0">
                <a:solidFill>
                  <a:schemeClr val="bg1">
                    <a:lumMod val="95000"/>
                    <a:lumOff val="5000"/>
                  </a:schemeClr>
                </a:solidFill>
                <a:latin typeface="Bahnschrift" panose="020B0502040204020203" pitchFamily="34" charset="0"/>
                <a:ea typeface="Cascadia Code" panose="020B0609020000020004" pitchFamily="49" charset="0"/>
                <a:cs typeface="Courier New" panose="02070309020205020404" pitchFamily="49" charset="0"/>
              </a:rPr>
              <a:t> be exported, and so must be </a:t>
            </a:r>
          </a:p>
          <a:p>
            <a:pPr marL="109728" indent="0">
              <a:spcBef>
                <a:spcPts val="0"/>
              </a:spcBef>
              <a:spcAft>
                <a:spcPts val="800"/>
              </a:spcAft>
              <a:buNone/>
            </a:pPr>
            <a:r>
              <a:rPr lang="en-US" sz="1400" dirty="0">
                <a:solidFill>
                  <a:schemeClr val="bg1">
                    <a:lumMod val="95000"/>
                    <a:lumOff val="5000"/>
                  </a:schemeClr>
                </a:solidFill>
                <a:latin typeface="Bahnschrift" panose="020B0502040204020203" pitchFamily="34" charset="0"/>
                <a:ea typeface="Cascadia Code" panose="020B0609020000020004" pitchFamily="49" charset="0"/>
                <a:cs typeface="Courier New" panose="02070309020205020404" pitchFamily="49" charset="0"/>
              </a:rPr>
              <a:t>   </a:t>
            </a:r>
            <a:r>
              <a:rPr lang="en-US" sz="1400" i="1"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  defined inside a named function</a:t>
            </a:r>
          </a:p>
          <a:p>
            <a:pPr marL="109728" indent="0">
              <a:spcBef>
                <a:spcPts val="0"/>
              </a:spcBef>
              <a:spcAft>
                <a:spcPts val="800"/>
              </a:spcAft>
              <a:buNone/>
            </a:pPr>
            <a:r>
              <a:rPr lang="en-US" sz="1400" i="1"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   --  must be used in this module… in fact, inside the containing defined function </a:t>
            </a:r>
          </a:p>
          <a:p>
            <a:pPr marL="109728" indent="0">
              <a:spcBef>
                <a:spcPts val="0"/>
              </a:spcBef>
              <a:spcAft>
                <a:spcPts val="800"/>
              </a:spcAft>
              <a:buNone/>
            </a:pP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11" name="Content Placeholder 1"/>
          <p:cNvSpPr txBox="1">
            <a:spLocks/>
          </p:cNvSpPr>
          <p:nvPr/>
        </p:nvSpPr>
        <p:spPr>
          <a:xfrm>
            <a:off x="228600" y="1120622"/>
            <a:ext cx="7467600" cy="47957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This module uses both methods</a:t>
            </a:r>
          </a:p>
        </p:txBody>
      </p:sp>
    </p:spTree>
    <p:extLst>
      <p:ext uri="{BB962C8B-B14F-4D97-AF65-F5344CB8AC3E}">
        <p14:creationId xmlns:p14="http://schemas.microsoft.com/office/powerpoint/2010/main" val="2963151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fade">
                                      <p:cBhvr>
                                        <p:cTn id="17" dur="500"/>
                                        <p:tgtEl>
                                          <p:spTgt spid="10">
                                            <p:txEl>
                                              <p:pRg st="0" end="0"/>
                                            </p:txEl>
                                          </p:spTgt>
                                        </p:tgtEl>
                                      </p:cBhvr>
                                    </p:animEffect>
                                  </p:childTnLst>
                                </p:cTn>
                              </p:par>
                            </p:childTnLst>
                          </p:cTn>
                        </p:par>
                        <p:par>
                          <p:cTn id="18" fill="hold">
                            <p:stCondLst>
                              <p:cond delay="500"/>
                            </p:stCondLst>
                            <p:childTnLst>
                              <p:par>
                                <p:cTn id="19" presetID="42" presetClass="entr" presetSubtype="0" fill="hold" grpId="0" nodeType="afterEffect">
                                  <p:stCondLst>
                                    <p:cond delay="30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0">
                                            <p:txEl>
                                              <p:pRg st="1" end="1"/>
                                            </p:txEl>
                                          </p:spTgt>
                                        </p:tgtEl>
                                        <p:attrNameLst>
                                          <p:attrName>style.visibility</p:attrName>
                                        </p:attrNameLst>
                                      </p:cBhvr>
                                      <p:to>
                                        <p:strVal val="visible"/>
                                      </p:to>
                                    </p:set>
                                    <p:animEffect transition="in" filter="fade">
                                      <p:cBhvr>
                                        <p:cTn id="28" dur="500"/>
                                        <p:tgtEl>
                                          <p:spTgt spid="10">
                                            <p:txEl>
                                              <p:pRg st="1" end="1"/>
                                            </p:txEl>
                                          </p:spTgt>
                                        </p:tgtEl>
                                      </p:cBhvr>
                                    </p:animEffect>
                                  </p:childTnLst>
                                </p:cTn>
                              </p:par>
                            </p:childTnLst>
                          </p:cTn>
                        </p:par>
                        <p:par>
                          <p:cTn id="29" fill="hold">
                            <p:stCondLst>
                              <p:cond delay="500"/>
                            </p:stCondLst>
                            <p:childTnLst>
                              <p:par>
                                <p:cTn id="30" presetID="42" presetClass="entr" presetSubtype="0" fill="hold" grpId="0"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0">
                                            <p:txEl>
                                              <p:pRg st="2" end="2"/>
                                            </p:txEl>
                                          </p:spTgt>
                                        </p:tgtEl>
                                        <p:attrNameLst>
                                          <p:attrName>style.visibility</p:attrName>
                                        </p:attrNameLst>
                                      </p:cBhvr>
                                      <p:to>
                                        <p:strVal val="visible"/>
                                      </p:to>
                                    </p:set>
                                    <p:animEffect transition="in" filter="fade">
                                      <p:cBhvr>
                                        <p:cTn id="39" dur="500"/>
                                        <p:tgtEl>
                                          <p:spTgt spid="10">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0">
                                            <p:txEl>
                                              <p:pRg st="3" end="3"/>
                                            </p:txEl>
                                          </p:spTgt>
                                        </p:tgtEl>
                                        <p:attrNameLst>
                                          <p:attrName>style.visibility</p:attrName>
                                        </p:attrNameLst>
                                      </p:cBhvr>
                                      <p:to>
                                        <p:strVal val="visible"/>
                                      </p:to>
                                    </p:set>
                                    <p:animEffect transition="in" filter="fade">
                                      <p:cBhvr>
                                        <p:cTn id="44" dur="500"/>
                                        <p:tgtEl>
                                          <p:spTgt spid="10">
                                            <p:txEl>
                                              <p:pRg st="3" end="3"/>
                                            </p:txEl>
                                          </p:spTgt>
                                        </p:tgtEl>
                                      </p:cBhvr>
                                    </p:animEffect>
                                  </p:childTnLst>
                                </p:cTn>
                              </p:par>
                            </p:childTnLst>
                          </p:cTn>
                        </p:par>
                        <p:par>
                          <p:cTn id="45" fill="hold">
                            <p:stCondLst>
                              <p:cond delay="500"/>
                            </p:stCondLst>
                            <p:childTnLst>
                              <p:par>
                                <p:cTn id="46" presetID="42" presetClass="entr" presetSubtype="0" fill="hold" grpId="0" nodeType="after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1000"/>
                                        <p:tgtEl>
                                          <p:spTgt spid="13"/>
                                        </p:tgtEl>
                                      </p:cBhvr>
                                    </p:animEffect>
                                    <p:anim calcmode="lin" valueType="num">
                                      <p:cBhvr>
                                        <p:cTn id="49" dur="1000" fill="hold"/>
                                        <p:tgtEl>
                                          <p:spTgt spid="13"/>
                                        </p:tgtEl>
                                        <p:attrNameLst>
                                          <p:attrName>ppt_x</p:attrName>
                                        </p:attrNameLst>
                                      </p:cBhvr>
                                      <p:tavLst>
                                        <p:tav tm="0">
                                          <p:val>
                                            <p:strVal val="#ppt_x"/>
                                          </p:val>
                                        </p:tav>
                                        <p:tav tm="100000">
                                          <p:val>
                                            <p:strVal val="#ppt_x"/>
                                          </p:val>
                                        </p:tav>
                                      </p:tavLst>
                                    </p:anim>
                                    <p:anim calcmode="lin" valueType="num">
                                      <p:cBhvr>
                                        <p:cTn id="5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0">
                                            <p:txEl>
                                              <p:pRg st="4" end="4"/>
                                            </p:txEl>
                                          </p:spTgt>
                                        </p:tgtEl>
                                        <p:attrNameLst>
                                          <p:attrName>style.visibility</p:attrName>
                                        </p:attrNameLst>
                                      </p:cBhvr>
                                      <p:to>
                                        <p:strVal val="visible"/>
                                      </p:to>
                                    </p:set>
                                    <p:animEffect transition="in" filter="fade">
                                      <p:cBhvr>
                                        <p:cTn id="55" dur="500"/>
                                        <p:tgtEl>
                                          <p:spTgt spid="10">
                                            <p:txEl>
                                              <p:pRg st="4" end="4"/>
                                            </p:txEl>
                                          </p:spTgt>
                                        </p:tgtEl>
                                      </p:cBhvr>
                                    </p:animEffect>
                                  </p:childTnLst>
                                </p:cTn>
                              </p:par>
                            </p:childTnLst>
                          </p:cTn>
                        </p:par>
                        <p:par>
                          <p:cTn id="56" fill="hold">
                            <p:stCondLst>
                              <p:cond delay="500"/>
                            </p:stCondLst>
                            <p:childTnLst>
                              <p:par>
                                <p:cTn id="57" presetID="42" presetClass="entr" presetSubtype="0" fill="hold" grpId="0" nodeType="afterEffect">
                                  <p:stCondLst>
                                    <p:cond delay="20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1000"/>
                                        <p:tgtEl>
                                          <p:spTgt spid="14"/>
                                        </p:tgtEl>
                                      </p:cBhvr>
                                    </p:animEffect>
                                    <p:anim calcmode="lin" valueType="num">
                                      <p:cBhvr>
                                        <p:cTn id="60" dur="1000" fill="hold"/>
                                        <p:tgtEl>
                                          <p:spTgt spid="14"/>
                                        </p:tgtEl>
                                        <p:attrNameLst>
                                          <p:attrName>ppt_x</p:attrName>
                                        </p:attrNameLst>
                                      </p:cBhvr>
                                      <p:tavLst>
                                        <p:tav tm="0">
                                          <p:val>
                                            <p:strVal val="#ppt_x"/>
                                          </p:val>
                                        </p:tav>
                                        <p:tav tm="100000">
                                          <p:val>
                                            <p:strVal val="#ppt_x"/>
                                          </p:val>
                                        </p:tav>
                                      </p:tavLst>
                                    </p:anim>
                                    <p:anim calcmode="lin" valueType="num">
                                      <p:cBhvr>
                                        <p:cTn id="6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animBg="1"/>
      <p:bldP spid="2" grpId="0" animBg="1"/>
      <p:bldP spid="12" grpId="0" animBg="1"/>
      <p:bldP spid="9" grpId="0"/>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8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0999"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Tail Recursion</a:t>
            </a:r>
          </a:p>
        </p:txBody>
      </p:sp>
      <p:sp>
        <p:nvSpPr>
          <p:cNvPr id="7" name="Content Placeholder 1"/>
          <p:cNvSpPr txBox="1">
            <a:spLocks/>
          </p:cNvSpPr>
          <p:nvPr/>
        </p:nvSpPr>
        <p:spPr>
          <a:xfrm>
            <a:off x="304800" y="1311122"/>
            <a:ext cx="7467600" cy="49215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Tail recursion allows “infinite loops” in a functional PL</a:t>
            </a:r>
          </a:p>
        </p:txBody>
      </p:sp>
      <p:sp>
        <p:nvSpPr>
          <p:cNvPr id="5" name="Content Placeholder 1"/>
          <p:cNvSpPr txBox="1">
            <a:spLocks/>
          </p:cNvSpPr>
          <p:nvPr/>
        </p:nvSpPr>
        <p:spPr>
          <a:xfrm>
            <a:off x="317369" y="1905000"/>
            <a:ext cx="830580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0"/>
              </a:spcAft>
              <a:buNone/>
            </a:pP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hlinkClick r:id="rId2"/>
              </a:rPr>
              <a:t>&gt;&gt; Review of (Java) stack frames, runtime stack, recursion</a:t>
            </a:r>
            <a:endPar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endParaRPr>
          </a:p>
        </p:txBody>
      </p:sp>
      <p:sp>
        <p:nvSpPr>
          <p:cNvPr id="9" name="Content Placeholder 1">
            <a:extLst>
              <a:ext uri="{FF2B5EF4-FFF2-40B4-BE49-F238E27FC236}">
                <a16:creationId xmlns:a16="http://schemas.microsoft.com/office/drawing/2014/main" id="{3328535F-A921-4950-94B8-D8636EB53C51}"/>
              </a:ext>
            </a:extLst>
          </p:cNvPr>
          <p:cNvSpPr txBox="1">
            <a:spLocks/>
          </p:cNvSpPr>
          <p:nvPr/>
        </p:nvSpPr>
        <p:spPr>
          <a:xfrm>
            <a:off x="380999" y="2438400"/>
            <a:ext cx="8305800" cy="1447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0"/>
              </a:spcAft>
              <a:buNone/>
            </a:pPr>
            <a:r>
              <a:rPr lang="en-US" sz="1600" dirty="0">
                <a:solidFill>
                  <a:schemeClr val="bg1">
                    <a:lumMod val="95000"/>
                    <a:lumOff val="5000"/>
                  </a:schemeClr>
                </a:solidFill>
                <a:latin typeface="Bahnschrift" panose="020B0502040204020203" pitchFamily="34" charset="0"/>
                <a:ea typeface="Cascadia Code" panose="020B0609020000020004" pitchFamily="49" charset="0"/>
                <a:cs typeface="Cascadia Code" panose="020B0609020000020004" pitchFamily="49" charset="0"/>
              </a:rPr>
              <a:t>Tail recursion is </a:t>
            </a:r>
          </a:p>
          <a:p>
            <a:pPr marL="109728" indent="0">
              <a:spcBef>
                <a:spcPts val="0"/>
              </a:spcBef>
              <a:spcAft>
                <a:spcPts val="300"/>
              </a:spcAft>
              <a:buNone/>
            </a:pPr>
            <a:r>
              <a:rPr lang="en-US" sz="14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a:t>
            </a:r>
            <a:r>
              <a:rPr lang="en-US" sz="1400" b="1"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recursion ( !! )</a:t>
            </a:r>
          </a:p>
          <a:p>
            <a:pPr marL="109728" indent="0">
              <a:spcBef>
                <a:spcPts val="0"/>
              </a:spcBef>
              <a:spcAft>
                <a:spcPts val="300"/>
              </a:spcAft>
              <a:buNone/>
            </a:pPr>
            <a:r>
              <a:rPr lang="en-US" sz="1400" b="1"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  recursive call is </a:t>
            </a:r>
            <a:r>
              <a:rPr lang="en-US" sz="1400" b="1" i="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last thing </a:t>
            </a:r>
            <a:r>
              <a:rPr lang="en-US" sz="1400" b="1"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done in the function body</a:t>
            </a:r>
          </a:p>
          <a:p>
            <a:pPr marL="109728" indent="0">
              <a:spcBef>
                <a:spcPts val="0"/>
              </a:spcBef>
              <a:spcAft>
                <a:spcPts val="0"/>
              </a:spcAft>
              <a:buNone/>
            </a:pPr>
            <a:r>
              <a:rPr lang="en-US" sz="1400" b="1"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  means no computation is needed in a function invocation when the </a:t>
            </a:r>
          </a:p>
          <a:p>
            <a:pPr marL="109728" indent="0">
              <a:spcBef>
                <a:spcPts val="0"/>
              </a:spcBef>
              <a:spcAft>
                <a:spcPts val="300"/>
              </a:spcAft>
              <a:buNone/>
            </a:pPr>
            <a:r>
              <a:rPr lang="en-US" sz="1400" b="1"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recursive call returns</a:t>
            </a:r>
          </a:p>
        </p:txBody>
      </p:sp>
      <p:sp>
        <p:nvSpPr>
          <p:cNvPr id="10" name="Content Placeholder 1">
            <a:extLst>
              <a:ext uri="{FF2B5EF4-FFF2-40B4-BE49-F238E27FC236}">
                <a16:creationId xmlns:a16="http://schemas.microsoft.com/office/drawing/2014/main" id="{57E716B9-6708-4671-B9D7-17F593983CBE}"/>
              </a:ext>
            </a:extLst>
          </p:cNvPr>
          <p:cNvSpPr txBox="1">
            <a:spLocks/>
          </p:cNvSpPr>
          <p:nvPr/>
        </p:nvSpPr>
        <p:spPr>
          <a:xfrm>
            <a:off x="376560" y="3886200"/>
            <a:ext cx="8305800" cy="2438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buNone/>
            </a:pPr>
            <a:r>
              <a:rPr lang="en-US" sz="1600" dirty="0">
                <a:solidFill>
                  <a:schemeClr val="bg1">
                    <a:lumMod val="95000"/>
                    <a:lumOff val="5000"/>
                  </a:schemeClr>
                </a:solidFill>
                <a:latin typeface="Bahnschrift" panose="020B0502040204020203" pitchFamily="34" charset="0"/>
                <a:ea typeface="Cascadia Code" panose="020B0609020000020004" pitchFamily="49" charset="0"/>
                <a:cs typeface="Cascadia Code" panose="020B0609020000020004" pitchFamily="49" charset="0"/>
              </a:rPr>
              <a:t>with no computation needed after recursive call returns, then the state saved in the stack frame is not needed</a:t>
            </a:r>
          </a:p>
          <a:p>
            <a:pPr marL="109728" indent="0">
              <a:spcBef>
                <a:spcPts val="600"/>
              </a:spcBef>
              <a:buNone/>
            </a:pPr>
            <a:r>
              <a:rPr lang="en-US" sz="1600" dirty="0">
                <a:solidFill>
                  <a:schemeClr val="bg1">
                    <a:lumMod val="95000"/>
                    <a:lumOff val="5000"/>
                  </a:schemeClr>
                </a:solidFill>
                <a:latin typeface="Bahnschrift" panose="020B0502040204020203" pitchFamily="34" charset="0"/>
                <a:ea typeface="Cascadia Code" panose="020B0609020000020004" pitchFamily="49" charset="0"/>
                <a:cs typeface="Cascadia Code" panose="020B0609020000020004" pitchFamily="49" charset="0"/>
              </a:rPr>
              <a:t>variable values computed before the recursive call do not need to be preserved for use after the return</a:t>
            </a:r>
          </a:p>
          <a:p>
            <a:pPr marL="109728" indent="0">
              <a:spcBef>
                <a:spcPts val="400"/>
              </a:spcBef>
              <a:spcAft>
                <a:spcPts val="0"/>
              </a:spcAft>
              <a:buNone/>
            </a:pPr>
            <a:r>
              <a:rPr lang="en-US" sz="1600" i="1"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  --  So, the recursive call can “reuse” the stack frame for the invoking call</a:t>
            </a:r>
          </a:p>
          <a:p>
            <a:pPr marL="109728" indent="0">
              <a:spcBef>
                <a:spcPts val="400"/>
              </a:spcBef>
              <a:spcAft>
                <a:spcPts val="0"/>
              </a:spcAft>
              <a:buNone/>
            </a:pPr>
            <a:r>
              <a:rPr lang="en-US" sz="1600" i="1"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  --  So, tail-recursive functions use ONE stack frame </a:t>
            </a:r>
          </a:p>
          <a:p>
            <a:pPr marL="109728" indent="0">
              <a:spcBef>
                <a:spcPts val="400"/>
              </a:spcBef>
              <a:spcAft>
                <a:spcPts val="0"/>
              </a:spcAft>
              <a:buNone/>
            </a:pPr>
            <a:r>
              <a:rPr lang="en-US" sz="1600" i="1"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  --  So, tail-recursion can continue indefinitely without blowing out the runtime stack</a:t>
            </a:r>
            <a:endParaRPr lang="en-US" sz="1400" i="1"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588056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6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Effect transition="in" filter="fade">
                                      <p:cBhvr>
                                        <p:cTn id="22" dur="500"/>
                                        <p:tgtEl>
                                          <p:spTgt spid="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Effect transition="in" filter="fade">
                                      <p:cBhvr>
                                        <p:cTn id="27" dur="500"/>
                                        <p:tgtEl>
                                          <p:spTgt spid="9">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3" end="3"/>
                                            </p:txEl>
                                          </p:spTgt>
                                        </p:tgtEl>
                                        <p:attrNameLst>
                                          <p:attrName>style.visibility</p:attrName>
                                        </p:attrNameLst>
                                      </p:cBhvr>
                                      <p:to>
                                        <p:strVal val="visible"/>
                                      </p:to>
                                    </p:set>
                                    <p:animEffect transition="in" filter="fade">
                                      <p:cBhvr>
                                        <p:cTn id="32" dur="500"/>
                                        <p:tgtEl>
                                          <p:spTgt spid="9">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4" end="4"/>
                                            </p:txEl>
                                          </p:spTgt>
                                        </p:tgtEl>
                                        <p:attrNameLst>
                                          <p:attrName>style.visibility</p:attrName>
                                        </p:attrNameLst>
                                      </p:cBhvr>
                                      <p:to>
                                        <p:strVal val="visible"/>
                                      </p:to>
                                    </p:set>
                                    <p:animEffect transition="in" filter="fade">
                                      <p:cBhvr>
                                        <p:cTn id="37" dur="500"/>
                                        <p:tgtEl>
                                          <p:spTgt spid="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animEffect transition="in" filter="fade">
                                      <p:cBhvr>
                                        <p:cTn id="42" dur="500"/>
                                        <p:tgtEl>
                                          <p:spTgt spid="10">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xEl>
                                              <p:pRg st="1" end="1"/>
                                            </p:txEl>
                                          </p:spTgt>
                                        </p:tgtEl>
                                        <p:attrNameLst>
                                          <p:attrName>style.visibility</p:attrName>
                                        </p:attrNameLst>
                                      </p:cBhvr>
                                      <p:to>
                                        <p:strVal val="visible"/>
                                      </p:to>
                                    </p:set>
                                    <p:animEffect transition="in" filter="fade">
                                      <p:cBhvr>
                                        <p:cTn id="47" dur="500"/>
                                        <p:tgtEl>
                                          <p:spTgt spid="10">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
                                            <p:txEl>
                                              <p:pRg st="2" end="2"/>
                                            </p:txEl>
                                          </p:spTgt>
                                        </p:tgtEl>
                                        <p:attrNameLst>
                                          <p:attrName>style.visibility</p:attrName>
                                        </p:attrNameLst>
                                      </p:cBhvr>
                                      <p:to>
                                        <p:strVal val="visible"/>
                                      </p:to>
                                    </p:set>
                                    <p:animEffect transition="in" filter="fade">
                                      <p:cBhvr>
                                        <p:cTn id="52" dur="500"/>
                                        <p:tgtEl>
                                          <p:spTgt spid="10">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0">
                                            <p:txEl>
                                              <p:pRg st="3" end="3"/>
                                            </p:txEl>
                                          </p:spTgt>
                                        </p:tgtEl>
                                        <p:attrNameLst>
                                          <p:attrName>style.visibility</p:attrName>
                                        </p:attrNameLst>
                                      </p:cBhvr>
                                      <p:to>
                                        <p:strVal val="visible"/>
                                      </p:to>
                                    </p:set>
                                    <p:animEffect transition="in" filter="fade">
                                      <p:cBhvr>
                                        <p:cTn id="57" dur="500"/>
                                        <p:tgtEl>
                                          <p:spTgt spid="10">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0">
                                            <p:txEl>
                                              <p:pRg st="4" end="4"/>
                                            </p:txEl>
                                          </p:spTgt>
                                        </p:tgtEl>
                                        <p:attrNameLst>
                                          <p:attrName>style.visibility</p:attrName>
                                        </p:attrNameLst>
                                      </p:cBhvr>
                                      <p:to>
                                        <p:strVal val="visible"/>
                                      </p:to>
                                    </p:set>
                                    <p:animEffect transition="in" filter="fade">
                                      <p:cBhvr>
                                        <p:cTn id="62"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95401"/>
            <a:ext cx="7467600" cy="6096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Usage</a:t>
            </a:r>
          </a:p>
        </p:txBody>
      </p:sp>
      <p:sp>
        <p:nvSpPr>
          <p:cNvPr id="5" name="Content Placeholder 1"/>
          <p:cNvSpPr txBox="1">
            <a:spLocks/>
          </p:cNvSpPr>
          <p:nvPr/>
        </p:nvSpPr>
        <p:spPr>
          <a:xfrm>
            <a:off x="304800" y="1905000"/>
            <a:ext cx="7467600" cy="2438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lvl="1" indent="0">
              <a:spcBef>
                <a:spcPts val="0"/>
              </a:spcBef>
              <a:spcAft>
                <a:spcPts val="1800"/>
              </a:spcAft>
              <a:buClrTx/>
              <a:buNone/>
            </a:pPr>
            <a:r>
              <a:rPr lang="en-US" sz="2000" b="1" i="1" dirty="0" err="1">
                <a:solidFill>
                  <a:srgbClr val="0070C0"/>
                </a:solidFill>
                <a:latin typeface="Calibri" panose="020F0502020204030204" pitchFamily="34" charset="0"/>
                <a:cs typeface="Calibri" panose="020F0502020204030204" pitchFamily="34" charset="0"/>
              </a:rPr>
              <a:t>Sasa</a:t>
            </a:r>
            <a:r>
              <a:rPr lang="en-US" sz="2000" b="1" i="1" dirty="0">
                <a:solidFill>
                  <a:srgbClr val="0070C0"/>
                </a:solidFill>
                <a:latin typeface="Calibri" panose="020F0502020204030204" pitchFamily="34" charset="0"/>
                <a:cs typeface="Calibri" panose="020F0502020204030204" pitchFamily="34" charset="0"/>
              </a:rPr>
              <a:t> </a:t>
            </a:r>
            <a:r>
              <a:rPr lang="en-US" sz="2000" b="1" i="1" dirty="0" err="1">
                <a:solidFill>
                  <a:srgbClr val="0070C0"/>
                </a:solidFill>
                <a:latin typeface="Calibri" panose="020F0502020204030204" pitchFamily="34" charset="0"/>
                <a:cs typeface="Calibri" panose="020F0502020204030204" pitchFamily="34" charset="0"/>
              </a:rPr>
              <a:t>Juric</a:t>
            </a:r>
            <a:r>
              <a:rPr lang="en-US" sz="2000" b="1" i="1" dirty="0">
                <a:solidFill>
                  <a:srgbClr val="0070C0"/>
                </a:solidFill>
                <a:latin typeface="Calibri" panose="020F0502020204030204" pitchFamily="34" charset="0"/>
                <a:cs typeface="Calibri" panose="020F0502020204030204" pitchFamily="34" charset="0"/>
              </a:rPr>
              <a:t> (author) : </a:t>
            </a:r>
            <a:r>
              <a:rPr lang="en-US" sz="2000" dirty="0">
                <a:solidFill>
                  <a:schemeClr val="bg1"/>
                </a:solidFill>
                <a:latin typeface="Calibri" panose="020F0502020204030204" pitchFamily="34" charset="0"/>
                <a:cs typeface="Calibri" panose="020F0502020204030204" pitchFamily="34" charset="0"/>
              </a:rPr>
              <a:t>“Erlang is a development platform for building scalable and reliable systems that constantly provide service with little or no downtime.”</a:t>
            </a:r>
          </a:p>
          <a:p>
            <a:pPr marL="182880" lvl="1" indent="0">
              <a:spcBef>
                <a:spcPts val="0"/>
              </a:spcBef>
              <a:spcAft>
                <a:spcPts val="1800"/>
              </a:spcAft>
              <a:buClrTx/>
              <a:buNone/>
            </a:pPr>
            <a:r>
              <a:rPr lang="en-US" sz="2000" dirty="0">
                <a:solidFill>
                  <a:schemeClr val="bg1"/>
                </a:solidFill>
                <a:latin typeface="Calibri" panose="020F0502020204030204" pitchFamily="34" charset="0"/>
                <a:cs typeface="Calibri" panose="020F0502020204030204" pitchFamily="34" charset="0"/>
              </a:rPr>
              <a:t>Ericsson’s original need that led to Erlang was telecom systems where properties </a:t>
            </a:r>
            <a:r>
              <a:rPr lang="en-US" sz="2000" dirty="0" err="1">
                <a:solidFill>
                  <a:schemeClr val="bg1"/>
                </a:solidFill>
                <a:latin typeface="Calibri" panose="020F0502020204030204" pitchFamily="34" charset="0"/>
                <a:cs typeface="Calibri" panose="020F0502020204030204" pitchFamily="34" charset="0"/>
              </a:rPr>
              <a:t>ike</a:t>
            </a:r>
            <a:r>
              <a:rPr lang="en-US" sz="2000" dirty="0">
                <a:solidFill>
                  <a:schemeClr val="bg1"/>
                </a:solidFill>
                <a:latin typeface="Calibri" panose="020F0502020204030204" pitchFamily="34" charset="0"/>
                <a:cs typeface="Calibri" panose="020F0502020204030204" pitchFamily="34" charset="0"/>
              </a:rPr>
              <a:t> reliability, </a:t>
            </a:r>
            <a:r>
              <a:rPr lang="en-US" sz="2000" dirty="0" err="1">
                <a:solidFill>
                  <a:schemeClr val="bg1"/>
                </a:solidFill>
                <a:latin typeface="Calibri" panose="020F0502020204030204" pitchFamily="34" charset="0"/>
                <a:cs typeface="Calibri" panose="020F0502020204030204" pitchFamily="34" charset="0"/>
              </a:rPr>
              <a:t>responsioveness</a:t>
            </a:r>
            <a:r>
              <a:rPr lang="en-US" sz="2000" dirty="0">
                <a:solidFill>
                  <a:schemeClr val="bg1"/>
                </a:solidFill>
                <a:latin typeface="Calibri" panose="020F0502020204030204" pitchFamily="34" charset="0"/>
                <a:cs typeface="Calibri" panose="020F0502020204030204" pitchFamily="34" charset="0"/>
              </a:rPr>
              <a:t>, scalability, and constant availability were </a:t>
            </a:r>
            <a:r>
              <a:rPr lang="en-US" sz="2000" dirty="0" err="1">
                <a:solidFill>
                  <a:schemeClr val="bg1"/>
                </a:solidFill>
                <a:latin typeface="Calibri" panose="020F0502020204030204" pitchFamily="34" charset="0"/>
                <a:cs typeface="Calibri" panose="020F0502020204030204" pitchFamily="34" charset="0"/>
              </a:rPr>
              <a:t>imperitive</a:t>
            </a:r>
            <a:r>
              <a:rPr lang="en-US" sz="2000" dirty="0">
                <a:solidFill>
                  <a:schemeClr val="bg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840023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8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0999"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(Sequential) Erlang Examples</a:t>
            </a:r>
          </a:p>
        </p:txBody>
      </p:sp>
      <p:sp>
        <p:nvSpPr>
          <p:cNvPr id="7" name="Content Placeholder 1"/>
          <p:cNvSpPr txBox="1">
            <a:spLocks/>
          </p:cNvSpPr>
          <p:nvPr/>
        </p:nvSpPr>
        <p:spPr>
          <a:xfrm>
            <a:off x="304800" y="1311122"/>
            <a:ext cx="7467600" cy="49215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Fibonacci (tail recursive)</a:t>
            </a:r>
          </a:p>
        </p:txBody>
      </p:sp>
      <p:sp>
        <p:nvSpPr>
          <p:cNvPr id="5" name="Content Placeholder 1"/>
          <p:cNvSpPr txBox="1">
            <a:spLocks/>
          </p:cNvSpPr>
          <p:nvPr/>
        </p:nvSpPr>
        <p:spPr>
          <a:xfrm>
            <a:off x="317369" y="1905000"/>
            <a:ext cx="8305800" cy="3962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-module(series).</a:t>
            </a:r>
          </a:p>
          <a:p>
            <a:pPr marL="109728" indent="0">
              <a:spcBef>
                <a:spcPts val="60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-export([fib/1]).</a:t>
            </a:r>
          </a:p>
          <a:p>
            <a:pPr marL="109728" indent="0">
              <a:spcBef>
                <a:spcPts val="600"/>
              </a:spcBef>
              <a:spcAft>
                <a:spcPts val="400"/>
              </a:spcAft>
              <a:buNone/>
            </a:pPr>
            <a:endParaRPr lang="en-US" sz="105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60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fib(0) -&gt; 0;</a:t>
            </a:r>
          </a:p>
          <a:p>
            <a:pPr marL="109728" indent="0">
              <a:spcBef>
                <a:spcPts val="60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fib(N) when N &lt; 0 -&gt; </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err_neg_val</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60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fib(N) when N &lt; 3 -&gt; 1;</a:t>
            </a:r>
          </a:p>
          <a:p>
            <a:pPr marL="109728" indent="0">
              <a:spcBef>
                <a:spcPts val="60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fib(N) -&gt; </a:t>
            </a:r>
            <a:r>
              <a:rPr lang="en-US"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 0, 1).</a:t>
            </a:r>
          </a:p>
          <a:p>
            <a:pPr marL="109728" indent="0">
              <a:spcBef>
                <a:spcPts val="600"/>
              </a:spcBef>
              <a:spcAft>
                <a:spcPts val="400"/>
              </a:spcAft>
              <a:buNone/>
            </a:pP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600"/>
              </a:spcBef>
              <a:spcAft>
                <a:spcPts val="0"/>
              </a:spcAft>
              <a:buNone/>
            </a:pP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 _, B) -&gt; B;  </a:t>
            </a:r>
            <a:r>
              <a:rPr lang="en-US"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this is not exported</a:t>
            </a:r>
          </a:p>
          <a:p>
            <a:pPr marL="109728" indent="0">
              <a:spcBef>
                <a:spcPts val="600"/>
              </a:spcBef>
              <a:spcAft>
                <a:spcPts val="0"/>
              </a:spcAft>
              <a:buNone/>
            </a:pP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 A, B) -&gt; </a:t>
            </a: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(N-1, B, A+B).</a:t>
            </a:r>
            <a:endPar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41960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500"/>
                                        <p:tgtEl>
                                          <p:spTgt spid="5">
                                            <p:txEl>
                                              <p:pRg st="3" end="3"/>
                                            </p:txEl>
                                          </p:spTgt>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fade">
                                      <p:cBhvr>
                                        <p:cTn id="29" dur="500"/>
                                        <p:tgtEl>
                                          <p:spTgt spid="5">
                                            <p:txEl>
                                              <p:pRg st="5" end="5"/>
                                            </p:txEl>
                                          </p:spTgt>
                                        </p:tgtEl>
                                      </p:cBhvr>
                                    </p:animEffect>
                                  </p:childTnLst>
                                </p:cTn>
                              </p:par>
                            </p:childTnLst>
                          </p:cTn>
                        </p:par>
                        <p:par>
                          <p:cTn id="30" fill="hold">
                            <p:stCondLst>
                              <p:cond delay="1500"/>
                            </p:stCondLst>
                            <p:childTnLst>
                              <p:par>
                                <p:cTn id="31" presetID="10" presetClass="entr" presetSubtype="0" fill="hold" nodeType="after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Effect transition="in" filter="fade">
                                      <p:cBhvr>
                                        <p:cTn id="33" dur="500"/>
                                        <p:tgtEl>
                                          <p:spTgt spid="5">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5">
                                            <p:txEl>
                                              <p:pRg st="8" end="8"/>
                                            </p:txEl>
                                          </p:spTgt>
                                        </p:tgtEl>
                                        <p:attrNameLst>
                                          <p:attrName>style.visibility</p:attrName>
                                        </p:attrNameLst>
                                      </p:cBhvr>
                                      <p:to>
                                        <p:strVal val="visible"/>
                                      </p:to>
                                    </p:set>
                                    <p:animEffect transition="in" filter="fade">
                                      <p:cBhvr>
                                        <p:cTn id="38" dur="500"/>
                                        <p:tgtEl>
                                          <p:spTgt spid="5">
                                            <p:txEl>
                                              <p:pRg st="8" end="8"/>
                                            </p:txEl>
                                          </p:spTgt>
                                        </p:tgtEl>
                                      </p:cBhvr>
                                    </p:animEffect>
                                  </p:childTnLst>
                                </p:cTn>
                              </p:par>
                            </p:childTnLst>
                          </p:cTn>
                        </p:par>
                        <p:par>
                          <p:cTn id="39" fill="hold">
                            <p:stCondLst>
                              <p:cond delay="500"/>
                            </p:stCondLst>
                            <p:childTnLst>
                              <p:par>
                                <p:cTn id="40" presetID="10" presetClass="entr" presetSubtype="0" fill="hold" nodeType="after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fade">
                                      <p:cBhvr>
                                        <p:cTn id="4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760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76000"/>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 Examples</a:t>
            </a:r>
          </a:p>
        </p:txBody>
      </p:sp>
      <p:sp>
        <p:nvSpPr>
          <p:cNvPr id="7" name="Content Placeholder 1"/>
          <p:cNvSpPr txBox="1">
            <a:spLocks/>
          </p:cNvSpPr>
          <p:nvPr/>
        </p:nvSpPr>
        <p:spPr>
          <a:xfrm>
            <a:off x="304800" y="1311122"/>
            <a:ext cx="7467600" cy="49215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Fibonacci (tail recursive) annotated</a:t>
            </a:r>
          </a:p>
        </p:txBody>
      </p:sp>
      <p:sp>
        <p:nvSpPr>
          <p:cNvPr id="5" name="Content Placeholder 1"/>
          <p:cNvSpPr txBox="1">
            <a:spLocks/>
          </p:cNvSpPr>
          <p:nvPr/>
        </p:nvSpPr>
        <p:spPr>
          <a:xfrm>
            <a:off x="152400" y="2057400"/>
            <a:ext cx="8305800" cy="38100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400"/>
              </a:spcAft>
              <a:buNone/>
            </a:pP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 Header Information -----------------------------------------</a:t>
            </a:r>
          </a:p>
          <a:p>
            <a:pPr marL="109728" indent="0">
              <a:spcBef>
                <a:spcPts val="600"/>
              </a:spcBef>
              <a:spcAft>
                <a:spcPts val="4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module declaration must match the file name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series.erl</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600"/>
              </a:spcBef>
              <a:spcAft>
                <a:spcPts val="40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-module(series).</a:t>
            </a:r>
          </a:p>
          <a:p>
            <a:pPr marL="109728" indent="0">
              <a:spcBef>
                <a:spcPts val="600"/>
              </a:spcBef>
              <a:spcAft>
                <a:spcPts val="400"/>
              </a:spcAft>
              <a:buNone/>
            </a:pP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4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export statement contains a list of all functions that form</a:t>
            </a:r>
          </a:p>
          <a:p>
            <a:pPr marL="109728" indent="0">
              <a:spcBef>
                <a:spcPts val="0"/>
              </a:spcBef>
              <a:spcAft>
                <a:spcPts val="4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module's public API.  Here this module exposes a single</a:t>
            </a:r>
          </a:p>
          <a:p>
            <a:pPr marL="109728" indent="0">
              <a:spcBef>
                <a:spcPts val="0"/>
              </a:spcBef>
              <a:spcAft>
                <a:spcPts val="4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function called fib that takes 1 argument (</a:t>
            </a:r>
            <a:r>
              <a:rPr lang="en-US" sz="1600" i="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i.e.</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has arity of 1)</a:t>
            </a:r>
          </a:p>
          <a:p>
            <a:pPr marL="109728" indent="0">
              <a:spcBef>
                <a:spcPts val="0"/>
              </a:spcBef>
              <a:spcAft>
                <a:spcPts val="4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general syntax for -export is a list containing the name and</a:t>
            </a:r>
          </a:p>
          <a:p>
            <a:pPr marL="109728" indent="0">
              <a:spcBef>
                <a:spcPts val="0"/>
              </a:spcBef>
              <a:spcAft>
                <a:spcPts val="4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arity of each public function</a:t>
            </a:r>
          </a:p>
          <a:p>
            <a:pPr marL="109728" indent="0">
              <a:spcBef>
                <a:spcPts val="600"/>
              </a:spcBef>
              <a:spcAft>
                <a:spcPts val="40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-export([fib/1]).</a:t>
            </a:r>
          </a:p>
          <a:p>
            <a:pPr marL="109728" indent="0">
              <a:spcBef>
                <a:spcPts val="600"/>
              </a:spcBef>
              <a:spcAft>
                <a:spcPts val="400"/>
              </a:spcAft>
              <a:buNone/>
            </a:pPr>
            <a:endPar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472529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500"/>
                                        <p:tgtEl>
                                          <p:spTgt spid="5">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fade">
                                      <p:cBhvr>
                                        <p:cTn id="34" dur="500"/>
                                        <p:tgtEl>
                                          <p:spTgt spid="5">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par>
                          <p:cTn id="38" fill="hold">
                            <p:stCondLst>
                              <p:cond delay="500"/>
                            </p:stCondLst>
                            <p:childTnLst>
                              <p:par>
                                <p:cTn id="39" presetID="10" presetClass="entr" presetSubtype="0" fill="hold" nodeType="afterEffect">
                                  <p:stCondLst>
                                    <p:cond delay="200"/>
                                  </p:stCondLst>
                                  <p:childTnLst>
                                    <p:set>
                                      <p:cBhvr>
                                        <p:cTn id="40" dur="1" fill="hold">
                                          <p:stCondLst>
                                            <p:cond delay="0"/>
                                          </p:stCondLst>
                                        </p:cTn>
                                        <p:tgtEl>
                                          <p:spTgt spid="5">
                                            <p:txEl>
                                              <p:pRg st="9" end="9"/>
                                            </p:txEl>
                                          </p:spTgt>
                                        </p:tgtEl>
                                        <p:attrNameLst>
                                          <p:attrName>style.visibility</p:attrName>
                                        </p:attrNameLst>
                                      </p:cBhvr>
                                      <p:to>
                                        <p:strVal val="visible"/>
                                      </p:to>
                                    </p:set>
                                    <p:animEffect transition="in" filter="fade">
                                      <p:cBhvr>
                                        <p:cTn id="41" dur="7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 Examples</a:t>
            </a:r>
          </a:p>
        </p:txBody>
      </p:sp>
      <p:sp>
        <p:nvSpPr>
          <p:cNvPr id="7" name="Content Placeholder 1"/>
          <p:cNvSpPr txBox="1">
            <a:spLocks/>
          </p:cNvSpPr>
          <p:nvPr/>
        </p:nvSpPr>
        <p:spPr>
          <a:xfrm>
            <a:off x="304800" y="126516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 Public API  ==============================================</a:t>
            </a:r>
          </a:p>
        </p:txBody>
      </p:sp>
      <p:sp>
        <p:nvSpPr>
          <p:cNvPr id="5" name="Content Placeholder 1"/>
          <p:cNvSpPr txBox="1">
            <a:spLocks/>
          </p:cNvSpPr>
          <p:nvPr/>
        </p:nvSpPr>
        <p:spPr>
          <a:xfrm>
            <a:off x="304799" y="1676401"/>
            <a:ext cx="8524875" cy="4724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Handle cases in which fib/1 receives specific values</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order in which these partial function cases appear is vital</a:t>
            </a:r>
          </a:p>
          <a:p>
            <a:pPr marL="109728" indent="0">
              <a:spcBef>
                <a:spcPts val="0"/>
              </a:spcBef>
              <a:spcAft>
                <a:spcPts val="0"/>
              </a:spcAft>
              <a:buNone/>
            </a:pPr>
            <a:endParaRPr lang="en-US" sz="9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fib/1 is passed precisely the integer 0, then return 0</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fib(0) -&gt; 0;</a:t>
            </a:r>
          </a:p>
          <a:p>
            <a:pPr marL="109728" indent="0">
              <a:lnSpc>
                <a:spcPct val="120000"/>
              </a:lnSpc>
              <a:spcBef>
                <a:spcPts val="0"/>
              </a:spcBef>
              <a:spcAft>
                <a:spcPts val="0"/>
              </a:spcAft>
              <a:buNone/>
            </a:pPr>
            <a:endPar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fib/1 receives a negative number, then return atom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err_neg_val</a:t>
            </a:r>
            <a:endPar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Normally, defensive coding is discouraged due to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Erlang's</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'Let</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it Crash' philosophy; however, in this case we do explicitly</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prevent a situation that will crash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Erlang's</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runtime engine</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fib(N) when N &lt; 0 -&gt; </a:t>
            </a: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err_neg_val</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endParaRPr lang="en-US" sz="10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fib/1 is passed an integer less than 3, then return 1</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preceding two partial functions handle all cases where N&lt;1</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so next we handle cases where N = 1 or N = 2</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fib(N) when N &lt; 3 -&gt; 1;</a:t>
            </a:r>
          </a:p>
          <a:p>
            <a:pPr marL="109728" indent="0">
              <a:lnSpc>
                <a:spcPct val="120000"/>
              </a:lnSpc>
              <a:spcBef>
                <a:spcPts val="0"/>
              </a:spcBef>
              <a:spcAft>
                <a:spcPts val="0"/>
              </a:spcAft>
              <a:buNone/>
            </a:pPr>
            <a:endPar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For all other values, call private function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/3 </a:t>
            </a:r>
          </a:p>
          <a:p>
            <a:pPr marL="109728" indent="0">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fib(N) -&gt; </a:t>
            </a: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 0, 1).</a:t>
            </a:r>
          </a:p>
        </p:txBody>
      </p:sp>
    </p:spTree>
    <p:extLst>
      <p:ext uri="{BB962C8B-B14F-4D97-AF65-F5344CB8AC3E}">
        <p14:creationId xmlns:p14="http://schemas.microsoft.com/office/powerpoint/2010/main" val="311163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5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500"/>
                                        <p:tgtEl>
                                          <p:spTgt spid="5">
                                            <p:txEl>
                                              <p:pRg st="8" end="8"/>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5">
                                            <p:txEl>
                                              <p:pRg st="9" end="9"/>
                                            </p:txEl>
                                          </p:spTgt>
                                        </p:tgtEl>
                                        <p:attrNameLst>
                                          <p:attrName>style.visibility</p:attrName>
                                        </p:attrNameLst>
                                      </p:cBhvr>
                                      <p:to>
                                        <p:strVal val="visible"/>
                                      </p:to>
                                    </p:set>
                                    <p:animEffect transition="in" filter="fade">
                                      <p:cBhvr>
                                        <p:cTn id="38" dur="500"/>
                                        <p:tgtEl>
                                          <p:spTgt spid="5">
                                            <p:txEl>
                                              <p:pRg st="9" end="9"/>
                                            </p:txEl>
                                          </p:spTgt>
                                        </p:tgtEl>
                                      </p:cBhvr>
                                    </p:animEffect>
                                  </p:childTnLst>
                                </p:cTn>
                              </p:par>
                            </p:childTnLst>
                          </p:cTn>
                        </p:par>
                        <p:par>
                          <p:cTn id="39" fill="hold">
                            <p:stCondLst>
                              <p:cond delay="500"/>
                            </p:stCondLst>
                            <p:childTnLst>
                              <p:par>
                                <p:cTn id="40" presetID="10" presetClass="entr" presetSubtype="0" fill="hold" nodeType="afterEffect">
                                  <p:stCondLst>
                                    <p:cond delay="50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800"/>
                                        <p:tgtEl>
                                          <p:spTgt spid="5">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animEffect transition="in" filter="fade">
                                      <p:cBhvr>
                                        <p:cTn id="47" dur="500"/>
                                        <p:tgtEl>
                                          <p:spTgt spid="5">
                                            <p:txEl>
                                              <p:pRg st="12" end="12"/>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5">
                                            <p:txEl>
                                              <p:pRg st="13" end="13"/>
                                            </p:txEl>
                                          </p:spTgt>
                                        </p:tgtEl>
                                        <p:attrNameLst>
                                          <p:attrName>style.visibility</p:attrName>
                                        </p:attrNameLst>
                                      </p:cBhvr>
                                      <p:to>
                                        <p:strVal val="visible"/>
                                      </p:to>
                                    </p:set>
                                    <p:animEffect transition="in" filter="fade">
                                      <p:cBhvr>
                                        <p:cTn id="50" dur="500"/>
                                        <p:tgtEl>
                                          <p:spTgt spid="5">
                                            <p:txEl>
                                              <p:pRg st="13" end="13"/>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5">
                                            <p:txEl>
                                              <p:pRg st="14" end="14"/>
                                            </p:txEl>
                                          </p:spTgt>
                                        </p:tgtEl>
                                        <p:attrNameLst>
                                          <p:attrName>style.visibility</p:attrName>
                                        </p:attrNameLst>
                                      </p:cBhvr>
                                      <p:to>
                                        <p:strVal val="visible"/>
                                      </p:to>
                                    </p:set>
                                    <p:animEffect transition="in" filter="fade">
                                      <p:cBhvr>
                                        <p:cTn id="53" dur="500"/>
                                        <p:tgtEl>
                                          <p:spTgt spid="5">
                                            <p:txEl>
                                              <p:pRg st="14" end="14"/>
                                            </p:txEl>
                                          </p:spTgt>
                                        </p:tgtEl>
                                      </p:cBhvr>
                                    </p:animEffect>
                                  </p:childTnLst>
                                </p:cTn>
                              </p:par>
                            </p:childTnLst>
                          </p:cTn>
                        </p:par>
                        <p:par>
                          <p:cTn id="54" fill="hold">
                            <p:stCondLst>
                              <p:cond delay="500"/>
                            </p:stCondLst>
                            <p:childTnLst>
                              <p:par>
                                <p:cTn id="55" presetID="10" presetClass="entr" presetSubtype="0" fill="hold" nodeType="afterEffect">
                                  <p:stCondLst>
                                    <p:cond delay="700"/>
                                  </p:stCondLst>
                                  <p:childTnLst>
                                    <p:set>
                                      <p:cBhvr>
                                        <p:cTn id="56" dur="1" fill="hold">
                                          <p:stCondLst>
                                            <p:cond delay="0"/>
                                          </p:stCondLst>
                                        </p:cTn>
                                        <p:tgtEl>
                                          <p:spTgt spid="5">
                                            <p:txEl>
                                              <p:pRg st="15" end="15"/>
                                            </p:txEl>
                                          </p:spTgt>
                                        </p:tgtEl>
                                        <p:attrNameLst>
                                          <p:attrName>style.visibility</p:attrName>
                                        </p:attrNameLst>
                                      </p:cBhvr>
                                      <p:to>
                                        <p:strVal val="visible"/>
                                      </p:to>
                                    </p:set>
                                    <p:animEffect transition="in" filter="fade">
                                      <p:cBhvr>
                                        <p:cTn id="57" dur="800"/>
                                        <p:tgtEl>
                                          <p:spTgt spid="5">
                                            <p:txEl>
                                              <p:pRg st="15" end="1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7" end="17"/>
                                            </p:txEl>
                                          </p:spTgt>
                                        </p:tgtEl>
                                        <p:attrNameLst>
                                          <p:attrName>style.visibility</p:attrName>
                                        </p:attrNameLst>
                                      </p:cBhvr>
                                      <p:to>
                                        <p:strVal val="visible"/>
                                      </p:to>
                                    </p:set>
                                    <p:animEffect transition="in" filter="fade">
                                      <p:cBhvr>
                                        <p:cTn id="62" dur="500"/>
                                        <p:tgtEl>
                                          <p:spTgt spid="5">
                                            <p:txEl>
                                              <p:pRg st="17" end="17"/>
                                            </p:txEl>
                                          </p:spTgt>
                                        </p:tgtEl>
                                      </p:cBhvr>
                                    </p:animEffect>
                                  </p:childTnLst>
                                </p:cTn>
                              </p:par>
                            </p:childTnLst>
                          </p:cTn>
                        </p:par>
                        <p:par>
                          <p:cTn id="63" fill="hold">
                            <p:stCondLst>
                              <p:cond delay="500"/>
                            </p:stCondLst>
                            <p:childTnLst>
                              <p:par>
                                <p:cTn id="64" presetID="10" presetClass="entr" presetSubtype="0" fill="hold" nodeType="afterEffect">
                                  <p:stCondLst>
                                    <p:cond delay="500"/>
                                  </p:stCondLst>
                                  <p:childTnLst>
                                    <p:set>
                                      <p:cBhvr>
                                        <p:cTn id="65" dur="1" fill="hold">
                                          <p:stCondLst>
                                            <p:cond delay="0"/>
                                          </p:stCondLst>
                                        </p:cTn>
                                        <p:tgtEl>
                                          <p:spTgt spid="5">
                                            <p:txEl>
                                              <p:pRg st="18" end="18"/>
                                            </p:txEl>
                                          </p:spTgt>
                                        </p:tgtEl>
                                        <p:attrNameLst>
                                          <p:attrName>style.visibility</p:attrName>
                                        </p:attrNameLst>
                                      </p:cBhvr>
                                      <p:to>
                                        <p:strVal val="visible"/>
                                      </p:to>
                                    </p:set>
                                    <p:animEffect transition="in" filter="fade">
                                      <p:cBhvr>
                                        <p:cTn id="66" dur="1000"/>
                                        <p:tgtEl>
                                          <p:spTgt spid="5">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 Examples</a:t>
            </a:r>
          </a:p>
        </p:txBody>
      </p:sp>
      <p:sp>
        <p:nvSpPr>
          <p:cNvPr id="7" name="Content Placeholder 1"/>
          <p:cNvSpPr txBox="1">
            <a:spLocks/>
          </p:cNvSpPr>
          <p:nvPr/>
        </p:nvSpPr>
        <p:spPr>
          <a:xfrm>
            <a:off x="304800" y="1265162"/>
            <a:ext cx="79248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 Private API  =================================================</a:t>
            </a:r>
          </a:p>
        </p:txBody>
      </p:sp>
      <p:sp>
        <p:nvSpPr>
          <p:cNvPr id="5" name="Content Placeholder 1"/>
          <p:cNvSpPr txBox="1">
            <a:spLocks/>
          </p:cNvSpPr>
          <p:nvPr/>
        </p:nvSpPr>
        <p:spPr>
          <a:xfrm>
            <a:off x="304799" y="1676401"/>
            <a:ext cx="8524875" cy="4495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/3 gets a 1 as its first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we're done,</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so return the value in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B.  Since not interested</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in the value of the second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we denote this using </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_ indicating a "don't care" value</a:t>
            </a:r>
          </a:p>
          <a:p>
            <a:pPr marL="109728" indent="0">
              <a:lnSpc>
                <a:spcPct val="120000"/>
              </a:lnSpc>
              <a:spcBef>
                <a:spcPts val="0"/>
              </a:spcBef>
              <a:spcAft>
                <a:spcPts val="0"/>
              </a:spcAft>
              <a:buNone/>
            </a:pP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 _, B) -&gt; B;</a:t>
            </a:r>
          </a:p>
          <a:p>
            <a:pPr marL="109728" indent="0">
              <a:lnSpc>
                <a:spcPct val="120000"/>
              </a:lnSpc>
              <a:spcBef>
                <a:spcPts val="0"/>
              </a:spcBef>
              <a:spcAft>
                <a:spcPts val="0"/>
              </a:spcAft>
              <a:buNone/>
            </a:pPr>
            <a:endPar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For all other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combos, recursively call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/3</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where each call does the following:</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decrement counter N</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Take the previous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fibonacci</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value in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B and </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pass it as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Calc</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value of the current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fibonacci</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number </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and pass it as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B</a:t>
            </a:r>
          </a:p>
          <a:p>
            <a:pPr marL="109728" indent="0">
              <a:lnSpc>
                <a:spcPct val="120000"/>
              </a:lnSpc>
              <a:spcBef>
                <a:spcPts val="0"/>
              </a:spcBef>
              <a:spcAft>
                <a:spcPts val="0"/>
              </a:spcAft>
              <a:buNone/>
            </a:pP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 A, B) -&gt; </a:t>
            </a: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(N-1, B, A+B).</a:t>
            </a:r>
          </a:p>
        </p:txBody>
      </p:sp>
    </p:spTree>
    <p:extLst>
      <p:ext uri="{BB962C8B-B14F-4D97-AF65-F5344CB8AC3E}">
        <p14:creationId xmlns:p14="http://schemas.microsoft.com/office/powerpoint/2010/main" val="2264152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4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par>
                                <p:cTn id="12" presetID="10" presetClass="entr" presetSubtype="0" fill="hold" nodeType="withEffect">
                                  <p:stCondLst>
                                    <p:cond delay="40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500"/>
                                        <p:tgtEl>
                                          <p:spTgt spid="5">
                                            <p:txEl>
                                              <p:pRg st="1" end="1"/>
                                            </p:txEl>
                                          </p:spTgt>
                                        </p:tgtEl>
                                      </p:cBhvr>
                                    </p:animEffect>
                                  </p:childTnLst>
                                </p:cTn>
                              </p:par>
                              <p:par>
                                <p:cTn id="15" presetID="10" presetClass="entr" presetSubtype="0" fill="hold" nodeType="withEffect">
                                  <p:stCondLst>
                                    <p:cond delay="40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nodeType="withEffect">
                                  <p:stCondLst>
                                    <p:cond delay="40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par>
                          <p:cTn id="21" fill="hold">
                            <p:stCondLst>
                              <p:cond delay="1400"/>
                            </p:stCondLst>
                            <p:childTnLst>
                              <p:par>
                                <p:cTn id="22" presetID="10" presetClass="entr" presetSubtype="0" fill="hold" nodeType="afterEffect">
                                  <p:stCondLst>
                                    <p:cond delay="70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9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500"/>
                                        <p:tgtEl>
                                          <p:spTgt spid="5">
                                            <p:txEl>
                                              <p:pRg st="8" end="8"/>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5">
                                            <p:txEl>
                                              <p:pRg st="9" end="9"/>
                                            </p:txEl>
                                          </p:spTgt>
                                        </p:tgtEl>
                                        <p:attrNameLst>
                                          <p:attrName>style.visibility</p:attrName>
                                        </p:attrNameLst>
                                      </p:cBhvr>
                                      <p:to>
                                        <p:strVal val="visible"/>
                                      </p:to>
                                    </p:set>
                                    <p:animEffect transition="in" filter="fade">
                                      <p:cBhvr>
                                        <p:cTn id="38" dur="500"/>
                                        <p:tgtEl>
                                          <p:spTgt spid="5">
                                            <p:txEl>
                                              <p:pRg st="9" end="9"/>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5">
                                            <p:txEl>
                                              <p:pRg st="10" end="10"/>
                                            </p:txEl>
                                          </p:spTgt>
                                        </p:tgtEl>
                                        <p:attrNameLst>
                                          <p:attrName>style.visibility</p:attrName>
                                        </p:attrNameLst>
                                      </p:cBhvr>
                                      <p:to>
                                        <p:strVal val="visible"/>
                                      </p:to>
                                    </p:set>
                                    <p:animEffect transition="in" filter="fade">
                                      <p:cBhvr>
                                        <p:cTn id="41" dur="500"/>
                                        <p:tgtEl>
                                          <p:spTgt spid="5">
                                            <p:txEl>
                                              <p:pRg st="10" end="10"/>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5">
                                            <p:txEl>
                                              <p:pRg st="11" end="11"/>
                                            </p:txEl>
                                          </p:spTgt>
                                        </p:tgtEl>
                                        <p:attrNameLst>
                                          <p:attrName>style.visibility</p:attrName>
                                        </p:attrNameLst>
                                      </p:cBhvr>
                                      <p:to>
                                        <p:strVal val="visible"/>
                                      </p:to>
                                    </p:set>
                                    <p:animEffect transition="in" filter="fade">
                                      <p:cBhvr>
                                        <p:cTn id="44" dur="500"/>
                                        <p:tgtEl>
                                          <p:spTgt spid="5">
                                            <p:txEl>
                                              <p:pRg st="11" end="11"/>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animEffect transition="in" filter="fade">
                                      <p:cBhvr>
                                        <p:cTn id="47" dur="500"/>
                                        <p:tgtEl>
                                          <p:spTgt spid="5">
                                            <p:txEl>
                                              <p:pRg st="12" end="12"/>
                                            </p:txEl>
                                          </p:spTgt>
                                        </p:tgtEl>
                                      </p:cBhvr>
                                    </p:animEffect>
                                  </p:childTnLst>
                                </p:cTn>
                              </p:par>
                            </p:childTnLst>
                          </p:cTn>
                        </p:par>
                        <p:par>
                          <p:cTn id="48" fill="hold">
                            <p:stCondLst>
                              <p:cond delay="500"/>
                            </p:stCondLst>
                            <p:childTnLst>
                              <p:par>
                                <p:cTn id="49" presetID="10" presetClass="entr" presetSubtype="0" fill="hold" nodeType="afterEffect">
                                  <p:stCondLst>
                                    <p:cond delay="800"/>
                                  </p:stCondLst>
                                  <p:childTnLst>
                                    <p:set>
                                      <p:cBhvr>
                                        <p:cTn id="50" dur="1" fill="hold">
                                          <p:stCondLst>
                                            <p:cond delay="0"/>
                                          </p:stCondLst>
                                        </p:cTn>
                                        <p:tgtEl>
                                          <p:spTgt spid="5">
                                            <p:txEl>
                                              <p:pRg st="13" end="13"/>
                                            </p:txEl>
                                          </p:spTgt>
                                        </p:tgtEl>
                                        <p:attrNameLst>
                                          <p:attrName>style.visibility</p:attrName>
                                        </p:attrNameLst>
                                      </p:cBhvr>
                                      <p:to>
                                        <p:strVal val="visible"/>
                                      </p:to>
                                    </p:set>
                                    <p:animEffect transition="in" filter="fade">
                                      <p:cBhvr>
                                        <p:cTn id="51" dur="11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74574"/>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1000" y="366968"/>
            <a:ext cx="8524877" cy="674576"/>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Recursion using Stack Frames</a:t>
            </a:r>
          </a:p>
        </p:txBody>
      </p:sp>
      <p:sp>
        <p:nvSpPr>
          <p:cNvPr id="5" name="Content Placeholder 1"/>
          <p:cNvSpPr txBox="1">
            <a:spLocks/>
          </p:cNvSpPr>
          <p:nvPr/>
        </p:nvSpPr>
        <p:spPr>
          <a:xfrm>
            <a:off x="304798" y="2743201"/>
            <a:ext cx="8524875" cy="1219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400"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-module(rec). </a:t>
            </a:r>
          </a:p>
          <a:p>
            <a:pPr marL="109728" indent="0">
              <a:lnSpc>
                <a:spcPct val="120000"/>
              </a:lnSpc>
              <a:spcBef>
                <a:spcPts val="0"/>
              </a:spcBef>
              <a:spcAft>
                <a:spcPts val="0"/>
              </a:spcAft>
              <a:buNone/>
            </a:pPr>
            <a:r>
              <a:rPr lang="en-US" sz="1400"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-export([</a:t>
            </a:r>
            <a:r>
              <a:rPr lang="en-US" sz="1400"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len</a:t>
            </a:r>
            <a:r>
              <a:rPr lang="en-US" sz="1400"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/1]). </a:t>
            </a:r>
            <a:endParaRPr lang="en-US" sz="1400" dirty="0">
              <a:solidFill>
                <a:schemeClr val="bg1"/>
              </a:solidFill>
              <a:latin typeface="Courier New" panose="02070309020205020404" pitchFamily="49" charset="0"/>
              <a:ea typeface="Cascadia Code" panose="020B0609020000020004" pitchFamily="49" charset="0"/>
              <a:cs typeface="Courier New" panose="02070309020205020404" pitchFamily="49" charset="0"/>
            </a:endParaRPr>
          </a:p>
          <a:p>
            <a:pPr marL="109728" indent="0">
              <a:lnSpc>
                <a:spcPct val="120000"/>
              </a:lnSpc>
              <a:spcBef>
                <a:spcPts val="600"/>
              </a:spcBef>
              <a:spcAft>
                <a:spcPts val="0"/>
              </a:spcAft>
              <a:buNone/>
            </a:pPr>
            <a:r>
              <a:rPr lang="en-US" sz="1400"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len([]) -&gt; 0;</a:t>
            </a:r>
          </a:p>
          <a:p>
            <a:pPr marL="109728" indent="0">
              <a:lnSpc>
                <a:spcPct val="120000"/>
              </a:lnSpc>
              <a:spcBef>
                <a:spcPts val="0"/>
              </a:spcBef>
              <a:spcAft>
                <a:spcPts val="0"/>
              </a:spcAft>
              <a:buNone/>
            </a:pPr>
            <a:r>
              <a:rPr lang="en-US" sz="1400"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len([_|T]) -&gt; 1 + len(T).</a:t>
            </a:r>
          </a:p>
        </p:txBody>
      </p:sp>
      <p:sp>
        <p:nvSpPr>
          <p:cNvPr id="7" name="Content Placeholder 1"/>
          <p:cNvSpPr txBox="1">
            <a:spLocks/>
          </p:cNvSpPr>
          <p:nvPr/>
        </p:nvSpPr>
        <p:spPr>
          <a:xfrm>
            <a:off x="304800" y="1182034"/>
            <a:ext cx="8524875" cy="47388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Let’s compute length of a list</a:t>
            </a:r>
          </a:p>
        </p:txBody>
      </p:sp>
      <p:sp>
        <p:nvSpPr>
          <p:cNvPr id="9" name="Content Placeholder 1"/>
          <p:cNvSpPr txBox="1">
            <a:spLocks/>
          </p:cNvSpPr>
          <p:nvPr/>
        </p:nvSpPr>
        <p:spPr>
          <a:xfrm>
            <a:off x="304799" y="1828800"/>
            <a:ext cx="8524875" cy="83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0"/>
              </a:spcAft>
              <a:buClrTx/>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English:</a:t>
            </a:r>
          </a:p>
          <a:p>
            <a:pPr marL="91440" indent="0">
              <a:spcBef>
                <a:spcPts val="0"/>
              </a:spcBef>
              <a:spcAft>
                <a:spcPts val="0"/>
              </a:spcAft>
              <a:buClrTx/>
              <a:buNone/>
            </a:pPr>
            <a:r>
              <a:rPr lang="en-US" sz="16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A list is length 0 when empty, </a:t>
            </a:r>
          </a:p>
          <a:p>
            <a:pPr marL="91440" indent="0">
              <a:spcBef>
                <a:spcPts val="0"/>
              </a:spcBef>
              <a:spcAft>
                <a:spcPts val="0"/>
              </a:spcAft>
              <a:buClrTx/>
              <a:buNone/>
            </a:pPr>
            <a:r>
              <a:rPr lang="en-US" sz="16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and 1 more that the length of the rest of the list when not empty.</a:t>
            </a:r>
          </a:p>
        </p:txBody>
      </p:sp>
      <p:sp>
        <p:nvSpPr>
          <p:cNvPr id="10" name="Content Placeholder 1"/>
          <p:cNvSpPr txBox="1">
            <a:spLocks/>
          </p:cNvSpPr>
          <p:nvPr/>
        </p:nvSpPr>
        <p:spPr>
          <a:xfrm>
            <a:off x="497403" y="4276053"/>
            <a:ext cx="5181600" cy="209118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i="1" dirty="0">
                <a:solidFill>
                  <a:schemeClr val="accent6">
                    <a:lumMod val="75000"/>
                  </a:schemeClr>
                </a:solidFill>
                <a:latin typeface="Consolas" panose="020B0609020204030204" pitchFamily="49" charset="0"/>
                <a:ea typeface="Cascadia Code" panose="020B0609020000020004" pitchFamily="49" charset="0"/>
                <a:cs typeface="Cascadia Code" panose="020B0609020000020004" pitchFamily="49" charset="0"/>
              </a:rPr>
              <a:t>len([1,2,3,4]) = len([1 | [2,3,4])</a:t>
            </a:r>
          </a:p>
          <a:p>
            <a:pPr marL="109728" indent="0">
              <a:spcBef>
                <a:spcPts val="0"/>
              </a:spcBef>
              <a:spcAft>
                <a:spcPts val="0"/>
              </a:spcAft>
              <a:buNone/>
            </a:pPr>
            <a:r>
              <a:rPr lang="en-US" sz="1400" i="1" dirty="0">
                <a:solidFill>
                  <a:schemeClr val="accent6">
                    <a:lumMod val="75000"/>
                  </a:schemeClr>
                </a:solidFill>
                <a:latin typeface="Consolas" panose="020B0609020204030204" pitchFamily="49" charset="0"/>
                <a:ea typeface="Cascadia Code" panose="020B0609020000020004" pitchFamily="49" charset="0"/>
                <a:cs typeface="Cascadia Code" panose="020B0609020000020004" pitchFamily="49" charset="0"/>
              </a:rPr>
              <a:t>               = 1 + len([2 | [3,4]])</a:t>
            </a:r>
          </a:p>
          <a:p>
            <a:pPr marL="109728" indent="0">
              <a:spcBef>
                <a:spcPts val="0"/>
              </a:spcBef>
              <a:spcAft>
                <a:spcPts val="0"/>
              </a:spcAft>
              <a:buNone/>
            </a:pPr>
            <a:r>
              <a:rPr lang="en-US" sz="1400" i="1" dirty="0">
                <a:solidFill>
                  <a:schemeClr val="accent6">
                    <a:lumMod val="75000"/>
                  </a:schemeClr>
                </a:solidFill>
                <a:latin typeface="Consolas" panose="020B0609020204030204" pitchFamily="49" charset="0"/>
                <a:ea typeface="Cascadia Code" panose="020B0609020000020004" pitchFamily="49" charset="0"/>
                <a:cs typeface="Cascadia Code" panose="020B0609020000020004" pitchFamily="49" charset="0"/>
              </a:rPr>
              <a:t>               = 1 + 1 + len([3 | [4]])</a:t>
            </a:r>
          </a:p>
          <a:p>
            <a:pPr marL="109728" indent="0">
              <a:spcBef>
                <a:spcPts val="0"/>
              </a:spcBef>
              <a:spcAft>
                <a:spcPts val="0"/>
              </a:spcAft>
              <a:buNone/>
            </a:pPr>
            <a:r>
              <a:rPr lang="en-US" sz="1400" i="1" dirty="0">
                <a:solidFill>
                  <a:schemeClr val="accent6">
                    <a:lumMod val="75000"/>
                  </a:schemeClr>
                </a:solidFill>
                <a:latin typeface="Consolas" panose="020B0609020204030204" pitchFamily="49" charset="0"/>
                <a:ea typeface="Cascadia Code" panose="020B0609020000020004" pitchFamily="49" charset="0"/>
                <a:cs typeface="Cascadia Code" panose="020B0609020000020004" pitchFamily="49" charset="0"/>
              </a:rPr>
              <a:t>               = 1 + 1 + 1 + len([4 | []])</a:t>
            </a:r>
          </a:p>
          <a:p>
            <a:pPr marL="109728" indent="0">
              <a:spcBef>
                <a:spcPts val="0"/>
              </a:spcBef>
              <a:spcAft>
                <a:spcPts val="0"/>
              </a:spcAft>
              <a:buNone/>
            </a:pPr>
            <a:r>
              <a:rPr lang="en-US" sz="1400" i="1" dirty="0">
                <a:solidFill>
                  <a:schemeClr val="accent6">
                    <a:lumMod val="75000"/>
                  </a:schemeClr>
                </a:solidFill>
                <a:latin typeface="Consolas" panose="020B0609020204030204" pitchFamily="49" charset="0"/>
                <a:ea typeface="Cascadia Code" panose="020B0609020000020004" pitchFamily="49" charset="0"/>
                <a:cs typeface="Cascadia Code" panose="020B0609020000020004" pitchFamily="49" charset="0"/>
              </a:rPr>
              <a:t>               = 1 + 1 + 1 + 1 + len([])</a:t>
            </a:r>
          </a:p>
          <a:p>
            <a:pPr marL="109728" indent="0">
              <a:spcBef>
                <a:spcPts val="0"/>
              </a:spcBef>
              <a:spcAft>
                <a:spcPts val="0"/>
              </a:spcAft>
              <a:buNone/>
            </a:pPr>
            <a:r>
              <a:rPr lang="en-US" sz="1400" i="1" dirty="0">
                <a:solidFill>
                  <a:schemeClr val="accent6">
                    <a:lumMod val="75000"/>
                  </a:schemeClr>
                </a:solidFill>
                <a:latin typeface="Consolas" panose="020B0609020204030204" pitchFamily="49" charset="0"/>
                <a:ea typeface="Cascadia Code" panose="020B0609020000020004" pitchFamily="49" charset="0"/>
                <a:cs typeface="Cascadia Code" panose="020B0609020000020004" pitchFamily="49" charset="0"/>
              </a:rPr>
              <a:t>               = 1 + 1 + 1 + 1 + 0</a:t>
            </a:r>
          </a:p>
          <a:p>
            <a:pPr marL="109728" indent="0">
              <a:spcBef>
                <a:spcPts val="0"/>
              </a:spcBef>
              <a:spcAft>
                <a:spcPts val="0"/>
              </a:spcAft>
              <a:buNone/>
            </a:pPr>
            <a:r>
              <a:rPr lang="en-US" sz="1400" i="1" dirty="0">
                <a:solidFill>
                  <a:schemeClr val="accent6">
                    <a:lumMod val="75000"/>
                  </a:schemeClr>
                </a:solidFill>
                <a:latin typeface="Consolas" panose="020B0609020204030204" pitchFamily="49" charset="0"/>
                <a:ea typeface="Cascadia Code" panose="020B0609020000020004" pitchFamily="49" charset="0"/>
                <a:cs typeface="Cascadia Code" panose="020B0609020000020004" pitchFamily="49" charset="0"/>
              </a:rPr>
              <a:t>               = 1 + 1 + 1 + 1</a:t>
            </a:r>
          </a:p>
          <a:p>
            <a:pPr marL="109728" indent="0">
              <a:spcBef>
                <a:spcPts val="0"/>
              </a:spcBef>
              <a:spcAft>
                <a:spcPts val="0"/>
              </a:spcAft>
              <a:buNone/>
            </a:pPr>
            <a:r>
              <a:rPr lang="en-US" sz="1400" i="1" dirty="0">
                <a:solidFill>
                  <a:schemeClr val="accent6">
                    <a:lumMod val="75000"/>
                  </a:schemeClr>
                </a:solidFill>
                <a:latin typeface="Consolas" panose="020B0609020204030204" pitchFamily="49" charset="0"/>
                <a:ea typeface="Cascadia Code" panose="020B0609020000020004" pitchFamily="49" charset="0"/>
                <a:cs typeface="Cascadia Code" panose="020B0609020000020004" pitchFamily="49" charset="0"/>
              </a:rPr>
              <a:t>               = 1 + 1 + 2</a:t>
            </a:r>
          </a:p>
          <a:p>
            <a:pPr marL="109728" indent="0">
              <a:spcBef>
                <a:spcPts val="0"/>
              </a:spcBef>
              <a:spcAft>
                <a:spcPts val="0"/>
              </a:spcAft>
              <a:buNone/>
            </a:pPr>
            <a:r>
              <a:rPr lang="en-US" sz="1400" i="1" dirty="0">
                <a:solidFill>
                  <a:schemeClr val="accent6">
                    <a:lumMod val="75000"/>
                  </a:schemeClr>
                </a:solidFill>
                <a:latin typeface="Consolas" panose="020B0609020204030204" pitchFamily="49" charset="0"/>
                <a:ea typeface="Cascadia Code" panose="020B0609020000020004" pitchFamily="49" charset="0"/>
                <a:cs typeface="Cascadia Code" panose="020B0609020000020004" pitchFamily="49" charset="0"/>
              </a:rPr>
              <a:t>               = 1 + 3 </a:t>
            </a:r>
          </a:p>
          <a:p>
            <a:pPr marL="109728" indent="0">
              <a:spcBef>
                <a:spcPts val="0"/>
              </a:spcBef>
              <a:spcAft>
                <a:spcPts val="0"/>
              </a:spcAft>
              <a:buNone/>
            </a:pPr>
            <a:r>
              <a:rPr lang="en-US" sz="1400" i="1" dirty="0">
                <a:solidFill>
                  <a:schemeClr val="accent6">
                    <a:lumMod val="75000"/>
                  </a:schemeClr>
                </a:solidFill>
                <a:latin typeface="Consolas" panose="020B0609020204030204" pitchFamily="49" charset="0"/>
                <a:ea typeface="Cascadia Code" panose="020B0609020000020004" pitchFamily="49" charset="0"/>
                <a:cs typeface="Cascadia Code" panose="020B0609020000020004" pitchFamily="49" charset="0"/>
              </a:rPr>
              <a:t>               = 4</a:t>
            </a:r>
          </a:p>
        </p:txBody>
      </p:sp>
      <p:sp>
        <p:nvSpPr>
          <p:cNvPr id="12" name="Content Placeholder 1"/>
          <p:cNvSpPr txBox="1">
            <a:spLocks/>
          </p:cNvSpPr>
          <p:nvPr/>
        </p:nvSpPr>
        <p:spPr>
          <a:xfrm>
            <a:off x="459303" y="4644183"/>
            <a:ext cx="1734273" cy="142459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Behavior on run-time stack during recursive calls</a:t>
            </a:r>
          </a:p>
        </p:txBody>
      </p:sp>
      <p:sp>
        <p:nvSpPr>
          <p:cNvPr id="2" name="Rectangle 1"/>
          <p:cNvSpPr/>
          <p:nvPr/>
        </p:nvSpPr>
        <p:spPr>
          <a:xfrm>
            <a:off x="3435578" y="5070969"/>
            <a:ext cx="304801" cy="289529"/>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1"/>
          <p:cNvSpPr txBox="1">
            <a:spLocks/>
          </p:cNvSpPr>
          <p:nvPr/>
        </p:nvSpPr>
        <p:spPr>
          <a:xfrm>
            <a:off x="5029200" y="5767947"/>
            <a:ext cx="3446841" cy="601665"/>
          </a:xfrm>
          <a:prstGeom prst="rect">
            <a:avLst/>
          </a:prstGeom>
          <a:noFill/>
          <a:ln w="25400">
            <a:solidFill>
              <a:schemeClr val="accent5">
                <a:lumMod val="50000"/>
              </a:schemeClr>
            </a:solidFill>
          </a:ln>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Each is a stack frame… storage</a:t>
            </a:r>
          </a:p>
        </p:txBody>
      </p:sp>
      <p:sp>
        <p:nvSpPr>
          <p:cNvPr id="4" name="Freeform 3"/>
          <p:cNvSpPr/>
          <p:nvPr/>
        </p:nvSpPr>
        <p:spPr>
          <a:xfrm>
            <a:off x="3634451" y="5393803"/>
            <a:ext cx="1394749" cy="800558"/>
          </a:xfrm>
          <a:custGeom>
            <a:avLst/>
            <a:gdLst>
              <a:gd name="connsiteX0" fmla="*/ 1423686 w 1423686"/>
              <a:gd name="connsiteY0" fmla="*/ 671331 h 800558"/>
              <a:gd name="connsiteX1" fmla="*/ 787078 w 1423686"/>
              <a:gd name="connsiteY1" fmla="*/ 798653 h 800558"/>
              <a:gd name="connsiteX2" fmla="*/ 648182 w 1423686"/>
              <a:gd name="connsiteY2" fmla="*/ 787078 h 800558"/>
              <a:gd name="connsiteX3" fmla="*/ 462987 w 1423686"/>
              <a:gd name="connsiteY3" fmla="*/ 763929 h 800558"/>
              <a:gd name="connsiteX4" fmla="*/ 393539 w 1423686"/>
              <a:gd name="connsiteY4" fmla="*/ 740779 h 800558"/>
              <a:gd name="connsiteX5" fmla="*/ 370390 w 1423686"/>
              <a:gd name="connsiteY5" fmla="*/ 706055 h 800558"/>
              <a:gd name="connsiteX6" fmla="*/ 324091 w 1423686"/>
              <a:gd name="connsiteY6" fmla="*/ 648182 h 800558"/>
              <a:gd name="connsiteX7" fmla="*/ 300941 w 1423686"/>
              <a:gd name="connsiteY7" fmla="*/ 578734 h 800558"/>
              <a:gd name="connsiteX8" fmla="*/ 289367 w 1423686"/>
              <a:gd name="connsiteY8" fmla="*/ 544010 h 800558"/>
              <a:gd name="connsiteX9" fmla="*/ 266217 w 1423686"/>
              <a:gd name="connsiteY9" fmla="*/ 520860 h 800558"/>
              <a:gd name="connsiteX10" fmla="*/ 231493 w 1423686"/>
              <a:gd name="connsiteY10" fmla="*/ 451412 h 800558"/>
              <a:gd name="connsiteX11" fmla="*/ 219919 w 1423686"/>
              <a:gd name="connsiteY11" fmla="*/ 416688 h 800558"/>
              <a:gd name="connsiteX12" fmla="*/ 196769 w 1423686"/>
              <a:gd name="connsiteY12" fmla="*/ 370389 h 800558"/>
              <a:gd name="connsiteX13" fmla="*/ 162045 w 1423686"/>
              <a:gd name="connsiteY13" fmla="*/ 300941 h 800558"/>
              <a:gd name="connsiteX14" fmla="*/ 115746 w 1423686"/>
              <a:gd name="connsiteY14" fmla="*/ 196769 h 800558"/>
              <a:gd name="connsiteX15" fmla="*/ 104172 w 1423686"/>
              <a:gd name="connsiteY15" fmla="*/ 162045 h 800558"/>
              <a:gd name="connsiteX16" fmla="*/ 81022 w 1423686"/>
              <a:gd name="connsiteY16" fmla="*/ 138896 h 800558"/>
              <a:gd name="connsiteX17" fmla="*/ 57873 w 1423686"/>
              <a:gd name="connsiteY17" fmla="*/ 69448 h 800558"/>
              <a:gd name="connsiteX18" fmla="*/ 0 w 1423686"/>
              <a:gd name="connsiteY18" fmla="*/ 0 h 80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23686" h="800558">
                <a:moveTo>
                  <a:pt x="1423686" y="671331"/>
                </a:moveTo>
                <a:cubicBezTo>
                  <a:pt x="1211483" y="713772"/>
                  <a:pt x="1001112" y="766708"/>
                  <a:pt x="787078" y="798653"/>
                </a:cubicBezTo>
                <a:cubicBezTo>
                  <a:pt x="741128" y="805511"/>
                  <a:pt x="694377" y="792027"/>
                  <a:pt x="648182" y="787078"/>
                </a:cubicBezTo>
                <a:cubicBezTo>
                  <a:pt x="586324" y="780450"/>
                  <a:pt x="462987" y="763929"/>
                  <a:pt x="462987" y="763929"/>
                </a:cubicBezTo>
                <a:cubicBezTo>
                  <a:pt x="439838" y="756212"/>
                  <a:pt x="407074" y="761082"/>
                  <a:pt x="393539" y="740779"/>
                </a:cubicBezTo>
                <a:cubicBezTo>
                  <a:pt x="385823" y="729204"/>
                  <a:pt x="379080" y="716918"/>
                  <a:pt x="370390" y="706055"/>
                </a:cubicBezTo>
                <a:cubicBezTo>
                  <a:pt x="346336" y="675988"/>
                  <a:pt x="341906" y="688266"/>
                  <a:pt x="324091" y="648182"/>
                </a:cubicBezTo>
                <a:cubicBezTo>
                  <a:pt x="314181" y="625884"/>
                  <a:pt x="308657" y="601883"/>
                  <a:pt x="300941" y="578734"/>
                </a:cubicBezTo>
                <a:cubicBezTo>
                  <a:pt x="297083" y="567159"/>
                  <a:pt x="297994" y="552637"/>
                  <a:pt x="289367" y="544010"/>
                </a:cubicBezTo>
                <a:lnTo>
                  <a:pt x="266217" y="520860"/>
                </a:lnTo>
                <a:cubicBezTo>
                  <a:pt x="237126" y="433581"/>
                  <a:pt x="276369" y="541163"/>
                  <a:pt x="231493" y="451412"/>
                </a:cubicBezTo>
                <a:cubicBezTo>
                  <a:pt x="226037" y="440499"/>
                  <a:pt x="224725" y="427902"/>
                  <a:pt x="219919" y="416688"/>
                </a:cubicBezTo>
                <a:cubicBezTo>
                  <a:pt x="213122" y="400828"/>
                  <a:pt x="203566" y="386249"/>
                  <a:pt x="196769" y="370389"/>
                </a:cubicBezTo>
                <a:cubicBezTo>
                  <a:pt x="168016" y="303297"/>
                  <a:pt x="206535" y="367674"/>
                  <a:pt x="162045" y="300941"/>
                </a:cubicBezTo>
                <a:cubicBezTo>
                  <a:pt x="134497" y="218296"/>
                  <a:pt x="152432" y="251796"/>
                  <a:pt x="115746" y="196769"/>
                </a:cubicBezTo>
                <a:cubicBezTo>
                  <a:pt x="111888" y="185194"/>
                  <a:pt x="110449" y="172507"/>
                  <a:pt x="104172" y="162045"/>
                </a:cubicBezTo>
                <a:cubicBezTo>
                  <a:pt x="98557" y="152687"/>
                  <a:pt x="85902" y="148657"/>
                  <a:pt x="81022" y="138896"/>
                </a:cubicBezTo>
                <a:cubicBezTo>
                  <a:pt x="70109" y="117071"/>
                  <a:pt x="75127" y="86702"/>
                  <a:pt x="57873" y="69448"/>
                </a:cubicBezTo>
                <a:cubicBezTo>
                  <a:pt x="5474" y="17049"/>
                  <a:pt x="21334" y="42671"/>
                  <a:pt x="0" y="0"/>
                </a:cubicBezTo>
              </a:path>
            </a:pathLst>
          </a:custGeom>
          <a:noFill/>
          <a:ln w="31750">
            <a:solidFill>
              <a:srgbClr val="C00000"/>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ontent Placeholder 1"/>
          <p:cNvSpPr txBox="1">
            <a:spLocks/>
          </p:cNvSpPr>
          <p:nvPr/>
        </p:nvSpPr>
        <p:spPr>
          <a:xfrm>
            <a:off x="3810000" y="1955259"/>
            <a:ext cx="3184313" cy="1342074"/>
          </a:xfrm>
          <a:prstGeom prst="rect">
            <a:avLst/>
          </a:prstGeom>
          <a:solidFill>
            <a:schemeClr val="tx1"/>
          </a:solidFill>
          <a:ln w="25400">
            <a:solidFill>
              <a:schemeClr val="accent5">
                <a:lumMod val="60000"/>
                <a:lumOff val="40000"/>
              </a:schemeClr>
            </a:solidFill>
          </a:ln>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300"/>
              </a:spcAft>
              <a:buNone/>
            </a:pPr>
            <a:r>
              <a:rPr lang="en-US" sz="16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Not</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tail recursive… there is</a:t>
            </a:r>
          </a:p>
          <a:p>
            <a:pPr marL="109728" indent="0">
              <a:spcBef>
                <a:spcPts val="0"/>
              </a:spcBef>
              <a:spcAft>
                <a:spcPts val="300"/>
              </a:spcAft>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work to do in each invocation</a:t>
            </a:r>
          </a:p>
          <a:p>
            <a:pPr marL="109728" indent="0">
              <a:spcBef>
                <a:spcPts val="0"/>
              </a:spcBef>
              <a:spcAft>
                <a:spcPts val="300"/>
              </a:spcAft>
              <a:buNone/>
            </a:pPr>
            <a:r>
              <a:rPr lang="en-US" sz="16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after</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the recursion returns</a:t>
            </a:r>
          </a:p>
          <a:p>
            <a:pPr marL="109728" indent="0">
              <a:spcBef>
                <a:spcPts val="0"/>
              </a:spcBef>
              <a:spcAft>
                <a:spcPts val="300"/>
              </a:spcAft>
              <a:buNone/>
            </a:pPr>
            <a:endParaRPr lang="en-US" sz="800" dirty="0">
              <a:solidFill>
                <a:schemeClr val="bg1"/>
              </a:solidFill>
              <a:latin typeface="Berlin Sans FB" panose="020E0602020502020306" pitchFamily="34" charset="0"/>
              <a:ea typeface="Cascadia Code" panose="020B0609020000020004" pitchFamily="49" charset="0"/>
              <a:cs typeface="Cascadia Code" panose="020B0609020000020004" pitchFamily="49" charset="0"/>
            </a:endParaRPr>
          </a:p>
        </p:txBody>
      </p:sp>
      <p:cxnSp>
        <p:nvCxnSpPr>
          <p:cNvPr id="11" name="Straight Arrow Connector 10"/>
          <p:cNvCxnSpPr>
            <a:cxnSpLocks/>
          </p:cNvCxnSpPr>
          <p:nvPr/>
        </p:nvCxnSpPr>
        <p:spPr>
          <a:xfrm flipH="1">
            <a:off x="2096066" y="2638392"/>
            <a:ext cx="1984274" cy="1078786"/>
          </a:xfrm>
          <a:prstGeom prst="straightConnector1">
            <a:avLst/>
          </a:prstGeom>
          <a:ln w="31750">
            <a:solidFill>
              <a:schemeClr val="accent2">
                <a:lumMod val="60000"/>
                <a:lumOff val="40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p:cNvCxnSpPr>
          <p:nvPr/>
        </p:nvCxnSpPr>
        <p:spPr>
          <a:xfrm flipH="1">
            <a:off x="3077196" y="2962450"/>
            <a:ext cx="2220450" cy="788033"/>
          </a:xfrm>
          <a:prstGeom prst="straightConnector1">
            <a:avLst/>
          </a:prstGeom>
          <a:ln w="31750">
            <a:solidFill>
              <a:schemeClr val="accent2">
                <a:lumMod val="60000"/>
                <a:lumOff val="40000"/>
                <a:alpha val="6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914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fade">
                                      <p:cBhvr>
                                        <p:cTn id="16" dur="500"/>
                                        <p:tgtEl>
                                          <p:spTgt spid="9">
                                            <p:txEl>
                                              <p:pRg st="1" end="1"/>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500"/>
                                        <p:tgtEl>
                                          <p:spTgt spid="9">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fade">
                                      <p:cBhvr>
                                        <p:cTn id="25" dur="500"/>
                                        <p:tgtEl>
                                          <p:spTgt spid="5">
                                            <p:txEl>
                                              <p:pRg st="0" end="0"/>
                                            </p:txEl>
                                          </p:spTgt>
                                        </p:tgtEl>
                                      </p:cBhvr>
                                    </p:animEffect>
                                  </p:childTnLst>
                                </p:cTn>
                              </p:par>
                            </p:childTnLst>
                          </p:cTn>
                        </p:par>
                        <p:par>
                          <p:cTn id="26" fill="hold">
                            <p:stCondLst>
                              <p:cond delay="500"/>
                            </p:stCondLst>
                            <p:childTnLst>
                              <p:par>
                                <p:cTn id="27" presetID="10" presetClass="entr" presetSubtype="0" fill="hold"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Effect transition="in" filter="fade">
                                      <p:cBhvr>
                                        <p:cTn id="29" dur="500"/>
                                        <p:tgtEl>
                                          <p:spTgt spid="5">
                                            <p:txEl>
                                              <p:pRg st="1" end="1"/>
                                            </p:txEl>
                                          </p:spTgt>
                                        </p:tgtEl>
                                      </p:cBhvr>
                                    </p:animEffect>
                                  </p:childTnLst>
                                </p:cTn>
                              </p:par>
                            </p:childTnLst>
                          </p:cTn>
                        </p:par>
                        <p:par>
                          <p:cTn id="30" fill="hold">
                            <p:stCondLst>
                              <p:cond delay="1000"/>
                            </p:stCondLst>
                            <p:childTnLst>
                              <p:par>
                                <p:cTn id="31" presetID="10" presetClass="entr" presetSubtype="0" fill="hold" nodeType="afterEffect">
                                  <p:stCondLst>
                                    <p:cond delay="300"/>
                                  </p:stCondLst>
                                  <p:childTnLst>
                                    <p:set>
                                      <p:cBhvr>
                                        <p:cTn id="32" dur="1" fill="hold">
                                          <p:stCondLst>
                                            <p:cond delay="0"/>
                                          </p:stCondLst>
                                        </p:cTn>
                                        <p:tgtEl>
                                          <p:spTgt spid="5">
                                            <p:txEl>
                                              <p:pRg st="2" end="2"/>
                                            </p:txEl>
                                          </p:spTgt>
                                        </p:tgtEl>
                                        <p:attrNameLst>
                                          <p:attrName>style.visibility</p:attrName>
                                        </p:attrNameLst>
                                      </p:cBhvr>
                                      <p:to>
                                        <p:strVal val="visible"/>
                                      </p:to>
                                    </p:set>
                                    <p:animEffect transition="in" filter="fade">
                                      <p:cBhvr>
                                        <p:cTn id="33" dur="500"/>
                                        <p:tgtEl>
                                          <p:spTgt spid="5">
                                            <p:txEl>
                                              <p:pRg st="2" end="2"/>
                                            </p:txEl>
                                          </p:spTgt>
                                        </p:tgtEl>
                                      </p:cBhvr>
                                    </p:animEffect>
                                  </p:childTnLst>
                                </p:cTn>
                              </p:par>
                            </p:childTnLst>
                          </p:cTn>
                        </p:par>
                        <p:par>
                          <p:cTn id="34" fill="hold">
                            <p:stCondLst>
                              <p:cond delay="1800"/>
                            </p:stCondLst>
                            <p:childTnLst>
                              <p:par>
                                <p:cTn id="35" presetID="10" presetClass="entr" presetSubtype="0" fill="hold" nodeType="after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fad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1000"/>
                            </p:stCondLst>
                            <p:childTnLst>
                              <p:par>
                                <p:cTn id="46" presetID="22" presetClass="entr" presetSubtype="2" fill="hold" nodeType="afterEffect">
                                  <p:stCondLst>
                                    <p:cond delay="100"/>
                                  </p:stCondLst>
                                  <p:childTnLst>
                                    <p:set>
                                      <p:cBhvr>
                                        <p:cTn id="47" dur="1" fill="hold">
                                          <p:stCondLst>
                                            <p:cond delay="0"/>
                                          </p:stCondLst>
                                        </p:cTn>
                                        <p:tgtEl>
                                          <p:spTgt spid="11"/>
                                        </p:tgtEl>
                                        <p:attrNameLst>
                                          <p:attrName>style.visibility</p:attrName>
                                        </p:attrNameLst>
                                      </p:cBhvr>
                                      <p:to>
                                        <p:strVal val="visible"/>
                                      </p:to>
                                    </p:set>
                                    <p:animEffect transition="in" filter="wipe(right)">
                                      <p:cBhvr>
                                        <p:cTn id="48" dur="800"/>
                                        <p:tgtEl>
                                          <p:spTgt spid="11"/>
                                        </p:tgtEl>
                                      </p:cBhvr>
                                    </p:animEffect>
                                  </p:childTnLst>
                                </p:cTn>
                              </p:par>
                            </p:childTnLst>
                          </p:cTn>
                        </p:par>
                        <p:par>
                          <p:cTn id="49" fill="hold">
                            <p:stCondLst>
                              <p:cond delay="1900"/>
                            </p:stCondLst>
                            <p:childTnLst>
                              <p:par>
                                <p:cTn id="50" presetID="22" presetClass="entr" presetSubtype="2" fill="hold" nodeType="afterEffect">
                                  <p:stCondLst>
                                    <p:cond delay="500"/>
                                  </p:stCondLst>
                                  <p:childTnLst>
                                    <p:set>
                                      <p:cBhvr>
                                        <p:cTn id="51" dur="1" fill="hold">
                                          <p:stCondLst>
                                            <p:cond delay="0"/>
                                          </p:stCondLst>
                                        </p:cTn>
                                        <p:tgtEl>
                                          <p:spTgt spid="18"/>
                                        </p:tgtEl>
                                        <p:attrNameLst>
                                          <p:attrName>style.visibility</p:attrName>
                                        </p:attrNameLst>
                                      </p:cBhvr>
                                      <p:to>
                                        <p:strVal val="visible"/>
                                      </p:to>
                                    </p:set>
                                    <p:animEffect transition="in" filter="wipe(right)">
                                      <p:cBhvr>
                                        <p:cTn id="52" dur="8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2">
                                            <p:txEl>
                                              <p:pRg st="0" end="0"/>
                                            </p:txEl>
                                          </p:spTgt>
                                        </p:tgtEl>
                                        <p:attrNameLst>
                                          <p:attrName>style.visibility</p:attrName>
                                        </p:attrNameLst>
                                      </p:cBhvr>
                                      <p:to>
                                        <p:strVal val="visible"/>
                                      </p:to>
                                    </p:set>
                                    <p:animEffect transition="in" filter="fade">
                                      <p:cBhvr>
                                        <p:cTn id="57" dur="1200"/>
                                        <p:tgtEl>
                                          <p:spTgt spid="12">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0">
                                            <p:txEl>
                                              <p:pRg st="0" end="0"/>
                                            </p:txEl>
                                          </p:spTgt>
                                        </p:tgtEl>
                                        <p:attrNameLst>
                                          <p:attrName>style.visibility</p:attrName>
                                        </p:attrNameLst>
                                      </p:cBhvr>
                                      <p:to>
                                        <p:strVal val="visible"/>
                                      </p:to>
                                    </p:set>
                                    <p:animEffect transition="in" filter="fade">
                                      <p:cBhvr>
                                        <p:cTn id="62" dur="500"/>
                                        <p:tgtEl>
                                          <p:spTgt spid="10">
                                            <p:txEl>
                                              <p:pRg st="0" end="0"/>
                                            </p:txEl>
                                          </p:spTgt>
                                        </p:tgtEl>
                                      </p:cBhvr>
                                    </p:animEffect>
                                  </p:childTnLst>
                                </p:cTn>
                              </p:par>
                            </p:childTnLst>
                          </p:cTn>
                        </p:par>
                        <p:par>
                          <p:cTn id="63" fill="hold">
                            <p:stCondLst>
                              <p:cond delay="500"/>
                            </p:stCondLst>
                            <p:childTnLst>
                              <p:par>
                                <p:cTn id="64" presetID="10" presetClass="entr" presetSubtype="0" fill="hold" nodeType="afterEffect">
                                  <p:stCondLst>
                                    <p:cond delay="200"/>
                                  </p:stCondLst>
                                  <p:childTnLst>
                                    <p:set>
                                      <p:cBhvr>
                                        <p:cTn id="65" dur="1" fill="hold">
                                          <p:stCondLst>
                                            <p:cond delay="0"/>
                                          </p:stCondLst>
                                        </p:cTn>
                                        <p:tgtEl>
                                          <p:spTgt spid="10">
                                            <p:txEl>
                                              <p:pRg st="1" end="1"/>
                                            </p:txEl>
                                          </p:spTgt>
                                        </p:tgtEl>
                                        <p:attrNameLst>
                                          <p:attrName>style.visibility</p:attrName>
                                        </p:attrNameLst>
                                      </p:cBhvr>
                                      <p:to>
                                        <p:strVal val="visible"/>
                                      </p:to>
                                    </p:set>
                                    <p:animEffect transition="in" filter="fade">
                                      <p:cBhvr>
                                        <p:cTn id="66" dur="800"/>
                                        <p:tgtEl>
                                          <p:spTgt spid="10">
                                            <p:txEl>
                                              <p:pRg st="1" end="1"/>
                                            </p:txEl>
                                          </p:spTgt>
                                        </p:tgtEl>
                                      </p:cBhvr>
                                    </p:animEffect>
                                  </p:childTnLst>
                                </p:cTn>
                              </p:par>
                            </p:childTnLst>
                          </p:cTn>
                        </p:par>
                        <p:par>
                          <p:cTn id="67" fill="hold">
                            <p:stCondLst>
                              <p:cond delay="1500"/>
                            </p:stCondLst>
                            <p:childTnLst>
                              <p:par>
                                <p:cTn id="68" presetID="10" presetClass="entr" presetSubtype="0" fill="hold" nodeType="afterEffect">
                                  <p:stCondLst>
                                    <p:cond delay="200"/>
                                  </p:stCondLst>
                                  <p:childTnLst>
                                    <p:set>
                                      <p:cBhvr>
                                        <p:cTn id="69" dur="1" fill="hold">
                                          <p:stCondLst>
                                            <p:cond delay="0"/>
                                          </p:stCondLst>
                                        </p:cTn>
                                        <p:tgtEl>
                                          <p:spTgt spid="10">
                                            <p:txEl>
                                              <p:pRg st="2" end="2"/>
                                            </p:txEl>
                                          </p:spTgt>
                                        </p:tgtEl>
                                        <p:attrNameLst>
                                          <p:attrName>style.visibility</p:attrName>
                                        </p:attrNameLst>
                                      </p:cBhvr>
                                      <p:to>
                                        <p:strVal val="visible"/>
                                      </p:to>
                                    </p:set>
                                    <p:animEffect transition="in" filter="fade">
                                      <p:cBhvr>
                                        <p:cTn id="70" dur="800"/>
                                        <p:tgtEl>
                                          <p:spTgt spid="10">
                                            <p:txEl>
                                              <p:pRg st="2" end="2"/>
                                            </p:txEl>
                                          </p:spTgt>
                                        </p:tgtEl>
                                      </p:cBhvr>
                                    </p:animEffect>
                                  </p:childTnLst>
                                </p:cTn>
                              </p:par>
                            </p:childTnLst>
                          </p:cTn>
                        </p:par>
                        <p:par>
                          <p:cTn id="71" fill="hold">
                            <p:stCondLst>
                              <p:cond delay="2500"/>
                            </p:stCondLst>
                            <p:childTnLst>
                              <p:par>
                                <p:cTn id="72" presetID="10" presetClass="entr" presetSubtype="0" fill="hold" nodeType="afterEffect">
                                  <p:stCondLst>
                                    <p:cond delay="0"/>
                                  </p:stCondLst>
                                  <p:childTnLst>
                                    <p:set>
                                      <p:cBhvr>
                                        <p:cTn id="73" dur="1" fill="hold">
                                          <p:stCondLst>
                                            <p:cond delay="0"/>
                                          </p:stCondLst>
                                        </p:cTn>
                                        <p:tgtEl>
                                          <p:spTgt spid="10">
                                            <p:txEl>
                                              <p:pRg st="3" end="3"/>
                                            </p:txEl>
                                          </p:spTgt>
                                        </p:tgtEl>
                                        <p:attrNameLst>
                                          <p:attrName>style.visibility</p:attrName>
                                        </p:attrNameLst>
                                      </p:cBhvr>
                                      <p:to>
                                        <p:strVal val="visible"/>
                                      </p:to>
                                    </p:set>
                                    <p:animEffect transition="in" filter="fade">
                                      <p:cBhvr>
                                        <p:cTn id="74" dur="800"/>
                                        <p:tgtEl>
                                          <p:spTgt spid="10">
                                            <p:txEl>
                                              <p:pRg st="3" end="3"/>
                                            </p:txEl>
                                          </p:spTgt>
                                        </p:tgtEl>
                                      </p:cBhvr>
                                    </p:animEffect>
                                  </p:childTnLst>
                                </p:cTn>
                              </p:par>
                            </p:childTnLst>
                          </p:cTn>
                        </p:par>
                        <p:par>
                          <p:cTn id="75" fill="hold">
                            <p:stCondLst>
                              <p:cond delay="3300"/>
                            </p:stCondLst>
                            <p:childTnLst>
                              <p:par>
                                <p:cTn id="76" presetID="10" presetClass="entr" presetSubtype="0" fill="hold" nodeType="afterEffect">
                                  <p:stCondLst>
                                    <p:cond delay="0"/>
                                  </p:stCondLst>
                                  <p:childTnLst>
                                    <p:set>
                                      <p:cBhvr>
                                        <p:cTn id="77" dur="1" fill="hold">
                                          <p:stCondLst>
                                            <p:cond delay="0"/>
                                          </p:stCondLst>
                                        </p:cTn>
                                        <p:tgtEl>
                                          <p:spTgt spid="10">
                                            <p:txEl>
                                              <p:pRg st="4" end="4"/>
                                            </p:txEl>
                                          </p:spTgt>
                                        </p:tgtEl>
                                        <p:attrNameLst>
                                          <p:attrName>style.visibility</p:attrName>
                                        </p:attrNameLst>
                                      </p:cBhvr>
                                      <p:to>
                                        <p:strVal val="visible"/>
                                      </p:to>
                                    </p:set>
                                    <p:animEffect transition="in" filter="fade">
                                      <p:cBhvr>
                                        <p:cTn id="78" dur="1000"/>
                                        <p:tgtEl>
                                          <p:spTgt spid="10">
                                            <p:txEl>
                                              <p:pRg st="4" end="4"/>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fade">
                                      <p:cBhvr>
                                        <p:cTn id="83" dur="1000"/>
                                        <p:tgtEl>
                                          <p:spTgt spid="13"/>
                                        </p:tgtEl>
                                      </p:cBhvr>
                                    </p:animEffect>
                                    <p:anim calcmode="lin" valueType="num">
                                      <p:cBhvr>
                                        <p:cTn id="84" dur="1000" fill="hold"/>
                                        <p:tgtEl>
                                          <p:spTgt spid="13"/>
                                        </p:tgtEl>
                                        <p:attrNameLst>
                                          <p:attrName>ppt_x</p:attrName>
                                        </p:attrNameLst>
                                      </p:cBhvr>
                                      <p:tavLst>
                                        <p:tav tm="0">
                                          <p:val>
                                            <p:strVal val="#ppt_x"/>
                                          </p:val>
                                        </p:tav>
                                        <p:tav tm="100000">
                                          <p:val>
                                            <p:strVal val="#ppt_x"/>
                                          </p:val>
                                        </p:tav>
                                      </p:tavLst>
                                    </p:anim>
                                    <p:anim calcmode="lin" valueType="num">
                                      <p:cBhvr>
                                        <p:cTn id="85" dur="1000" fill="hold"/>
                                        <p:tgtEl>
                                          <p:spTgt spid="13"/>
                                        </p:tgtEl>
                                        <p:attrNameLst>
                                          <p:attrName>ppt_y</p:attrName>
                                        </p:attrNameLst>
                                      </p:cBhvr>
                                      <p:tavLst>
                                        <p:tav tm="0">
                                          <p:val>
                                            <p:strVal val="#ppt_y+.1"/>
                                          </p:val>
                                        </p:tav>
                                        <p:tav tm="100000">
                                          <p:val>
                                            <p:strVal val="#ppt_y"/>
                                          </p:val>
                                        </p:tav>
                                      </p:tavLst>
                                    </p:anim>
                                  </p:childTnLst>
                                </p:cTn>
                              </p:par>
                            </p:childTnLst>
                          </p:cTn>
                        </p:par>
                        <p:par>
                          <p:cTn id="86" fill="hold">
                            <p:stCondLst>
                              <p:cond delay="1000"/>
                            </p:stCondLst>
                            <p:childTnLst>
                              <p:par>
                                <p:cTn id="87" presetID="42" presetClass="entr" presetSubtype="0" fill="hold" grpId="0" nodeType="afterEffect">
                                  <p:stCondLst>
                                    <p:cond delay="0"/>
                                  </p:stCondLst>
                                  <p:childTnLst>
                                    <p:set>
                                      <p:cBhvr>
                                        <p:cTn id="88" dur="1" fill="hold">
                                          <p:stCondLst>
                                            <p:cond delay="0"/>
                                          </p:stCondLst>
                                        </p:cTn>
                                        <p:tgtEl>
                                          <p:spTgt spid="2"/>
                                        </p:tgtEl>
                                        <p:attrNameLst>
                                          <p:attrName>style.visibility</p:attrName>
                                        </p:attrNameLst>
                                      </p:cBhvr>
                                      <p:to>
                                        <p:strVal val="visible"/>
                                      </p:to>
                                    </p:set>
                                    <p:animEffect transition="in" filter="fade">
                                      <p:cBhvr>
                                        <p:cTn id="89" dur="1000"/>
                                        <p:tgtEl>
                                          <p:spTgt spid="2"/>
                                        </p:tgtEl>
                                      </p:cBhvr>
                                    </p:animEffect>
                                    <p:anim calcmode="lin" valueType="num">
                                      <p:cBhvr>
                                        <p:cTn id="90" dur="1000" fill="hold"/>
                                        <p:tgtEl>
                                          <p:spTgt spid="2"/>
                                        </p:tgtEl>
                                        <p:attrNameLst>
                                          <p:attrName>ppt_x</p:attrName>
                                        </p:attrNameLst>
                                      </p:cBhvr>
                                      <p:tavLst>
                                        <p:tav tm="0">
                                          <p:val>
                                            <p:strVal val="#ppt_x"/>
                                          </p:val>
                                        </p:tav>
                                        <p:tav tm="100000">
                                          <p:val>
                                            <p:strVal val="#ppt_x"/>
                                          </p:val>
                                        </p:tav>
                                      </p:tavLst>
                                    </p:anim>
                                    <p:anim calcmode="lin" valueType="num">
                                      <p:cBhvr>
                                        <p:cTn id="91" dur="1000" fill="hold"/>
                                        <p:tgtEl>
                                          <p:spTgt spid="2"/>
                                        </p:tgtEl>
                                        <p:attrNameLst>
                                          <p:attrName>ppt_y</p:attrName>
                                        </p:attrNameLst>
                                      </p:cBhvr>
                                      <p:tavLst>
                                        <p:tav tm="0">
                                          <p:val>
                                            <p:strVal val="#ppt_y+.1"/>
                                          </p:val>
                                        </p:tav>
                                        <p:tav tm="100000">
                                          <p:val>
                                            <p:strVal val="#ppt_y"/>
                                          </p:val>
                                        </p:tav>
                                      </p:tavLst>
                                    </p:anim>
                                  </p:childTnLst>
                                </p:cTn>
                              </p:par>
                            </p:childTnLst>
                          </p:cTn>
                        </p:par>
                        <p:par>
                          <p:cTn id="92" fill="hold">
                            <p:stCondLst>
                              <p:cond delay="2000"/>
                            </p:stCondLst>
                            <p:childTnLst>
                              <p:par>
                                <p:cTn id="93" presetID="22" presetClass="entr" presetSubtype="2" fill="hold" grpId="0" nodeType="afterEffect">
                                  <p:stCondLst>
                                    <p:cond delay="0"/>
                                  </p:stCondLst>
                                  <p:childTnLst>
                                    <p:set>
                                      <p:cBhvr>
                                        <p:cTn id="94" dur="1" fill="hold">
                                          <p:stCondLst>
                                            <p:cond delay="0"/>
                                          </p:stCondLst>
                                        </p:cTn>
                                        <p:tgtEl>
                                          <p:spTgt spid="4"/>
                                        </p:tgtEl>
                                        <p:attrNameLst>
                                          <p:attrName>style.visibility</p:attrName>
                                        </p:attrNameLst>
                                      </p:cBhvr>
                                      <p:to>
                                        <p:strVal val="visible"/>
                                      </p:to>
                                    </p:set>
                                    <p:animEffect transition="in" filter="wipe(right)">
                                      <p:cBhvr>
                                        <p:cTn id="95" dur="900"/>
                                        <p:tgtEl>
                                          <p:spTgt spid="4"/>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nodeType="clickEffect">
                                  <p:stCondLst>
                                    <p:cond delay="0"/>
                                  </p:stCondLst>
                                  <p:childTnLst>
                                    <p:set>
                                      <p:cBhvr>
                                        <p:cTn id="99" dur="1" fill="hold">
                                          <p:stCondLst>
                                            <p:cond delay="0"/>
                                          </p:stCondLst>
                                        </p:cTn>
                                        <p:tgtEl>
                                          <p:spTgt spid="10">
                                            <p:txEl>
                                              <p:pRg st="5" end="5"/>
                                            </p:txEl>
                                          </p:spTgt>
                                        </p:tgtEl>
                                        <p:attrNameLst>
                                          <p:attrName>style.visibility</p:attrName>
                                        </p:attrNameLst>
                                      </p:cBhvr>
                                      <p:to>
                                        <p:strVal val="visible"/>
                                      </p:to>
                                    </p:set>
                                    <p:animEffect transition="in" filter="fade">
                                      <p:cBhvr>
                                        <p:cTn id="100" dur="500"/>
                                        <p:tgtEl>
                                          <p:spTgt spid="10">
                                            <p:txEl>
                                              <p:pRg st="5" end="5"/>
                                            </p:txEl>
                                          </p:spTgt>
                                        </p:tgtEl>
                                      </p:cBhvr>
                                    </p:animEffect>
                                  </p:childTnLst>
                                </p:cTn>
                              </p:par>
                            </p:childTnLst>
                          </p:cTn>
                        </p:par>
                        <p:par>
                          <p:cTn id="101" fill="hold">
                            <p:stCondLst>
                              <p:cond delay="500"/>
                            </p:stCondLst>
                            <p:childTnLst>
                              <p:par>
                                <p:cTn id="102" presetID="10" presetClass="entr" presetSubtype="0" fill="hold" nodeType="afterEffect">
                                  <p:stCondLst>
                                    <p:cond delay="0"/>
                                  </p:stCondLst>
                                  <p:childTnLst>
                                    <p:set>
                                      <p:cBhvr>
                                        <p:cTn id="103" dur="1" fill="hold">
                                          <p:stCondLst>
                                            <p:cond delay="0"/>
                                          </p:stCondLst>
                                        </p:cTn>
                                        <p:tgtEl>
                                          <p:spTgt spid="10">
                                            <p:txEl>
                                              <p:pRg st="6" end="6"/>
                                            </p:txEl>
                                          </p:spTgt>
                                        </p:tgtEl>
                                        <p:attrNameLst>
                                          <p:attrName>style.visibility</p:attrName>
                                        </p:attrNameLst>
                                      </p:cBhvr>
                                      <p:to>
                                        <p:strVal val="visible"/>
                                      </p:to>
                                    </p:set>
                                    <p:animEffect transition="in" filter="fade">
                                      <p:cBhvr>
                                        <p:cTn id="104" dur="500"/>
                                        <p:tgtEl>
                                          <p:spTgt spid="10">
                                            <p:txEl>
                                              <p:pRg st="6" end="6"/>
                                            </p:txEl>
                                          </p:spTgt>
                                        </p:tgtEl>
                                      </p:cBhvr>
                                    </p:animEffect>
                                  </p:childTnLst>
                                </p:cTn>
                              </p:par>
                            </p:childTnLst>
                          </p:cTn>
                        </p:par>
                        <p:par>
                          <p:cTn id="105" fill="hold">
                            <p:stCondLst>
                              <p:cond delay="1000"/>
                            </p:stCondLst>
                            <p:childTnLst>
                              <p:par>
                                <p:cTn id="106" presetID="10" presetClass="entr" presetSubtype="0" fill="hold" nodeType="afterEffect">
                                  <p:stCondLst>
                                    <p:cond delay="0"/>
                                  </p:stCondLst>
                                  <p:childTnLst>
                                    <p:set>
                                      <p:cBhvr>
                                        <p:cTn id="107" dur="1" fill="hold">
                                          <p:stCondLst>
                                            <p:cond delay="0"/>
                                          </p:stCondLst>
                                        </p:cTn>
                                        <p:tgtEl>
                                          <p:spTgt spid="10">
                                            <p:txEl>
                                              <p:pRg st="7" end="7"/>
                                            </p:txEl>
                                          </p:spTgt>
                                        </p:tgtEl>
                                        <p:attrNameLst>
                                          <p:attrName>style.visibility</p:attrName>
                                        </p:attrNameLst>
                                      </p:cBhvr>
                                      <p:to>
                                        <p:strVal val="visible"/>
                                      </p:to>
                                    </p:set>
                                    <p:animEffect transition="in" filter="fade">
                                      <p:cBhvr>
                                        <p:cTn id="108" dur="500"/>
                                        <p:tgtEl>
                                          <p:spTgt spid="10">
                                            <p:txEl>
                                              <p:pRg st="7" end="7"/>
                                            </p:txEl>
                                          </p:spTgt>
                                        </p:tgtEl>
                                      </p:cBhvr>
                                    </p:animEffect>
                                  </p:childTnLst>
                                </p:cTn>
                              </p:par>
                            </p:childTnLst>
                          </p:cTn>
                        </p:par>
                        <p:par>
                          <p:cTn id="109" fill="hold">
                            <p:stCondLst>
                              <p:cond delay="1500"/>
                            </p:stCondLst>
                            <p:childTnLst>
                              <p:par>
                                <p:cTn id="110" presetID="10" presetClass="entr" presetSubtype="0" fill="hold" nodeType="afterEffect">
                                  <p:stCondLst>
                                    <p:cond delay="0"/>
                                  </p:stCondLst>
                                  <p:childTnLst>
                                    <p:set>
                                      <p:cBhvr>
                                        <p:cTn id="111" dur="1" fill="hold">
                                          <p:stCondLst>
                                            <p:cond delay="0"/>
                                          </p:stCondLst>
                                        </p:cTn>
                                        <p:tgtEl>
                                          <p:spTgt spid="10">
                                            <p:txEl>
                                              <p:pRg st="8" end="8"/>
                                            </p:txEl>
                                          </p:spTgt>
                                        </p:tgtEl>
                                        <p:attrNameLst>
                                          <p:attrName>style.visibility</p:attrName>
                                        </p:attrNameLst>
                                      </p:cBhvr>
                                      <p:to>
                                        <p:strVal val="visible"/>
                                      </p:to>
                                    </p:set>
                                    <p:animEffect transition="in" filter="fade">
                                      <p:cBhvr>
                                        <p:cTn id="112" dur="500"/>
                                        <p:tgtEl>
                                          <p:spTgt spid="10">
                                            <p:txEl>
                                              <p:pRg st="8" end="8"/>
                                            </p:txEl>
                                          </p:spTgt>
                                        </p:tgtEl>
                                      </p:cBhvr>
                                    </p:animEffect>
                                  </p:childTnLst>
                                </p:cTn>
                              </p:par>
                            </p:childTnLst>
                          </p:cTn>
                        </p:par>
                        <p:par>
                          <p:cTn id="113" fill="hold">
                            <p:stCondLst>
                              <p:cond delay="2000"/>
                            </p:stCondLst>
                            <p:childTnLst>
                              <p:par>
                                <p:cTn id="114" presetID="10" presetClass="entr" presetSubtype="0" fill="hold" nodeType="afterEffect">
                                  <p:stCondLst>
                                    <p:cond delay="0"/>
                                  </p:stCondLst>
                                  <p:childTnLst>
                                    <p:set>
                                      <p:cBhvr>
                                        <p:cTn id="115" dur="1" fill="hold">
                                          <p:stCondLst>
                                            <p:cond delay="0"/>
                                          </p:stCondLst>
                                        </p:cTn>
                                        <p:tgtEl>
                                          <p:spTgt spid="10">
                                            <p:txEl>
                                              <p:pRg st="9" end="9"/>
                                            </p:txEl>
                                          </p:spTgt>
                                        </p:tgtEl>
                                        <p:attrNameLst>
                                          <p:attrName>style.visibility</p:attrName>
                                        </p:attrNameLst>
                                      </p:cBhvr>
                                      <p:to>
                                        <p:strVal val="visible"/>
                                      </p:to>
                                    </p:set>
                                    <p:animEffect transition="in" filter="fade">
                                      <p:cBhvr>
                                        <p:cTn id="116" dur="500"/>
                                        <p:tgtEl>
                                          <p:spTgt spid="1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animBg="1"/>
      <p:bldP spid="4" grpId="0" animBg="1"/>
      <p:bldP spid="1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1000" y="381001"/>
            <a:ext cx="8524877"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Tail-Recursion vs. Non</a:t>
            </a:r>
          </a:p>
        </p:txBody>
      </p:sp>
      <p:sp>
        <p:nvSpPr>
          <p:cNvPr id="5" name="Content Placeholder 1"/>
          <p:cNvSpPr txBox="1">
            <a:spLocks/>
          </p:cNvSpPr>
          <p:nvPr/>
        </p:nvSpPr>
        <p:spPr>
          <a:xfrm>
            <a:off x="609600" y="2209800"/>
            <a:ext cx="7391400" cy="129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-module(factorial).</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-export([fact/1]).</a:t>
            </a:r>
          </a:p>
          <a:p>
            <a:pPr marL="109728" indent="0">
              <a:spcBef>
                <a:spcPts val="0"/>
              </a:spcBef>
              <a:spcAft>
                <a:spcPts val="0"/>
              </a:spcAft>
              <a:buNone/>
            </a:pPr>
            <a:endPar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Non-tail recursive factorial function</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fact(0) -&gt;    1;</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fact(N) when N &gt; 0 -&gt;  N * fact(N - 1).</a:t>
            </a:r>
            <a:endPar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p:txBody>
      </p:sp>
      <p:sp>
        <p:nvSpPr>
          <p:cNvPr id="7" name="Content Placeholder 1"/>
          <p:cNvSpPr txBox="1">
            <a:spLocks/>
          </p:cNvSpPr>
          <p:nvPr/>
        </p:nvSpPr>
        <p:spPr>
          <a:xfrm>
            <a:off x="304800" y="1371600"/>
            <a:ext cx="8524875"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First, recursive factorial that is NOT tail recursive</a:t>
            </a:r>
          </a:p>
        </p:txBody>
      </p:sp>
      <p:sp>
        <p:nvSpPr>
          <p:cNvPr id="9" name="Content Placeholder 1"/>
          <p:cNvSpPr txBox="1">
            <a:spLocks/>
          </p:cNvSpPr>
          <p:nvPr/>
        </p:nvSpPr>
        <p:spPr>
          <a:xfrm>
            <a:off x="304800" y="1828800"/>
            <a:ext cx="8524875"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buClrTx/>
              <a:buNone/>
            </a:pPr>
            <a:r>
              <a:rPr lang="en-US" sz="16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Erlang code</a:t>
            </a:r>
            <a:endParaRPr lang="en-US" sz="16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endParaRPr>
          </a:p>
        </p:txBody>
      </p:sp>
      <p:sp>
        <p:nvSpPr>
          <p:cNvPr id="11" name="Content Placeholder 1"/>
          <p:cNvSpPr txBox="1">
            <a:spLocks/>
          </p:cNvSpPr>
          <p:nvPr/>
        </p:nvSpPr>
        <p:spPr>
          <a:xfrm>
            <a:off x="228600" y="4191000"/>
            <a:ext cx="8601073" cy="22479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public static int factorial(int n) {</a:t>
            </a:r>
          </a:p>
          <a:p>
            <a:pPr marL="109728" indent="0">
              <a:lnSpc>
                <a:spcPct val="120000"/>
              </a:lnSpc>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if (n == 0) return 1; // Base case</a:t>
            </a:r>
          </a:p>
          <a:p>
            <a:pPr marL="109728" indent="0">
              <a:lnSpc>
                <a:spcPct val="120000"/>
              </a:lnSpc>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else { return </a:t>
            </a:r>
            <a:r>
              <a:rPr lang="en-US" sz="12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n *</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factorial(n-1); } // Recursive call</a:t>
            </a:r>
          </a:p>
          <a:p>
            <a:pPr marL="109728" indent="0">
              <a:lnSpc>
                <a:spcPct val="120000"/>
              </a:lnSpc>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lnSpc>
                <a:spcPct val="120000"/>
              </a:lnSpc>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public static int factorial(int n) {</a:t>
            </a:r>
          </a:p>
          <a:p>
            <a:pPr marL="109728" indent="0">
              <a:lnSpc>
                <a:spcPct val="120000"/>
              </a:lnSpc>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if (n == 0) return 1; // Base case</a:t>
            </a:r>
          </a:p>
          <a:p>
            <a:pPr marL="109728" indent="0">
              <a:lnSpc>
                <a:spcPct val="120000"/>
              </a:lnSpc>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else { </a:t>
            </a:r>
            <a:r>
              <a:rPr lang="en-US" sz="12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temp</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factorial(n-1); // recursive call, put result in stack frame</a:t>
            </a:r>
          </a:p>
          <a:p>
            <a:pPr marL="109728" indent="0">
              <a:lnSpc>
                <a:spcPct val="120000"/>
              </a:lnSpc>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return </a:t>
            </a:r>
            <a:r>
              <a:rPr lang="en-US" sz="12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n * temp</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 more work after, using state from stack frame</a:t>
            </a:r>
          </a:p>
          <a:p>
            <a:pPr marL="109728" indent="0">
              <a:lnSpc>
                <a:spcPct val="120000"/>
              </a:lnSpc>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lnSpc>
                <a:spcPct val="120000"/>
              </a:lnSpc>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p:txBody>
      </p:sp>
      <p:sp>
        <p:nvSpPr>
          <p:cNvPr id="12" name="Content Placeholder 1">
            <a:extLst>
              <a:ext uri="{FF2B5EF4-FFF2-40B4-BE49-F238E27FC236}">
                <a16:creationId xmlns:a16="http://schemas.microsoft.com/office/drawing/2014/main" id="{845B1AEB-CF82-4A2F-B983-8878529E81AF}"/>
              </a:ext>
            </a:extLst>
          </p:cNvPr>
          <p:cNvSpPr txBox="1">
            <a:spLocks/>
          </p:cNvSpPr>
          <p:nvPr/>
        </p:nvSpPr>
        <p:spPr>
          <a:xfrm>
            <a:off x="304798" y="3657600"/>
            <a:ext cx="8524875"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buClrTx/>
              <a:buNone/>
            </a:pPr>
            <a:r>
              <a:rPr lang="en-US" sz="16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Java code (shows “extra work” after the call)</a:t>
            </a:r>
            <a:endParaRPr lang="en-US" sz="16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697624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500"/>
                                        <p:tgtEl>
                                          <p:spTgt spid="5">
                                            <p:txEl>
                                              <p:pRg st="0" end="0"/>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fade">
                                      <p:cBhvr>
                                        <p:cTn id="20" dur="500"/>
                                        <p:tgtEl>
                                          <p:spTgt spid="5">
                                            <p:txEl>
                                              <p:pRg st="1" end="1"/>
                                            </p:txEl>
                                          </p:spTgt>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fade">
                                      <p:cBhvr>
                                        <p:cTn id="24" dur="500"/>
                                        <p:tgtEl>
                                          <p:spTgt spid="5">
                                            <p:txEl>
                                              <p:pRg st="3" end="3"/>
                                            </p:txEl>
                                          </p:spTgt>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500"/>
                                        <p:tgtEl>
                                          <p:spTgt spid="5">
                                            <p:txEl>
                                              <p:pRg st="4" end="4"/>
                                            </p:txEl>
                                          </p:spTgt>
                                        </p:tgtEl>
                                      </p:cBhvr>
                                    </p:animEffect>
                                  </p:childTnLst>
                                </p:cTn>
                              </p:par>
                            </p:childTnLst>
                          </p:cTn>
                        </p:par>
                        <p:par>
                          <p:cTn id="29" fill="hold">
                            <p:stCondLst>
                              <p:cond delay="2500"/>
                            </p:stCondLst>
                            <p:childTnLst>
                              <p:par>
                                <p:cTn id="30" presetID="10" presetClass="entr" presetSubtype="0" fill="hold" nodeType="after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par>
                          <p:cTn id="33" fill="hold">
                            <p:stCondLst>
                              <p:cond delay="3000"/>
                            </p:stCondLst>
                            <p:childTnLst>
                              <p:par>
                                <p:cTn id="34" presetID="10" presetClass="entr" presetSubtype="0" fill="hold" nodeType="afterEffect">
                                  <p:stCondLst>
                                    <p:cond delay="0"/>
                                  </p:st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childTnLst>
                          </p:cTn>
                        </p:par>
                        <p:par>
                          <p:cTn id="37" fill="hold">
                            <p:stCondLst>
                              <p:cond delay="3500"/>
                            </p:stCondLst>
                            <p:childTnLst>
                              <p:par>
                                <p:cTn id="38" presetID="10" presetClass="entr" presetSubtype="0" fill="hold" nodeType="afterEffect">
                                  <p:stCondLst>
                                    <p:cond delay="0"/>
                                  </p:stCondLst>
                                  <p:childTnLst>
                                    <p:set>
                                      <p:cBhvr>
                                        <p:cTn id="39" dur="1" fill="hold">
                                          <p:stCondLst>
                                            <p:cond delay="0"/>
                                          </p:stCondLst>
                                        </p:cTn>
                                        <p:tgtEl>
                                          <p:spTgt spid="11">
                                            <p:txEl>
                                              <p:pRg st="1" end="1"/>
                                            </p:txEl>
                                          </p:spTgt>
                                        </p:tgtEl>
                                        <p:attrNameLst>
                                          <p:attrName>style.visibility</p:attrName>
                                        </p:attrNameLst>
                                      </p:cBhvr>
                                      <p:to>
                                        <p:strVal val="visible"/>
                                      </p:to>
                                    </p:set>
                                    <p:animEffect transition="in" filter="fade">
                                      <p:cBhvr>
                                        <p:cTn id="40" dur="500"/>
                                        <p:tgtEl>
                                          <p:spTgt spid="11">
                                            <p:txEl>
                                              <p:pRg st="1" end="1"/>
                                            </p:txEl>
                                          </p:spTgt>
                                        </p:tgtEl>
                                      </p:cBhvr>
                                    </p:animEffect>
                                  </p:childTnLst>
                                </p:cTn>
                              </p:par>
                            </p:childTnLst>
                          </p:cTn>
                        </p:par>
                        <p:par>
                          <p:cTn id="41" fill="hold">
                            <p:stCondLst>
                              <p:cond delay="4000"/>
                            </p:stCondLst>
                            <p:childTnLst>
                              <p:par>
                                <p:cTn id="42" presetID="10" presetClass="entr" presetSubtype="0" fill="hold" nodeType="afterEffect">
                                  <p:stCondLst>
                                    <p:cond delay="0"/>
                                  </p:stCondLst>
                                  <p:childTnLst>
                                    <p:set>
                                      <p:cBhvr>
                                        <p:cTn id="43" dur="1" fill="hold">
                                          <p:stCondLst>
                                            <p:cond delay="0"/>
                                          </p:stCondLst>
                                        </p:cTn>
                                        <p:tgtEl>
                                          <p:spTgt spid="11">
                                            <p:txEl>
                                              <p:pRg st="2" end="2"/>
                                            </p:txEl>
                                          </p:spTgt>
                                        </p:tgtEl>
                                        <p:attrNameLst>
                                          <p:attrName>style.visibility</p:attrName>
                                        </p:attrNameLst>
                                      </p:cBhvr>
                                      <p:to>
                                        <p:strVal val="visible"/>
                                      </p:to>
                                    </p:set>
                                    <p:animEffect transition="in" filter="fade">
                                      <p:cBhvr>
                                        <p:cTn id="44" dur="500"/>
                                        <p:tgtEl>
                                          <p:spTgt spid="11">
                                            <p:txEl>
                                              <p:pRg st="2" end="2"/>
                                            </p:txEl>
                                          </p:spTgt>
                                        </p:tgtEl>
                                      </p:cBhvr>
                                    </p:animEffect>
                                  </p:childTnLst>
                                </p:cTn>
                              </p:par>
                            </p:childTnLst>
                          </p:cTn>
                        </p:par>
                        <p:par>
                          <p:cTn id="45" fill="hold">
                            <p:stCondLst>
                              <p:cond delay="4500"/>
                            </p:stCondLst>
                            <p:childTnLst>
                              <p:par>
                                <p:cTn id="46" presetID="10" presetClass="entr" presetSubtype="0" fill="hold" nodeType="afterEffect">
                                  <p:stCondLst>
                                    <p:cond delay="0"/>
                                  </p:stCondLst>
                                  <p:childTnLst>
                                    <p:set>
                                      <p:cBhvr>
                                        <p:cTn id="47" dur="1" fill="hold">
                                          <p:stCondLst>
                                            <p:cond delay="0"/>
                                          </p:stCondLst>
                                        </p:cTn>
                                        <p:tgtEl>
                                          <p:spTgt spid="11">
                                            <p:txEl>
                                              <p:pRg st="3" end="3"/>
                                            </p:txEl>
                                          </p:spTgt>
                                        </p:tgtEl>
                                        <p:attrNameLst>
                                          <p:attrName>style.visibility</p:attrName>
                                        </p:attrNameLst>
                                      </p:cBhvr>
                                      <p:to>
                                        <p:strVal val="visible"/>
                                      </p:to>
                                    </p:set>
                                    <p:animEffect transition="in" filter="fade">
                                      <p:cBhvr>
                                        <p:cTn id="48" dur="500"/>
                                        <p:tgtEl>
                                          <p:spTgt spid="11">
                                            <p:txEl>
                                              <p:pRg st="3" end="3"/>
                                            </p:txEl>
                                          </p:spTgt>
                                        </p:tgtEl>
                                      </p:cBhvr>
                                    </p:animEffect>
                                  </p:childTnLst>
                                </p:cTn>
                              </p:par>
                            </p:childTnLst>
                          </p:cTn>
                        </p:par>
                        <p:par>
                          <p:cTn id="49" fill="hold">
                            <p:stCondLst>
                              <p:cond delay="5000"/>
                            </p:stCondLst>
                            <p:childTnLst>
                              <p:par>
                                <p:cTn id="50" presetID="10" presetClass="entr" presetSubtype="0" fill="hold" nodeType="afterEffect">
                                  <p:stCondLst>
                                    <p:cond delay="0"/>
                                  </p:stCondLst>
                                  <p:childTnLst>
                                    <p:set>
                                      <p:cBhvr>
                                        <p:cTn id="51" dur="1" fill="hold">
                                          <p:stCondLst>
                                            <p:cond delay="0"/>
                                          </p:stCondLst>
                                        </p:cTn>
                                        <p:tgtEl>
                                          <p:spTgt spid="11">
                                            <p:txEl>
                                              <p:pRg st="4" end="4"/>
                                            </p:txEl>
                                          </p:spTgt>
                                        </p:tgtEl>
                                        <p:attrNameLst>
                                          <p:attrName>style.visibility</p:attrName>
                                        </p:attrNameLst>
                                      </p:cBhvr>
                                      <p:to>
                                        <p:strVal val="visible"/>
                                      </p:to>
                                    </p:set>
                                    <p:animEffect transition="in" filter="fade">
                                      <p:cBhvr>
                                        <p:cTn id="52" dur="500"/>
                                        <p:tgtEl>
                                          <p:spTgt spid="11">
                                            <p:txEl>
                                              <p:pRg st="4" end="4"/>
                                            </p:txEl>
                                          </p:spTgt>
                                        </p:tgtEl>
                                      </p:cBhvr>
                                    </p:animEffect>
                                  </p:childTnLst>
                                </p:cTn>
                              </p:par>
                            </p:childTnLst>
                          </p:cTn>
                        </p:par>
                        <p:par>
                          <p:cTn id="53" fill="hold">
                            <p:stCondLst>
                              <p:cond delay="5500"/>
                            </p:stCondLst>
                            <p:childTnLst>
                              <p:par>
                                <p:cTn id="54" presetID="10" presetClass="entr" presetSubtype="0" fill="hold" nodeType="afterEffect">
                                  <p:stCondLst>
                                    <p:cond delay="0"/>
                                  </p:stCondLst>
                                  <p:childTnLst>
                                    <p:set>
                                      <p:cBhvr>
                                        <p:cTn id="55" dur="1" fill="hold">
                                          <p:stCondLst>
                                            <p:cond delay="0"/>
                                          </p:stCondLst>
                                        </p:cTn>
                                        <p:tgtEl>
                                          <p:spTgt spid="11">
                                            <p:txEl>
                                              <p:pRg st="5" end="5"/>
                                            </p:txEl>
                                          </p:spTgt>
                                        </p:tgtEl>
                                        <p:attrNameLst>
                                          <p:attrName>style.visibility</p:attrName>
                                        </p:attrNameLst>
                                      </p:cBhvr>
                                      <p:to>
                                        <p:strVal val="visible"/>
                                      </p:to>
                                    </p:set>
                                    <p:animEffect transition="in" filter="fade">
                                      <p:cBhvr>
                                        <p:cTn id="56" dur="500"/>
                                        <p:tgtEl>
                                          <p:spTgt spid="11">
                                            <p:txEl>
                                              <p:pRg st="5" end="5"/>
                                            </p:txEl>
                                          </p:spTgt>
                                        </p:tgtEl>
                                      </p:cBhvr>
                                    </p:animEffect>
                                  </p:childTnLst>
                                </p:cTn>
                              </p:par>
                            </p:childTnLst>
                          </p:cTn>
                        </p:par>
                        <p:par>
                          <p:cTn id="57" fill="hold">
                            <p:stCondLst>
                              <p:cond delay="6000"/>
                            </p:stCondLst>
                            <p:childTnLst>
                              <p:par>
                                <p:cTn id="58" presetID="10" presetClass="entr" presetSubtype="0" fill="hold" nodeType="afterEffect">
                                  <p:stCondLst>
                                    <p:cond delay="0"/>
                                  </p:stCondLst>
                                  <p:childTnLst>
                                    <p:set>
                                      <p:cBhvr>
                                        <p:cTn id="59" dur="1" fill="hold">
                                          <p:stCondLst>
                                            <p:cond delay="0"/>
                                          </p:stCondLst>
                                        </p:cTn>
                                        <p:tgtEl>
                                          <p:spTgt spid="11">
                                            <p:txEl>
                                              <p:pRg st="6" end="6"/>
                                            </p:txEl>
                                          </p:spTgt>
                                        </p:tgtEl>
                                        <p:attrNameLst>
                                          <p:attrName>style.visibility</p:attrName>
                                        </p:attrNameLst>
                                      </p:cBhvr>
                                      <p:to>
                                        <p:strVal val="visible"/>
                                      </p:to>
                                    </p:set>
                                    <p:animEffect transition="in" filter="fade">
                                      <p:cBhvr>
                                        <p:cTn id="60" dur="500"/>
                                        <p:tgtEl>
                                          <p:spTgt spid="11">
                                            <p:txEl>
                                              <p:pRg st="6" end="6"/>
                                            </p:txEl>
                                          </p:spTgt>
                                        </p:tgtEl>
                                      </p:cBhvr>
                                    </p:animEffect>
                                  </p:childTnLst>
                                </p:cTn>
                              </p:par>
                            </p:childTnLst>
                          </p:cTn>
                        </p:par>
                        <p:par>
                          <p:cTn id="61" fill="hold">
                            <p:stCondLst>
                              <p:cond delay="6500"/>
                            </p:stCondLst>
                            <p:childTnLst>
                              <p:par>
                                <p:cTn id="62" presetID="10" presetClass="entr" presetSubtype="0" fill="hold" nodeType="afterEffect">
                                  <p:stCondLst>
                                    <p:cond delay="0"/>
                                  </p:stCondLst>
                                  <p:childTnLst>
                                    <p:set>
                                      <p:cBhvr>
                                        <p:cTn id="63" dur="1" fill="hold">
                                          <p:stCondLst>
                                            <p:cond delay="0"/>
                                          </p:stCondLst>
                                        </p:cTn>
                                        <p:tgtEl>
                                          <p:spTgt spid="11">
                                            <p:txEl>
                                              <p:pRg st="7" end="7"/>
                                            </p:txEl>
                                          </p:spTgt>
                                        </p:tgtEl>
                                        <p:attrNameLst>
                                          <p:attrName>style.visibility</p:attrName>
                                        </p:attrNameLst>
                                      </p:cBhvr>
                                      <p:to>
                                        <p:strVal val="visible"/>
                                      </p:to>
                                    </p:set>
                                    <p:animEffect transition="in" filter="fade">
                                      <p:cBhvr>
                                        <p:cTn id="64" dur="500"/>
                                        <p:tgtEl>
                                          <p:spTgt spid="11">
                                            <p:txEl>
                                              <p:pRg st="7" end="7"/>
                                            </p:txEl>
                                          </p:spTgt>
                                        </p:tgtEl>
                                      </p:cBhvr>
                                    </p:animEffect>
                                  </p:childTnLst>
                                </p:cTn>
                              </p:par>
                            </p:childTnLst>
                          </p:cTn>
                        </p:par>
                        <p:par>
                          <p:cTn id="65" fill="hold">
                            <p:stCondLst>
                              <p:cond delay="7000"/>
                            </p:stCondLst>
                            <p:childTnLst>
                              <p:par>
                                <p:cTn id="66" presetID="10" presetClass="entr" presetSubtype="0" fill="hold" nodeType="afterEffect">
                                  <p:stCondLst>
                                    <p:cond delay="0"/>
                                  </p:stCondLst>
                                  <p:childTnLst>
                                    <p:set>
                                      <p:cBhvr>
                                        <p:cTn id="67" dur="1" fill="hold">
                                          <p:stCondLst>
                                            <p:cond delay="0"/>
                                          </p:stCondLst>
                                        </p:cTn>
                                        <p:tgtEl>
                                          <p:spTgt spid="11">
                                            <p:txEl>
                                              <p:pRg st="8" end="8"/>
                                            </p:txEl>
                                          </p:spTgt>
                                        </p:tgtEl>
                                        <p:attrNameLst>
                                          <p:attrName>style.visibility</p:attrName>
                                        </p:attrNameLst>
                                      </p:cBhvr>
                                      <p:to>
                                        <p:strVal val="visible"/>
                                      </p:to>
                                    </p:set>
                                    <p:animEffect transition="in" filter="fade">
                                      <p:cBhvr>
                                        <p:cTn id="68" dur="500"/>
                                        <p:tgtEl>
                                          <p:spTgt spid="11">
                                            <p:txEl>
                                              <p:pRg st="8" end="8"/>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12">
                                            <p:txEl>
                                              <p:pRg st="0" end="0"/>
                                            </p:txEl>
                                          </p:spTgt>
                                        </p:tgtEl>
                                        <p:attrNameLst>
                                          <p:attrName>style.visibility</p:attrName>
                                        </p:attrNameLst>
                                      </p:cBhvr>
                                      <p:to>
                                        <p:strVal val="visible"/>
                                      </p:to>
                                    </p:set>
                                    <p:animEffect transition="in" filter="fade">
                                      <p:cBhvr>
                                        <p:cTn id="73"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1000" y="381001"/>
            <a:ext cx="8524877"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 Tail Recursion</a:t>
            </a:r>
          </a:p>
        </p:txBody>
      </p:sp>
      <p:sp>
        <p:nvSpPr>
          <p:cNvPr id="5" name="Content Placeholder 1"/>
          <p:cNvSpPr txBox="1">
            <a:spLocks/>
          </p:cNvSpPr>
          <p:nvPr/>
        </p:nvSpPr>
        <p:spPr>
          <a:xfrm>
            <a:off x="533400" y="2594956"/>
            <a:ext cx="8301816" cy="174844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-module(rec). </a:t>
            </a:r>
          </a:p>
          <a:p>
            <a:pPr marL="109728" indent="0">
              <a:spcBef>
                <a:spcPts val="0"/>
              </a:spcBef>
              <a:buNone/>
            </a:pPr>
            <a:r>
              <a:rPr lang="en-US" sz="16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a:t>
            </a:r>
            <a:r>
              <a:rPr lang="en-US" sz="16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fac</a:t>
            </a:r>
            <a:r>
              <a:rPr lang="en-US" sz="16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 </a:t>
            </a: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30000"/>
              </a:lnSpc>
              <a:spcBef>
                <a:spcPts val="0"/>
              </a:spcBef>
              <a:buNone/>
            </a:pP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fac(N) -&gt; tail_fac(N,1).</a:t>
            </a:r>
          </a:p>
          <a:p>
            <a:pPr marL="109728" indent="0">
              <a:lnSpc>
                <a:spcPct val="120000"/>
              </a:lnSpc>
              <a:spcBef>
                <a:spcPts val="0"/>
              </a:spcBef>
              <a:spcAft>
                <a:spcPts val="0"/>
              </a:spcAft>
              <a:buNone/>
            </a:pP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tail_fac(0,Acc) -&gt; </a:t>
            </a:r>
            <a:r>
              <a:rPr lang="fr-FR"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Acc</a:t>
            </a: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fr-FR"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tail_fac</a:t>
            </a: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fr-FR"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N,Acc</a:t>
            </a: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fr-FR"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when</a:t>
            </a: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N &gt; 0 -&gt; </a:t>
            </a:r>
            <a:r>
              <a:rPr lang="fr-FR"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tail_fac</a:t>
            </a: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(N-1,N*</a:t>
            </a:r>
            <a:r>
              <a:rPr lang="fr-FR"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Acc</a:t>
            </a: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p:txBody>
      </p:sp>
      <p:sp>
        <p:nvSpPr>
          <p:cNvPr id="7" name="Content Placeholder 1"/>
          <p:cNvSpPr txBox="1">
            <a:spLocks/>
          </p:cNvSpPr>
          <p:nvPr/>
        </p:nvSpPr>
        <p:spPr>
          <a:xfrm>
            <a:off x="304800" y="1371600"/>
            <a:ext cx="8524875"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Let’s eliminate the “state” stored in all those stack frames</a:t>
            </a:r>
          </a:p>
        </p:txBody>
      </p:sp>
      <p:sp>
        <p:nvSpPr>
          <p:cNvPr id="9" name="Content Placeholder 1"/>
          <p:cNvSpPr txBox="1">
            <a:spLocks/>
          </p:cNvSpPr>
          <p:nvPr/>
        </p:nvSpPr>
        <p:spPr>
          <a:xfrm>
            <a:off x="304799" y="1828800"/>
            <a:ext cx="8524875" cy="685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buClrTx/>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Pass extra parameters to the recursive call… accumulate as your go, so to speak</a:t>
            </a:r>
          </a:p>
          <a:p>
            <a:pPr marL="91440" indent="0">
              <a:spcBef>
                <a:spcPts val="0"/>
              </a:spcBef>
              <a:buClrTx/>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We saw this before in recursive factorial</a:t>
            </a:r>
            <a:endParaRPr lang="en-US" sz="16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endParaRPr>
          </a:p>
        </p:txBody>
      </p:sp>
      <p:sp>
        <p:nvSpPr>
          <p:cNvPr id="10" name="Content Placeholder 1"/>
          <p:cNvSpPr txBox="1">
            <a:spLocks/>
          </p:cNvSpPr>
          <p:nvPr/>
        </p:nvSpPr>
        <p:spPr>
          <a:xfrm>
            <a:off x="304798" y="4343400"/>
            <a:ext cx="8524875"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buClrTx/>
              <a:buNone/>
            </a:pP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So do this with </a:t>
            </a:r>
            <a:r>
              <a:rPr lang="en-US" sz="1800" b="1" dirty="0" err="1">
                <a:solidFill>
                  <a:srgbClr val="0070C0"/>
                </a:solidFill>
                <a:latin typeface="Bahnschrift" panose="020B0502040204020203" pitchFamily="34" charset="0"/>
                <a:ea typeface="Cascadia Code" panose="020B0609020000020004" pitchFamily="49" charset="0"/>
                <a:cs typeface="Cascadia Code" panose="020B0609020000020004" pitchFamily="49" charset="0"/>
              </a:rPr>
              <a:t>len</a:t>
            </a: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add an accumulator parameter </a:t>
            </a:r>
          </a:p>
        </p:txBody>
      </p:sp>
      <p:sp>
        <p:nvSpPr>
          <p:cNvPr id="11" name="Content Placeholder 1"/>
          <p:cNvSpPr txBox="1">
            <a:spLocks/>
          </p:cNvSpPr>
          <p:nvPr/>
        </p:nvSpPr>
        <p:spPr>
          <a:xfrm>
            <a:off x="533400" y="4840777"/>
            <a:ext cx="8296273" cy="163622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-module(rec). </a:t>
            </a:r>
          </a:p>
          <a:p>
            <a:pPr marL="109728" indent="0">
              <a:spcBef>
                <a:spcPts val="0"/>
              </a:spcBef>
              <a:spcAft>
                <a:spcPts val="1200"/>
              </a:spcAft>
              <a:buNone/>
            </a:pPr>
            <a:r>
              <a:rPr lang="en-US" sz="16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a:t>
            </a:r>
            <a:r>
              <a:rPr lang="en-US" sz="16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len</a:t>
            </a:r>
            <a:r>
              <a:rPr lang="en-US" sz="16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 </a:t>
            </a:r>
            <a:endPar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fr-FR"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len</a:t>
            </a: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(L) -&gt; </a:t>
            </a:r>
            <a:r>
              <a:rPr lang="fr-FR"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tail_len</a:t>
            </a: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(L,0).</a:t>
            </a:r>
          </a:p>
          <a:p>
            <a:pPr marL="109728" indent="0">
              <a:spcBef>
                <a:spcPts val="0"/>
              </a:spcBef>
              <a:spcAft>
                <a:spcPts val="0"/>
              </a:spcAft>
              <a:buNone/>
            </a:pPr>
            <a:r>
              <a:rPr lang="fr-FR" sz="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lnSpc>
                <a:spcPct val="120000"/>
              </a:lnSpc>
              <a:spcBef>
                <a:spcPts val="0"/>
              </a:spcBef>
              <a:spcAft>
                <a:spcPts val="0"/>
              </a:spcAft>
              <a:buNone/>
            </a:pP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tail_len([], </a:t>
            </a:r>
            <a:r>
              <a:rPr lang="fr-FR"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Acc</a:t>
            </a: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r>
              <a:rPr lang="fr-FR"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Acc</a:t>
            </a: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tail_len([_|T], </a:t>
            </a:r>
            <a:r>
              <a:rPr lang="fr-FR"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Acc</a:t>
            </a:r>
            <a:r>
              <a:rPr lang="fr-FR"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tail_len(T,Acc+1).</a:t>
            </a: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679568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fade">
                                      <p:cBhvr>
                                        <p:cTn id="16" dur="500"/>
                                        <p:tgtEl>
                                          <p:spTgt spid="9">
                                            <p:txEl>
                                              <p:pRg st="1" end="1"/>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fade">
                                      <p:cBhvr>
                                        <p:cTn id="20" dur="500"/>
                                        <p:tgtEl>
                                          <p:spTgt spid="5">
                                            <p:txEl>
                                              <p:pRg st="0" end="0"/>
                                            </p:txEl>
                                          </p:spTgt>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Effect transition="in" filter="fade">
                                      <p:cBhvr>
                                        <p:cTn id="24" dur="500"/>
                                        <p:tgtEl>
                                          <p:spTgt spid="5">
                                            <p:txEl>
                                              <p:pRg st="1" end="1"/>
                                            </p:txEl>
                                          </p:spTgt>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500"/>
                                        <p:tgtEl>
                                          <p:spTgt spid="5">
                                            <p:txEl>
                                              <p:pRg st="2" end="2"/>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Effect transition="in" filter="fade">
                                      <p:cBhvr>
                                        <p:cTn id="31" dur="500"/>
                                        <p:tgtEl>
                                          <p:spTgt spid="5">
                                            <p:txEl>
                                              <p:pRg st="3" end="3"/>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
                                            <p:txEl>
                                              <p:pRg st="4" end="4"/>
                                            </p:txEl>
                                          </p:spTgt>
                                        </p:tgtEl>
                                        <p:attrNameLst>
                                          <p:attrName>style.visibility</p:attrName>
                                        </p:attrNameLst>
                                      </p:cBhvr>
                                      <p:to>
                                        <p:strVal val="visible"/>
                                      </p:to>
                                    </p:set>
                                    <p:animEffect transition="in" filter="fade">
                                      <p:cBhvr>
                                        <p:cTn id="34" dur="500"/>
                                        <p:tgtEl>
                                          <p:spTgt spid="5">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0">
                                            <p:txEl>
                                              <p:pRg st="0" end="0"/>
                                            </p:txEl>
                                          </p:spTgt>
                                        </p:tgtEl>
                                        <p:attrNameLst>
                                          <p:attrName>style.visibility</p:attrName>
                                        </p:attrNameLst>
                                      </p:cBhvr>
                                      <p:to>
                                        <p:strVal val="visible"/>
                                      </p:to>
                                    </p:set>
                                    <p:animEffect transition="in" filter="fade">
                                      <p:cBhvr>
                                        <p:cTn id="39" dur="500"/>
                                        <p:tgtEl>
                                          <p:spTgt spid="10">
                                            <p:txEl>
                                              <p:pRg st="0" end="0"/>
                                            </p:txEl>
                                          </p:spTgt>
                                        </p:tgtEl>
                                      </p:cBhvr>
                                    </p:animEffect>
                                  </p:childTnLst>
                                </p:cTn>
                              </p:par>
                            </p:childTnLst>
                          </p:cTn>
                        </p:par>
                        <p:par>
                          <p:cTn id="40" fill="hold">
                            <p:stCondLst>
                              <p:cond delay="1000"/>
                            </p:stCondLst>
                            <p:childTnLst>
                              <p:par>
                                <p:cTn id="41" presetID="10" presetClass="entr" presetSubtype="0" fill="hold" nodeType="afterEffect">
                                  <p:stCondLst>
                                    <p:cond delay="0"/>
                                  </p:stCondLst>
                                  <p:childTnLst>
                                    <p:set>
                                      <p:cBhvr>
                                        <p:cTn id="42" dur="1" fill="hold">
                                          <p:stCondLst>
                                            <p:cond delay="0"/>
                                          </p:stCondLst>
                                        </p:cTn>
                                        <p:tgtEl>
                                          <p:spTgt spid="11">
                                            <p:txEl>
                                              <p:pRg st="0" end="0"/>
                                            </p:txEl>
                                          </p:spTgt>
                                        </p:tgtEl>
                                        <p:attrNameLst>
                                          <p:attrName>style.visibility</p:attrName>
                                        </p:attrNameLst>
                                      </p:cBhvr>
                                      <p:to>
                                        <p:strVal val="visible"/>
                                      </p:to>
                                    </p:set>
                                    <p:animEffect transition="in" filter="fade">
                                      <p:cBhvr>
                                        <p:cTn id="43" dur="500"/>
                                        <p:tgtEl>
                                          <p:spTgt spid="11">
                                            <p:txEl>
                                              <p:pRg st="0" end="0"/>
                                            </p:txEl>
                                          </p:spTgt>
                                        </p:tgtEl>
                                      </p:cBhvr>
                                    </p:animEffect>
                                  </p:childTnLst>
                                </p:cTn>
                              </p:par>
                            </p:childTnLst>
                          </p:cTn>
                        </p:par>
                        <p:par>
                          <p:cTn id="44" fill="hold">
                            <p:stCondLst>
                              <p:cond delay="1500"/>
                            </p:stCondLst>
                            <p:childTnLst>
                              <p:par>
                                <p:cTn id="45" presetID="10" presetClass="entr" presetSubtype="0" fill="hold" nodeType="afterEffect">
                                  <p:stCondLst>
                                    <p:cond delay="0"/>
                                  </p:stCondLst>
                                  <p:childTnLst>
                                    <p:set>
                                      <p:cBhvr>
                                        <p:cTn id="46" dur="1" fill="hold">
                                          <p:stCondLst>
                                            <p:cond delay="0"/>
                                          </p:stCondLst>
                                        </p:cTn>
                                        <p:tgtEl>
                                          <p:spTgt spid="11">
                                            <p:txEl>
                                              <p:pRg st="1" end="1"/>
                                            </p:txEl>
                                          </p:spTgt>
                                        </p:tgtEl>
                                        <p:attrNameLst>
                                          <p:attrName>style.visibility</p:attrName>
                                        </p:attrNameLst>
                                      </p:cBhvr>
                                      <p:to>
                                        <p:strVal val="visible"/>
                                      </p:to>
                                    </p:set>
                                    <p:animEffect transition="in" filter="fade">
                                      <p:cBhvr>
                                        <p:cTn id="47" dur="500"/>
                                        <p:tgtEl>
                                          <p:spTgt spid="11">
                                            <p:txEl>
                                              <p:pRg st="1" end="1"/>
                                            </p:txEl>
                                          </p:spTgt>
                                        </p:tgtEl>
                                      </p:cBhvr>
                                    </p:animEffect>
                                  </p:childTnLst>
                                </p:cTn>
                              </p:par>
                            </p:childTnLst>
                          </p:cTn>
                        </p:par>
                        <p:par>
                          <p:cTn id="48" fill="hold">
                            <p:stCondLst>
                              <p:cond delay="2000"/>
                            </p:stCondLst>
                            <p:childTnLst>
                              <p:par>
                                <p:cTn id="49" presetID="10" presetClass="entr" presetSubtype="0" fill="hold" nodeType="afterEffect">
                                  <p:stCondLst>
                                    <p:cond delay="0"/>
                                  </p:stCondLst>
                                  <p:childTnLst>
                                    <p:set>
                                      <p:cBhvr>
                                        <p:cTn id="50" dur="1" fill="hold">
                                          <p:stCondLst>
                                            <p:cond delay="0"/>
                                          </p:stCondLst>
                                        </p:cTn>
                                        <p:tgtEl>
                                          <p:spTgt spid="11">
                                            <p:txEl>
                                              <p:pRg st="2" end="2"/>
                                            </p:txEl>
                                          </p:spTgt>
                                        </p:tgtEl>
                                        <p:attrNameLst>
                                          <p:attrName>style.visibility</p:attrName>
                                        </p:attrNameLst>
                                      </p:cBhvr>
                                      <p:to>
                                        <p:strVal val="visible"/>
                                      </p:to>
                                    </p:set>
                                    <p:animEffect transition="in" filter="fade">
                                      <p:cBhvr>
                                        <p:cTn id="51" dur="500"/>
                                        <p:tgtEl>
                                          <p:spTgt spid="11">
                                            <p:txEl>
                                              <p:pRg st="2" end="2"/>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11">
                                            <p:txEl>
                                              <p:pRg st="3" end="3"/>
                                            </p:txEl>
                                          </p:spTgt>
                                        </p:tgtEl>
                                        <p:attrNameLst>
                                          <p:attrName>style.visibility</p:attrName>
                                        </p:attrNameLst>
                                      </p:cBhvr>
                                      <p:to>
                                        <p:strVal val="visible"/>
                                      </p:to>
                                    </p:set>
                                    <p:animEffect transition="in" filter="fade">
                                      <p:cBhvr>
                                        <p:cTn id="54" dur="500"/>
                                        <p:tgtEl>
                                          <p:spTgt spid="11">
                                            <p:txEl>
                                              <p:pRg st="3" end="3"/>
                                            </p:txEl>
                                          </p:spTgt>
                                        </p:tgtEl>
                                      </p:cBhvr>
                                    </p:animEffect>
                                  </p:childTnLst>
                                </p:cTn>
                              </p:par>
                            </p:childTnLst>
                          </p:cTn>
                        </p:par>
                        <p:par>
                          <p:cTn id="55" fill="hold">
                            <p:stCondLst>
                              <p:cond delay="2500"/>
                            </p:stCondLst>
                            <p:childTnLst>
                              <p:par>
                                <p:cTn id="56" presetID="10" presetClass="entr" presetSubtype="0" fill="hold" nodeType="afterEffect">
                                  <p:stCondLst>
                                    <p:cond delay="0"/>
                                  </p:stCondLst>
                                  <p:childTnLst>
                                    <p:set>
                                      <p:cBhvr>
                                        <p:cTn id="57" dur="1" fill="hold">
                                          <p:stCondLst>
                                            <p:cond delay="0"/>
                                          </p:stCondLst>
                                        </p:cTn>
                                        <p:tgtEl>
                                          <p:spTgt spid="11">
                                            <p:txEl>
                                              <p:pRg st="4" end="4"/>
                                            </p:txEl>
                                          </p:spTgt>
                                        </p:tgtEl>
                                        <p:attrNameLst>
                                          <p:attrName>style.visibility</p:attrName>
                                        </p:attrNameLst>
                                      </p:cBhvr>
                                      <p:to>
                                        <p:strVal val="visible"/>
                                      </p:to>
                                    </p:set>
                                    <p:animEffect transition="in" filter="fade">
                                      <p:cBhvr>
                                        <p:cTn id="58" dur="500"/>
                                        <p:tgtEl>
                                          <p:spTgt spid="11">
                                            <p:txEl>
                                              <p:pRg st="4" end="4"/>
                                            </p:txEl>
                                          </p:spTgt>
                                        </p:tgtEl>
                                      </p:cBhvr>
                                    </p:animEffect>
                                  </p:childTnLst>
                                </p:cTn>
                              </p:par>
                            </p:childTnLst>
                          </p:cTn>
                        </p:par>
                        <p:par>
                          <p:cTn id="59" fill="hold">
                            <p:stCondLst>
                              <p:cond delay="3000"/>
                            </p:stCondLst>
                            <p:childTnLst>
                              <p:par>
                                <p:cTn id="60" presetID="10" presetClass="entr" presetSubtype="0" fill="hold" nodeType="afterEffect">
                                  <p:stCondLst>
                                    <p:cond delay="0"/>
                                  </p:stCondLst>
                                  <p:childTnLst>
                                    <p:set>
                                      <p:cBhvr>
                                        <p:cTn id="61" dur="1" fill="hold">
                                          <p:stCondLst>
                                            <p:cond delay="0"/>
                                          </p:stCondLst>
                                        </p:cTn>
                                        <p:tgtEl>
                                          <p:spTgt spid="11">
                                            <p:txEl>
                                              <p:pRg st="5" end="5"/>
                                            </p:txEl>
                                          </p:spTgt>
                                        </p:tgtEl>
                                        <p:attrNameLst>
                                          <p:attrName>style.visibility</p:attrName>
                                        </p:attrNameLst>
                                      </p:cBhvr>
                                      <p:to>
                                        <p:strVal val="visible"/>
                                      </p:to>
                                    </p:set>
                                    <p:animEffect transition="in" filter="fade">
                                      <p:cBhvr>
                                        <p:cTn id="62"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1000" y="376519"/>
            <a:ext cx="8524877"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 Tail Recursion</a:t>
            </a:r>
          </a:p>
        </p:txBody>
      </p:sp>
      <p:sp>
        <p:nvSpPr>
          <p:cNvPr id="5" name="Content Placeholder 1"/>
          <p:cNvSpPr txBox="1">
            <a:spLocks/>
          </p:cNvSpPr>
          <p:nvPr/>
        </p:nvSpPr>
        <p:spPr>
          <a:xfrm>
            <a:off x="304799" y="2819400"/>
            <a:ext cx="8524875" cy="3505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-module(rec). </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-export([for/2,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inf</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/0]). </a:t>
            </a:r>
          </a:p>
          <a:p>
            <a:pPr marL="109728" indent="0">
              <a:spcBef>
                <a:spcPts val="0"/>
              </a:spcBef>
              <a:spcAft>
                <a:spcPts val="0"/>
              </a:spcAft>
              <a:buNone/>
            </a:pPr>
            <a:endPar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for(L, 0) -&gt; L;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index runs out before list</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for([], I) -&gt; I;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list runs out before index</a:t>
            </a:r>
          </a:p>
          <a:p>
            <a:pPr marL="109728" indent="0">
              <a:spcBef>
                <a:spcPts val="0"/>
              </a:spcBef>
              <a:spcAft>
                <a:spcPts val="0"/>
              </a:spcAft>
              <a:buNone/>
            </a:pP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for(L, I) -&gt; </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 ~p ~n", [I,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“loop body”</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for(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tl</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 I-1).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tail recursion, do “loop body” over again</a:t>
            </a:r>
          </a:p>
          <a:p>
            <a:pPr marL="109728" indent="0">
              <a:spcBef>
                <a:spcPts val="0"/>
              </a:spcBef>
              <a:spcAft>
                <a:spcPts val="0"/>
              </a:spcAft>
              <a:buNone/>
            </a:pP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inf</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("some 'loop body' action \n"),</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timer:sleep</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(3000),</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inf</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tail recursion</a:t>
            </a:r>
          </a:p>
        </p:txBody>
      </p:sp>
      <p:sp>
        <p:nvSpPr>
          <p:cNvPr id="7" name="Content Placeholder 1"/>
          <p:cNvSpPr txBox="1">
            <a:spLocks/>
          </p:cNvSpPr>
          <p:nvPr/>
        </p:nvSpPr>
        <p:spPr>
          <a:xfrm>
            <a:off x="304800" y="1371600"/>
            <a:ext cx="8524875"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More Examples and Uses</a:t>
            </a:r>
          </a:p>
        </p:txBody>
      </p:sp>
      <p:sp>
        <p:nvSpPr>
          <p:cNvPr id="9" name="Content Placeholder 1"/>
          <p:cNvSpPr txBox="1">
            <a:spLocks/>
          </p:cNvSpPr>
          <p:nvPr/>
        </p:nvSpPr>
        <p:spPr>
          <a:xfrm>
            <a:off x="304798" y="1828800"/>
            <a:ext cx="8524875" cy="762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Equivalent of looping … for loop shown here</a:t>
            </a:r>
          </a:p>
          <a:p>
            <a:pPr marL="274320" indent="-182880">
              <a:spcBef>
                <a:spcPts val="0"/>
              </a:spcBef>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Process “cycle” (infinite)</a:t>
            </a:r>
          </a:p>
        </p:txBody>
      </p:sp>
    </p:spTree>
    <p:extLst>
      <p:ext uri="{BB962C8B-B14F-4D97-AF65-F5344CB8AC3E}">
        <p14:creationId xmlns:p14="http://schemas.microsoft.com/office/powerpoint/2010/main" val="820454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fade">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500"/>
                                        <p:tgtEl>
                                          <p:spTgt spid="5">
                                            <p:txEl>
                                              <p:pRg st="0" end="0"/>
                                            </p:txEl>
                                          </p:spTgt>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5">
                                            <p:txEl>
                                              <p:pRg st="1" end="1"/>
                                            </p:txEl>
                                          </p:spTgt>
                                        </p:tgtEl>
                                        <p:attrNameLst>
                                          <p:attrName>style.visibility</p:attrName>
                                        </p:attrNameLst>
                                      </p:cBhvr>
                                      <p:to>
                                        <p:strVal val="visible"/>
                                      </p:to>
                                    </p:set>
                                    <p:animEffect transition="in" filter="fade">
                                      <p:cBhvr>
                                        <p:cTn id="26" dur="500"/>
                                        <p:tgtEl>
                                          <p:spTgt spid="5">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Effect transition="in" filter="fade">
                                      <p:cBhvr>
                                        <p:cTn id="31" dur="500"/>
                                        <p:tgtEl>
                                          <p:spTgt spid="5">
                                            <p:txEl>
                                              <p:pRg st="3" end="3"/>
                                            </p:txEl>
                                          </p:spTgt>
                                        </p:tgtEl>
                                      </p:cBhvr>
                                    </p:animEffect>
                                  </p:childTnLst>
                                </p:cTn>
                              </p:par>
                            </p:childTnLst>
                          </p:cTn>
                        </p:par>
                        <p:par>
                          <p:cTn id="32" fill="hold">
                            <p:stCondLst>
                              <p:cond delay="500"/>
                            </p:stCondLst>
                            <p:childTnLst>
                              <p:par>
                                <p:cTn id="33" presetID="10" presetClass="entr" presetSubtype="0" fill="hold" nodeType="after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500"/>
                                        <p:tgtEl>
                                          <p:spTgt spid="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5">
                                            <p:txEl>
                                              <p:pRg st="6" end="6"/>
                                            </p:txEl>
                                          </p:spTgt>
                                        </p:tgtEl>
                                        <p:attrNameLst>
                                          <p:attrName>style.visibility</p:attrName>
                                        </p:attrNameLst>
                                      </p:cBhvr>
                                      <p:to>
                                        <p:strVal val="visible"/>
                                      </p:to>
                                    </p:set>
                                    <p:animEffect transition="in" filter="fade">
                                      <p:cBhvr>
                                        <p:cTn id="40" dur="500"/>
                                        <p:tgtEl>
                                          <p:spTgt spid="5">
                                            <p:txEl>
                                              <p:pRg st="6" end="6"/>
                                            </p:txEl>
                                          </p:spTgt>
                                        </p:tgtEl>
                                      </p:cBhvr>
                                    </p:animEffect>
                                  </p:childTnLst>
                                </p:cTn>
                              </p:par>
                            </p:childTnLst>
                          </p:cTn>
                        </p:par>
                        <p:par>
                          <p:cTn id="41" fill="hold">
                            <p:stCondLst>
                              <p:cond delay="500"/>
                            </p:stCondLst>
                            <p:childTnLst>
                              <p:par>
                                <p:cTn id="42" presetID="10" presetClass="entr" presetSubtype="0" fill="hold" nodeType="afterEffect">
                                  <p:stCondLst>
                                    <p:cond delay="0"/>
                                  </p:stCondLst>
                                  <p:childTnLst>
                                    <p:set>
                                      <p:cBhvr>
                                        <p:cTn id="43" dur="1" fill="hold">
                                          <p:stCondLst>
                                            <p:cond delay="0"/>
                                          </p:stCondLst>
                                        </p:cTn>
                                        <p:tgtEl>
                                          <p:spTgt spid="5">
                                            <p:txEl>
                                              <p:pRg st="7" end="7"/>
                                            </p:txEl>
                                          </p:spTgt>
                                        </p:tgtEl>
                                        <p:attrNameLst>
                                          <p:attrName>style.visibility</p:attrName>
                                        </p:attrNameLst>
                                      </p:cBhvr>
                                      <p:to>
                                        <p:strVal val="visible"/>
                                      </p:to>
                                    </p:set>
                                    <p:animEffect transition="in" filter="fade">
                                      <p:cBhvr>
                                        <p:cTn id="44" dur="500"/>
                                        <p:tgtEl>
                                          <p:spTgt spid="5">
                                            <p:txEl>
                                              <p:pRg st="7" end="7"/>
                                            </p:txEl>
                                          </p:spTgt>
                                        </p:tgtEl>
                                      </p:cBhvr>
                                    </p:animEffect>
                                  </p:childTnLst>
                                </p:cTn>
                              </p:par>
                            </p:childTnLst>
                          </p:cTn>
                        </p:par>
                        <p:par>
                          <p:cTn id="45" fill="hold">
                            <p:stCondLst>
                              <p:cond delay="1000"/>
                            </p:stCondLst>
                            <p:childTnLst>
                              <p:par>
                                <p:cTn id="46" presetID="10" presetClass="entr" presetSubtype="0" fill="hold" nodeType="afterEffect">
                                  <p:stCondLst>
                                    <p:cond delay="0"/>
                                  </p:stCondLst>
                                  <p:childTnLst>
                                    <p:set>
                                      <p:cBhvr>
                                        <p:cTn id="47" dur="1" fill="hold">
                                          <p:stCondLst>
                                            <p:cond delay="0"/>
                                          </p:stCondLst>
                                        </p:cTn>
                                        <p:tgtEl>
                                          <p:spTgt spid="5">
                                            <p:txEl>
                                              <p:pRg st="8" end="8"/>
                                            </p:txEl>
                                          </p:spTgt>
                                        </p:tgtEl>
                                        <p:attrNameLst>
                                          <p:attrName>style.visibility</p:attrName>
                                        </p:attrNameLst>
                                      </p:cBhvr>
                                      <p:to>
                                        <p:strVal val="visible"/>
                                      </p:to>
                                    </p:set>
                                    <p:animEffect transition="in" filter="fade">
                                      <p:cBhvr>
                                        <p:cTn id="48" dur="500"/>
                                        <p:tgtEl>
                                          <p:spTgt spid="5">
                                            <p:txEl>
                                              <p:pRg st="8" end="8"/>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5">
                                            <p:txEl>
                                              <p:pRg st="10" end="10"/>
                                            </p:txEl>
                                          </p:spTgt>
                                        </p:tgtEl>
                                        <p:attrNameLst>
                                          <p:attrName>style.visibility</p:attrName>
                                        </p:attrNameLst>
                                      </p:cBhvr>
                                      <p:to>
                                        <p:strVal val="visible"/>
                                      </p:to>
                                    </p:set>
                                    <p:animEffect transition="in" filter="fade">
                                      <p:cBhvr>
                                        <p:cTn id="53" dur="500"/>
                                        <p:tgtEl>
                                          <p:spTgt spid="5">
                                            <p:txEl>
                                              <p:pRg st="10" end="10"/>
                                            </p:txEl>
                                          </p:spTgt>
                                        </p:tgtEl>
                                      </p:cBhvr>
                                    </p:animEffect>
                                  </p:childTnLst>
                                </p:cTn>
                              </p:par>
                            </p:childTnLst>
                          </p:cTn>
                        </p:par>
                        <p:par>
                          <p:cTn id="54" fill="hold">
                            <p:stCondLst>
                              <p:cond delay="500"/>
                            </p:stCondLst>
                            <p:childTnLst>
                              <p:par>
                                <p:cTn id="55" presetID="10" presetClass="entr" presetSubtype="0" fill="hold" nodeType="after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fade">
                                      <p:cBhvr>
                                        <p:cTn id="57" dur="500"/>
                                        <p:tgtEl>
                                          <p:spTgt spid="5">
                                            <p:txEl>
                                              <p:pRg st="11" end="11"/>
                                            </p:txEl>
                                          </p:spTgt>
                                        </p:tgtEl>
                                      </p:cBhvr>
                                    </p:animEffect>
                                  </p:childTnLst>
                                </p:cTn>
                              </p:par>
                            </p:childTnLst>
                          </p:cTn>
                        </p:par>
                        <p:par>
                          <p:cTn id="58" fill="hold">
                            <p:stCondLst>
                              <p:cond delay="1000"/>
                            </p:stCondLst>
                            <p:childTnLst>
                              <p:par>
                                <p:cTn id="59" presetID="10" presetClass="entr" presetSubtype="0" fill="hold" nodeType="afterEffect">
                                  <p:stCondLst>
                                    <p:cond delay="0"/>
                                  </p:stCondLst>
                                  <p:childTnLst>
                                    <p:set>
                                      <p:cBhvr>
                                        <p:cTn id="60" dur="1" fill="hold">
                                          <p:stCondLst>
                                            <p:cond delay="0"/>
                                          </p:stCondLst>
                                        </p:cTn>
                                        <p:tgtEl>
                                          <p:spTgt spid="5">
                                            <p:txEl>
                                              <p:pRg st="12" end="12"/>
                                            </p:txEl>
                                          </p:spTgt>
                                        </p:tgtEl>
                                        <p:attrNameLst>
                                          <p:attrName>style.visibility</p:attrName>
                                        </p:attrNameLst>
                                      </p:cBhvr>
                                      <p:to>
                                        <p:strVal val="visible"/>
                                      </p:to>
                                    </p:set>
                                    <p:animEffect transition="in" filter="fade">
                                      <p:cBhvr>
                                        <p:cTn id="61" dur="500"/>
                                        <p:tgtEl>
                                          <p:spTgt spid="5">
                                            <p:txEl>
                                              <p:pRg st="12" end="12"/>
                                            </p:txEl>
                                          </p:spTgt>
                                        </p:tgtEl>
                                      </p:cBhvr>
                                    </p:animEffect>
                                  </p:childTnLst>
                                </p:cTn>
                              </p:par>
                            </p:childTnLst>
                          </p:cTn>
                        </p:par>
                        <p:par>
                          <p:cTn id="62" fill="hold">
                            <p:stCondLst>
                              <p:cond delay="1500"/>
                            </p:stCondLst>
                            <p:childTnLst>
                              <p:par>
                                <p:cTn id="63" presetID="10" presetClass="entr" presetSubtype="0" fill="hold" nodeType="afterEffect">
                                  <p:stCondLst>
                                    <p:cond delay="0"/>
                                  </p:stCondLst>
                                  <p:childTnLst>
                                    <p:set>
                                      <p:cBhvr>
                                        <p:cTn id="64" dur="1" fill="hold">
                                          <p:stCondLst>
                                            <p:cond delay="0"/>
                                          </p:stCondLst>
                                        </p:cTn>
                                        <p:tgtEl>
                                          <p:spTgt spid="5">
                                            <p:txEl>
                                              <p:pRg st="13" end="13"/>
                                            </p:txEl>
                                          </p:spTgt>
                                        </p:tgtEl>
                                        <p:attrNameLst>
                                          <p:attrName>style.visibility</p:attrName>
                                        </p:attrNameLst>
                                      </p:cBhvr>
                                      <p:to>
                                        <p:strVal val="visible"/>
                                      </p:to>
                                    </p:set>
                                    <p:animEffect transition="in" filter="fade">
                                      <p:cBhvr>
                                        <p:cTn id="65"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798"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 Examples</a:t>
            </a:r>
          </a:p>
        </p:txBody>
      </p:sp>
      <p:sp>
        <p:nvSpPr>
          <p:cNvPr id="7" name="Content Placeholder 1"/>
          <p:cNvSpPr txBox="1">
            <a:spLocks/>
          </p:cNvSpPr>
          <p:nvPr/>
        </p:nvSpPr>
        <p:spPr>
          <a:xfrm>
            <a:off x="304800" y="126516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Quicksort</a:t>
            </a:r>
          </a:p>
        </p:txBody>
      </p:sp>
      <p:sp>
        <p:nvSpPr>
          <p:cNvPr id="5" name="Content Placeholder 1"/>
          <p:cNvSpPr txBox="1">
            <a:spLocks/>
          </p:cNvSpPr>
          <p:nvPr/>
        </p:nvSpPr>
        <p:spPr>
          <a:xfrm>
            <a:off x="304799" y="1676401"/>
            <a:ext cx="8524875" cy="4495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b="1" dirty="0">
                <a:solidFill>
                  <a:schemeClr val="accent4">
                    <a:lumMod val="75000"/>
                  </a:schemeClr>
                </a:solidFill>
                <a:latin typeface="Cascadia Code" panose="020B0609020000020004" pitchFamily="49" charset="0"/>
                <a:ea typeface="Cascadia Code" panose="020B0609020000020004" pitchFamily="49" charset="0"/>
                <a:cs typeface="Cascadia Code" panose="020B0609020000020004" pitchFamily="49" charset="0"/>
              </a:rPr>
              <a:t>%% quicksort a list of elements (as long as ‘&lt;‘ is defined for the type)</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-module(quick).</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This is the file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quick.erl</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-export([sort/1]).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fun 'sort' with 1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parm</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(no type, no name)</a:t>
            </a:r>
          </a:p>
          <a:p>
            <a:pPr marL="109728" indent="0">
              <a:lnSpc>
                <a:spcPct val="120000"/>
              </a:lnSpc>
              <a:spcBef>
                <a:spcPts val="0"/>
              </a:spcBef>
              <a:spcAft>
                <a:spcPts val="0"/>
              </a:spcAft>
              <a:buNone/>
            </a:pPr>
            <a:endPar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sort( [] ) -&gt; [];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empty list, return empty (nothing to sort)</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sort( [</a:t>
            </a: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Pivot|Rest</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-&gt;</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Compose recursively a list with 'Front' being all elements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that should be before 'Pivot‘,</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then 'Pivot‘,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then 'Back' being all elements that should be after 'Pivot’</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sort( [Front || Front &lt;- Rest, Front &lt; Pivot] ) </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[Pivot]</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sort( [Back || Back &lt;- Rest, Back &gt;= Pivot] ) .</a:t>
            </a:r>
            <a:endPar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pic>
        <p:nvPicPr>
          <p:cNvPr id="9" name="Picture 8"/>
          <p:cNvPicPr>
            <a:picLocks noChangeAspect="1"/>
          </p:cNvPicPr>
          <p:nvPr/>
        </p:nvPicPr>
        <p:blipFill>
          <a:blip r:embed="rId2"/>
          <a:stretch>
            <a:fillRect/>
          </a:stretch>
        </p:blipFill>
        <p:spPr>
          <a:xfrm>
            <a:off x="3082340" y="762000"/>
            <a:ext cx="5747334" cy="4158039"/>
          </a:xfrm>
          <a:prstGeom prst="rect">
            <a:avLst/>
          </a:prstGeom>
        </p:spPr>
      </p:pic>
    </p:spTree>
    <p:extLst>
      <p:ext uri="{BB962C8B-B14F-4D97-AF65-F5344CB8AC3E}">
        <p14:creationId xmlns:p14="http://schemas.microsoft.com/office/powerpoint/2010/main" val="2766425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fade">
                                      <p:cBhvr>
                                        <p:cTn id="30" dur="500"/>
                                        <p:tgtEl>
                                          <p:spTgt spid="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fade">
                                      <p:cBhvr>
                                        <p:cTn id="35" dur="500"/>
                                        <p:tgtEl>
                                          <p:spTgt spid="5">
                                            <p:txEl>
                                              <p:pRg st="6" end="6"/>
                                            </p:txEl>
                                          </p:spTgt>
                                        </p:tgtEl>
                                      </p:cBhvr>
                                    </p:animEffect>
                                  </p:childTnLst>
                                </p:cTn>
                              </p:par>
                              <p:par>
                                <p:cTn id="36" presetID="10" presetClass="entr" presetSubtype="0" fill="hold" nodeType="withEffect">
                                  <p:stCondLst>
                                    <p:cond delay="400"/>
                                  </p:stCondLst>
                                  <p:childTnLst>
                                    <p:set>
                                      <p:cBhvr>
                                        <p:cTn id="37" dur="1" fill="hold">
                                          <p:stCondLst>
                                            <p:cond delay="0"/>
                                          </p:stCondLst>
                                        </p:cTn>
                                        <p:tgtEl>
                                          <p:spTgt spid="5">
                                            <p:txEl>
                                              <p:pRg st="7" end="7"/>
                                            </p:txEl>
                                          </p:spTgt>
                                        </p:tgtEl>
                                        <p:attrNameLst>
                                          <p:attrName>style.visibility</p:attrName>
                                        </p:attrNameLst>
                                      </p:cBhvr>
                                      <p:to>
                                        <p:strVal val="visible"/>
                                      </p:to>
                                    </p:set>
                                    <p:animEffect transition="in" filter="fade">
                                      <p:cBhvr>
                                        <p:cTn id="38" dur="500"/>
                                        <p:tgtEl>
                                          <p:spTgt spid="5">
                                            <p:txEl>
                                              <p:pRg st="7" end="7"/>
                                            </p:txEl>
                                          </p:spTgt>
                                        </p:tgtEl>
                                      </p:cBhvr>
                                    </p:animEffect>
                                  </p:childTnLst>
                                </p:cTn>
                              </p:par>
                            </p:childTnLst>
                          </p:cTn>
                        </p:par>
                        <p:par>
                          <p:cTn id="39" fill="hold">
                            <p:stCondLst>
                              <p:cond delay="900"/>
                            </p:stCondLst>
                            <p:childTnLst>
                              <p:par>
                                <p:cTn id="40" presetID="10" presetClass="entr" presetSubtype="0" fill="hold" nodeType="afterEffect">
                                  <p:stCondLst>
                                    <p:cond delay="60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500"/>
                                        <p:tgtEl>
                                          <p:spTgt spid="5">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par>
                          <p:cTn id="48" fill="hold">
                            <p:stCondLst>
                              <p:cond delay="500"/>
                            </p:stCondLst>
                            <p:childTnLst>
                              <p:par>
                                <p:cTn id="49" presetID="10" presetClass="entr" presetSubtype="0" fill="hold" nodeType="afterEffect">
                                  <p:stCondLst>
                                    <p:cond delay="500"/>
                                  </p:stCondLst>
                                  <p:childTnLst>
                                    <p:set>
                                      <p:cBhvr>
                                        <p:cTn id="50" dur="1" fill="hold">
                                          <p:stCondLst>
                                            <p:cond delay="0"/>
                                          </p:stCondLst>
                                        </p:cTn>
                                        <p:tgtEl>
                                          <p:spTgt spid="5">
                                            <p:txEl>
                                              <p:pRg st="11" end="11"/>
                                            </p:txEl>
                                          </p:spTgt>
                                        </p:tgtEl>
                                        <p:attrNameLst>
                                          <p:attrName>style.visibility</p:attrName>
                                        </p:attrNameLst>
                                      </p:cBhvr>
                                      <p:to>
                                        <p:strVal val="visible"/>
                                      </p:to>
                                    </p:set>
                                    <p:animEffect transition="in" filter="fade">
                                      <p:cBhvr>
                                        <p:cTn id="51" dur="500"/>
                                        <p:tgtEl>
                                          <p:spTgt spid="5">
                                            <p:txEl>
                                              <p:pRg st="11" end="11"/>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5">
                                            <p:txEl>
                                              <p:pRg st="9" end="9"/>
                                            </p:txEl>
                                          </p:spTgt>
                                        </p:tgtEl>
                                        <p:attrNameLst>
                                          <p:attrName>style.visibility</p:attrName>
                                        </p:attrNameLst>
                                      </p:cBhvr>
                                      <p:to>
                                        <p:strVal val="visible"/>
                                      </p:to>
                                    </p:set>
                                    <p:animEffect transition="in" filter="fade">
                                      <p:cBhvr>
                                        <p:cTn id="56" dur="500"/>
                                        <p:tgtEl>
                                          <p:spTgt spid="5">
                                            <p:txEl>
                                              <p:pRg st="9" end="9"/>
                                            </p:txEl>
                                          </p:spTgt>
                                        </p:tgtEl>
                                      </p:cBhvr>
                                    </p:animEffect>
                                  </p:childTnLst>
                                </p:cTn>
                              </p:par>
                            </p:childTnLst>
                          </p:cTn>
                        </p:par>
                        <p:par>
                          <p:cTn id="57" fill="hold">
                            <p:stCondLst>
                              <p:cond delay="500"/>
                            </p:stCondLst>
                            <p:childTnLst>
                              <p:par>
                                <p:cTn id="58" presetID="10" presetClass="entr" presetSubtype="0" fill="hold" nodeType="afterEffect">
                                  <p:stCondLst>
                                    <p:cond delay="800"/>
                                  </p:stCondLst>
                                  <p:childTnLst>
                                    <p:set>
                                      <p:cBhvr>
                                        <p:cTn id="59" dur="1" fill="hold">
                                          <p:stCondLst>
                                            <p:cond delay="0"/>
                                          </p:stCondLst>
                                        </p:cTn>
                                        <p:tgtEl>
                                          <p:spTgt spid="5">
                                            <p:txEl>
                                              <p:pRg st="12" end="12"/>
                                            </p:txEl>
                                          </p:spTgt>
                                        </p:tgtEl>
                                        <p:attrNameLst>
                                          <p:attrName>style.visibility</p:attrName>
                                        </p:attrNameLst>
                                      </p:cBhvr>
                                      <p:to>
                                        <p:strVal val="visible"/>
                                      </p:to>
                                    </p:set>
                                    <p:animEffect transition="in" filter="fade">
                                      <p:cBhvr>
                                        <p:cTn id="60" dur="500"/>
                                        <p:tgtEl>
                                          <p:spTgt spid="5">
                                            <p:txEl>
                                              <p:pRg st="12" end="12"/>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fade">
                                      <p:cBhvr>
                                        <p:cTn id="65" dur="1000"/>
                                        <p:tgtEl>
                                          <p:spTgt spid="9"/>
                                        </p:tgtEl>
                                      </p:cBhvr>
                                    </p:animEffect>
                                    <p:anim calcmode="lin" valueType="num">
                                      <p:cBhvr>
                                        <p:cTn id="66" dur="1000" fill="hold"/>
                                        <p:tgtEl>
                                          <p:spTgt spid="9"/>
                                        </p:tgtEl>
                                        <p:attrNameLst>
                                          <p:attrName>ppt_x</p:attrName>
                                        </p:attrNameLst>
                                      </p:cBhvr>
                                      <p:tavLst>
                                        <p:tav tm="0">
                                          <p:val>
                                            <p:strVal val="#ppt_x"/>
                                          </p:val>
                                        </p:tav>
                                        <p:tav tm="100000">
                                          <p:val>
                                            <p:strVal val="#ppt_x"/>
                                          </p:val>
                                        </p:tav>
                                      </p:tavLst>
                                    </p:anim>
                                    <p:anim calcmode="lin" valueType="num">
                                      <p:cBhvr>
                                        <p:cTn id="6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 Examples</a:t>
            </a:r>
          </a:p>
        </p:txBody>
      </p:sp>
      <p:sp>
        <p:nvSpPr>
          <p:cNvPr id="7" name="Content Placeholder 1"/>
          <p:cNvSpPr txBox="1">
            <a:spLocks/>
          </p:cNvSpPr>
          <p:nvPr/>
        </p:nvSpPr>
        <p:spPr>
          <a:xfrm>
            <a:off x="304800" y="1143001"/>
            <a:ext cx="7467600"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Quicksort list of lists</a:t>
            </a:r>
          </a:p>
        </p:txBody>
      </p:sp>
      <p:sp>
        <p:nvSpPr>
          <p:cNvPr id="5" name="Content Placeholder 1"/>
          <p:cNvSpPr txBox="1">
            <a:spLocks/>
          </p:cNvSpPr>
          <p:nvPr/>
        </p:nvSpPr>
        <p:spPr>
          <a:xfrm>
            <a:off x="228600" y="1524001"/>
            <a:ext cx="8524875" cy="5105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b="1" dirty="0">
                <a:solidFill>
                  <a:schemeClr val="accent4">
                    <a:lumMod val="75000"/>
                  </a:schemeClr>
                </a:solidFill>
                <a:latin typeface="Cascadia Code" panose="020B0609020000020004" pitchFamily="49" charset="0"/>
                <a:ea typeface="Cascadia Code" panose="020B0609020000020004" pitchFamily="49" charset="0"/>
                <a:cs typeface="Cascadia Code" panose="020B0609020000020004" pitchFamily="49" charset="0"/>
              </a:rPr>
              <a:t>% This version of quicksort sorts a list of lists</a:t>
            </a:r>
          </a:p>
          <a:p>
            <a:pPr marL="109728" indent="0">
              <a:spcBef>
                <a:spcPts val="0"/>
              </a:spcBef>
              <a:spcAft>
                <a:spcPts val="0"/>
              </a:spcAft>
              <a:buNone/>
            </a:pPr>
            <a:r>
              <a:rPr lang="en-US" sz="1400" b="1" dirty="0">
                <a:solidFill>
                  <a:schemeClr val="accent4">
                    <a:lumMod val="75000"/>
                  </a:schemeClr>
                </a:solidFill>
                <a:latin typeface="Cascadia Code" panose="020B0609020000020004" pitchFamily="49" charset="0"/>
                <a:ea typeface="Cascadia Code" panose="020B0609020000020004" pitchFamily="49" charset="0"/>
                <a:cs typeface="Cascadia Code" panose="020B0609020000020004" pitchFamily="49" charset="0"/>
              </a:rPr>
              <a:t>% it puts the lists in order of list length, shortest list first</a:t>
            </a:r>
          </a:p>
          <a:p>
            <a:pPr marL="109728" indent="0">
              <a:spcBef>
                <a:spcPts val="0"/>
              </a:spcBef>
              <a:buNone/>
            </a:pPr>
            <a:r>
              <a:rPr lang="en-US" sz="1400" b="1" dirty="0">
                <a:solidFill>
                  <a:schemeClr val="accent4">
                    <a:lumMod val="75000"/>
                  </a:schemeClr>
                </a:solidFill>
                <a:latin typeface="Cascadia Code" panose="020B0609020000020004" pitchFamily="49" charset="0"/>
                <a:ea typeface="Cascadia Code" panose="020B0609020000020004" pitchFamily="49" charset="0"/>
                <a:cs typeface="Cascadia Code" panose="020B0609020000020004" pitchFamily="49" charset="0"/>
              </a:rPr>
              <a:t>% it uses the ‘length’ function on lists as the ordering metric</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qquick</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Export ‘sort' with 1 parameter (don't care about the type and name)</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-export([sort/1]).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sort/2 is private… not exported … here it’s a helper function</a:t>
            </a:r>
          </a:p>
          <a:p>
            <a:pPr marL="109728" indent="0">
              <a:lnSpc>
                <a:spcPct val="120000"/>
              </a:lnSpc>
              <a:spcBef>
                <a:spcPts val="0"/>
              </a:spcBef>
              <a:spcAft>
                <a:spcPts val="0"/>
              </a:spcAft>
              <a:buNone/>
            </a:pPr>
            <a:endParaRPr lang="en-US" sz="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sort(Lists) -&gt;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call sort/2 and send</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sort(Lists, fun(A,B) -&gt; length(A) &lt; length(B) end).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anonymous function as 2nd parameter</a:t>
            </a: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endParaRPr lang="en-US" sz="10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sort( [],  _  )-&gt;  [];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list is empty, return empty (ignore 2nd param)</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sort( [</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Pivot|Rest</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Smaller ) -&gt;</a:t>
            </a:r>
          </a:p>
          <a:p>
            <a:pPr marL="109728" indent="0">
              <a:lnSpc>
                <a:spcPct val="120000"/>
              </a:lnSpc>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Partition list with 'Smaller' elements in front of 'Pivot' and </a:t>
            </a:r>
          </a:p>
          <a:p>
            <a:pPr marL="109728" indent="0">
              <a:lnSpc>
                <a:spcPct val="120000"/>
              </a:lnSpc>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not-'Smaller' elements after 'Pivot' and sort the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sublists</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sort([X || X &lt;- Rest, Smaller(</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X,Pivot</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Smaller)</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[Pivot] </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sort([Y || Y &lt;- Rest, not(Smaller(Y, Pivot))], Smaller).</a:t>
            </a:r>
            <a:endPar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10816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3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300"/>
                            </p:stCondLst>
                            <p:childTnLst>
                              <p:par>
                                <p:cTn id="13" presetID="10" presetClass="entr" presetSubtype="0" fill="hold" nodeType="afterEffect">
                                  <p:stCondLst>
                                    <p:cond delay="30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par>
                          <p:cTn id="16" fill="hold">
                            <p:stCondLst>
                              <p:cond delay="2100"/>
                            </p:stCondLst>
                            <p:childTnLst>
                              <p:par>
                                <p:cTn id="17" presetID="10" presetClass="entr" presetSubtype="0" fill="hold" nodeType="afterEffect">
                                  <p:stCondLst>
                                    <p:cond delay="30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500"/>
                                        <p:tgtEl>
                                          <p:spTgt spid="5">
                                            <p:txEl>
                                              <p:pRg st="2" end="2"/>
                                            </p:txEl>
                                          </p:spTgt>
                                        </p:tgtEl>
                                      </p:cBhvr>
                                    </p:animEffect>
                                  </p:childTnLst>
                                </p:cTn>
                              </p:par>
                              <p:par>
                                <p:cTn id="20" presetID="10" presetClass="entr" presetSubtype="0" fill="hold" nodeType="withEffect">
                                  <p:stCondLst>
                                    <p:cond delay="30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par>
                                <p:cTn id="23" presetID="10" presetClass="entr" presetSubtype="0" fill="hold" nodeType="withEffect">
                                  <p:stCondLst>
                                    <p:cond delay="30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par>
                                <p:cTn id="26" presetID="10" presetClass="entr" presetSubtype="0" fill="hold" nodeType="withEffect">
                                  <p:stCondLst>
                                    <p:cond delay="30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Effect transition="in" filter="fade">
                                      <p:cBhvr>
                                        <p:cTn id="33" dur="500"/>
                                        <p:tgtEl>
                                          <p:spTgt spid="5">
                                            <p:txEl>
                                              <p:pRg st="7" end="7"/>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8" end="8"/>
                                            </p:txEl>
                                          </p:spTgt>
                                        </p:tgtEl>
                                        <p:attrNameLst>
                                          <p:attrName>style.visibility</p:attrName>
                                        </p:attrNameLst>
                                      </p:cBhvr>
                                      <p:to>
                                        <p:strVal val="visible"/>
                                      </p:to>
                                    </p:set>
                                    <p:animEffect transition="in" filter="fade">
                                      <p:cBhvr>
                                        <p:cTn id="36" dur="500"/>
                                        <p:tgtEl>
                                          <p:spTgt spid="5">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5">
                                            <p:txEl>
                                              <p:pRg st="10" end="10"/>
                                            </p:txEl>
                                          </p:spTgt>
                                        </p:tgtEl>
                                        <p:attrNameLst>
                                          <p:attrName>style.visibility</p:attrName>
                                        </p:attrNameLst>
                                      </p:cBhvr>
                                      <p:to>
                                        <p:strVal val="visible"/>
                                      </p:to>
                                    </p:set>
                                    <p:animEffect transition="in" filter="fade">
                                      <p:cBhvr>
                                        <p:cTn id="41" dur="500"/>
                                        <p:tgtEl>
                                          <p:spTgt spid="5">
                                            <p:txEl>
                                              <p:pRg st="10" end="1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5">
                                            <p:txEl>
                                              <p:pRg st="11" end="11"/>
                                            </p:txEl>
                                          </p:spTgt>
                                        </p:tgtEl>
                                        <p:attrNameLst>
                                          <p:attrName>style.visibility</p:attrName>
                                        </p:attrNameLst>
                                      </p:cBhvr>
                                      <p:to>
                                        <p:strVal val="visible"/>
                                      </p:to>
                                    </p:set>
                                    <p:animEffect transition="in" filter="fade">
                                      <p:cBhvr>
                                        <p:cTn id="46" dur="500"/>
                                        <p:tgtEl>
                                          <p:spTgt spid="5">
                                            <p:txEl>
                                              <p:pRg st="11" end="11"/>
                                            </p:txEl>
                                          </p:spTgt>
                                        </p:tgtEl>
                                      </p:cBhvr>
                                    </p:animEffect>
                                  </p:childTnLst>
                                </p:cTn>
                              </p:par>
                            </p:childTnLst>
                          </p:cTn>
                        </p:par>
                        <p:par>
                          <p:cTn id="47" fill="hold">
                            <p:stCondLst>
                              <p:cond delay="500"/>
                            </p:stCondLst>
                            <p:childTnLst>
                              <p:par>
                                <p:cTn id="48" presetID="10" presetClass="entr" presetSubtype="0" fill="hold" nodeType="afterEffect">
                                  <p:stCondLst>
                                    <p:cond delay="200"/>
                                  </p:stCondLst>
                                  <p:childTnLst>
                                    <p:set>
                                      <p:cBhvr>
                                        <p:cTn id="49" dur="1" fill="hold">
                                          <p:stCondLst>
                                            <p:cond delay="0"/>
                                          </p:stCondLst>
                                        </p:cTn>
                                        <p:tgtEl>
                                          <p:spTgt spid="5">
                                            <p:txEl>
                                              <p:pRg st="12" end="12"/>
                                            </p:txEl>
                                          </p:spTgt>
                                        </p:tgtEl>
                                        <p:attrNameLst>
                                          <p:attrName>style.visibility</p:attrName>
                                        </p:attrNameLst>
                                      </p:cBhvr>
                                      <p:to>
                                        <p:strVal val="visible"/>
                                      </p:to>
                                    </p:set>
                                    <p:animEffect transition="in" filter="fade">
                                      <p:cBhvr>
                                        <p:cTn id="50" dur="500"/>
                                        <p:tgtEl>
                                          <p:spTgt spid="5">
                                            <p:txEl>
                                              <p:pRg st="12" end="12"/>
                                            </p:txEl>
                                          </p:spTgt>
                                        </p:tgtEl>
                                      </p:cBhvr>
                                    </p:animEffect>
                                  </p:childTnLst>
                                </p:cTn>
                              </p:par>
                              <p:par>
                                <p:cTn id="51" presetID="10" presetClass="entr" presetSubtype="0" fill="hold" nodeType="withEffect">
                                  <p:stCondLst>
                                    <p:cond delay="200"/>
                                  </p:stCondLst>
                                  <p:childTnLst>
                                    <p:set>
                                      <p:cBhvr>
                                        <p:cTn id="52" dur="1" fill="hold">
                                          <p:stCondLst>
                                            <p:cond delay="0"/>
                                          </p:stCondLst>
                                        </p:cTn>
                                        <p:tgtEl>
                                          <p:spTgt spid="5">
                                            <p:txEl>
                                              <p:pRg st="13" end="13"/>
                                            </p:txEl>
                                          </p:spTgt>
                                        </p:tgtEl>
                                        <p:attrNameLst>
                                          <p:attrName>style.visibility</p:attrName>
                                        </p:attrNameLst>
                                      </p:cBhvr>
                                      <p:to>
                                        <p:strVal val="visible"/>
                                      </p:to>
                                    </p:set>
                                    <p:animEffect transition="in" filter="fade">
                                      <p:cBhvr>
                                        <p:cTn id="53" dur="500"/>
                                        <p:tgtEl>
                                          <p:spTgt spid="5">
                                            <p:txEl>
                                              <p:pRg st="13" end="13"/>
                                            </p:txEl>
                                          </p:spTgt>
                                        </p:tgtEl>
                                      </p:cBhvr>
                                    </p:animEffect>
                                  </p:childTnLst>
                                </p:cTn>
                              </p:par>
                            </p:childTnLst>
                          </p:cTn>
                        </p:par>
                        <p:par>
                          <p:cTn id="54" fill="hold">
                            <p:stCondLst>
                              <p:cond delay="1200"/>
                            </p:stCondLst>
                            <p:childTnLst>
                              <p:par>
                                <p:cTn id="55" presetID="10" presetClass="entr" presetSubtype="0" fill="hold" nodeType="afterEffect">
                                  <p:stCondLst>
                                    <p:cond delay="300"/>
                                  </p:stCondLst>
                                  <p:childTnLst>
                                    <p:set>
                                      <p:cBhvr>
                                        <p:cTn id="56" dur="1" fill="hold">
                                          <p:stCondLst>
                                            <p:cond delay="0"/>
                                          </p:stCondLst>
                                        </p:cTn>
                                        <p:tgtEl>
                                          <p:spTgt spid="5">
                                            <p:txEl>
                                              <p:pRg st="14" end="14"/>
                                            </p:txEl>
                                          </p:spTgt>
                                        </p:tgtEl>
                                        <p:attrNameLst>
                                          <p:attrName>style.visibility</p:attrName>
                                        </p:attrNameLst>
                                      </p:cBhvr>
                                      <p:to>
                                        <p:strVal val="visible"/>
                                      </p:to>
                                    </p:set>
                                    <p:animEffect transition="in" filter="fade">
                                      <p:cBhvr>
                                        <p:cTn id="57" dur="500"/>
                                        <p:tgtEl>
                                          <p:spTgt spid="5">
                                            <p:txEl>
                                              <p:pRg st="14" end="14"/>
                                            </p:txEl>
                                          </p:spTgt>
                                        </p:tgtEl>
                                      </p:cBhvr>
                                    </p:animEffect>
                                  </p:childTnLst>
                                </p:cTn>
                              </p:par>
                            </p:childTnLst>
                          </p:cTn>
                        </p:par>
                        <p:par>
                          <p:cTn id="58" fill="hold">
                            <p:stCondLst>
                              <p:cond delay="2000"/>
                            </p:stCondLst>
                            <p:childTnLst>
                              <p:par>
                                <p:cTn id="59" presetID="10" presetClass="entr" presetSubtype="0" fill="hold" nodeType="afterEffect">
                                  <p:stCondLst>
                                    <p:cond delay="400"/>
                                  </p:stCondLst>
                                  <p:childTnLst>
                                    <p:set>
                                      <p:cBhvr>
                                        <p:cTn id="60" dur="1" fill="hold">
                                          <p:stCondLst>
                                            <p:cond delay="0"/>
                                          </p:stCondLst>
                                        </p:cTn>
                                        <p:tgtEl>
                                          <p:spTgt spid="5">
                                            <p:txEl>
                                              <p:pRg st="15" end="15"/>
                                            </p:txEl>
                                          </p:spTgt>
                                        </p:tgtEl>
                                        <p:attrNameLst>
                                          <p:attrName>style.visibility</p:attrName>
                                        </p:attrNameLst>
                                      </p:cBhvr>
                                      <p:to>
                                        <p:strVal val="visible"/>
                                      </p:to>
                                    </p:set>
                                    <p:animEffect transition="in" filter="fade">
                                      <p:cBhvr>
                                        <p:cTn id="61" dur="500"/>
                                        <p:tgtEl>
                                          <p:spTgt spid="5">
                                            <p:txEl>
                                              <p:pRg st="15" end="15"/>
                                            </p:txEl>
                                          </p:spTgt>
                                        </p:tgtEl>
                                      </p:cBhvr>
                                    </p:animEffect>
                                  </p:childTnLst>
                                </p:cTn>
                              </p:par>
                              <p:par>
                                <p:cTn id="62" presetID="10" presetClass="entr" presetSubtype="0" fill="hold" nodeType="withEffect">
                                  <p:stCondLst>
                                    <p:cond delay="900"/>
                                  </p:stCondLst>
                                  <p:childTnLst>
                                    <p:set>
                                      <p:cBhvr>
                                        <p:cTn id="63" dur="1" fill="hold">
                                          <p:stCondLst>
                                            <p:cond delay="0"/>
                                          </p:stCondLst>
                                        </p:cTn>
                                        <p:tgtEl>
                                          <p:spTgt spid="5">
                                            <p:txEl>
                                              <p:pRg st="16" end="16"/>
                                            </p:txEl>
                                          </p:spTgt>
                                        </p:tgtEl>
                                        <p:attrNameLst>
                                          <p:attrName>style.visibility</p:attrName>
                                        </p:attrNameLst>
                                      </p:cBhvr>
                                      <p:to>
                                        <p:strVal val="visible"/>
                                      </p:to>
                                    </p:set>
                                    <p:animEffect transition="in" filter="fade">
                                      <p:cBhvr>
                                        <p:cTn id="64" dur="500"/>
                                        <p:tgtEl>
                                          <p:spTgt spid="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95401"/>
            <a:ext cx="7467600" cy="6096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Usage</a:t>
            </a:r>
          </a:p>
        </p:txBody>
      </p:sp>
      <p:sp>
        <p:nvSpPr>
          <p:cNvPr id="5" name="Content Placeholder 1"/>
          <p:cNvSpPr txBox="1">
            <a:spLocks/>
          </p:cNvSpPr>
          <p:nvPr/>
        </p:nvSpPr>
        <p:spPr>
          <a:xfrm>
            <a:off x="304800" y="1905000"/>
            <a:ext cx="807720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lvl="1" indent="0">
              <a:spcBef>
                <a:spcPts val="0"/>
              </a:spcBef>
              <a:spcAft>
                <a:spcPts val="1800"/>
              </a:spcAft>
              <a:buClrTx/>
              <a:buNone/>
            </a:pPr>
            <a:r>
              <a:rPr lang="en-US" sz="2000" b="1" i="1" dirty="0">
                <a:solidFill>
                  <a:srgbClr val="0070C0"/>
                </a:solidFill>
                <a:latin typeface="Calibri" panose="020F0502020204030204" pitchFamily="34" charset="0"/>
                <a:cs typeface="Calibri" panose="020F0502020204030204" pitchFamily="34" charset="0"/>
              </a:rPr>
              <a:t>Tim Bray (Sun Microsystems, 2008: </a:t>
            </a:r>
            <a:r>
              <a:rPr lang="en-US" sz="2000" dirty="0">
                <a:solidFill>
                  <a:schemeClr val="bg1"/>
                </a:solidFill>
                <a:latin typeface="Calibri" panose="020F0502020204030204" pitchFamily="34" charset="0"/>
                <a:cs typeface="Calibri" panose="020F0502020204030204" pitchFamily="34" charset="0"/>
              </a:rPr>
              <a:t>“If somebody came to me and wanted to pay me a lot of money to build a large scale message handling system that really had to be up all the time, could never afford to go down for years at a time, I would unhesitatingly choose Erlang to build it in.”</a:t>
            </a:r>
          </a:p>
          <a:p>
            <a:pPr marL="182880" lvl="1" indent="0">
              <a:spcBef>
                <a:spcPts val="0"/>
              </a:spcBef>
              <a:spcAft>
                <a:spcPts val="1800"/>
              </a:spcAft>
              <a:buClrTx/>
              <a:buNone/>
            </a:pPr>
            <a:r>
              <a:rPr lang="en-US" sz="2000" dirty="0">
                <a:solidFill>
                  <a:schemeClr val="bg1"/>
                </a:solidFill>
                <a:latin typeface="Calibri" panose="020F0502020204030204" pitchFamily="34" charset="0"/>
                <a:cs typeface="Calibri" panose="020F0502020204030204" pitchFamily="34" charset="0"/>
              </a:rPr>
              <a:t>As of 2014, Erlang was being used in Ericsson nodes, European GPRS networks, 3G and LTE networks worldwide, and by Nortel and </a:t>
            </a:r>
            <a:r>
              <a:rPr lang="en-US" sz="2000" dirty="0" err="1">
                <a:solidFill>
                  <a:schemeClr val="bg1"/>
                </a:solidFill>
                <a:latin typeface="Calibri" panose="020F0502020204030204" pitchFamily="34" charset="0"/>
                <a:cs typeface="Calibri" panose="020F0502020204030204" pitchFamily="34" charset="0"/>
              </a:rPr>
              <a:t>T-mobile</a:t>
            </a:r>
            <a:endParaRPr lang="en-US" sz="2000" dirty="0">
              <a:solidFill>
                <a:schemeClr val="bg1"/>
              </a:solidFill>
              <a:latin typeface="Calibri" panose="020F0502020204030204" pitchFamily="34" charset="0"/>
              <a:cs typeface="Calibri" panose="020F0502020204030204" pitchFamily="34" charset="0"/>
            </a:endParaRPr>
          </a:p>
          <a:p>
            <a:pPr marL="182880" lvl="1" indent="0">
              <a:spcBef>
                <a:spcPts val="0"/>
              </a:spcBef>
              <a:spcAft>
                <a:spcPts val="1800"/>
              </a:spcAft>
              <a:buClrTx/>
              <a:buNone/>
            </a:pPr>
            <a:r>
              <a:rPr lang="en-US" sz="2000" dirty="0">
                <a:solidFill>
                  <a:schemeClr val="bg1"/>
                </a:solidFill>
                <a:latin typeface="Calibri" panose="020F0502020204030204" pitchFamily="34" charset="0"/>
                <a:cs typeface="Calibri" panose="020F0502020204030204" pitchFamily="34" charset="0"/>
              </a:rPr>
              <a:t>WhatsApp is coded in Erlang</a:t>
            </a:r>
          </a:p>
          <a:p>
            <a:pPr marL="182880" lvl="1" indent="0">
              <a:spcBef>
                <a:spcPts val="0"/>
              </a:spcBef>
              <a:spcAft>
                <a:spcPts val="1800"/>
              </a:spcAft>
              <a:buClrTx/>
              <a:buNone/>
            </a:pPr>
            <a:r>
              <a:rPr lang="en-US" sz="2000" dirty="0">
                <a:solidFill>
                  <a:schemeClr val="bg1"/>
                </a:solidFill>
                <a:latin typeface="Calibri" panose="020F0502020204030204" pitchFamily="34" charset="0"/>
                <a:cs typeface="Calibri" panose="020F0502020204030204" pitchFamily="34" charset="0"/>
              </a:rPr>
              <a:t>Being used in Financial Tech, Gaming, Healthcare, Automotive, </a:t>
            </a:r>
            <a:r>
              <a:rPr lang="en-US" sz="2000" dirty="0" err="1">
                <a:solidFill>
                  <a:schemeClr val="bg1"/>
                </a:solidFill>
                <a:latin typeface="Calibri" panose="020F0502020204030204" pitchFamily="34" charset="0"/>
                <a:cs typeface="Calibri" panose="020F0502020204030204" pitchFamily="34" charset="0"/>
              </a:rPr>
              <a:t>IoT</a:t>
            </a:r>
            <a:r>
              <a:rPr lang="en-US" sz="2000" dirty="0">
                <a:solidFill>
                  <a:schemeClr val="bg1"/>
                </a:solidFill>
                <a:latin typeface="Calibri" panose="020F0502020204030204" pitchFamily="34" charset="0"/>
                <a:cs typeface="Calibri" panose="020F0502020204030204" pitchFamily="34" charset="0"/>
              </a:rPr>
              <a:t> and </a:t>
            </a:r>
            <a:r>
              <a:rPr lang="en-US" sz="2000" dirty="0" err="1">
                <a:solidFill>
                  <a:schemeClr val="bg1"/>
                </a:solidFill>
                <a:latin typeface="Calibri" panose="020F0502020204030204" pitchFamily="34" charset="0"/>
                <a:cs typeface="Calibri" panose="020F0502020204030204" pitchFamily="34" charset="0"/>
              </a:rPr>
              <a:t>Blockchain</a:t>
            </a:r>
            <a:r>
              <a:rPr lang="en-US" sz="2000" dirty="0">
                <a:solidFill>
                  <a:schemeClr val="bg1"/>
                </a:solidFill>
                <a:latin typeface="Calibri" panose="020F0502020204030204" pitchFamily="34" charset="0"/>
                <a:cs typeface="Calibri" panose="020F0502020204030204" pitchFamily="34" charset="0"/>
              </a:rPr>
              <a:t> platforms, also massively multiple-player online gaming</a:t>
            </a:r>
          </a:p>
          <a:p>
            <a:pPr marL="182880" lvl="1" indent="0">
              <a:spcBef>
                <a:spcPts val="0"/>
              </a:spcBef>
              <a:spcAft>
                <a:spcPts val="1800"/>
              </a:spcAft>
              <a:buClrTx/>
              <a:buNone/>
            </a:pPr>
            <a:r>
              <a:rPr lang="en-US" sz="2000" dirty="0">
                <a:solidFill>
                  <a:schemeClr val="bg1"/>
                </a:solidFill>
                <a:latin typeface="Calibri" panose="020F0502020204030204" pitchFamily="34" charset="0"/>
                <a:cs typeface="Calibri" panose="020F0502020204030204" pitchFamily="34" charset="0"/>
              </a:rPr>
              <a:t>Used by </a:t>
            </a:r>
            <a:r>
              <a:rPr lang="en-US" sz="2000" dirty="0" err="1">
                <a:solidFill>
                  <a:schemeClr val="bg1"/>
                </a:solidFill>
                <a:latin typeface="Calibri" panose="020F0502020204030204" pitchFamily="34" charset="0"/>
                <a:cs typeface="Calibri" panose="020F0502020204030204" pitchFamily="34" charset="0"/>
              </a:rPr>
              <a:t>Vocalink</a:t>
            </a:r>
            <a:r>
              <a:rPr lang="en-US" sz="2000" dirty="0">
                <a:solidFill>
                  <a:schemeClr val="bg1"/>
                </a:solidFill>
                <a:latin typeface="Calibri" panose="020F0502020204030204" pitchFamily="34" charset="0"/>
                <a:cs typeface="Calibri" panose="020F0502020204030204" pitchFamily="34" charset="0"/>
              </a:rPr>
              <a:t>, Goldman Sachs, Nintendo, Samsung, Meta </a:t>
            </a:r>
            <a:r>
              <a:rPr lang="en-US" sz="2000">
                <a:solidFill>
                  <a:schemeClr val="bg1"/>
                </a:solidFill>
                <a:latin typeface="Calibri" panose="020F0502020204030204" pitchFamily="34" charset="0"/>
                <a:cs typeface="Calibri" panose="020F0502020204030204" pitchFamily="34" charset="0"/>
              </a:rPr>
              <a:t>(Facebook)</a:t>
            </a:r>
            <a:endParaRPr lang="en-US" sz="2000" b="1" i="1"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339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81000" y="4648200"/>
            <a:ext cx="5029200" cy="1905000"/>
          </a:xfrm>
          <a:prstGeom prst="roundRect">
            <a:avLst/>
          </a:prstGeom>
          <a:solidFill>
            <a:schemeClr val="tx2">
              <a:lumMod val="20000"/>
              <a:lumOff val="80000"/>
              <a:alpha val="52000"/>
            </a:schemeClr>
          </a:solidFill>
          <a:ln w="158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2"/>
            <a:ext cx="8524875" cy="6858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800" y="381001"/>
            <a:ext cx="8524876" cy="685800"/>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Control Structures</a:t>
            </a:r>
          </a:p>
        </p:txBody>
      </p:sp>
      <p:sp>
        <p:nvSpPr>
          <p:cNvPr id="7" name="Content Placeholder 1"/>
          <p:cNvSpPr txBox="1">
            <a:spLocks/>
          </p:cNvSpPr>
          <p:nvPr/>
        </p:nvSpPr>
        <p:spPr>
          <a:xfrm>
            <a:off x="304800" y="1143001"/>
            <a:ext cx="7467600"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Conditionals: case</a:t>
            </a:r>
          </a:p>
        </p:txBody>
      </p:sp>
      <p:sp>
        <p:nvSpPr>
          <p:cNvPr id="5" name="Content Placeholder 1"/>
          <p:cNvSpPr txBox="1">
            <a:spLocks/>
          </p:cNvSpPr>
          <p:nvPr/>
        </p:nvSpPr>
        <p:spPr>
          <a:xfrm>
            <a:off x="304799" y="1600200"/>
            <a:ext cx="8524875"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Animal = "dog".</a:t>
            </a:r>
            <a:endParaRPr lang="en-US" sz="9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endParaRPr>
          </a:p>
          <a:p>
            <a:pPr marL="109728" indent="0">
              <a:lnSpc>
                <a:spcPct val="120000"/>
              </a:lnSpc>
              <a:spcBef>
                <a:spcPts val="0"/>
              </a:spcBef>
              <a:spcAft>
                <a:spcPts val="0"/>
              </a:spcAft>
              <a:buNone/>
            </a:pPr>
            <a:endParaRPr lang="en-US" sz="9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endParaRPr>
          </a:p>
          <a:p>
            <a:pPr marL="109728" lvl="0" indent="0">
              <a:lnSpc>
                <a:spcPct val="120000"/>
              </a:lnSpc>
              <a:spcBef>
                <a:spcPts val="0"/>
              </a:spcBef>
              <a:spcAft>
                <a:spcPts val="0"/>
              </a:spcAft>
              <a:buClrTx/>
              <a:buSzTx/>
              <a:buNone/>
            </a:pPr>
            <a:r>
              <a:rPr lang="en-US" sz="16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case Animal of       </a:t>
            </a:r>
            <a:r>
              <a:rPr lang="en-US" sz="16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what if Animal = “fish” ?</a:t>
            </a:r>
          </a:p>
          <a:p>
            <a:pPr marL="109728" lvl="0" indent="0">
              <a:lnSpc>
                <a:spcPct val="120000"/>
              </a:lnSpc>
              <a:spcBef>
                <a:spcPts val="0"/>
              </a:spcBef>
              <a:spcAft>
                <a:spcPts val="0"/>
              </a:spcAft>
              <a:buClrTx/>
              <a:buSzTx/>
              <a:buNone/>
            </a:pPr>
            <a:r>
              <a:rPr lang="en-US" sz="16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 </a:t>
            </a:r>
            <a:r>
              <a:rPr lang="en-US" sz="16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r>
              <a:rPr lang="en-US" sz="16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dog</a:t>
            </a:r>
            <a:r>
              <a:rPr lang="en-US" sz="16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6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-&gt; under;</a:t>
            </a:r>
          </a:p>
          <a:p>
            <a:pPr marL="109728" lvl="0" indent="0">
              <a:lnSpc>
                <a:spcPct val="120000"/>
              </a:lnSpc>
              <a:spcBef>
                <a:spcPts val="0"/>
              </a:spcBef>
              <a:spcAft>
                <a:spcPts val="0"/>
              </a:spcAft>
              <a:buClrTx/>
              <a:buSzTx/>
              <a:buNone/>
            </a:pPr>
            <a:r>
              <a:rPr lang="en-US" sz="16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 </a:t>
            </a:r>
            <a:r>
              <a:rPr lang="en-US" sz="16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r>
              <a:rPr lang="en-US" sz="16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cat</a:t>
            </a:r>
            <a:r>
              <a:rPr lang="en-US" sz="16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r>
              <a:rPr lang="en-US" sz="16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 -&gt; thunder</a:t>
            </a:r>
          </a:p>
          <a:p>
            <a:pPr marL="109728" lvl="0" indent="0">
              <a:lnSpc>
                <a:spcPct val="120000"/>
              </a:lnSpc>
              <a:spcBef>
                <a:spcPts val="0"/>
              </a:spcBef>
              <a:spcAft>
                <a:spcPts val="0"/>
              </a:spcAft>
              <a:buClrTx/>
              <a:buSzTx/>
              <a:buNone/>
            </a:pPr>
            <a:r>
              <a:rPr lang="en-US" sz="16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end.</a:t>
            </a:r>
          </a:p>
          <a:p>
            <a:pPr marL="109728" lvl="0" indent="0">
              <a:lnSpc>
                <a:spcPct val="120000"/>
              </a:lnSpc>
              <a:spcBef>
                <a:spcPts val="0"/>
              </a:spcBef>
              <a:spcAft>
                <a:spcPts val="0"/>
              </a:spcAft>
              <a:buClrTx/>
              <a:buSzTx/>
              <a:buNone/>
            </a:pPr>
            <a:endParaRPr lang="en-US" sz="1050" dirty="0">
              <a:solidFill>
                <a:prstClr val="black"/>
              </a:solidFill>
              <a:latin typeface="Courier New" panose="02070309020205020404" pitchFamily="49" charset="0"/>
              <a:ea typeface="Cascadia Code" panose="020B0609020000020004" pitchFamily="49" charset="0"/>
              <a:cs typeface="Courier New" panose="02070309020205020404" pitchFamily="49" charset="0"/>
            </a:endParaRPr>
          </a:p>
          <a:p>
            <a:pPr marL="109728" indent="0">
              <a:lnSpc>
                <a:spcPct val="120000"/>
              </a:lnSpc>
              <a:spcBef>
                <a:spcPts val="0"/>
              </a:spcBef>
              <a:spcAft>
                <a:spcPts val="0"/>
              </a:spcAft>
              <a:buNone/>
            </a:pPr>
            <a:r>
              <a:rPr lang="en-US" sz="16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case Animal of</a:t>
            </a:r>
          </a:p>
          <a:p>
            <a:pPr marL="109728" indent="0">
              <a:lnSpc>
                <a:spcPct val="120000"/>
              </a:lnSpc>
              <a:spcBef>
                <a:spcPts val="0"/>
              </a:spcBef>
              <a:spcAft>
                <a:spcPts val="0"/>
              </a:spcAft>
              <a:buNone/>
            </a:pPr>
            <a:r>
              <a:rPr lang="en-US" sz="16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"lion" -&gt; food;</a:t>
            </a:r>
          </a:p>
          <a:p>
            <a:pPr marL="109728" indent="0">
              <a:lnSpc>
                <a:spcPct val="120000"/>
              </a:lnSpc>
              <a:spcBef>
                <a:spcPts val="0"/>
              </a:spcBef>
              <a:spcAft>
                <a:spcPts val="0"/>
              </a:spcAft>
              <a:buNone/>
            </a:pPr>
            <a:r>
              <a:rPr lang="en-US" sz="16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_ -&gt; </a:t>
            </a:r>
            <a:r>
              <a:rPr lang="en-US" sz="16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something_else</a:t>
            </a:r>
            <a:r>
              <a:rPr lang="en-US" sz="16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6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‘default’ case</a:t>
            </a:r>
          </a:p>
          <a:p>
            <a:pPr marL="109728" indent="0">
              <a:lnSpc>
                <a:spcPct val="120000"/>
              </a:lnSpc>
              <a:spcBef>
                <a:spcPts val="0"/>
              </a:spcBef>
              <a:spcAft>
                <a:spcPts val="0"/>
              </a:spcAft>
              <a:buNone/>
            </a:pPr>
            <a:r>
              <a:rPr lang="en-US" sz="16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end.</a:t>
            </a:r>
          </a:p>
          <a:p>
            <a:pPr marL="109728" lvl="0" indent="0">
              <a:lnSpc>
                <a:spcPct val="120000"/>
              </a:lnSpc>
              <a:spcBef>
                <a:spcPts val="0"/>
              </a:spcBef>
              <a:spcAft>
                <a:spcPts val="0"/>
              </a:spcAft>
              <a:buClrTx/>
              <a:buSzTx/>
              <a:buNone/>
            </a:pPr>
            <a:endParaRPr lang="en-US" sz="1050" dirty="0">
              <a:solidFill>
                <a:prstClr val="black"/>
              </a:solidFill>
              <a:latin typeface="Courier New" panose="02070309020205020404" pitchFamily="49" charset="0"/>
              <a:ea typeface="Cascadia Code" panose="020B0609020000020004" pitchFamily="49" charset="0"/>
              <a:cs typeface="Courier New" panose="02070309020205020404" pitchFamily="49" charset="0"/>
            </a:endParaRPr>
          </a:p>
          <a:p>
            <a:pPr marL="109728" indent="0">
              <a:lnSpc>
                <a:spcPct val="120000"/>
              </a:lnSpc>
              <a:spcBef>
                <a:spcPts val="0"/>
              </a:spcBef>
              <a:spcAft>
                <a:spcPts val="0"/>
              </a:spcAft>
              <a:buClrTx/>
              <a:buSzTx/>
              <a:buNone/>
            </a:pPr>
            <a:r>
              <a:rPr lang="en-US" sz="16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 what does this do?</a:t>
            </a:r>
            <a:endParaRPr lang="en-US" sz="16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endParaRPr>
          </a:p>
          <a:p>
            <a:pPr marL="109728" lvl="0" indent="0">
              <a:lnSpc>
                <a:spcPct val="120000"/>
              </a:lnSpc>
              <a:spcBef>
                <a:spcPts val="0"/>
              </a:spcBef>
              <a:spcAft>
                <a:spcPts val="0"/>
              </a:spcAft>
              <a:buClrTx/>
              <a:buSzTx/>
              <a:buNone/>
            </a:pPr>
            <a:r>
              <a:rPr lang="en-US" sz="1600" b="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        case Animal of</a:t>
            </a:r>
          </a:p>
          <a:p>
            <a:pPr marL="109728" lvl="0" indent="0">
              <a:lnSpc>
                <a:spcPct val="120000"/>
              </a:lnSpc>
              <a:spcBef>
                <a:spcPts val="0"/>
              </a:spcBef>
              <a:spcAft>
                <a:spcPts val="0"/>
              </a:spcAft>
              <a:buClrTx/>
              <a:buSzTx/>
              <a:buNone/>
            </a:pPr>
            <a:r>
              <a:rPr lang="en-US" sz="1600" b="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          'dog' -&gt; under;</a:t>
            </a:r>
          </a:p>
          <a:p>
            <a:pPr marL="109728" lvl="0" indent="0">
              <a:lnSpc>
                <a:spcPct val="120000"/>
              </a:lnSpc>
              <a:spcBef>
                <a:spcPts val="0"/>
              </a:spcBef>
              <a:spcAft>
                <a:spcPts val="0"/>
              </a:spcAft>
              <a:buClrTx/>
              <a:buSzTx/>
              <a:buNone/>
            </a:pPr>
            <a:r>
              <a:rPr lang="en-US" sz="1600" b="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          'cat' -&gt; thunder</a:t>
            </a:r>
          </a:p>
          <a:p>
            <a:pPr marL="109728" lvl="0" indent="0">
              <a:lnSpc>
                <a:spcPct val="120000"/>
              </a:lnSpc>
              <a:spcBef>
                <a:spcPts val="0"/>
              </a:spcBef>
              <a:spcAft>
                <a:spcPts val="0"/>
              </a:spcAft>
              <a:buClrTx/>
              <a:buSzTx/>
              <a:buNone/>
            </a:pPr>
            <a:r>
              <a:rPr lang="en-US" sz="1600" b="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        end.</a:t>
            </a:r>
            <a:endParaRPr lang="en-US" sz="1800" b="1" dirty="0">
              <a:solidFill>
                <a:srgbClr val="C00000"/>
              </a:solidFill>
              <a:latin typeface="Courier New" panose="02070309020205020404" pitchFamily="49" charset="0"/>
              <a:ea typeface="Cascadia Code" panose="020B0609020000020004" pitchFamily="49" charset="0"/>
              <a:cs typeface="Courier New" panose="02070309020205020404" pitchFamily="49" charset="0"/>
            </a:endParaRPr>
          </a:p>
        </p:txBody>
      </p:sp>
    </p:spTree>
    <p:extLst>
      <p:ext uri="{BB962C8B-B14F-4D97-AF65-F5344CB8AC3E}">
        <p14:creationId xmlns:p14="http://schemas.microsoft.com/office/powerpoint/2010/main" val="293358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3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300"/>
                            </p:stCondLst>
                            <p:childTnLst>
                              <p:par>
                                <p:cTn id="13" presetID="10" presetClass="entr" presetSubtype="0" fill="hold" nodeType="afterEffect">
                                  <p:stCondLst>
                                    <p:cond delay="30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par>
                          <p:cTn id="16" fill="hold">
                            <p:stCondLst>
                              <p:cond delay="2100"/>
                            </p:stCondLst>
                            <p:childTnLst>
                              <p:par>
                                <p:cTn id="17" presetID="10" presetClass="entr" presetSubtype="0" fill="hold" nodeType="afterEffect">
                                  <p:stCondLst>
                                    <p:cond delay="30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500"/>
                                        <p:tgtEl>
                                          <p:spTgt spid="5">
                                            <p:txEl>
                                              <p:pRg st="3" end="3"/>
                                            </p:txEl>
                                          </p:spTgt>
                                        </p:tgtEl>
                                      </p:cBhvr>
                                    </p:animEffect>
                                  </p:childTnLst>
                                </p:cTn>
                              </p:par>
                            </p:childTnLst>
                          </p:cTn>
                        </p:par>
                        <p:par>
                          <p:cTn id="20" fill="hold">
                            <p:stCondLst>
                              <p:cond delay="2900"/>
                            </p:stCondLst>
                            <p:childTnLst>
                              <p:par>
                                <p:cTn id="21" presetID="10" presetClass="entr" presetSubtype="0" fill="hold" nodeType="afterEffect">
                                  <p:stCondLst>
                                    <p:cond delay="30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childTnLst>
                          </p:cTn>
                        </p:par>
                        <p:par>
                          <p:cTn id="24" fill="hold">
                            <p:stCondLst>
                              <p:cond delay="3700"/>
                            </p:stCondLst>
                            <p:childTnLst>
                              <p:par>
                                <p:cTn id="25" presetID="10" presetClass="entr" presetSubtype="0" fill="hold" nodeType="afterEffect">
                                  <p:stCondLst>
                                    <p:cond delay="30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par>
                          <p:cTn id="28" fill="hold">
                            <p:stCondLst>
                              <p:cond delay="4500"/>
                            </p:stCondLst>
                            <p:childTnLst>
                              <p:par>
                                <p:cTn id="29" presetID="10" presetClass="entr" presetSubtype="0" fill="hold" nodeType="afterEffect">
                                  <p:stCondLst>
                                    <p:cond delay="30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fade">
                                      <p:cBhvr>
                                        <p:cTn id="31" dur="500"/>
                                        <p:tgtEl>
                                          <p:spTgt spid="5">
                                            <p:txEl>
                                              <p:pRg st="7" end="7"/>
                                            </p:txEl>
                                          </p:spTgt>
                                        </p:tgtEl>
                                      </p:cBhvr>
                                    </p:animEffect>
                                  </p:childTnLst>
                                </p:cTn>
                              </p:par>
                            </p:childTnLst>
                          </p:cTn>
                        </p:par>
                        <p:par>
                          <p:cTn id="32" fill="hold">
                            <p:stCondLst>
                              <p:cond delay="5300"/>
                            </p:stCondLst>
                            <p:childTnLst>
                              <p:par>
                                <p:cTn id="33" presetID="10" presetClass="entr" presetSubtype="0" fill="hold" nodeType="afterEffect">
                                  <p:stCondLst>
                                    <p:cond delay="30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500"/>
                                        <p:tgtEl>
                                          <p:spTgt spid="5">
                                            <p:txEl>
                                              <p:pRg st="8" end="8"/>
                                            </p:txEl>
                                          </p:spTgt>
                                        </p:tgtEl>
                                      </p:cBhvr>
                                    </p:animEffect>
                                  </p:childTnLst>
                                </p:cTn>
                              </p:par>
                            </p:childTnLst>
                          </p:cTn>
                        </p:par>
                        <p:par>
                          <p:cTn id="36" fill="hold">
                            <p:stCondLst>
                              <p:cond delay="6100"/>
                            </p:stCondLst>
                            <p:childTnLst>
                              <p:par>
                                <p:cTn id="37" presetID="10" presetClass="entr" presetSubtype="0" fill="hold" nodeType="afterEffect">
                                  <p:stCondLst>
                                    <p:cond delay="300"/>
                                  </p:stCondLst>
                                  <p:childTnLst>
                                    <p:set>
                                      <p:cBhvr>
                                        <p:cTn id="38" dur="1" fill="hold">
                                          <p:stCondLst>
                                            <p:cond delay="0"/>
                                          </p:stCondLst>
                                        </p:cTn>
                                        <p:tgtEl>
                                          <p:spTgt spid="5">
                                            <p:txEl>
                                              <p:pRg st="9" end="9"/>
                                            </p:txEl>
                                          </p:spTgt>
                                        </p:tgtEl>
                                        <p:attrNameLst>
                                          <p:attrName>style.visibility</p:attrName>
                                        </p:attrNameLst>
                                      </p:cBhvr>
                                      <p:to>
                                        <p:strVal val="visible"/>
                                      </p:to>
                                    </p:set>
                                    <p:animEffect transition="in" filter="fade">
                                      <p:cBhvr>
                                        <p:cTn id="39" dur="500"/>
                                        <p:tgtEl>
                                          <p:spTgt spid="5">
                                            <p:txEl>
                                              <p:pRg st="9" end="9"/>
                                            </p:txEl>
                                          </p:spTgt>
                                        </p:tgtEl>
                                      </p:cBhvr>
                                    </p:animEffect>
                                  </p:childTnLst>
                                </p:cTn>
                              </p:par>
                            </p:childTnLst>
                          </p:cTn>
                        </p:par>
                        <p:par>
                          <p:cTn id="40" fill="hold">
                            <p:stCondLst>
                              <p:cond delay="6900"/>
                            </p:stCondLst>
                            <p:childTnLst>
                              <p:par>
                                <p:cTn id="41" presetID="10" presetClass="entr" presetSubtype="0" fill="hold" nodeType="afterEffect">
                                  <p:stCondLst>
                                    <p:cond delay="300"/>
                                  </p:stCondLst>
                                  <p:childTnLst>
                                    <p:set>
                                      <p:cBhvr>
                                        <p:cTn id="42" dur="1" fill="hold">
                                          <p:stCondLst>
                                            <p:cond delay="0"/>
                                          </p:stCondLst>
                                        </p:cTn>
                                        <p:tgtEl>
                                          <p:spTgt spid="5">
                                            <p:txEl>
                                              <p:pRg st="10" end="10"/>
                                            </p:txEl>
                                          </p:spTgt>
                                        </p:tgtEl>
                                        <p:attrNameLst>
                                          <p:attrName>style.visibility</p:attrName>
                                        </p:attrNameLst>
                                      </p:cBhvr>
                                      <p:to>
                                        <p:strVal val="visible"/>
                                      </p:to>
                                    </p:set>
                                    <p:animEffect transition="in" filter="fade">
                                      <p:cBhvr>
                                        <p:cTn id="43" dur="500"/>
                                        <p:tgtEl>
                                          <p:spTgt spid="5">
                                            <p:txEl>
                                              <p:pRg st="10" end="1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5">
                                            <p:txEl>
                                              <p:pRg st="12" end="12"/>
                                            </p:txEl>
                                          </p:spTgt>
                                        </p:tgtEl>
                                        <p:attrNameLst>
                                          <p:attrName>style.visibility</p:attrName>
                                        </p:attrNameLst>
                                      </p:cBhvr>
                                      <p:to>
                                        <p:strVal val="visible"/>
                                      </p:to>
                                    </p:set>
                                    <p:animEffect transition="in" filter="fade">
                                      <p:cBhvr>
                                        <p:cTn id="48" dur="500"/>
                                        <p:tgtEl>
                                          <p:spTgt spid="5">
                                            <p:txEl>
                                              <p:pRg st="12" end="12"/>
                                            </p:txEl>
                                          </p:spTgt>
                                        </p:tgtEl>
                                      </p:cBhvr>
                                    </p:animEffect>
                                  </p:childTnLst>
                                </p:cTn>
                              </p:par>
                            </p:childTnLst>
                          </p:cTn>
                        </p:par>
                        <p:par>
                          <p:cTn id="49" fill="hold">
                            <p:stCondLst>
                              <p:cond delay="500"/>
                            </p:stCondLst>
                            <p:childTnLst>
                              <p:par>
                                <p:cTn id="50" presetID="10" presetClass="entr" presetSubtype="0" fill="hold" nodeType="afterEffect">
                                  <p:stCondLst>
                                    <p:cond delay="300"/>
                                  </p:stCondLst>
                                  <p:childTnLst>
                                    <p:set>
                                      <p:cBhvr>
                                        <p:cTn id="51" dur="1" fill="hold">
                                          <p:stCondLst>
                                            <p:cond delay="0"/>
                                          </p:stCondLst>
                                        </p:cTn>
                                        <p:tgtEl>
                                          <p:spTgt spid="5">
                                            <p:txEl>
                                              <p:pRg st="13" end="13"/>
                                            </p:txEl>
                                          </p:spTgt>
                                        </p:tgtEl>
                                        <p:attrNameLst>
                                          <p:attrName>style.visibility</p:attrName>
                                        </p:attrNameLst>
                                      </p:cBhvr>
                                      <p:to>
                                        <p:strVal val="visible"/>
                                      </p:to>
                                    </p:set>
                                    <p:animEffect transition="in" filter="fade">
                                      <p:cBhvr>
                                        <p:cTn id="52" dur="500"/>
                                        <p:tgtEl>
                                          <p:spTgt spid="5">
                                            <p:txEl>
                                              <p:pRg st="13" end="13"/>
                                            </p:txEl>
                                          </p:spTgt>
                                        </p:tgtEl>
                                      </p:cBhvr>
                                    </p:animEffect>
                                  </p:childTnLst>
                                </p:cTn>
                              </p:par>
                              <p:par>
                                <p:cTn id="53" presetID="10" presetClass="entr" presetSubtype="0" fill="hold" nodeType="withEffect">
                                  <p:stCondLst>
                                    <p:cond delay="300"/>
                                  </p:stCondLst>
                                  <p:childTnLst>
                                    <p:set>
                                      <p:cBhvr>
                                        <p:cTn id="54" dur="1" fill="hold">
                                          <p:stCondLst>
                                            <p:cond delay="0"/>
                                          </p:stCondLst>
                                        </p:cTn>
                                        <p:tgtEl>
                                          <p:spTgt spid="5">
                                            <p:txEl>
                                              <p:pRg st="14" end="14"/>
                                            </p:txEl>
                                          </p:spTgt>
                                        </p:tgtEl>
                                        <p:attrNameLst>
                                          <p:attrName>style.visibility</p:attrName>
                                        </p:attrNameLst>
                                      </p:cBhvr>
                                      <p:to>
                                        <p:strVal val="visible"/>
                                      </p:to>
                                    </p:set>
                                    <p:animEffect transition="in" filter="fade">
                                      <p:cBhvr>
                                        <p:cTn id="55" dur="500"/>
                                        <p:tgtEl>
                                          <p:spTgt spid="5">
                                            <p:txEl>
                                              <p:pRg st="14" end="14"/>
                                            </p:txEl>
                                          </p:spTgt>
                                        </p:tgtEl>
                                      </p:cBhvr>
                                    </p:animEffect>
                                  </p:childTnLst>
                                </p:cTn>
                              </p:par>
                              <p:par>
                                <p:cTn id="56" presetID="10" presetClass="entr" presetSubtype="0" fill="hold" nodeType="withEffect">
                                  <p:stCondLst>
                                    <p:cond delay="300"/>
                                  </p:stCondLst>
                                  <p:childTnLst>
                                    <p:set>
                                      <p:cBhvr>
                                        <p:cTn id="57" dur="1" fill="hold">
                                          <p:stCondLst>
                                            <p:cond delay="0"/>
                                          </p:stCondLst>
                                        </p:cTn>
                                        <p:tgtEl>
                                          <p:spTgt spid="5">
                                            <p:txEl>
                                              <p:pRg st="15" end="15"/>
                                            </p:txEl>
                                          </p:spTgt>
                                        </p:tgtEl>
                                        <p:attrNameLst>
                                          <p:attrName>style.visibility</p:attrName>
                                        </p:attrNameLst>
                                      </p:cBhvr>
                                      <p:to>
                                        <p:strVal val="visible"/>
                                      </p:to>
                                    </p:set>
                                    <p:animEffect transition="in" filter="fade">
                                      <p:cBhvr>
                                        <p:cTn id="58" dur="500"/>
                                        <p:tgtEl>
                                          <p:spTgt spid="5">
                                            <p:txEl>
                                              <p:pRg st="15" end="15"/>
                                            </p:txEl>
                                          </p:spTgt>
                                        </p:tgtEl>
                                      </p:cBhvr>
                                    </p:animEffect>
                                  </p:childTnLst>
                                </p:cTn>
                              </p:par>
                              <p:par>
                                <p:cTn id="59" presetID="10" presetClass="entr" presetSubtype="0" fill="hold" nodeType="withEffect">
                                  <p:stCondLst>
                                    <p:cond delay="300"/>
                                  </p:stCondLst>
                                  <p:childTnLst>
                                    <p:set>
                                      <p:cBhvr>
                                        <p:cTn id="60" dur="1" fill="hold">
                                          <p:stCondLst>
                                            <p:cond delay="0"/>
                                          </p:stCondLst>
                                        </p:cTn>
                                        <p:tgtEl>
                                          <p:spTgt spid="5">
                                            <p:txEl>
                                              <p:pRg st="16" end="16"/>
                                            </p:txEl>
                                          </p:spTgt>
                                        </p:tgtEl>
                                        <p:attrNameLst>
                                          <p:attrName>style.visibility</p:attrName>
                                        </p:attrNameLst>
                                      </p:cBhvr>
                                      <p:to>
                                        <p:strVal val="visible"/>
                                      </p:to>
                                    </p:set>
                                    <p:animEffect transition="in" filter="fade">
                                      <p:cBhvr>
                                        <p:cTn id="61" dur="500"/>
                                        <p:tgtEl>
                                          <p:spTgt spid="5">
                                            <p:txEl>
                                              <p:pRg st="16" end="16"/>
                                            </p:txEl>
                                          </p:spTgt>
                                        </p:tgtEl>
                                      </p:cBhvr>
                                    </p:animEffect>
                                  </p:childTnLst>
                                </p:cTn>
                              </p:par>
                            </p:childTnLst>
                          </p:cTn>
                        </p:par>
                        <p:par>
                          <p:cTn id="62" fill="hold">
                            <p:stCondLst>
                              <p:cond delay="1300"/>
                            </p:stCondLst>
                            <p:childTnLst>
                              <p:par>
                                <p:cTn id="63" presetID="42" presetClass="entr" presetSubtype="0" fill="hold" grpId="0" nodeType="afterEffect">
                                  <p:stCondLst>
                                    <p:cond delay="0"/>
                                  </p:stCondLst>
                                  <p:childTnLst>
                                    <p:set>
                                      <p:cBhvr>
                                        <p:cTn id="64" dur="1" fill="hold">
                                          <p:stCondLst>
                                            <p:cond delay="0"/>
                                          </p:stCondLst>
                                        </p:cTn>
                                        <p:tgtEl>
                                          <p:spTgt spid="2"/>
                                        </p:tgtEl>
                                        <p:attrNameLst>
                                          <p:attrName>style.visibility</p:attrName>
                                        </p:attrNameLst>
                                      </p:cBhvr>
                                      <p:to>
                                        <p:strVal val="visible"/>
                                      </p:to>
                                    </p:set>
                                    <p:animEffect transition="in" filter="fade">
                                      <p:cBhvr>
                                        <p:cTn id="65" dur="1000"/>
                                        <p:tgtEl>
                                          <p:spTgt spid="2"/>
                                        </p:tgtEl>
                                      </p:cBhvr>
                                    </p:animEffect>
                                    <p:anim calcmode="lin" valueType="num">
                                      <p:cBhvr>
                                        <p:cTn id="66" dur="1000" fill="hold"/>
                                        <p:tgtEl>
                                          <p:spTgt spid="2"/>
                                        </p:tgtEl>
                                        <p:attrNameLst>
                                          <p:attrName>ppt_x</p:attrName>
                                        </p:attrNameLst>
                                      </p:cBhvr>
                                      <p:tavLst>
                                        <p:tav tm="0">
                                          <p:val>
                                            <p:strVal val="#ppt_x"/>
                                          </p:val>
                                        </p:tav>
                                        <p:tav tm="100000">
                                          <p:val>
                                            <p:strVal val="#ppt_x"/>
                                          </p:val>
                                        </p:tav>
                                      </p:tavLst>
                                    </p:anim>
                                    <p:anim calcmode="lin" valueType="num">
                                      <p:cBhvr>
                                        <p:cTn id="6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77842"/>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77842"/>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Control Structures</a:t>
            </a:r>
          </a:p>
        </p:txBody>
      </p:sp>
      <p:sp>
        <p:nvSpPr>
          <p:cNvPr id="7" name="Content Placeholder 1"/>
          <p:cNvSpPr txBox="1">
            <a:spLocks/>
          </p:cNvSpPr>
          <p:nvPr/>
        </p:nvSpPr>
        <p:spPr>
          <a:xfrm>
            <a:off x="304800" y="126516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Conditionals: if</a:t>
            </a:r>
          </a:p>
        </p:txBody>
      </p:sp>
      <p:sp>
        <p:nvSpPr>
          <p:cNvPr id="5" name="Content Placeholder 1"/>
          <p:cNvSpPr txBox="1">
            <a:spLocks/>
          </p:cNvSpPr>
          <p:nvPr/>
        </p:nvSpPr>
        <p:spPr>
          <a:xfrm>
            <a:off x="304801" y="2544198"/>
            <a:ext cx="8229600" cy="40090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X = 0.</a:t>
            </a:r>
          </a:p>
          <a:p>
            <a:pPr marL="109728" indent="0">
              <a:spcBef>
                <a:spcPts val="0"/>
              </a:spcBef>
              <a:spcAft>
                <a:spcPts val="0"/>
              </a:spcAft>
              <a:buNone/>
            </a:pPr>
            <a:endPar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if</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X &gt; 0 -&gt; positive;</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X &lt; 0 -&gt; negative</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end.</a:t>
            </a:r>
          </a:p>
          <a:p>
            <a:pPr marL="109728" indent="0">
              <a:spcBef>
                <a:spcPts val="0"/>
              </a:spcBef>
              <a:spcAft>
                <a:spcPts val="0"/>
              </a:spcAft>
              <a:buNone/>
            </a:pP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 exception error: no true branch found when evaluating an if expression</a:t>
            </a:r>
          </a:p>
          <a:p>
            <a:pPr marL="109728" indent="0">
              <a:spcBef>
                <a:spcPts val="0"/>
              </a:spcBef>
              <a:spcAft>
                <a:spcPts val="0"/>
              </a:spcAft>
              <a:buNone/>
            </a:pPr>
            <a:endParaRPr lang="en-US" sz="105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if</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X &gt; 0 -&gt; positive;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then</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X &lt; 0 -&gt; negative;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elseif</a:t>
            </a: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true -&gt; zero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i="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otherwise</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clause, matches anything </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end.</a:t>
            </a:r>
          </a:p>
          <a:p>
            <a:pPr marL="109728" indent="0">
              <a:spcBef>
                <a:spcPts val="0"/>
              </a:spcBef>
              <a:spcAft>
                <a:spcPts val="0"/>
              </a:spcAft>
              <a:buNone/>
            </a:pPr>
            <a:endParaRPr lang="en-US" sz="105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if</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Count &gt; Flag -&gt;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someThenOperation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true -&gt;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someElseOperation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Count &lt;= Flag -&gt;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someElseOperation</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end.</a:t>
            </a:r>
          </a:p>
        </p:txBody>
      </p:sp>
      <p:sp>
        <p:nvSpPr>
          <p:cNvPr id="10" name="Content Placeholder 1"/>
          <p:cNvSpPr txBox="1">
            <a:spLocks/>
          </p:cNvSpPr>
          <p:nvPr/>
        </p:nvSpPr>
        <p:spPr>
          <a:xfrm>
            <a:off x="619125" y="3505200"/>
            <a:ext cx="8524875" cy="41813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endParaRPr lang="en-US" sz="11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11" name="Content Placeholder 1"/>
          <p:cNvSpPr txBox="1">
            <a:spLocks/>
          </p:cNvSpPr>
          <p:nvPr/>
        </p:nvSpPr>
        <p:spPr>
          <a:xfrm>
            <a:off x="304801" y="1614060"/>
            <a:ext cx="8077200" cy="85456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Based on </a:t>
            </a:r>
            <a:r>
              <a:rPr lang="en-US" sz="1600" dirty="0">
                <a:solidFill>
                  <a:srgbClr val="0070C0"/>
                </a:solidFill>
                <a:latin typeface="Bahnschrift SemiBold" panose="020B0502040204020203" pitchFamily="34" charset="0"/>
                <a:ea typeface="Cascadia Code" panose="020B0609020000020004" pitchFamily="49" charset="0"/>
                <a:cs typeface="Cascadia Code" panose="020B0609020000020004" pitchFamily="49" charset="0"/>
              </a:rPr>
              <a:t>guards </a:t>
            </a: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which is </a:t>
            </a:r>
            <a:r>
              <a:rPr lang="en-US" sz="1600" dirty="0" err="1">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Erlang</a:t>
            </a: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-speak for Boolean conditions</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X &gt; 0 -&gt; positive </a:t>
            </a:r>
          </a:p>
        </p:txBody>
      </p:sp>
      <p:grpSp>
        <p:nvGrpSpPr>
          <p:cNvPr id="12" name="Group 11"/>
          <p:cNvGrpSpPr/>
          <p:nvPr/>
        </p:nvGrpSpPr>
        <p:grpSpPr>
          <a:xfrm>
            <a:off x="2667000" y="2667000"/>
            <a:ext cx="3081336" cy="1523178"/>
            <a:chOff x="2895600" y="2251530"/>
            <a:chExt cx="3081336" cy="1462737"/>
          </a:xfrm>
        </p:grpSpPr>
        <p:sp>
          <p:nvSpPr>
            <p:cNvPr id="3" name="Rounded Rectangle 2"/>
            <p:cNvSpPr/>
            <p:nvPr/>
          </p:nvSpPr>
          <p:spPr>
            <a:xfrm>
              <a:off x="2895600" y="2251530"/>
              <a:ext cx="2895600" cy="1462737"/>
            </a:xfrm>
            <a:prstGeom prst="roundRect">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157537" y="2702037"/>
              <a:ext cx="2819399" cy="954107"/>
            </a:xfrm>
            <a:prstGeom prst="rect">
              <a:avLst/>
            </a:prstGeom>
            <a:noFill/>
          </p:spPr>
          <p:txBody>
            <a:bodyPr wrap="square" rtlCol="0">
              <a:spAutoFit/>
            </a:bodyPr>
            <a:lstStyle/>
            <a:p>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if X &gt; 0 -&gt; positive;</a:t>
              </a:r>
            </a:p>
            <a:p>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X &lt; 0 -&gt; negative;</a:t>
              </a:r>
            </a:p>
            <a:p>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X == 0 -&gt; equal</a:t>
              </a:r>
            </a:p>
            <a:p>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end.</a:t>
              </a:r>
            </a:p>
          </p:txBody>
        </p:sp>
        <p:sp>
          <p:nvSpPr>
            <p:cNvPr id="9" name="TextBox 8"/>
            <p:cNvSpPr txBox="1"/>
            <p:nvPr/>
          </p:nvSpPr>
          <p:spPr>
            <a:xfrm>
              <a:off x="3124200" y="2385807"/>
              <a:ext cx="2438400" cy="338554"/>
            </a:xfrm>
            <a:prstGeom prst="rect">
              <a:avLst/>
            </a:prstGeom>
            <a:noFill/>
          </p:spPr>
          <p:txBody>
            <a:bodyPr wrap="square" rtlCol="0">
              <a:spAutoFit/>
            </a:bodyPr>
            <a:lstStyle/>
            <a:p>
              <a:r>
                <a:rPr lang="en-US" sz="1600"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alternative</a:t>
              </a:r>
            </a:p>
          </p:txBody>
        </p:sp>
      </p:grpSp>
    </p:spTree>
    <p:extLst>
      <p:ext uri="{BB962C8B-B14F-4D97-AF65-F5344CB8AC3E}">
        <p14:creationId xmlns:p14="http://schemas.microsoft.com/office/powerpoint/2010/main" val="131044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fade">
                                      <p:cBhvr>
                                        <p:cTn id="11" dur="500"/>
                                        <p:tgtEl>
                                          <p:spTgt spid="11">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500"/>
                                        <p:tgtEl>
                                          <p:spTgt spid="11">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500"/>
                                        <p:tgtEl>
                                          <p:spTgt spid="5">
                                            <p:txEl>
                                              <p:pRg st="0" end="0"/>
                                            </p:txEl>
                                          </p:spTgt>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fade">
                                      <p:cBhvr>
                                        <p:cTn id="23" dur="500"/>
                                        <p:tgtEl>
                                          <p:spTgt spid="5">
                                            <p:txEl>
                                              <p:pRg st="2" end="2"/>
                                            </p:txEl>
                                          </p:spTgt>
                                        </p:tgtEl>
                                      </p:cBhvr>
                                    </p:animEffect>
                                  </p:childTnLst>
                                </p:cTn>
                              </p:par>
                            </p:childTnLst>
                          </p:cTn>
                        </p:par>
                        <p:par>
                          <p:cTn id="24" fill="hold">
                            <p:stCondLst>
                              <p:cond delay="1000"/>
                            </p:stCondLst>
                            <p:childTnLst>
                              <p:par>
                                <p:cTn id="25" presetID="10" presetClass="entr" presetSubtype="0" fill="hold" nodeType="after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par>
                          <p:cTn id="28" fill="hold">
                            <p:stCondLst>
                              <p:cond delay="1500"/>
                            </p:stCondLst>
                            <p:childTnLst>
                              <p:par>
                                <p:cTn id="29" presetID="10" presetClass="entr" presetSubtype="0" fill="hold" nodeType="after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fade">
                                      <p:cBhvr>
                                        <p:cTn id="31" dur="500"/>
                                        <p:tgtEl>
                                          <p:spTgt spid="5">
                                            <p:txEl>
                                              <p:pRg st="4" end="4"/>
                                            </p:txEl>
                                          </p:spTgt>
                                        </p:tgtEl>
                                      </p:cBhvr>
                                    </p:animEffect>
                                  </p:childTnLst>
                                </p:cTn>
                              </p:par>
                            </p:childTnLst>
                          </p:cTn>
                        </p:par>
                        <p:par>
                          <p:cTn id="32" fill="hold">
                            <p:stCondLst>
                              <p:cond delay="2000"/>
                            </p:stCondLst>
                            <p:childTnLst>
                              <p:par>
                                <p:cTn id="33" presetID="10" presetClass="entr" presetSubtype="0" fill="hold" nodeType="after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500"/>
                                        <p:tgtEl>
                                          <p:spTgt spid="5">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5">
                                            <p:txEl>
                                              <p:pRg st="6" end="6"/>
                                            </p:txEl>
                                          </p:spTgt>
                                        </p:tgtEl>
                                        <p:attrNameLst>
                                          <p:attrName>style.visibility</p:attrName>
                                        </p:attrNameLst>
                                      </p:cBhvr>
                                      <p:to>
                                        <p:strVal val="visible"/>
                                      </p:to>
                                    </p:set>
                                    <p:animEffect transition="in" filter="fade">
                                      <p:cBhvr>
                                        <p:cTn id="40" dur="500"/>
                                        <p:tgtEl>
                                          <p:spTgt spid="5">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1000"/>
                                        <p:tgtEl>
                                          <p:spTgt spid="12"/>
                                        </p:tgtEl>
                                      </p:cBhvr>
                                    </p:animEffect>
                                    <p:anim calcmode="lin" valueType="num">
                                      <p:cBhvr>
                                        <p:cTn id="46" dur="1000" fill="hold"/>
                                        <p:tgtEl>
                                          <p:spTgt spid="12"/>
                                        </p:tgtEl>
                                        <p:attrNameLst>
                                          <p:attrName>ppt_x</p:attrName>
                                        </p:attrNameLst>
                                      </p:cBhvr>
                                      <p:tavLst>
                                        <p:tav tm="0">
                                          <p:val>
                                            <p:strVal val="#ppt_x"/>
                                          </p:val>
                                        </p:tav>
                                        <p:tav tm="100000">
                                          <p:val>
                                            <p:strVal val="#ppt_x"/>
                                          </p:val>
                                        </p:tav>
                                      </p:tavLst>
                                    </p:anim>
                                    <p:anim calcmode="lin" valueType="num">
                                      <p:cBhvr>
                                        <p:cTn id="4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8" end="8"/>
                                            </p:txEl>
                                          </p:spTgt>
                                        </p:tgtEl>
                                        <p:attrNameLst>
                                          <p:attrName>style.visibility</p:attrName>
                                        </p:attrNameLst>
                                      </p:cBhvr>
                                      <p:to>
                                        <p:strVal val="visible"/>
                                      </p:to>
                                    </p:set>
                                    <p:animEffect transition="in" filter="fade">
                                      <p:cBhvr>
                                        <p:cTn id="52" dur="500"/>
                                        <p:tgtEl>
                                          <p:spTgt spid="5">
                                            <p:txEl>
                                              <p:pRg st="8" end="8"/>
                                            </p:txEl>
                                          </p:spTgt>
                                        </p:tgtEl>
                                      </p:cBhvr>
                                    </p:animEffect>
                                  </p:childTnLst>
                                </p:cTn>
                              </p:par>
                            </p:childTnLst>
                          </p:cTn>
                        </p:par>
                        <p:par>
                          <p:cTn id="53" fill="hold">
                            <p:stCondLst>
                              <p:cond delay="500"/>
                            </p:stCondLst>
                            <p:childTnLst>
                              <p:par>
                                <p:cTn id="54" presetID="10" presetClass="entr" presetSubtype="0" fill="hold" nodeType="afterEffect">
                                  <p:stCondLst>
                                    <p:cond delay="0"/>
                                  </p:stCondLst>
                                  <p:childTnLst>
                                    <p:set>
                                      <p:cBhvr>
                                        <p:cTn id="55" dur="1" fill="hold">
                                          <p:stCondLst>
                                            <p:cond delay="0"/>
                                          </p:stCondLst>
                                        </p:cTn>
                                        <p:tgtEl>
                                          <p:spTgt spid="5">
                                            <p:txEl>
                                              <p:pRg st="9" end="9"/>
                                            </p:txEl>
                                          </p:spTgt>
                                        </p:tgtEl>
                                        <p:attrNameLst>
                                          <p:attrName>style.visibility</p:attrName>
                                        </p:attrNameLst>
                                      </p:cBhvr>
                                      <p:to>
                                        <p:strVal val="visible"/>
                                      </p:to>
                                    </p:set>
                                    <p:animEffect transition="in" filter="fade">
                                      <p:cBhvr>
                                        <p:cTn id="56" dur="500"/>
                                        <p:tgtEl>
                                          <p:spTgt spid="5">
                                            <p:txEl>
                                              <p:pRg st="9" end="9"/>
                                            </p:txEl>
                                          </p:spTgt>
                                        </p:tgtEl>
                                      </p:cBhvr>
                                    </p:animEffect>
                                  </p:childTnLst>
                                </p:cTn>
                              </p:par>
                            </p:childTnLst>
                          </p:cTn>
                        </p:par>
                        <p:par>
                          <p:cTn id="57" fill="hold">
                            <p:stCondLst>
                              <p:cond delay="1000"/>
                            </p:stCondLst>
                            <p:childTnLst>
                              <p:par>
                                <p:cTn id="58" presetID="10" presetClass="entr" presetSubtype="0" fill="hold" nodeType="afterEffect">
                                  <p:stCondLst>
                                    <p:cond delay="0"/>
                                  </p:stCondLst>
                                  <p:childTnLst>
                                    <p:set>
                                      <p:cBhvr>
                                        <p:cTn id="59" dur="1" fill="hold">
                                          <p:stCondLst>
                                            <p:cond delay="0"/>
                                          </p:stCondLst>
                                        </p:cTn>
                                        <p:tgtEl>
                                          <p:spTgt spid="5">
                                            <p:txEl>
                                              <p:pRg st="10" end="10"/>
                                            </p:txEl>
                                          </p:spTgt>
                                        </p:tgtEl>
                                        <p:attrNameLst>
                                          <p:attrName>style.visibility</p:attrName>
                                        </p:attrNameLst>
                                      </p:cBhvr>
                                      <p:to>
                                        <p:strVal val="visible"/>
                                      </p:to>
                                    </p:set>
                                    <p:animEffect transition="in" filter="fade">
                                      <p:cBhvr>
                                        <p:cTn id="60" dur="500"/>
                                        <p:tgtEl>
                                          <p:spTgt spid="5">
                                            <p:txEl>
                                              <p:pRg st="10" end="10"/>
                                            </p:txEl>
                                          </p:spTgt>
                                        </p:tgtEl>
                                      </p:cBhvr>
                                    </p:animEffect>
                                  </p:childTnLst>
                                </p:cTn>
                              </p:par>
                            </p:childTnLst>
                          </p:cTn>
                        </p:par>
                        <p:par>
                          <p:cTn id="61" fill="hold">
                            <p:stCondLst>
                              <p:cond delay="1500"/>
                            </p:stCondLst>
                            <p:childTnLst>
                              <p:par>
                                <p:cTn id="62" presetID="10" presetClass="entr" presetSubtype="0" fill="hold" nodeType="afterEffect">
                                  <p:stCondLst>
                                    <p:cond delay="0"/>
                                  </p:stCondLst>
                                  <p:childTnLst>
                                    <p:set>
                                      <p:cBhvr>
                                        <p:cTn id="63" dur="1" fill="hold">
                                          <p:stCondLst>
                                            <p:cond delay="0"/>
                                          </p:stCondLst>
                                        </p:cTn>
                                        <p:tgtEl>
                                          <p:spTgt spid="5">
                                            <p:txEl>
                                              <p:pRg st="11" end="11"/>
                                            </p:txEl>
                                          </p:spTgt>
                                        </p:tgtEl>
                                        <p:attrNameLst>
                                          <p:attrName>style.visibility</p:attrName>
                                        </p:attrNameLst>
                                      </p:cBhvr>
                                      <p:to>
                                        <p:strVal val="visible"/>
                                      </p:to>
                                    </p:set>
                                    <p:animEffect transition="in" filter="fade">
                                      <p:cBhvr>
                                        <p:cTn id="64" dur="500"/>
                                        <p:tgtEl>
                                          <p:spTgt spid="5">
                                            <p:txEl>
                                              <p:pRg st="11" end="11"/>
                                            </p:txEl>
                                          </p:spTgt>
                                        </p:tgtEl>
                                      </p:cBhvr>
                                    </p:animEffect>
                                  </p:childTnLst>
                                </p:cTn>
                              </p:par>
                            </p:childTnLst>
                          </p:cTn>
                        </p:par>
                        <p:par>
                          <p:cTn id="65" fill="hold">
                            <p:stCondLst>
                              <p:cond delay="2000"/>
                            </p:stCondLst>
                            <p:childTnLst>
                              <p:par>
                                <p:cTn id="66" presetID="10" presetClass="entr" presetSubtype="0" fill="hold" nodeType="afterEffect">
                                  <p:stCondLst>
                                    <p:cond delay="0"/>
                                  </p:stCondLst>
                                  <p:childTnLst>
                                    <p:set>
                                      <p:cBhvr>
                                        <p:cTn id="67" dur="1" fill="hold">
                                          <p:stCondLst>
                                            <p:cond delay="0"/>
                                          </p:stCondLst>
                                        </p:cTn>
                                        <p:tgtEl>
                                          <p:spTgt spid="5">
                                            <p:txEl>
                                              <p:pRg st="12" end="12"/>
                                            </p:txEl>
                                          </p:spTgt>
                                        </p:tgtEl>
                                        <p:attrNameLst>
                                          <p:attrName>style.visibility</p:attrName>
                                        </p:attrNameLst>
                                      </p:cBhvr>
                                      <p:to>
                                        <p:strVal val="visible"/>
                                      </p:to>
                                    </p:set>
                                    <p:animEffect transition="in" filter="fade">
                                      <p:cBhvr>
                                        <p:cTn id="68" dur="500"/>
                                        <p:tgtEl>
                                          <p:spTgt spid="5">
                                            <p:txEl>
                                              <p:pRg st="12" end="12"/>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5">
                                            <p:txEl>
                                              <p:pRg st="14" end="14"/>
                                            </p:txEl>
                                          </p:spTgt>
                                        </p:tgtEl>
                                        <p:attrNameLst>
                                          <p:attrName>style.visibility</p:attrName>
                                        </p:attrNameLst>
                                      </p:cBhvr>
                                      <p:to>
                                        <p:strVal val="visible"/>
                                      </p:to>
                                    </p:set>
                                    <p:animEffect transition="in" filter="fade">
                                      <p:cBhvr>
                                        <p:cTn id="73" dur="500"/>
                                        <p:tgtEl>
                                          <p:spTgt spid="5">
                                            <p:txEl>
                                              <p:pRg st="14" end="14"/>
                                            </p:txEl>
                                          </p:spTgt>
                                        </p:tgtEl>
                                      </p:cBhvr>
                                    </p:animEffect>
                                  </p:childTnLst>
                                </p:cTn>
                              </p:par>
                            </p:childTnLst>
                          </p:cTn>
                        </p:par>
                        <p:par>
                          <p:cTn id="74" fill="hold">
                            <p:stCondLst>
                              <p:cond delay="500"/>
                            </p:stCondLst>
                            <p:childTnLst>
                              <p:par>
                                <p:cTn id="75" presetID="10" presetClass="entr" presetSubtype="0" fill="hold" nodeType="afterEffect">
                                  <p:stCondLst>
                                    <p:cond delay="0"/>
                                  </p:stCondLst>
                                  <p:childTnLst>
                                    <p:set>
                                      <p:cBhvr>
                                        <p:cTn id="76" dur="1" fill="hold">
                                          <p:stCondLst>
                                            <p:cond delay="0"/>
                                          </p:stCondLst>
                                        </p:cTn>
                                        <p:tgtEl>
                                          <p:spTgt spid="5">
                                            <p:txEl>
                                              <p:pRg st="15" end="15"/>
                                            </p:txEl>
                                          </p:spTgt>
                                        </p:tgtEl>
                                        <p:attrNameLst>
                                          <p:attrName>style.visibility</p:attrName>
                                        </p:attrNameLst>
                                      </p:cBhvr>
                                      <p:to>
                                        <p:strVal val="visible"/>
                                      </p:to>
                                    </p:set>
                                    <p:animEffect transition="in" filter="fade">
                                      <p:cBhvr>
                                        <p:cTn id="77" dur="500"/>
                                        <p:tgtEl>
                                          <p:spTgt spid="5">
                                            <p:txEl>
                                              <p:pRg st="15" end="15"/>
                                            </p:txEl>
                                          </p:spTgt>
                                        </p:tgtEl>
                                      </p:cBhvr>
                                    </p:animEffect>
                                  </p:childTnLst>
                                </p:cTn>
                              </p:par>
                            </p:childTnLst>
                          </p:cTn>
                        </p:par>
                        <p:par>
                          <p:cTn id="78" fill="hold">
                            <p:stCondLst>
                              <p:cond delay="1000"/>
                            </p:stCondLst>
                            <p:childTnLst>
                              <p:par>
                                <p:cTn id="79" presetID="10" presetClass="entr" presetSubtype="0" fill="hold" nodeType="afterEffect">
                                  <p:stCondLst>
                                    <p:cond delay="0"/>
                                  </p:stCondLst>
                                  <p:childTnLst>
                                    <p:set>
                                      <p:cBhvr>
                                        <p:cTn id="80" dur="1" fill="hold">
                                          <p:stCondLst>
                                            <p:cond delay="0"/>
                                          </p:stCondLst>
                                        </p:cTn>
                                        <p:tgtEl>
                                          <p:spTgt spid="5">
                                            <p:txEl>
                                              <p:pRg st="16" end="16"/>
                                            </p:txEl>
                                          </p:spTgt>
                                        </p:tgtEl>
                                        <p:attrNameLst>
                                          <p:attrName>style.visibility</p:attrName>
                                        </p:attrNameLst>
                                      </p:cBhvr>
                                      <p:to>
                                        <p:strVal val="visible"/>
                                      </p:to>
                                    </p:set>
                                    <p:animEffect transition="in" filter="fade">
                                      <p:cBhvr>
                                        <p:cTn id="81" dur="500"/>
                                        <p:tgtEl>
                                          <p:spTgt spid="5">
                                            <p:txEl>
                                              <p:pRg st="16" end="16"/>
                                            </p:txEl>
                                          </p:spTgt>
                                        </p:tgtEl>
                                      </p:cBhvr>
                                    </p:animEffect>
                                  </p:childTnLst>
                                </p:cTn>
                              </p:par>
                            </p:childTnLst>
                          </p:cTn>
                        </p:par>
                        <p:par>
                          <p:cTn id="82" fill="hold">
                            <p:stCondLst>
                              <p:cond delay="1500"/>
                            </p:stCondLst>
                            <p:childTnLst>
                              <p:par>
                                <p:cTn id="83" presetID="10" presetClass="entr" presetSubtype="0" fill="hold" nodeType="afterEffect">
                                  <p:stCondLst>
                                    <p:cond delay="0"/>
                                  </p:stCondLst>
                                  <p:childTnLst>
                                    <p:set>
                                      <p:cBhvr>
                                        <p:cTn id="84" dur="1" fill="hold">
                                          <p:stCondLst>
                                            <p:cond delay="0"/>
                                          </p:stCondLst>
                                        </p:cTn>
                                        <p:tgtEl>
                                          <p:spTgt spid="5">
                                            <p:txEl>
                                              <p:pRg st="17" end="17"/>
                                            </p:txEl>
                                          </p:spTgt>
                                        </p:tgtEl>
                                        <p:attrNameLst>
                                          <p:attrName>style.visibility</p:attrName>
                                        </p:attrNameLst>
                                      </p:cBhvr>
                                      <p:to>
                                        <p:strVal val="visible"/>
                                      </p:to>
                                    </p:set>
                                    <p:animEffect transition="in" filter="fade">
                                      <p:cBhvr>
                                        <p:cTn id="85" dur="500"/>
                                        <p:tgtEl>
                                          <p:spTgt spid="5">
                                            <p:txEl>
                                              <p:pRg st="17" end="17"/>
                                            </p:txEl>
                                          </p:spTgt>
                                        </p:tgtEl>
                                      </p:cBhvr>
                                    </p:animEffect>
                                  </p:childTnLst>
                                </p:cTn>
                              </p:par>
                            </p:childTnLst>
                          </p:cTn>
                        </p:par>
                        <p:par>
                          <p:cTn id="86" fill="hold">
                            <p:stCondLst>
                              <p:cond delay="2000"/>
                            </p:stCondLst>
                            <p:childTnLst>
                              <p:par>
                                <p:cTn id="87" presetID="10" presetClass="entr" presetSubtype="0" fill="hold" nodeType="afterEffect">
                                  <p:stCondLst>
                                    <p:cond delay="0"/>
                                  </p:stCondLst>
                                  <p:childTnLst>
                                    <p:set>
                                      <p:cBhvr>
                                        <p:cTn id="88" dur="1" fill="hold">
                                          <p:stCondLst>
                                            <p:cond delay="0"/>
                                          </p:stCondLst>
                                        </p:cTn>
                                        <p:tgtEl>
                                          <p:spTgt spid="5">
                                            <p:txEl>
                                              <p:pRg st="18" end="18"/>
                                            </p:txEl>
                                          </p:spTgt>
                                        </p:tgtEl>
                                        <p:attrNameLst>
                                          <p:attrName>style.visibility</p:attrName>
                                        </p:attrNameLst>
                                      </p:cBhvr>
                                      <p:to>
                                        <p:strVal val="visible"/>
                                      </p:to>
                                    </p:set>
                                    <p:animEffect transition="in" filter="fade">
                                      <p:cBhvr>
                                        <p:cTn id="89" dur="500"/>
                                        <p:tgtEl>
                                          <p:spTgt spid="5">
                                            <p:txEl>
                                              <p:pRg st="18" end="18"/>
                                            </p:txEl>
                                          </p:spTgt>
                                        </p:tgtEl>
                                      </p:cBhvr>
                                    </p:animEffect>
                                  </p:childTnLst>
                                </p:cTn>
                              </p:par>
                            </p:childTnLst>
                          </p:cTn>
                        </p:par>
                        <p:par>
                          <p:cTn id="90" fill="hold">
                            <p:stCondLst>
                              <p:cond delay="2500"/>
                            </p:stCondLst>
                            <p:childTnLst>
                              <p:par>
                                <p:cTn id="91" presetID="10" presetClass="entr" presetSubtype="0" fill="hold" nodeType="afterEffect" nodePh="1">
                                  <p:stCondLst>
                                    <p:cond delay="0"/>
                                  </p:stCondLst>
                                  <p:endCondLst>
                                    <p:cond evt="begin" delay="0">
                                      <p:tn val="91"/>
                                    </p:cond>
                                  </p:endCondLst>
                                  <p:childTnLst>
                                    <p:set>
                                      <p:cBhvr>
                                        <p:cTn id="92" dur="1" fill="hold">
                                          <p:stCondLst>
                                            <p:cond delay="0"/>
                                          </p:stCondLst>
                                        </p:cTn>
                                        <p:tgtEl>
                                          <p:spTgt spid="10">
                                            <p:txEl>
                                              <p:pRg st="0" end="0"/>
                                            </p:txEl>
                                          </p:spTgt>
                                        </p:tgtEl>
                                        <p:attrNameLst>
                                          <p:attrName>style.visibility</p:attrName>
                                        </p:attrNameLst>
                                      </p:cBhvr>
                                      <p:to>
                                        <p:strVal val="visible"/>
                                      </p:to>
                                    </p:set>
                                    <p:animEffect transition="in" filter="fade">
                                      <p:cBhvr>
                                        <p:cTn id="93"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1000" y="381001"/>
            <a:ext cx="8448675" cy="685799"/>
          </a:xfrm>
          <a:noFill/>
        </p:spPr>
        <p:txBody>
          <a:bodyPr>
            <a:normAutofit/>
          </a:bodyPr>
          <a:lstStyle/>
          <a:p>
            <a:pPr marL="109728" indent="0">
              <a:spcBef>
                <a:spcPts val="0"/>
              </a:spcBef>
              <a:spcAft>
                <a:spcPts val="0"/>
              </a:spcAft>
              <a:buNone/>
            </a:pPr>
            <a:r>
              <a:rPr lang="en-US" sz="3200" b="1" dirty="0" err="1">
                <a:solidFill>
                  <a:srgbClr val="0070C0"/>
                </a:solidFill>
                <a:latin typeface="Arial" panose="020B0604020202020204" pitchFamily="34" charset="0"/>
                <a:cs typeface="Arial" panose="020B0604020202020204" pitchFamily="34" charset="0"/>
              </a:rPr>
              <a:t>Erlang</a:t>
            </a:r>
            <a:r>
              <a:rPr lang="en-US" sz="3200" b="1" dirty="0">
                <a:solidFill>
                  <a:srgbClr val="0070C0"/>
                </a:solidFill>
                <a:latin typeface="Arial" panose="020B0604020202020204" pitchFamily="34" charset="0"/>
                <a:cs typeface="Arial" panose="020B0604020202020204" pitchFamily="34" charset="0"/>
              </a:rPr>
              <a:t> BIF’s</a:t>
            </a:r>
          </a:p>
        </p:txBody>
      </p:sp>
      <p:sp>
        <p:nvSpPr>
          <p:cNvPr id="5" name="Content Placeholder 1"/>
          <p:cNvSpPr txBox="1">
            <a:spLocks/>
          </p:cNvSpPr>
          <p:nvPr/>
        </p:nvSpPr>
        <p:spPr>
          <a:xfrm>
            <a:off x="306060" y="3581400"/>
            <a:ext cx="8524875" cy="2514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-module(examples).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-export([start/0]). </a:t>
            </a:r>
          </a:p>
          <a:p>
            <a:pPr marL="109728" indent="0">
              <a:lnSpc>
                <a:spcPct val="120000"/>
              </a:lnSpc>
              <a:spcBef>
                <a:spcPts val="0"/>
              </a:spcBef>
              <a:spcAft>
                <a:spcPts val="0"/>
              </a:spcAft>
              <a:buNone/>
            </a:pPr>
            <a:endParaRPr lang="en-US" sz="105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start() -&gt;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tuple_to_list({1,2,3}) ] ),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time() ]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now() ] ),  % {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megasecs</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secs,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microsecs</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since Jan 1 1970</a:t>
            </a:r>
          </a:p>
        </p:txBody>
      </p:sp>
      <p:sp>
        <p:nvSpPr>
          <p:cNvPr id="7" name="Content Placeholder 1"/>
          <p:cNvSpPr txBox="1">
            <a:spLocks/>
          </p:cNvSpPr>
          <p:nvPr/>
        </p:nvSpPr>
        <p:spPr>
          <a:xfrm>
            <a:off x="304800" y="1371600"/>
            <a:ext cx="8524875"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Built In Functions</a:t>
            </a:r>
          </a:p>
        </p:txBody>
      </p:sp>
      <p:sp>
        <p:nvSpPr>
          <p:cNvPr id="9" name="Content Placeholder 1"/>
          <p:cNvSpPr txBox="1">
            <a:spLocks/>
          </p:cNvSpPr>
          <p:nvPr/>
        </p:nvSpPr>
        <p:spPr>
          <a:xfrm>
            <a:off x="304799" y="1828800"/>
            <a:ext cx="8524875" cy="159201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lnSpc>
                <a:spcPct val="110000"/>
              </a:lnSpc>
              <a:spcBef>
                <a:spcPts val="12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BIFs are functions that are built into </a:t>
            </a:r>
            <a:r>
              <a:rPr lang="en-US" sz="16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Erlang</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t>
            </a:r>
          </a:p>
          <a:p>
            <a:pPr marL="274320" indent="-182880">
              <a:lnSpc>
                <a:spcPct val="110000"/>
              </a:lnSpc>
              <a:spcBef>
                <a:spcPts val="12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Provided to do tasks that are impossible to program in the rest of </a:t>
            </a:r>
            <a:r>
              <a:rPr lang="en-US" sz="16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Erlang</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t>
            </a:r>
          </a:p>
          <a:p>
            <a:pPr marL="274320" indent="-182880">
              <a:lnSpc>
                <a:spcPct val="110000"/>
              </a:lnSpc>
              <a:spcBef>
                <a:spcPts val="12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For example, it’s we cant convert a list into a tuple</a:t>
            </a:r>
          </a:p>
          <a:p>
            <a:pPr marL="274320" indent="-182880">
              <a:lnSpc>
                <a:spcPct val="110000"/>
              </a:lnSpc>
              <a:spcBef>
                <a:spcPts val="12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We can’t find the current time and date, so we call a BIF.</a:t>
            </a:r>
          </a:p>
        </p:txBody>
      </p:sp>
    </p:spTree>
    <p:extLst>
      <p:ext uri="{BB962C8B-B14F-4D97-AF65-F5344CB8AC3E}">
        <p14:creationId xmlns:p14="http://schemas.microsoft.com/office/powerpoint/2010/main" val="1211875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30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fade">
                                      <p:cBhvr>
                                        <p:cTn id="16" dur="500"/>
                                        <p:tgtEl>
                                          <p:spTgt spid="9">
                                            <p:txEl>
                                              <p:pRg st="1" end="1"/>
                                            </p:txEl>
                                          </p:spTgt>
                                        </p:tgtEl>
                                      </p:cBhvr>
                                    </p:animEffect>
                                  </p:childTnLst>
                                </p:cTn>
                              </p:par>
                            </p:childTnLst>
                          </p:cTn>
                        </p:par>
                        <p:par>
                          <p:cTn id="17" fill="hold">
                            <p:stCondLst>
                              <p:cond delay="1300"/>
                            </p:stCondLst>
                            <p:childTnLst>
                              <p:par>
                                <p:cTn id="18" presetID="10" presetClass="entr" presetSubtype="0" fill="hold" nodeType="afterEffect">
                                  <p:stCondLst>
                                    <p:cond delay="30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500"/>
                                        <p:tgtEl>
                                          <p:spTgt spid="9">
                                            <p:txEl>
                                              <p:pRg st="2" end="2"/>
                                            </p:txEl>
                                          </p:spTgt>
                                        </p:tgtEl>
                                      </p:cBhvr>
                                    </p:animEffect>
                                  </p:childTnLst>
                                </p:cTn>
                              </p:par>
                            </p:childTnLst>
                          </p:cTn>
                        </p:par>
                        <p:par>
                          <p:cTn id="21" fill="hold">
                            <p:stCondLst>
                              <p:cond delay="2100"/>
                            </p:stCondLst>
                            <p:childTnLst>
                              <p:par>
                                <p:cTn id="22" presetID="10" presetClass="entr" presetSubtype="0" fill="hold" nodeType="afterEffect">
                                  <p:stCondLst>
                                    <p:cond delay="400"/>
                                  </p:stCondLst>
                                  <p:childTnLst>
                                    <p:set>
                                      <p:cBhvr>
                                        <p:cTn id="23" dur="1" fill="hold">
                                          <p:stCondLst>
                                            <p:cond delay="0"/>
                                          </p:stCondLst>
                                        </p:cTn>
                                        <p:tgtEl>
                                          <p:spTgt spid="9">
                                            <p:txEl>
                                              <p:pRg st="3" end="3"/>
                                            </p:txEl>
                                          </p:spTgt>
                                        </p:tgtEl>
                                        <p:attrNameLst>
                                          <p:attrName>style.visibility</p:attrName>
                                        </p:attrNameLst>
                                      </p:cBhvr>
                                      <p:to>
                                        <p:strVal val="visible"/>
                                      </p:to>
                                    </p:set>
                                    <p:animEffect transition="in" filter="fade">
                                      <p:cBhvr>
                                        <p:cTn id="24" dur="500"/>
                                        <p:tgtEl>
                                          <p:spTgt spid="9">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Effect transition="in" filter="fade">
                                      <p:cBhvr>
                                        <p:cTn id="29" dur="500"/>
                                        <p:tgtEl>
                                          <p:spTgt spid="5">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fade">
                                      <p:cBhvr>
                                        <p:cTn id="32" dur="500"/>
                                        <p:tgtEl>
                                          <p:spTgt spid="5">
                                            <p:txEl>
                                              <p:pRg st="1" end="1"/>
                                            </p:txEl>
                                          </p:spTgt>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5">
                                            <p:txEl>
                                              <p:pRg st="3" end="3"/>
                                            </p:txEl>
                                          </p:spTgt>
                                        </p:tgtEl>
                                        <p:attrNameLst>
                                          <p:attrName>style.visibility</p:attrName>
                                        </p:attrNameLst>
                                      </p:cBhvr>
                                      <p:to>
                                        <p:strVal val="visible"/>
                                      </p:to>
                                    </p:set>
                                    <p:animEffect transition="in" filter="fade">
                                      <p:cBhvr>
                                        <p:cTn id="36" dur="500"/>
                                        <p:tgtEl>
                                          <p:spTgt spid="5">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animEffect transition="in" filter="fade">
                                      <p:cBhvr>
                                        <p:cTn id="41" dur="500"/>
                                        <p:tgtEl>
                                          <p:spTgt spid="5">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5">
                                            <p:txEl>
                                              <p:pRg st="5" end="5"/>
                                            </p:txEl>
                                          </p:spTgt>
                                        </p:tgtEl>
                                        <p:attrNameLst>
                                          <p:attrName>style.visibility</p:attrName>
                                        </p:attrNameLst>
                                      </p:cBhvr>
                                      <p:to>
                                        <p:strVal val="visible"/>
                                      </p:to>
                                    </p:set>
                                    <p:animEffect transition="in" filter="fade">
                                      <p:cBhvr>
                                        <p:cTn id="46" dur="500"/>
                                        <p:tgtEl>
                                          <p:spTgt spid="5">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5">
                                            <p:txEl>
                                              <p:pRg st="6" end="6"/>
                                            </p:txEl>
                                          </p:spTgt>
                                        </p:tgtEl>
                                        <p:attrNameLst>
                                          <p:attrName>style.visibility</p:attrName>
                                        </p:attrNameLst>
                                      </p:cBhvr>
                                      <p:to>
                                        <p:strVal val="visible"/>
                                      </p:to>
                                    </p:set>
                                    <p:animEffect transition="in" filter="fade">
                                      <p:cBhvr>
                                        <p:cTn id="51" dur="500"/>
                                        <p:tgtEl>
                                          <p:spTgt spid="5">
                                            <p:txEl>
                                              <p:pRg st="6" end="6"/>
                                            </p:txEl>
                                          </p:spTgt>
                                        </p:tgtEl>
                                      </p:cBhvr>
                                    </p:animEffect>
                                  </p:childTnLst>
                                </p:cTn>
                              </p:par>
                            </p:childTnLst>
                          </p:cTn>
                        </p:par>
                        <p:par>
                          <p:cTn id="52" fill="hold">
                            <p:stCondLst>
                              <p:cond delay="500"/>
                            </p:stCondLst>
                            <p:childTnLst>
                              <p:par>
                                <p:cTn id="53" presetID="10" presetClass="entr" presetSubtype="0" fill="hold" nodeType="after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Effect transition="in" filter="fade">
                                      <p:cBhvr>
                                        <p:cTn id="55"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046" y="381001"/>
            <a:ext cx="8525629"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More BIF’s</a:t>
            </a:r>
          </a:p>
        </p:txBody>
      </p:sp>
      <p:sp>
        <p:nvSpPr>
          <p:cNvPr id="5" name="Content Placeholder 1"/>
          <p:cNvSpPr txBox="1">
            <a:spLocks/>
          </p:cNvSpPr>
          <p:nvPr/>
        </p:nvSpPr>
        <p:spPr>
          <a:xfrm>
            <a:off x="304046" y="1295400"/>
            <a:ext cx="8524875" cy="5257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-module(examples).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-export([start/0]). </a:t>
            </a:r>
          </a:p>
          <a:p>
            <a:pPr marL="109728" indent="0">
              <a:lnSpc>
                <a:spcPct val="120000"/>
              </a:lnSpc>
              <a:spcBef>
                <a:spcPts val="0"/>
              </a:spcBef>
              <a:spcAft>
                <a:spcPts val="0"/>
              </a:spcAft>
              <a:buNone/>
            </a:pPr>
            <a:endParaRPr lang="en-US" sz="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start() -&gt;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element( 2, {one,“two”,3.3,delta} ) ] ),</a:t>
            </a:r>
          </a:p>
          <a:p>
            <a:pPr marL="109728" indent="0">
              <a:spcBef>
                <a:spcPts val="600"/>
              </a:spcBef>
              <a:spcAft>
                <a:spcPts val="0"/>
              </a:spcAft>
              <a:buNone/>
            </a:pP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shows the built-in “process dictionary”</a:t>
            </a:r>
          </a:p>
          <a:p>
            <a:pPr marL="109728" indent="0">
              <a:spcBef>
                <a:spcPts val="0"/>
              </a:spcBef>
              <a:spcAft>
                <a:spcPts val="0"/>
              </a:spcAft>
              <a:buNone/>
            </a:pP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nice note pad  </a:t>
            </a:r>
          </a:p>
          <a:p>
            <a:pPr marL="109728" indent="0">
              <a:spcBef>
                <a:spcPts val="0"/>
              </a:spcBef>
              <a:spcAft>
                <a:spcPts val="0"/>
              </a:spcAft>
              <a:buNone/>
            </a:pP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not a map but a list of 2-tuples</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put( pi, 3,14159) ]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get( pi ) ]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get( ) ]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erase( pi ) ]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erase( ) ] ).</a:t>
            </a:r>
          </a:p>
          <a:p>
            <a:pPr marL="109728" indent="0">
              <a:lnSpc>
                <a:spcPct val="120000"/>
              </a:lnSpc>
              <a:spcBef>
                <a:spcPts val="600"/>
              </a:spcBef>
              <a:spcAft>
                <a:spcPts val="0"/>
              </a:spcAft>
              <a:buNone/>
            </a:pP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also bunch of these</a:t>
            </a:r>
          </a:p>
          <a:p>
            <a:pPr marL="109728" indent="0">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is_atom(T),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is_binary</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is_function</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is_float</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a:t>
            </a:r>
          </a:p>
          <a:p>
            <a:pPr marL="109728" indent="0">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is_integer</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is_number</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is_list</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is_record</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 etc.</a:t>
            </a:r>
          </a:p>
        </p:txBody>
      </p:sp>
    </p:spTree>
    <p:extLst>
      <p:ext uri="{BB962C8B-B14F-4D97-AF65-F5344CB8AC3E}">
        <p14:creationId xmlns:p14="http://schemas.microsoft.com/office/powerpoint/2010/main" val="142405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500"/>
                                        <p:tgtEl>
                                          <p:spTgt spid="5">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500"/>
                                        <p:tgtEl>
                                          <p:spTgt spid="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500"/>
                                        <p:tgtEl>
                                          <p:spTgt spid="5">
                                            <p:txEl>
                                              <p:pRg st="5" end="5"/>
                                            </p:txEl>
                                          </p:spTgt>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500"/>
                                        <p:tgtEl>
                                          <p:spTgt spid="5">
                                            <p:txEl>
                                              <p:pRg st="6" end="6"/>
                                            </p:txEl>
                                          </p:spTgt>
                                        </p:tgtEl>
                                      </p:cBhvr>
                                    </p:animEffect>
                                  </p:childTnLst>
                                </p:cTn>
                              </p:par>
                            </p:childTnLst>
                          </p:cTn>
                        </p:par>
                        <p:par>
                          <p:cTn id="29" fill="hold">
                            <p:stCondLst>
                              <p:cond delay="1000"/>
                            </p:stCondLst>
                            <p:childTnLst>
                              <p:par>
                                <p:cTn id="30" presetID="10" presetClass="entr" presetSubtype="0" fill="hold" nodeType="after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fade">
                                      <p:cBhvr>
                                        <p:cTn id="42" dur="500"/>
                                        <p:tgtEl>
                                          <p:spTgt spid="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Effect transition="in" filter="fade">
                                      <p:cBhvr>
                                        <p:cTn id="47" dur="500"/>
                                        <p:tgtEl>
                                          <p:spTgt spid="5">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1" end="11"/>
                                            </p:txEl>
                                          </p:spTgt>
                                        </p:tgtEl>
                                        <p:attrNameLst>
                                          <p:attrName>style.visibility</p:attrName>
                                        </p:attrNameLst>
                                      </p:cBhvr>
                                      <p:to>
                                        <p:strVal val="visible"/>
                                      </p:to>
                                    </p:set>
                                    <p:animEffect transition="in" filter="fade">
                                      <p:cBhvr>
                                        <p:cTn id="52" dur="500"/>
                                        <p:tgtEl>
                                          <p:spTgt spid="5">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Effect transition="in" filter="fade">
                                      <p:cBhvr>
                                        <p:cTn id="57" dur="500"/>
                                        <p:tgtEl>
                                          <p:spTgt spid="5">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3" end="13"/>
                                            </p:txEl>
                                          </p:spTgt>
                                        </p:tgtEl>
                                        <p:attrNameLst>
                                          <p:attrName>style.visibility</p:attrName>
                                        </p:attrNameLst>
                                      </p:cBhvr>
                                      <p:to>
                                        <p:strVal val="visible"/>
                                      </p:to>
                                    </p:set>
                                    <p:animEffect transition="in" filter="fade">
                                      <p:cBhvr>
                                        <p:cTn id="62" dur="500"/>
                                        <p:tgtEl>
                                          <p:spTgt spid="5">
                                            <p:txEl>
                                              <p:pRg st="13" end="1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
                                            <p:txEl>
                                              <p:pRg st="14" end="14"/>
                                            </p:txEl>
                                          </p:spTgt>
                                        </p:tgtEl>
                                        <p:attrNameLst>
                                          <p:attrName>style.visibility</p:attrName>
                                        </p:attrNameLst>
                                      </p:cBhvr>
                                      <p:to>
                                        <p:strVal val="visible"/>
                                      </p:to>
                                    </p:set>
                                    <p:animEffect transition="in" filter="fade">
                                      <p:cBhvr>
                                        <p:cTn id="67" dur="500"/>
                                        <p:tgtEl>
                                          <p:spTgt spid="5">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5">
                                            <p:txEl>
                                              <p:pRg st="15" end="15"/>
                                            </p:txEl>
                                          </p:spTgt>
                                        </p:tgtEl>
                                        <p:attrNameLst>
                                          <p:attrName>style.visibility</p:attrName>
                                        </p:attrNameLst>
                                      </p:cBhvr>
                                      <p:to>
                                        <p:strVal val="visible"/>
                                      </p:to>
                                    </p:set>
                                    <p:animEffect transition="in" filter="fade">
                                      <p:cBhvr>
                                        <p:cTn id="72"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1000" y="381001"/>
            <a:ext cx="8525629"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Scope in </a:t>
            </a:r>
            <a:r>
              <a:rPr lang="en-US" sz="3200" b="1" dirty="0" err="1">
                <a:solidFill>
                  <a:srgbClr val="0070C0"/>
                </a:solidFill>
                <a:latin typeface="Arial" panose="020B0604020202020204" pitchFamily="34" charset="0"/>
                <a:cs typeface="Arial" panose="020B0604020202020204" pitchFamily="34" charset="0"/>
              </a:rPr>
              <a:t>Erlang</a:t>
            </a:r>
            <a:endParaRPr lang="en-US" sz="3200" b="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046" y="1295402"/>
            <a:ext cx="8077954" cy="1447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lnSpc>
                <a:spcPct val="120000"/>
              </a:lnSpc>
              <a:spcBef>
                <a:spcPts val="6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Variables in a clause exist from point of first binding to the last textual reference to that variable within the clause.</a:t>
            </a:r>
          </a:p>
          <a:p>
            <a:pPr marL="182880" indent="-182880">
              <a:lnSpc>
                <a:spcPct val="120000"/>
              </a:lnSpc>
              <a:spcBef>
                <a:spcPts val="6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Binding of a variable can only happen in a pattern matching operation (like “=“).</a:t>
            </a:r>
          </a:p>
          <a:p>
            <a:pPr marL="182880" indent="-182880">
              <a:lnSpc>
                <a:spcPct val="120000"/>
              </a:lnSpc>
              <a:spcBef>
                <a:spcPts val="6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Can think of the pattern match as “producing” the variable and binding.</a:t>
            </a:r>
          </a:p>
        </p:txBody>
      </p:sp>
      <p:sp>
        <p:nvSpPr>
          <p:cNvPr id="7" name="Content Placeholder 1"/>
          <p:cNvSpPr txBox="1">
            <a:spLocks/>
          </p:cNvSpPr>
          <p:nvPr/>
        </p:nvSpPr>
        <p:spPr>
          <a:xfrm>
            <a:off x="304046" y="2822176"/>
            <a:ext cx="8077954" cy="227768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1200"/>
              </a:spcBef>
              <a:spcAft>
                <a:spcPts val="0"/>
              </a:spcAft>
              <a:buClrTx/>
              <a:buNone/>
            </a:pP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Example:</a:t>
            </a:r>
          </a:p>
          <a:p>
            <a:pPr marL="0" indent="0">
              <a:lnSpc>
                <a:spcPct val="130000"/>
              </a:lnSpc>
              <a:spcBef>
                <a:spcPts val="0"/>
              </a:spcBef>
              <a:spcAft>
                <a:spcPts val="0"/>
              </a:spcAft>
              <a:buClrTx/>
              <a:buNone/>
            </a:pP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f(X) -&gt;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1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var</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X is defined, and is bound when f is called</a:t>
            </a:r>
          </a:p>
          <a:p>
            <a:pPr marL="0" indent="0">
              <a:lnSpc>
                <a:spcPct val="130000"/>
              </a:lnSpc>
              <a:spcBef>
                <a:spcPts val="0"/>
              </a:spcBef>
              <a:spcAft>
                <a:spcPts val="0"/>
              </a:spcAft>
              <a:buClrTx/>
              <a:buNone/>
            </a:pPr>
            <a:r>
              <a:rPr lang="en-US" sz="1600"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g(Y),     % here would get Y unbound error</a:t>
            </a:r>
          </a:p>
          <a:p>
            <a:pPr marL="0" indent="0">
              <a:lnSpc>
                <a:spcPct val="130000"/>
              </a:lnSpc>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Y = g(X),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2 X has its value used</a:t>
            </a:r>
          </a:p>
          <a:p>
            <a:pPr marL="0" indent="0">
              <a:lnSpc>
                <a:spcPct val="130000"/>
              </a:lnSpc>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Y is defined (its first occurrence)</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lnSpc>
                <a:spcPct val="130000"/>
              </a:lnSpc>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h(Y,X),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3 X and Y values used</a:t>
            </a:r>
          </a:p>
          <a:p>
            <a:pPr marL="0" indent="0">
              <a:lnSpc>
                <a:spcPct val="130000"/>
              </a:lnSpc>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p(Y).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4  Y used</a:t>
            </a:r>
          </a:p>
        </p:txBody>
      </p:sp>
      <p:sp>
        <p:nvSpPr>
          <p:cNvPr id="9" name="Content Placeholder 1"/>
          <p:cNvSpPr txBox="1">
            <a:spLocks/>
          </p:cNvSpPr>
          <p:nvPr/>
        </p:nvSpPr>
        <p:spPr>
          <a:xfrm>
            <a:off x="304046" y="5257800"/>
            <a:ext cx="8077954" cy="114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No variables (names bound to values) may be exported from a fun.</a:t>
            </a:r>
          </a:p>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All variables in head of a function are “fresh” (shell example)</a:t>
            </a:r>
          </a:p>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Any variable defined before the fun may be used in guards, or fun calls within a fun</a:t>
            </a:r>
          </a:p>
        </p:txBody>
      </p:sp>
    </p:spTree>
    <p:extLst>
      <p:ext uri="{BB962C8B-B14F-4D97-AF65-F5344CB8AC3E}">
        <p14:creationId xmlns:p14="http://schemas.microsoft.com/office/powerpoint/2010/main" val="1677623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5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fade">
                                      <p:cBhvr>
                                        <p:cTn id="32" dur="500"/>
                                        <p:tgtEl>
                                          <p:spTgt spid="7">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fade">
                                      <p:cBhvr>
                                        <p:cTn id="37" dur="500"/>
                                        <p:tgtEl>
                                          <p:spTgt spid="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4" end="4"/>
                                            </p:txEl>
                                          </p:spTgt>
                                        </p:tgtEl>
                                        <p:attrNameLst>
                                          <p:attrName>style.visibility</p:attrName>
                                        </p:attrNameLst>
                                      </p:cBhvr>
                                      <p:to>
                                        <p:strVal val="visible"/>
                                      </p:to>
                                    </p:set>
                                    <p:animEffect transition="in" filter="fade">
                                      <p:cBhvr>
                                        <p:cTn id="42" dur="500"/>
                                        <p:tgtEl>
                                          <p:spTgt spid="7">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5" end="5"/>
                                            </p:txEl>
                                          </p:spTgt>
                                        </p:tgtEl>
                                        <p:attrNameLst>
                                          <p:attrName>style.visibility</p:attrName>
                                        </p:attrNameLst>
                                      </p:cBhvr>
                                      <p:to>
                                        <p:strVal val="visible"/>
                                      </p:to>
                                    </p:set>
                                    <p:animEffect transition="in" filter="fade">
                                      <p:cBhvr>
                                        <p:cTn id="47" dur="500"/>
                                        <p:tgtEl>
                                          <p:spTgt spid="7">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6" end="6"/>
                                            </p:txEl>
                                          </p:spTgt>
                                        </p:tgtEl>
                                        <p:attrNameLst>
                                          <p:attrName>style.visibility</p:attrName>
                                        </p:attrNameLst>
                                      </p:cBhvr>
                                      <p:to>
                                        <p:strVal val="visible"/>
                                      </p:to>
                                    </p:set>
                                    <p:animEffect transition="in" filter="fade">
                                      <p:cBhvr>
                                        <p:cTn id="52" dur="500"/>
                                        <p:tgtEl>
                                          <p:spTgt spid="7">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0" end="0"/>
                                            </p:txEl>
                                          </p:spTgt>
                                        </p:tgtEl>
                                        <p:attrNameLst>
                                          <p:attrName>style.visibility</p:attrName>
                                        </p:attrNameLst>
                                      </p:cBhvr>
                                      <p:to>
                                        <p:strVal val="visible"/>
                                      </p:to>
                                    </p:set>
                                    <p:animEffect transition="in" filter="fade">
                                      <p:cBhvr>
                                        <p:cTn id="57" dur="500"/>
                                        <p:tgtEl>
                                          <p:spTgt spid="9">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9">
                                            <p:txEl>
                                              <p:pRg st="1" end="1"/>
                                            </p:txEl>
                                          </p:spTgt>
                                        </p:tgtEl>
                                        <p:attrNameLst>
                                          <p:attrName>style.visibility</p:attrName>
                                        </p:attrNameLst>
                                      </p:cBhvr>
                                      <p:to>
                                        <p:strVal val="visible"/>
                                      </p:to>
                                    </p:set>
                                    <p:animEffect transition="in" filter="fade">
                                      <p:cBhvr>
                                        <p:cTn id="62" dur="500"/>
                                        <p:tgtEl>
                                          <p:spTgt spid="9">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2" end="2"/>
                                            </p:txEl>
                                          </p:spTgt>
                                        </p:tgtEl>
                                        <p:attrNameLst>
                                          <p:attrName>style.visibility</p:attrName>
                                        </p:attrNameLst>
                                      </p:cBhvr>
                                      <p:to>
                                        <p:strVal val="visible"/>
                                      </p:to>
                                    </p:set>
                                    <p:animEffect transition="in" filter="fade">
                                      <p:cBhvr>
                                        <p:cTn id="6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1000" y="381001"/>
            <a:ext cx="8525629"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Scope in </a:t>
            </a:r>
            <a:r>
              <a:rPr lang="en-US" sz="3200" b="1" dirty="0" err="1">
                <a:solidFill>
                  <a:srgbClr val="0070C0"/>
                </a:solidFill>
                <a:latin typeface="Arial" panose="020B0604020202020204" pitchFamily="34" charset="0"/>
                <a:cs typeface="Arial" panose="020B0604020202020204" pitchFamily="34" charset="0"/>
              </a:rPr>
              <a:t>Erlang</a:t>
            </a:r>
            <a:endParaRPr lang="en-US" sz="32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046" y="2438400"/>
            <a:ext cx="8077954" cy="2895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Tx/>
              <a:buNone/>
            </a:pP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shell example</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L = [12,123,1234,23,234,2345].</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NN = fun(L) -&gt; -L end.</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NN(5).</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NNN = fun(X) -&gt;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 ~n", [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hd</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(L) ]), X*2 end.</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NNN(5).</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p:txBody>
      </p:sp>
      <p:sp>
        <p:nvSpPr>
          <p:cNvPr id="9" name="Content Placeholder 1"/>
          <p:cNvSpPr txBox="1">
            <a:spLocks/>
          </p:cNvSpPr>
          <p:nvPr/>
        </p:nvSpPr>
        <p:spPr>
          <a:xfrm>
            <a:off x="304046" y="1220586"/>
            <a:ext cx="8077954" cy="121781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No variables (names bound to values) may be exported from a fun.</a:t>
            </a:r>
          </a:p>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All variables in head of a function are “fresh” (shell example)</a:t>
            </a:r>
          </a:p>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Any variable defined before the fun may be used in guards, or fun calls within a fun</a:t>
            </a:r>
          </a:p>
        </p:txBody>
      </p:sp>
    </p:spTree>
    <p:extLst>
      <p:ext uri="{BB962C8B-B14F-4D97-AF65-F5344CB8AC3E}">
        <p14:creationId xmlns:p14="http://schemas.microsoft.com/office/powerpoint/2010/main" val="105430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fade">
                                      <p:cBhvr>
                                        <p:cTn id="18" dur="500"/>
                                        <p:tgtEl>
                                          <p:spTgt spid="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500"/>
                                        <p:tgtEl>
                                          <p:spTgt spid="7">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7">
                                            <p:txEl>
                                              <p:pRg st="2" end="2"/>
                                            </p:txEl>
                                          </p:spTgt>
                                        </p:tgtEl>
                                        <p:attrNameLst>
                                          <p:attrName>style.visibility</p:attrName>
                                        </p:attrNameLst>
                                      </p:cBhvr>
                                      <p:to>
                                        <p:strVal val="visible"/>
                                      </p:to>
                                    </p:set>
                                    <p:animEffect transition="in" filter="fade">
                                      <p:cBhvr>
                                        <p:cTn id="28" dur="500"/>
                                        <p:tgtEl>
                                          <p:spTgt spid="7">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7">
                                            <p:txEl>
                                              <p:pRg st="3" end="3"/>
                                            </p:txEl>
                                          </p:spTgt>
                                        </p:tgtEl>
                                        <p:attrNameLst>
                                          <p:attrName>style.visibility</p:attrName>
                                        </p:attrNameLst>
                                      </p:cBhvr>
                                      <p:to>
                                        <p:strVal val="visible"/>
                                      </p:to>
                                    </p:set>
                                    <p:animEffect transition="in" filter="fade">
                                      <p:cBhvr>
                                        <p:cTn id="33" dur="500"/>
                                        <p:tgtEl>
                                          <p:spTgt spid="7">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7">
                                            <p:txEl>
                                              <p:pRg st="4" end="4"/>
                                            </p:txEl>
                                          </p:spTgt>
                                        </p:tgtEl>
                                        <p:attrNameLst>
                                          <p:attrName>style.visibility</p:attrName>
                                        </p:attrNameLst>
                                      </p:cBhvr>
                                      <p:to>
                                        <p:strVal val="visible"/>
                                      </p:to>
                                    </p:set>
                                    <p:animEffect transition="in" filter="fade">
                                      <p:cBhvr>
                                        <p:cTn id="38" dur="500"/>
                                        <p:tgtEl>
                                          <p:spTgt spid="7">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7">
                                            <p:txEl>
                                              <p:pRg st="5" end="5"/>
                                            </p:txEl>
                                          </p:spTgt>
                                        </p:tgtEl>
                                        <p:attrNameLst>
                                          <p:attrName>style.visibility</p:attrName>
                                        </p:attrNameLst>
                                      </p:cBhvr>
                                      <p:to>
                                        <p:strVal val="visible"/>
                                      </p:to>
                                    </p:set>
                                    <p:animEffect transition="in" filter="fade">
                                      <p:cBhvr>
                                        <p:cTn id="43" dur="500"/>
                                        <p:tgtEl>
                                          <p:spTgt spid="7">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7">
                                            <p:txEl>
                                              <p:pRg st="6" end="6"/>
                                            </p:txEl>
                                          </p:spTgt>
                                        </p:tgtEl>
                                        <p:attrNameLst>
                                          <p:attrName>style.visibility</p:attrName>
                                        </p:attrNameLst>
                                      </p:cBhvr>
                                      <p:to>
                                        <p:strVal val="visible"/>
                                      </p:to>
                                    </p:set>
                                    <p:animEffect transition="in" filter="fade">
                                      <p:cBhvr>
                                        <p:cTn id="48" dur="500"/>
                                        <p:tgtEl>
                                          <p:spTgt spid="7">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7">
                                            <p:txEl>
                                              <p:pRg st="7" end="7"/>
                                            </p:txEl>
                                          </p:spTgt>
                                        </p:tgtEl>
                                        <p:attrNameLst>
                                          <p:attrName>style.visibility</p:attrName>
                                        </p:attrNameLst>
                                      </p:cBhvr>
                                      <p:to>
                                        <p:strVal val="visible"/>
                                      </p:to>
                                    </p:set>
                                    <p:animEffect transition="in" filter="fade">
                                      <p:cBhvr>
                                        <p:cTn id="53" dur="500"/>
                                        <p:tgtEl>
                                          <p:spTgt spid="7">
                                            <p:txEl>
                                              <p:pRg st="7" end="7"/>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7">
                                            <p:txEl>
                                              <p:pRg st="8" end="8"/>
                                            </p:txEl>
                                          </p:spTgt>
                                        </p:tgtEl>
                                        <p:attrNameLst>
                                          <p:attrName>style.visibility</p:attrName>
                                        </p:attrNameLst>
                                      </p:cBhvr>
                                      <p:to>
                                        <p:strVal val="visible"/>
                                      </p:to>
                                    </p:set>
                                    <p:animEffect transition="in" filter="fade">
                                      <p:cBhvr>
                                        <p:cTn id="58" dur="500"/>
                                        <p:tgtEl>
                                          <p:spTgt spid="7">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7">
                                            <p:txEl>
                                              <p:pRg st="9" end="9"/>
                                            </p:txEl>
                                          </p:spTgt>
                                        </p:tgtEl>
                                        <p:attrNameLst>
                                          <p:attrName>style.visibility</p:attrName>
                                        </p:attrNameLst>
                                      </p:cBhvr>
                                      <p:to>
                                        <p:strVal val="visible"/>
                                      </p:to>
                                    </p:set>
                                    <p:animEffect transition="in" filter="fade">
                                      <p:cBhvr>
                                        <p:cTn id="63" dur="500"/>
                                        <p:tgtEl>
                                          <p:spTgt spid="7">
                                            <p:txEl>
                                              <p:pRg st="9" end="9"/>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7">
                                            <p:txEl>
                                              <p:pRg st="10" end="10"/>
                                            </p:txEl>
                                          </p:spTgt>
                                        </p:tgtEl>
                                        <p:attrNameLst>
                                          <p:attrName>style.visibility</p:attrName>
                                        </p:attrNameLst>
                                      </p:cBhvr>
                                      <p:to>
                                        <p:strVal val="visible"/>
                                      </p:to>
                                    </p:set>
                                    <p:animEffect transition="in" filter="fade">
                                      <p:cBhvr>
                                        <p:cTn id="68" dur="500"/>
                                        <p:tgtEl>
                                          <p:spTgt spid="7">
                                            <p:txEl>
                                              <p:pRg st="10" end="1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7">
                                            <p:txEl>
                                              <p:pRg st="11" end="11"/>
                                            </p:txEl>
                                          </p:spTgt>
                                        </p:tgtEl>
                                        <p:attrNameLst>
                                          <p:attrName>style.visibility</p:attrName>
                                        </p:attrNameLst>
                                      </p:cBhvr>
                                      <p:to>
                                        <p:strVal val="visible"/>
                                      </p:to>
                                    </p:set>
                                    <p:animEffect transition="in" filter="fade">
                                      <p:cBhvr>
                                        <p:cTn id="73"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1000" y="381001"/>
            <a:ext cx="8525629"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Scope in </a:t>
            </a:r>
            <a:r>
              <a:rPr lang="en-US" sz="3200" b="1" dirty="0" err="1">
                <a:solidFill>
                  <a:srgbClr val="0070C0"/>
                </a:solidFill>
                <a:latin typeface="Arial" panose="020B0604020202020204" pitchFamily="34" charset="0"/>
                <a:cs typeface="Arial" panose="020B0604020202020204" pitchFamily="34" charset="0"/>
              </a:rPr>
              <a:t>Erlang</a:t>
            </a:r>
            <a:endParaRPr lang="en-US" sz="32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046" y="2514600"/>
            <a:ext cx="8077954" cy="3810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tests</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hw</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ff</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/1,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fff</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/1]).</a:t>
            </a:r>
          </a:p>
          <a:p>
            <a:pPr marL="0" indent="0">
              <a:lnSpc>
                <a:spcPct val="110000"/>
              </a:lnSpc>
              <a:spcBef>
                <a:spcPts val="0"/>
              </a:spcBef>
              <a:spcAft>
                <a:spcPts val="0"/>
              </a:spcAft>
              <a:buClrTx/>
              <a:buNone/>
            </a:pP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p(H) -&gt;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[H]).</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h(A,B) -&gt;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 ~p ~n", [A,B]).</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g(C) -&gt;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a:t>
            </a:r>
          </a:p>
          <a:p>
            <a:pPr marL="0" indent="0">
              <a:lnSpc>
                <a:spcPct val="110000"/>
              </a:lnSpc>
              <a:spcBef>
                <a:spcPts val="0"/>
              </a:spcBef>
              <a:spcAft>
                <a:spcPts val="0"/>
              </a:spcAft>
              <a:buClrTx/>
              <a:buNone/>
            </a:pP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10000"/>
              </a:lnSpc>
              <a:spcBef>
                <a:spcPts val="0"/>
              </a:spcBef>
              <a:spcAft>
                <a:spcPts val="0"/>
              </a:spcAft>
              <a:buClrTx/>
              <a:buNone/>
            </a:pP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ff</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(X) -&gt;</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%g(Y),</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Y = g(X),</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h(Y,X),</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p(Y).</a:t>
            </a:r>
          </a:p>
          <a:p>
            <a:pPr marL="0" indent="0">
              <a:lnSpc>
                <a:spcPct val="110000"/>
              </a:lnSpc>
              <a:spcBef>
                <a:spcPts val="0"/>
              </a:spcBef>
              <a:spcAft>
                <a:spcPts val="0"/>
              </a:spcAft>
              <a:buClrTx/>
              <a:buNone/>
            </a:pP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10000"/>
              </a:lnSpc>
              <a:spcBef>
                <a:spcPts val="0"/>
              </a:spcBef>
              <a:spcAft>
                <a:spcPts val="0"/>
              </a:spcAft>
              <a:buClrTx/>
              <a:buNone/>
            </a:pP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fff</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 -&gt;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io:write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 ~n", [ Y ] ), C.</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Y is unbound here</a:t>
            </a:r>
          </a:p>
        </p:txBody>
      </p:sp>
      <p:sp>
        <p:nvSpPr>
          <p:cNvPr id="9" name="Content Placeholder 1"/>
          <p:cNvSpPr txBox="1">
            <a:spLocks/>
          </p:cNvSpPr>
          <p:nvPr/>
        </p:nvSpPr>
        <p:spPr>
          <a:xfrm>
            <a:off x="304046" y="1220586"/>
            <a:ext cx="8077954" cy="121781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No variables (names bound to values) may be exported from a fun.</a:t>
            </a:r>
          </a:p>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All variables in head of a function are “fresh” (shell example)</a:t>
            </a:r>
          </a:p>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Any variable defined before the fun may be used in guards, or fun calls within a fun</a:t>
            </a:r>
          </a:p>
        </p:txBody>
      </p:sp>
    </p:spTree>
    <p:extLst>
      <p:ext uri="{BB962C8B-B14F-4D97-AF65-F5344CB8AC3E}">
        <p14:creationId xmlns:p14="http://schemas.microsoft.com/office/powerpoint/2010/main" val="41211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fade">
                                      <p:cBhvr>
                                        <p:cTn id="18" dur="500"/>
                                        <p:tgtEl>
                                          <p:spTgt spid="7">
                                            <p:txEl>
                                              <p:pRg st="0" end="0"/>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fade">
                                      <p:cBhvr>
                                        <p:cTn id="21" dur="500"/>
                                        <p:tgtEl>
                                          <p:spTgt spid="7">
                                            <p:txEl>
                                              <p:pRg st="1" end="1"/>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2" end="2"/>
                                            </p:txEl>
                                          </p:spTgt>
                                        </p:tgtEl>
                                        <p:attrNameLst>
                                          <p:attrName>style.visibility</p:attrName>
                                        </p:attrNameLst>
                                      </p:cBhvr>
                                      <p:to>
                                        <p:strVal val="visible"/>
                                      </p:to>
                                    </p:set>
                                    <p:animEffect transition="in" filter="fade">
                                      <p:cBhvr>
                                        <p:cTn id="24" dur="500"/>
                                        <p:tgtEl>
                                          <p:spTgt spid="7">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fade">
                                      <p:cBhvr>
                                        <p:cTn id="29" dur="500"/>
                                        <p:tgtEl>
                                          <p:spTgt spid="7">
                                            <p:txEl>
                                              <p:pRg st="4" end="4"/>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500"/>
                                        <p:tgtEl>
                                          <p:spTgt spid="7">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7">
                                            <p:txEl>
                                              <p:pRg st="8" end="8"/>
                                            </p:txEl>
                                          </p:spTgt>
                                        </p:tgtEl>
                                        <p:attrNameLst>
                                          <p:attrName>style.visibility</p:attrName>
                                        </p:attrNameLst>
                                      </p:cBhvr>
                                      <p:to>
                                        <p:strVal val="visible"/>
                                      </p:to>
                                    </p:set>
                                    <p:animEffect transition="in" filter="fade">
                                      <p:cBhvr>
                                        <p:cTn id="40" dur="500"/>
                                        <p:tgtEl>
                                          <p:spTgt spid="7">
                                            <p:txEl>
                                              <p:pRg st="8" end="8"/>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animEffect transition="in" filter="fade">
                                      <p:cBhvr>
                                        <p:cTn id="43" dur="500"/>
                                        <p:tgtEl>
                                          <p:spTgt spid="7">
                                            <p:txEl>
                                              <p:pRg st="9" end="9"/>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7">
                                            <p:txEl>
                                              <p:pRg st="10" end="10"/>
                                            </p:txEl>
                                          </p:spTgt>
                                        </p:tgtEl>
                                        <p:attrNameLst>
                                          <p:attrName>style.visibility</p:attrName>
                                        </p:attrNameLst>
                                      </p:cBhvr>
                                      <p:to>
                                        <p:strVal val="visible"/>
                                      </p:to>
                                    </p:set>
                                    <p:animEffect transition="in" filter="fade">
                                      <p:cBhvr>
                                        <p:cTn id="46" dur="500"/>
                                        <p:tgtEl>
                                          <p:spTgt spid="7">
                                            <p:txEl>
                                              <p:pRg st="10" end="10"/>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7">
                                            <p:txEl>
                                              <p:pRg st="11" end="11"/>
                                            </p:txEl>
                                          </p:spTgt>
                                        </p:tgtEl>
                                        <p:attrNameLst>
                                          <p:attrName>style.visibility</p:attrName>
                                        </p:attrNameLst>
                                      </p:cBhvr>
                                      <p:to>
                                        <p:strVal val="visible"/>
                                      </p:to>
                                    </p:set>
                                    <p:animEffect transition="in" filter="fade">
                                      <p:cBhvr>
                                        <p:cTn id="49" dur="500"/>
                                        <p:tgtEl>
                                          <p:spTgt spid="7">
                                            <p:txEl>
                                              <p:pRg st="11" end="11"/>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7">
                                            <p:txEl>
                                              <p:pRg st="12" end="12"/>
                                            </p:txEl>
                                          </p:spTgt>
                                        </p:tgtEl>
                                        <p:attrNameLst>
                                          <p:attrName>style.visibility</p:attrName>
                                        </p:attrNameLst>
                                      </p:cBhvr>
                                      <p:to>
                                        <p:strVal val="visible"/>
                                      </p:to>
                                    </p:set>
                                    <p:animEffect transition="in" filter="fade">
                                      <p:cBhvr>
                                        <p:cTn id="52" dur="500"/>
                                        <p:tgtEl>
                                          <p:spTgt spid="7">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4" end="14"/>
                                            </p:txEl>
                                          </p:spTgt>
                                        </p:tgtEl>
                                        <p:attrNameLst>
                                          <p:attrName>style.visibility</p:attrName>
                                        </p:attrNameLst>
                                      </p:cBhvr>
                                      <p:to>
                                        <p:strVal val="visible"/>
                                      </p:to>
                                    </p:set>
                                    <p:animEffect transition="in" filter="fade">
                                      <p:cBhvr>
                                        <p:cTn id="57" dur="500"/>
                                        <p:tgtEl>
                                          <p:spTgt spid="7">
                                            <p:txEl>
                                              <p:pRg st="14" end="14"/>
                                            </p:txEl>
                                          </p:spTgt>
                                        </p:tgtEl>
                                      </p:cBhvr>
                                    </p:animEffect>
                                  </p:childTnLst>
                                </p:cTn>
                              </p:par>
                            </p:childTnLst>
                          </p:cTn>
                        </p:par>
                        <p:par>
                          <p:cTn id="58" fill="hold">
                            <p:stCondLst>
                              <p:cond delay="500"/>
                            </p:stCondLst>
                            <p:childTnLst>
                              <p:par>
                                <p:cTn id="59" presetID="10" presetClass="entr" presetSubtype="0" fill="hold" nodeType="afterEffect">
                                  <p:stCondLst>
                                    <p:cond delay="500"/>
                                  </p:stCondLst>
                                  <p:childTnLst>
                                    <p:set>
                                      <p:cBhvr>
                                        <p:cTn id="60" dur="1" fill="hold">
                                          <p:stCondLst>
                                            <p:cond delay="0"/>
                                          </p:stCondLst>
                                        </p:cTn>
                                        <p:tgtEl>
                                          <p:spTgt spid="7">
                                            <p:txEl>
                                              <p:pRg st="15" end="15"/>
                                            </p:txEl>
                                          </p:spTgt>
                                        </p:tgtEl>
                                        <p:attrNameLst>
                                          <p:attrName>style.visibility</p:attrName>
                                        </p:attrNameLst>
                                      </p:cBhvr>
                                      <p:to>
                                        <p:strVal val="visible"/>
                                      </p:to>
                                    </p:set>
                                    <p:animEffect transition="in" filter="fade">
                                      <p:cBhvr>
                                        <p:cTn id="61" dur="800"/>
                                        <p:tgtEl>
                                          <p:spTgt spid="7">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33400" y="4724399"/>
            <a:ext cx="3200400" cy="175260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3990573" y="4689760"/>
            <a:ext cx="3200400" cy="175260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1000" y="381001"/>
            <a:ext cx="8525629"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Scope in </a:t>
            </a:r>
            <a:r>
              <a:rPr lang="en-US" sz="3200" b="1" dirty="0" err="1">
                <a:solidFill>
                  <a:srgbClr val="0070C0"/>
                </a:solidFill>
                <a:latin typeface="Arial" panose="020B0604020202020204" pitchFamily="34" charset="0"/>
                <a:cs typeface="Arial" panose="020B0604020202020204" pitchFamily="34" charset="0"/>
              </a:rPr>
              <a:t>Erlang</a:t>
            </a:r>
            <a:endParaRPr lang="en-US" sz="3200" b="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046" y="1295402"/>
            <a:ext cx="8077954" cy="6857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lnSpc>
                <a:spcPct val="11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In </a:t>
            </a:r>
            <a:r>
              <a:rPr lang="en-US" sz="1600"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if, case</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and </a:t>
            </a:r>
            <a:r>
              <a:rPr lang="en-US" sz="1600"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receive</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structures, variables created are exported to the code after the selection structure… with some restrictions</a:t>
            </a:r>
          </a:p>
        </p:txBody>
      </p:sp>
      <p:sp>
        <p:nvSpPr>
          <p:cNvPr id="7" name="Content Placeholder 1"/>
          <p:cNvSpPr txBox="1">
            <a:spLocks/>
          </p:cNvSpPr>
          <p:nvPr/>
        </p:nvSpPr>
        <p:spPr>
          <a:xfrm>
            <a:off x="323442" y="1981200"/>
            <a:ext cx="8077954" cy="1981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f(X) -&gt;</a:t>
            </a:r>
            <a:endParaRPr lang="en-US" sz="14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case g(X) of</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true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A = h(X);</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false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A = k(X)</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end,</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 .</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variable A is available to be used here </a:t>
            </a:r>
          </a:p>
          <a:p>
            <a:pPr marL="0" indent="0">
              <a:lnSpc>
                <a:spcPct val="110000"/>
              </a:lnSpc>
              <a:spcBef>
                <a:spcPts val="0"/>
              </a:spcBef>
              <a:spcAft>
                <a:spcPts val="0"/>
              </a:spcAft>
              <a:buClrTx/>
              <a:buNone/>
            </a:pP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and after in function f</a:t>
            </a:r>
          </a:p>
        </p:txBody>
      </p:sp>
      <p:sp>
        <p:nvSpPr>
          <p:cNvPr id="9" name="Content Placeholder 1"/>
          <p:cNvSpPr txBox="1">
            <a:spLocks/>
          </p:cNvSpPr>
          <p:nvPr/>
        </p:nvSpPr>
        <p:spPr>
          <a:xfrm>
            <a:off x="304046" y="4027515"/>
            <a:ext cx="8077954" cy="59713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lnSpc>
                <a:spcPct val="110000"/>
              </a:lnSpc>
              <a:spcBef>
                <a:spcPts val="0"/>
              </a:spcBef>
              <a:spcAft>
                <a:spcPts val="0"/>
              </a:spcAft>
              <a:buClrTx/>
              <a:buFont typeface="Arial" panose="020B0604020202020204" pitchFamily="34" charset="0"/>
              <a:buChar char="•"/>
            </a:pPr>
            <a:r>
              <a:rPr lang="en-US" sz="1600"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Restriction: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different selection branches must define the same set of variables, </a:t>
            </a:r>
            <a:r>
              <a:rPr lang="en-US" sz="16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(unless the missing </a:t>
            </a:r>
            <a:r>
              <a:rPr lang="en-US" sz="1600" i="1"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vars</a:t>
            </a:r>
            <a:r>
              <a:rPr lang="en-US" sz="16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are not referenced after the selection structure) </a:t>
            </a:r>
          </a:p>
        </p:txBody>
      </p:sp>
      <p:sp>
        <p:nvSpPr>
          <p:cNvPr id="10" name="Content Placeholder 1"/>
          <p:cNvSpPr txBox="1">
            <a:spLocks/>
          </p:cNvSpPr>
          <p:nvPr/>
        </p:nvSpPr>
        <p:spPr>
          <a:xfrm>
            <a:off x="582225" y="4800597"/>
            <a:ext cx="2819400" cy="15240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f(X) -&gt;</a:t>
            </a:r>
            <a:endParaRPr lang="en-US" sz="14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case g(X) of</a:t>
            </a:r>
          </a:p>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true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A=h(X), B=A+7;</a:t>
            </a:r>
          </a:p>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false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B=6                  </a:t>
            </a:r>
          </a:p>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end,                       </a:t>
            </a:r>
            <a:endPar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20000"/>
              </a:lnSpc>
              <a:spcBef>
                <a:spcPts val="0"/>
              </a:spcBef>
              <a:spcAft>
                <a:spcPts val="0"/>
              </a:spcAft>
              <a:buClrTx/>
              <a:buNone/>
            </a:pP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h(A).  % illegal          </a:t>
            </a: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12" name="Content Placeholder 1">
            <a:extLst>
              <a:ext uri="{FF2B5EF4-FFF2-40B4-BE49-F238E27FC236}">
                <a16:creationId xmlns:a16="http://schemas.microsoft.com/office/drawing/2014/main" id="{B8B572C1-64B5-4CF9-A84D-334E1DD5AA1D}"/>
              </a:ext>
            </a:extLst>
          </p:cNvPr>
          <p:cNvSpPr txBox="1">
            <a:spLocks/>
          </p:cNvSpPr>
          <p:nvPr/>
        </p:nvSpPr>
        <p:spPr>
          <a:xfrm>
            <a:off x="4338836" y="4790170"/>
            <a:ext cx="2209800" cy="15240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f(X) -&gt;</a:t>
            </a:r>
            <a:endParaRPr lang="en-US" sz="14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case g(X) of </a:t>
            </a:r>
          </a:p>
          <a:p>
            <a:pPr marL="0" indent="0">
              <a:lnSpc>
                <a:spcPct val="120000"/>
              </a:lnSpc>
              <a:spcBef>
                <a:spcPts val="0"/>
              </a:spcBef>
              <a:spcAft>
                <a:spcPts val="0"/>
              </a:spcAft>
              <a:buClrTx/>
              <a:buNone/>
            </a:pP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true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A=h(X), B=A+7;</a:t>
            </a:r>
          </a:p>
          <a:p>
            <a:pPr marL="0" indent="0">
              <a:lnSpc>
                <a:spcPct val="120000"/>
              </a:lnSpc>
              <a:spcBef>
                <a:spcPts val="0"/>
              </a:spcBef>
              <a:spcAft>
                <a:spcPts val="0"/>
              </a:spcAft>
              <a:buClrTx/>
              <a:buNone/>
            </a:pP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false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B=6</a:t>
            </a:r>
          </a:p>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end,</a:t>
            </a:r>
            <a:endPar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20000"/>
              </a:lnSpc>
              <a:spcBef>
                <a:spcPts val="0"/>
              </a:spcBef>
              <a:spcAft>
                <a:spcPts val="0"/>
              </a:spcAft>
              <a:buClrTx/>
              <a:buNone/>
            </a:pP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h(B).  % legal</a:t>
            </a: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88138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300"/>
                                        <p:tgtEl>
                                          <p:spTgt spid="7">
                                            <p:txEl>
                                              <p:pRg st="0" end="0"/>
                                            </p:txEl>
                                          </p:spTgt>
                                        </p:tgtEl>
                                      </p:cBhvr>
                                    </p:animEffect>
                                  </p:childTnLst>
                                </p:cTn>
                              </p:par>
                            </p:childTnLst>
                          </p:cTn>
                        </p:par>
                        <p:par>
                          <p:cTn id="12" fill="hold">
                            <p:stCondLst>
                              <p:cond delay="800"/>
                            </p:stCondLst>
                            <p:childTnLst>
                              <p:par>
                                <p:cTn id="13" presetID="10" presetClass="entr" presetSubtype="0" fill="hold"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300"/>
                                        <p:tgtEl>
                                          <p:spTgt spid="7">
                                            <p:txEl>
                                              <p:pRg st="1" end="1"/>
                                            </p:txEl>
                                          </p:spTgt>
                                        </p:tgtEl>
                                      </p:cBhvr>
                                    </p:animEffect>
                                  </p:childTnLst>
                                </p:cTn>
                              </p:par>
                            </p:childTnLst>
                          </p:cTn>
                        </p:par>
                        <p:par>
                          <p:cTn id="16" fill="hold">
                            <p:stCondLst>
                              <p:cond delay="1100"/>
                            </p:stCondLst>
                            <p:childTnLst>
                              <p:par>
                                <p:cTn id="17" presetID="10" presetClass="entr" presetSubtype="0" fill="hold"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300"/>
                                        <p:tgtEl>
                                          <p:spTgt spid="7">
                                            <p:txEl>
                                              <p:pRg st="2" end="2"/>
                                            </p:txEl>
                                          </p:spTgt>
                                        </p:tgtEl>
                                      </p:cBhvr>
                                    </p:animEffect>
                                  </p:childTnLst>
                                </p:cTn>
                              </p:par>
                            </p:childTnLst>
                          </p:cTn>
                        </p:par>
                        <p:par>
                          <p:cTn id="20" fill="hold">
                            <p:stCondLst>
                              <p:cond delay="1400"/>
                            </p:stCondLst>
                            <p:childTnLst>
                              <p:par>
                                <p:cTn id="21" presetID="10" presetClass="entr" presetSubtype="0" fill="hold"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400"/>
                                        <p:tgtEl>
                                          <p:spTgt spid="7">
                                            <p:txEl>
                                              <p:pRg st="3" end="3"/>
                                            </p:txEl>
                                          </p:spTgt>
                                        </p:tgtEl>
                                      </p:cBhvr>
                                    </p:animEffect>
                                  </p:childTnLst>
                                </p:cTn>
                              </p:par>
                            </p:childTnLst>
                          </p:cTn>
                        </p:par>
                        <p:par>
                          <p:cTn id="24" fill="hold">
                            <p:stCondLst>
                              <p:cond delay="1800"/>
                            </p:stCondLst>
                            <p:childTnLst>
                              <p:par>
                                <p:cTn id="25" presetID="10" presetClass="entr" presetSubtype="0" fill="hold"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3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7">
                                            <p:txEl>
                                              <p:pRg st="6" end="6"/>
                                            </p:txEl>
                                          </p:spTgt>
                                        </p:tgtEl>
                                        <p:attrNameLst>
                                          <p:attrName>style.visibility</p:attrName>
                                        </p:attrNameLst>
                                      </p:cBhvr>
                                      <p:to>
                                        <p:strVal val="visible"/>
                                      </p:to>
                                    </p:set>
                                    <p:animEffect transition="in" filter="fade">
                                      <p:cBhvr>
                                        <p:cTn id="36" dur="500"/>
                                        <p:tgtEl>
                                          <p:spTgt spid="7">
                                            <p:txEl>
                                              <p:pRg st="6" end="6"/>
                                            </p:txEl>
                                          </p:spTgt>
                                        </p:tgtEl>
                                      </p:cBhvr>
                                    </p:animEffect>
                                  </p:childTnLst>
                                </p:cTn>
                              </p:par>
                            </p:childTnLst>
                          </p:cTn>
                        </p:par>
                        <p:par>
                          <p:cTn id="37" fill="hold">
                            <p:stCondLst>
                              <p:cond delay="1000"/>
                            </p:stCondLst>
                            <p:childTnLst>
                              <p:par>
                                <p:cTn id="38" presetID="10" presetClass="entr" presetSubtype="0" fill="hold" nodeType="afterEffect">
                                  <p:stCondLst>
                                    <p:cond delay="0"/>
                                  </p:stCondLst>
                                  <p:childTnLst>
                                    <p:set>
                                      <p:cBhvr>
                                        <p:cTn id="39" dur="1" fill="hold">
                                          <p:stCondLst>
                                            <p:cond delay="0"/>
                                          </p:stCondLst>
                                        </p:cTn>
                                        <p:tgtEl>
                                          <p:spTgt spid="7">
                                            <p:txEl>
                                              <p:pRg st="7" end="7"/>
                                            </p:txEl>
                                          </p:spTgt>
                                        </p:tgtEl>
                                        <p:attrNameLst>
                                          <p:attrName>style.visibility</p:attrName>
                                        </p:attrNameLst>
                                      </p:cBhvr>
                                      <p:to>
                                        <p:strVal val="visible"/>
                                      </p:to>
                                    </p:set>
                                    <p:animEffect transition="in" filter="fade">
                                      <p:cBhvr>
                                        <p:cTn id="40" dur="500"/>
                                        <p:tgtEl>
                                          <p:spTgt spid="7">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9">
                                            <p:txEl>
                                              <p:pRg st="0" end="0"/>
                                            </p:txEl>
                                          </p:spTgt>
                                        </p:tgtEl>
                                        <p:attrNameLst>
                                          <p:attrName>style.visibility</p:attrName>
                                        </p:attrNameLst>
                                      </p:cBhvr>
                                      <p:to>
                                        <p:strVal val="visible"/>
                                      </p:to>
                                    </p:set>
                                    <p:animEffect transition="in" filter="fade">
                                      <p:cBhvr>
                                        <p:cTn id="45" dur="500"/>
                                        <p:tgtEl>
                                          <p:spTgt spid="9">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fade">
                                      <p:cBhvr>
                                        <p:cTn id="50" dur="800"/>
                                        <p:tgtEl>
                                          <p:spTgt spid="2"/>
                                        </p:tgtEl>
                                      </p:cBhvr>
                                    </p:animEffect>
                                    <p:anim calcmode="lin" valueType="num">
                                      <p:cBhvr>
                                        <p:cTn id="51" dur="800" fill="hold"/>
                                        <p:tgtEl>
                                          <p:spTgt spid="2"/>
                                        </p:tgtEl>
                                        <p:attrNameLst>
                                          <p:attrName>ppt_x</p:attrName>
                                        </p:attrNameLst>
                                      </p:cBhvr>
                                      <p:tavLst>
                                        <p:tav tm="0">
                                          <p:val>
                                            <p:strVal val="#ppt_x"/>
                                          </p:val>
                                        </p:tav>
                                        <p:tav tm="100000">
                                          <p:val>
                                            <p:strVal val="#ppt_x"/>
                                          </p:val>
                                        </p:tav>
                                      </p:tavLst>
                                    </p:anim>
                                    <p:anim calcmode="lin" valueType="num">
                                      <p:cBhvr>
                                        <p:cTn id="52" dur="800" fill="hold"/>
                                        <p:tgtEl>
                                          <p:spTgt spid="2"/>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fade">
                                      <p:cBhvr>
                                        <p:cTn id="55" dur="900"/>
                                        <p:tgtEl>
                                          <p:spTgt spid="11"/>
                                        </p:tgtEl>
                                      </p:cBhvr>
                                    </p:animEffect>
                                    <p:anim calcmode="lin" valueType="num">
                                      <p:cBhvr>
                                        <p:cTn id="56" dur="900" fill="hold"/>
                                        <p:tgtEl>
                                          <p:spTgt spid="11"/>
                                        </p:tgtEl>
                                        <p:attrNameLst>
                                          <p:attrName>ppt_x</p:attrName>
                                        </p:attrNameLst>
                                      </p:cBhvr>
                                      <p:tavLst>
                                        <p:tav tm="0">
                                          <p:val>
                                            <p:strVal val="#ppt_x"/>
                                          </p:val>
                                        </p:tav>
                                        <p:tav tm="100000">
                                          <p:val>
                                            <p:strVal val="#ppt_x"/>
                                          </p:val>
                                        </p:tav>
                                      </p:tavLst>
                                    </p:anim>
                                    <p:anim calcmode="lin" valueType="num">
                                      <p:cBhvr>
                                        <p:cTn id="57" dur="900" fill="hold"/>
                                        <p:tgtEl>
                                          <p:spTgt spid="11"/>
                                        </p:tgtEl>
                                        <p:attrNameLst>
                                          <p:attrName>ppt_y</p:attrName>
                                        </p:attrNameLst>
                                      </p:cBhvr>
                                      <p:tavLst>
                                        <p:tav tm="0">
                                          <p:val>
                                            <p:strVal val="#ppt_y+.1"/>
                                          </p:val>
                                        </p:tav>
                                        <p:tav tm="100000">
                                          <p:val>
                                            <p:strVal val="#ppt_y"/>
                                          </p:val>
                                        </p:tav>
                                      </p:tavLst>
                                    </p:anim>
                                  </p:childTnLst>
                                </p:cTn>
                              </p:par>
                            </p:childTnLst>
                          </p:cTn>
                        </p:par>
                        <p:par>
                          <p:cTn id="58" fill="hold">
                            <p:stCondLst>
                              <p:cond delay="900"/>
                            </p:stCondLst>
                            <p:childTnLst>
                              <p:par>
                                <p:cTn id="59" presetID="10" presetClass="entr" presetSubtype="0" fill="hold" nodeType="afterEffect">
                                  <p:stCondLst>
                                    <p:cond delay="0"/>
                                  </p:stCondLst>
                                  <p:childTnLst>
                                    <p:set>
                                      <p:cBhvr>
                                        <p:cTn id="60" dur="1" fill="hold">
                                          <p:stCondLst>
                                            <p:cond delay="0"/>
                                          </p:stCondLst>
                                        </p:cTn>
                                        <p:tgtEl>
                                          <p:spTgt spid="10">
                                            <p:txEl>
                                              <p:pRg st="0" end="0"/>
                                            </p:txEl>
                                          </p:spTgt>
                                        </p:tgtEl>
                                        <p:attrNameLst>
                                          <p:attrName>style.visibility</p:attrName>
                                        </p:attrNameLst>
                                      </p:cBhvr>
                                      <p:to>
                                        <p:strVal val="visible"/>
                                      </p:to>
                                    </p:set>
                                    <p:animEffect transition="in" filter="fade">
                                      <p:cBhvr>
                                        <p:cTn id="61" dur="500"/>
                                        <p:tgtEl>
                                          <p:spTgt spid="10">
                                            <p:txEl>
                                              <p:pRg st="0" end="0"/>
                                            </p:txEl>
                                          </p:spTgt>
                                        </p:tgtEl>
                                      </p:cBhvr>
                                    </p:animEffect>
                                  </p:childTnLst>
                                </p:cTn>
                              </p:par>
                            </p:childTnLst>
                          </p:cTn>
                        </p:par>
                        <p:par>
                          <p:cTn id="62" fill="hold">
                            <p:stCondLst>
                              <p:cond delay="1400"/>
                            </p:stCondLst>
                            <p:childTnLst>
                              <p:par>
                                <p:cTn id="63" presetID="10" presetClass="entr" presetSubtype="0" fill="hold" nodeType="afterEffect">
                                  <p:stCondLst>
                                    <p:cond delay="0"/>
                                  </p:stCondLst>
                                  <p:childTnLst>
                                    <p:set>
                                      <p:cBhvr>
                                        <p:cTn id="64" dur="1" fill="hold">
                                          <p:stCondLst>
                                            <p:cond delay="0"/>
                                          </p:stCondLst>
                                        </p:cTn>
                                        <p:tgtEl>
                                          <p:spTgt spid="10">
                                            <p:txEl>
                                              <p:pRg st="1" end="1"/>
                                            </p:txEl>
                                          </p:spTgt>
                                        </p:tgtEl>
                                        <p:attrNameLst>
                                          <p:attrName>style.visibility</p:attrName>
                                        </p:attrNameLst>
                                      </p:cBhvr>
                                      <p:to>
                                        <p:strVal val="visible"/>
                                      </p:to>
                                    </p:set>
                                    <p:animEffect transition="in" filter="fade">
                                      <p:cBhvr>
                                        <p:cTn id="65" dur="500"/>
                                        <p:tgtEl>
                                          <p:spTgt spid="10">
                                            <p:txEl>
                                              <p:pRg st="1" end="1"/>
                                            </p:txEl>
                                          </p:spTgt>
                                        </p:tgtEl>
                                      </p:cBhvr>
                                    </p:animEffect>
                                  </p:childTnLst>
                                </p:cTn>
                              </p:par>
                            </p:childTnLst>
                          </p:cTn>
                        </p:par>
                        <p:par>
                          <p:cTn id="66" fill="hold">
                            <p:stCondLst>
                              <p:cond delay="1900"/>
                            </p:stCondLst>
                            <p:childTnLst>
                              <p:par>
                                <p:cTn id="67" presetID="10" presetClass="entr" presetSubtype="0" fill="hold" nodeType="afterEffect">
                                  <p:stCondLst>
                                    <p:cond delay="0"/>
                                  </p:stCondLst>
                                  <p:childTnLst>
                                    <p:set>
                                      <p:cBhvr>
                                        <p:cTn id="68" dur="1" fill="hold">
                                          <p:stCondLst>
                                            <p:cond delay="0"/>
                                          </p:stCondLst>
                                        </p:cTn>
                                        <p:tgtEl>
                                          <p:spTgt spid="10">
                                            <p:txEl>
                                              <p:pRg st="2" end="2"/>
                                            </p:txEl>
                                          </p:spTgt>
                                        </p:tgtEl>
                                        <p:attrNameLst>
                                          <p:attrName>style.visibility</p:attrName>
                                        </p:attrNameLst>
                                      </p:cBhvr>
                                      <p:to>
                                        <p:strVal val="visible"/>
                                      </p:to>
                                    </p:set>
                                    <p:animEffect transition="in" filter="fade">
                                      <p:cBhvr>
                                        <p:cTn id="69" dur="500"/>
                                        <p:tgtEl>
                                          <p:spTgt spid="10">
                                            <p:txEl>
                                              <p:pRg st="2" end="2"/>
                                            </p:txEl>
                                          </p:spTgt>
                                        </p:tgtEl>
                                      </p:cBhvr>
                                    </p:animEffect>
                                  </p:childTnLst>
                                </p:cTn>
                              </p:par>
                            </p:childTnLst>
                          </p:cTn>
                        </p:par>
                        <p:par>
                          <p:cTn id="70" fill="hold">
                            <p:stCondLst>
                              <p:cond delay="2400"/>
                            </p:stCondLst>
                            <p:childTnLst>
                              <p:par>
                                <p:cTn id="71" presetID="10" presetClass="entr" presetSubtype="0" fill="hold" nodeType="afterEffect">
                                  <p:stCondLst>
                                    <p:cond delay="0"/>
                                  </p:stCondLst>
                                  <p:childTnLst>
                                    <p:set>
                                      <p:cBhvr>
                                        <p:cTn id="72" dur="1" fill="hold">
                                          <p:stCondLst>
                                            <p:cond delay="0"/>
                                          </p:stCondLst>
                                        </p:cTn>
                                        <p:tgtEl>
                                          <p:spTgt spid="10">
                                            <p:txEl>
                                              <p:pRg st="3" end="3"/>
                                            </p:txEl>
                                          </p:spTgt>
                                        </p:tgtEl>
                                        <p:attrNameLst>
                                          <p:attrName>style.visibility</p:attrName>
                                        </p:attrNameLst>
                                      </p:cBhvr>
                                      <p:to>
                                        <p:strVal val="visible"/>
                                      </p:to>
                                    </p:set>
                                    <p:animEffect transition="in" filter="fade">
                                      <p:cBhvr>
                                        <p:cTn id="73" dur="500"/>
                                        <p:tgtEl>
                                          <p:spTgt spid="10">
                                            <p:txEl>
                                              <p:pRg st="3" end="3"/>
                                            </p:txEl>
                                          </p:spTgt>
                                        </p:tgtEl>
                                      </p:cBhvr>
                                    </p:animEffect>
                                  </p:childTnLst>
                                </p:cTn>
                              </p:par>
                            </p:childTnLst>
                          </p:cTn>
                        </p:par>
                        <p:par>
                          <p:cTn id="74" fill="hold">
                            <p:stCondLst>
                              <p:cond delay="2900"/>
                            </p:stCondLst>
                            <p:childTnLst>
                              <p:par>
                                <p:cTn id="75" presetID="10" presetClass="entr" presetSubtype="0" fill="hold" nodeType="afterEffect">
                                  <p:stCondLst>
                                    <p:cond delay="0"/>
                                  </p:stCondLst>
                                  <p:childTnLst>
                                    <p:set>
                                      <p:cBhvr>
                                        <p:cTn id="76" dur="1" fill="hold">
                                          <p:stCondLst>
                                            <p:cond delay="0"/>
                                          </p:stCondLst>
                                        </p:cTn>
                                        <p:tgtEl>
                                          <p:spTgt spid="10">
                                            <p:txEl>
                                              <p:pRg st="4" end="4"/>
                                            </p:txEl>
                                          </p:spTgt>
                                        </p:tgtEl>
                                        <p:attrNameLst>
                                          <p:attrName>style.visibility</p:attrName>
                                        </p:attrNameLst>
                                      </p:cBhvr>
                                      <p:to>
                                        <p:strVal val="visible"/>
                                      </p:to>
                                    </p:set>
                                    <p:animEffect transition="in" filter="fade">
                                      <p:cBhvr>
                                        <p:cTn id="77" dur="500"/>
                                        <p:tgtEl>
                                          <p:spTgt spid="10">
                                            <p:txEl>
                                              <p:pRg st="4" end="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10">
                                            <p:txEl>
                                              <p:pRg st="5" end="5"/>
                                            </p:txEl>
                                          </p:spTgt>
                                        </p:tgtEl>
                                        <p:attrNameLst>
                                          <p:attrName>style.visibility</p:attrName>
                                        </p:attrNameLst>
                                      </p:cBhvr>
                                      <p:to>
                                        <p:strVal val="visible"/>
                                      </p:to>
                                    </p:set>
                                    <p:animEffect transition="in" filter="wipe(left)">
                                      <p:cBhvr>
                                        <p:cTn id="82" dur="1800"/>
                                        <p:tgtEl>
                                          <p:spTgt spid="10">
                                            <p:txEl>
                                              <p:pRg st="5" end="5"/>
                                            </p:txEl>
                                          </p:spTgt>
                                        </p:tgtEl>
                                      </p:cBhvr>
                                    </p:animEffect>
                                  </p:childTnLst>
                                </p:cTn>
                              </p:par>
                            </p:childTnLst>
                          </p:cTn>
                        </p:par>
                        <p:par>
                          <p:cTn id="83" fill="hold">
                            <p:stCondLst>
                              <p:cond delay="1800"/>
                            </p:stCondLst>
                            <p:childTnLst>
                              <p:par>
                                <p:cTn id="84" presetID="10" presetClass="entr" presetSubtype="0" fill="hold" nodeType="afterEffect">
                                  <p:stCondLst>
                                    <p:cond delay="0"/>
                                  </p:stCondLst>
                                  <p:childTnLst>
                                    <p:set>
                                      <p:cBhvr>
                                        <p:cTn id="85" dur="1" fill="hold">
                                          <p:stCondLst>
                                            <p:cond delay="0"/>
                                          </p:stCondLst>
                                        </p:cTn>
                                        <p:tgtEl>
                                          <p:spTgt spid="12">
                                            <p:txEl>
                                              <p:pRg st="0" end="0"/>
                                            </p:txEl>
                                          </p:spTgt>
                                        </p:tgtEl>
                                        <p:attrNameLst>
                                          <p:attrName>style.visibility</p:attrName>
                                        </p:attrNameLst>
                                      </p:cBhvr>
                                      <p:to>
                                        <p:strVal val="visible"/>
                                      </p:to>
                                    </p:set>
                                    <p:animEffect transition="in" filter="fade">
                                      <p:cBhvr>
                                        <p:cTn id="86" dur="500"/>
                                        <p:tgtEl>
                                          <p:spTgt spid="12">
                                            <p:txEl>
                                              <p:pRg st="0" end="0"/>
                                            </p:txEl>
                                          </p:spTgt>
                                        </p:tgtEl>
                                      </p:cBhvr>
                                    </p:animEffect>
                                  </p:childTnLst>
                                </p:cTn>
                              </p:par>
                            </p:childTnLst>
                          </p:cTn>
                        </p:par>
                        <p:par>
                          <p:cTn id="87" fill="hold">
                            <p:stCondLst>
                              <p:cond delay="2300"/>
                            </p:stCondLst>
                            <p:childTnLst>
                              <p:par>
                                <p:cTn id="88" presetID="10" presetClass="entr" presetSubtype="0" fill="hold" nodeType="afterEffect">
                                  <p:stCondLst>
                                    <p:cond delay="0"/>
                                  </p:stCondLst>
                                  <p:childTnLst>
                                    <p:set>
                                      <p:cBhvr>
                                        <p:cTn id="89" dur="1" fill="hold">
                                          <p:stCondLst>
                                            <p:cond delay="0"/>
                                          </p:stCondLst>
                                        </p:cTn>
                                        <p:tgtEl>
                                          <p:spTgt spid="12">
                                            <p:txEl>
                                              <p:pRg st="1" end="1"/>
                                            </p:txEl>
                                          </p:spTgt>
                                        </p:tgtEl>
                                        <p:attrNameLst>
                                          <p:attrName>style.visibility</p:attrName>
                                        </p:attrNameLst>
                                      </p:cBhvr>
                                      <p:to>
                                        <p:strVal val="visible"/>
                                      </p:to>
                                    </p:set>
                                    <p:animEffect transition="in" filter="fade">
                                      <p:cBhvr>
                                        <p:cTn id="90" dur="500"/>
                                        <p:tgtEl>
                                          <p:spTgt spid="12">
                                            <p:txEl>
                                              <p:pRg st="1" end="1"/>
                                            </p:txEl>
                                          </p:spTgt>
                                        </p:tgtEl>
                                      </p:cBhvr>
                                    </p:animEffect>
                                  </p:childTnLst>
                                </p:cTn>
                              </p:par>
                            </p:childTnLst>
                          </p:cTn>
                        </p:par>
                        <p:par>
                          <p:cTn id="91" fill="hold">
                            <p:stCondLst>
                              <p:cond delay="2800"/>
                            </p:stCondLst>
                            <p:childTnLst>
                              <p:par>
                                <p:cTn id="92" presetID="10" presetClass="entr" presetSubtype="0" fill="hold" nodeType="afterEffect">
                                  <p:stCondLst>
                                    <p:cond delay="0"/>
                                  </p:stCondLst>
                                  <p:childTnLst>
                                    <p:set>
                                      <p:cBhvr>
                                        <p:cTn id="93" dur="1" fill="hold">
                                          <p:stCondLst>
                                            <p:cond delay="0"/>
                                          </p:stCondLst>
                                        </p:cTn>
                                        <p:tgtEl>
                                          <p:spTgt spid="12">
                                            <p:txEl>
                                              <p:pRg st="2" end="2"/>
                                            </p:txEl>
                                          </p:spTgt>
                                        </p:tgtEl>
                                        <p:attrNameLst>
                                          <p:attrName>style.visibility</p:attrName>
                                        </p:attrNameLst>
                                      </p:cBhvr>
                                      <p:to>
                                        <p:strVal val="visible"/>
                                      </p:to>
                                    </p:set>
                                    <p:animEffect transition="in" filter="fade">
                                      <p:cBhvr>
                                        <p:cTn id="94" dur="500"/>
                                        <p:tgtEl>
                                          <p:spTgt spid="12">
                                            <p:txEl>
                                              <p:pRg st="2" end="2"/>
                                            </p:txEl>
                                          </p:spTgt>
                                        </p:tgtEl>
                                      </p:cBhvr>
                                    </p:animEffect>
                                  </p:childTnLst>
                                </p:cTn>
                              </p:par>
                            </p:childTnLst>
                          </p:cTn>
                        </p:par>
                        <p:par>
                          <p:cTn id="95" fill="hold">
                            <p:stCondLst>
                              <p:cond delay="3300"/>
                            </p:stCondLst>
                            <p:childTnLst>
                              <p:par>
                                <p:cTn id="96" presetID="10" presetClass="entr" presetSubtype="0" fill="hold" nodeType="afterEffect">
                                  <p:stCondLst>
                                    <p:cond delay="0"/>
                                  </p:stCondLst>
                                  <p:childTnLst>
                                    <p:set>
                                      <p:cBhvr>
                                        <p:cTn id="97" dur="1" fill="hold">
                                          <p:stCondLst>
                                            <p:cond delay="0"/>
                                          </p:stCondLst>
                                        </p:cTn>
                                        <p:tgtEl>
                                          <p:spTgt spid="12">
                                            <p:txEl>
                                              <p:pRg st="3" end="3"/>
                                            </p:txEl>
                                          </p:spTgt>
                                        </p:tgtEl>
                                        <p:attrNameLst>
                                          <p:attrName>style.visibility</p:attrName>
                                        </p:attrNameLst>
                                      </p:cBhvr>
                                      <p:to>
                                        <p:strVal val="visible"/>
                                      </p:to>
                                    </p:set>
                                    <p:animEffect transition="in" filter="fade">
                                      <p:cBhvr>
                                        <p:cTn id="98" dur="500"/>
                                        <p:tgtEl>
                                          <p:spTgt spid="12">
                                            <p:txEl>
                                              <p:pRg st="3" end="3"/>
                                            </p:txEl>
                                          </p:spTgt>
                                        </p:tgtEl>
                                      </p:cBhvr>
                                    </p:animEffect>
                                  </p:childTnLst>
                                </p:cTn>
                              </p:par>
                            </p:childTnLst>
                          </p:cTn>
                        </p:par>
                        <p:par>
                          <p:cTn id="99" fill="hold">
                            <p:stCondLst>
                              <p:cond delay="3800"/>
                            </p:stCondLst>
                            <p:childTnLst>
                              <p:par>
                                <p:cTn id="100" presetID="10" presetClass="entr" presetSubtype="0" fill="hold" nodeType="afterEffect">
                                  <p:stCondLst>
                                    <p:cond delay="0"/>
                                  </p:stCondLst>
                                  <p:childTnLst>
                                    <p:set>
                                      <p:cBhvr>
                                        <p:cTn id="101" dur="1" fill="hold">
                                          <p:stCondLst>
                                            <p:cond delay="0"/>
                                          </p:stCondLst>
                                        </p:cTn>
                                        <p:tgtEl>
                                          <p:spTgt spid="12">
                                            <p:txEl>
                                              <p:pRg st="4" end="4"/>
                                            </p:txEl>
                                          </p:spTgt>
                                        </p:tgtEl>
                                        <p:attrNameLst>
                                          <p:attrName>style.visibility</p:attrName>
                                        </p:attrNameLst>
                                      </p:cBhvr>
                                      <p:to>
                                        <p:strVal val="visible"/>
                                      </p:to>
                                    </p:set>
                                    <p:animEffect transition="in" filter="fade">
                                      <p:cBhvr>
                                        <p:cTn id="102" dur="500"/>
                                        <p:tgtEl>
                                          <p:spTgt spid="12">
                                            <p:txEl>
                                              <p:pRg st="4" end="4"/>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childTnLst>
                                    <p:set>
                                      <p:cBhvr>
                                        <p:cTn id="106" dur="1" fill="hold">
                                          <p:stCondLst>
                                            <p:cond delay="0"/>
                                          </p:stCondLst>
                                        </p:cTn>
                                        <p:tgtEl>
                                          <p:spTgt spid="12">
                                            <p:txEl>
                                              <p:pRg st="5" end="5"/>
                                            </p:txEl>
                                          </p:spTgt>
                                        </p:tgtEl>
                                        <p:attrNameLst>
                                          <p:attrName>style.visibility</p:attrName>
                                        </p:attrNameLst>
                                      </p:cBhvr>
                                      <p:to>
                                        <p:strVal val="visible"/>
                                      </p:to>
                                    </p:set>
                                    <p:animEffect transition="in" filter="wipe(left)">
                                      <p:cBhvr>
                                        <p:cTn id="107" dur="1800"/>
                                        <p:tgtEl>
                                          <p:spTgt spid="1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1000" y="381001"/>
            <a:ext cx="8525629"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Scope Summary                              </a:t>
            </a:r>
            <a:r>
              <a:rPr lang="en-US" sz="1200" b="1" i="1" dirty="0">
                <a:solidFill>
                  <a:srgbClr val="0070C0"/>
                </a:solidFill>
                <a:latin typeface="Arial" panose="020B0604020202020204" pitchFamily="34" charset="0"/>
                <a:cs typeface="Arial" panose="020B0604020202020204" pitchFamily="34" charset="0"/>
              </a:rPr>
              <a:t>( from </a:t>
            </a:r>
            <a:r>
              <a:rPr lang="en-US" sz="1200" b="1" i="1" dirty="0" err="1">
                <a:solidFill>
                  <a:srgbClr val="0070C0"/>
                </a:solidFill>
                <a:latin typeface="Arial" panose="020B0604020202020204" pitchFamily="34" charset="0"/>
                <a:cs typeface="Arial" panose="020B0604020202020204" pitchFamily="34" charset="0"/>
              </a:rPr>
              <a:t>ChatGPT</a:t>
            </a:r>
            <a:r>
              <a:rPr lang="en-US" sz="1200" b="1" i="1" dirty="0">
                <a:solidFill>
                  <a:srgbClr val="0070C0"/>
                </a:solidFill>
                <a:latin typeface="Arial" panose="020B0604020202020204" pitchFamily="34" charset="0"/>
                <a:cs typeface="Arial" panose="020B0604020202020204" pitchFamily="34" charset="0"/>
              </a:rPr>
              <a:t> )</a:t>
            </a:r>
            <a:endParaRPr lang="en-US" sz="3200" b="1" i="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16523" y="1295400"/>
            <a:ext cx="8077954"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2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Single Assignment</a:t>
            </a:r>
          </a:p>
          <a:p>
            <a:pPr marL="0" indent="0">
              <a:spcBef>
                <a:spcPts val="0"/>
              </a:spcBef>
              <a:spcAft>
                <a:spcPts val="0"/>
              </a:spcAft>
              <a:buClrTx/>
              <a:buNone/>
            </a:pP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Variables are immutable once assigned and cannot be re-bound </a:t>
            </a:r>
            <a:r>
              <a:rPr lang="en-US" sz="12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within the same scope</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t>
            </a:r>
          </a:p>
          <a:p>
            <a:pPr marL="0" indent="0">
              <a:spcBef>
                <a:spcPts val="0"/>
              </a:spcBef>
              <a:spcAft>
                <a:spcPts val="0"/>
              </a:spcAft>
              <a:buClrTx/>
              <a:buNone/>
            </a:pPr>
            <a:endPar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Sequential Scope</a:t>
            </a:r>
          </a:p>
          <a:p>
            <a:pPr marL="0" indent="0">
              <a:spcBef>
                <a:spcPts val="0"/>
              </a:spcBef>
              <a:spcAft>
                <a:spcPts val="0"/>
              </a:spcAft>
              <a:buClrTx/>
              <a:buNone/>
            </a:pPr>
            <a:r>
              <a:rPr lang="en-US" sz="12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Variables are accessible only after they are bound.</a:t>
            </a:r>
          </a:p>
          <a:p>
            <a:pPr marL="0" indent="0">
              <a:spcBef>
                <a:spcPts val="0"/>
              </a:spcBef>
              <a:spcAft>
                <a:spcPts val="0"/>
              </a:spcAft>
              <a:buClrTx/>
              <a:buNone/>
            </a:pPr>
            <a:endParaRPr lang="en-US" sz="12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Nested Scope</a:t>
            </a:r>
          </a:p>
          <a:p>
            <a:pPr marL="0" indent="0">
              <a:spcBef>
                <a:spcPts val="0"/>
              </a:spcBef>
              <a:spcAft>
                <a:spcPts val="0"/>
              </a:spcAft>
              <a:buClrTx/>
              <a:buNone/>
            </a:pPr>
            <a:r>
              <a:rPr lang="en-US" sz="12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Inner expressions (e.g., case statements) cannot leak variables to outer expressions.</a:t>
            </a:r>
          </a:p>
          <a:p>
            <a:pPr marL="0" indent="0">
              <a:spcBef>
                <a:spcPts val="0"/>
              </a:spcBef>
              <a:spcAft>
                <a:spcPts val="0"/>
              </a:spcAft>
              <a:buClrTx/>
              <a:buNone/>
            </a:pPr>
            <a:endParaRPr lang="en-US" sz="12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No Global Variables</a:t>
            </a:r>
          </a:p>
          <a:p>
            <a:pPr marL="0" indent="0">
              <a:spcBef>
                <a:spcPts val="0"/>
              </a:spcBef>
              <a:spcAft>
                <a:spcPts val="0"/>
              </a:spcAft>
              <a:buClrTx/>
              <a:buNone/>
            </a:pPr>
            <a:r>
              <a:rPr lang="en-US" sz="12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Erlang does not have global variables; everything is local to the function, module, or process.</a:t>
            </a:r>
          </a:p>
          <a:p>
            <a:pPr marL="0" indent="0">
              <a:spcBef>
                <a:spcPts val="0"/>
              </a:spcBef>
              <a:spcAft>
                <a:spcPts val="0"/>
              </a:spcAft>
              <a:buClrTx/>
              <a:buNone/>
            </a:pPr>
            <a:endParaRPr lang="en-US" sz="12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Process Isolation</a:t>
            </a:r>
          </a:p>
          <a:p>
            <a:pPr marL="0" indent="0">
              <a:spcBef>
                <a:spcPts val="0"/>
              </a:spcBef>
              <a:spcAft>
                <a:spcPts val="0"/>
              </a:spcAft>
              <a:buClrTx/>
              <a:buNone/>
            </a:pPr>
            <a:r>
              <a:rPr lang="en-US" sz="12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Each process has its own scope, and variables cannot be shared between processes.</a:t>
            </a:r>
            <a:endParaRPr lang="en-US" sz="12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endParaRPr lang="en-US" sz="12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Function Scope</a:t>
            </a:r>
          </a:p>
          <a:p>
            <a:pPr marL="0" indent="0">
              <a:spcBef>
                <a:spcPts val="0"/>
              </a:spcBef>
              <a:spcAft>
                <a:spcPts val="0"/>
              </a:spcAft>
              <a:buClrTx/>
              <a:buNone/>
            </a:pP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Variables defined in a function are local to that function and can't be accessed from outside it.</a:t>
            </a:r>
          </a:p>
          <a:p>
            <a:pPr marL="0" indent="0">
              <a:spcBef>
                <a:spcPts val="0"/>
              </a:spcBef>
              <a:spcAft>
                <a:spcPts val="0"/>
              </a:spcAft>
              <a:buClrTx/>
              <a:buNone/>
            </a:pPr>
            <a:endPar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List Comprehensions and Anonymous Functions</a:t>
            </a:r>
          </a:p>
          <a:p>
            <a:pPr marL="0" indent="0">
              <a:spcBef>
                <a:spcPts val="0"/>
              </a:spcBef>
              <a:spcAft>
                <a:spcPts val="0"/>
              </a:spcAft>
              <a:buClrTx/>
              <a:buNone/>
            </a:pP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Variables defined within these constructs are local. Outer scope variables are accessible inside, but not vice versa.</a:t>
            </a:r>
          </a:p>
          <a:p>
            <a:pPr marL="0" indent="0">
              <a:spcBef>
                <a:spcPts val="0"/>
              </a:spcBef>
              <a:spcAft>
                <a:spcPts val="0"/>
              </a:spcAft>
              <a:buClrTx/>
              <a:buNone/>
            </a:pPr>
            <a:endPar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Module Scope</a:t>
            </a:r>
          </a:p>
          <a:p>
            <a:pPr marL="0" indent="0">
              <a:spcBef>
                <a:spcPts val="0"/>
              </a:spcBef>
              <a:spcAft>
                <a:spcPts val="0"/>
              </a:spcAft>
              <a:buClrTx/>
              <a:buNone/>
            </a:pP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Erlang has no global variables, and state is passed explicitly between functions, promoting functional purity. Functions do not share variables unless passed as arguments.</a:t>
            </a:r>
          </a:p>
          <a:p>
            <a:pPr marL="0" indent="0">
              <a:spcBef>
                <a:spcPts val="0"/>
              </a:spcBef>
              <a:spcAft>
                <a:spcPts val="0"/>
              </a:spcAft>
              <a:buClrTx/>
              <a:buNone/>
            </a:pPr>
            <a:endParaRPr lang="en-US" sz="11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114125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500"/>
                                        <p:tgtEl>
                                          <p:spTgt spid="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500"/>
                                        <p:tgtEl>
                                          <p:spTgt spid="5">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animEffect transition="in" filter="fade">
                                      <p:cBhvr>
                                        <p:cTn id="47" dur="500"/>
                                        <p:tgtEl>
                                          <p:spTgt spid="5">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3" end="13"/>
                                            </p:txEl>
                                          </p:spTgt>
                                        </p:tgtEl>
                                        <p:attrNameLst>
                                          <p:attrName>style.visibility</p:attrName>
                                        </p:attrNameLst>
                                      </p:cBhvr>
                                      <p:to>
                                        <p:strVal val="visible"/>
                                      </p:to>
                                    </p:set>
                                    <p:animEffect transition="in" filter="fade">
                                      <p:cBhvr>
                                        <p:cTn id="52" dur="500"/>
                                        <p:tgtEl>
                                          <p:spTgt spid="5">
                                            <p:txEl>
                                              <p:pRg st="13" end="1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5" end="15"/>
                                            </p:txEl>
                                          </p:spTgt>
                                        </p:tgtEl>
                                        <p:attrNameLst>
                                          <p:attrName>style.visibility</p:attrName>
                                        </p:attrNameLst>
                                      </p:cBhvr>
                                      <p:to>
                                        <p:strVal val="visible"/>
                                      </p:to>
                                    </p:set>
                                    <p:animEffect transition="in" filter="fade">
                                      <p:cBhvr>
                                        <p:cTn id="57" dur="500"/>
                                        <p:tgtEl>
                                          <p:spTgt spid="5">
                                            <p:txEl>
                                              <p:pRg st="15" end="1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6" end="16"/>
                                            </p:txEl>
                                          </p:spTgt>
                                        </p:tgtEl>
                                        <p:attrNameLst>
                                          <p:attrName>style.visibility</p:attrName>
                                        </p:attrNameLst>
                                      </p:cBhvr>
                                      <p:to>
                                        <p:strVal val="visible"/>
                                      </p:to>
                                    </p:set>
                                    <p:animEffect transition="in" filter="fade">
                                      <p:cBhvr>
                                        <p:cTn id="62" dur="500"/>
                                        <p:tgtEl>
                                          <p:spTgt spid="5">
                                            <p:txEl>
                                              <p:pRg st="16" end="1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
                                            <p:txEl>
                                              <p:pRg st="18" end="18"/>
                                            </p:txEl>
                                          </p:spTgt>
                                        </p:tgtEl>
                                        <p:attrNameLst>
                                          <p:attrName>style.visibility</p:attrName>
                                        </p:attrNameLst>
                                      </p:cBhvr>
                                      <p:to>
                                        <p:strVal val="visible"/>
                                      </p:to>
                                    </p:set>
                                    <p:animEffect transition="in" filter="fade">
                                      <p:cBhvr>
                                        <p:cTn id="67" dur="500"/>
                                        <p:tgtEl>
                                          <p:spTgt spid="5">
                                            <p:txEl>
                                              <p:pRg st="18" end="18"/>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5">
                                            <p:txEl>
                                              <p:pRg st="19" end="19"/>
                                            </p:txEl>
                                          </p:spTgt>
                                        </p:tgtEl>
                                        <p:attrNameLst>
                                          <p:attrName>style.visibility</p:attrName>
                                        </p:attrNameLst>
                                      </p:cBhvr>
                                      <p:to>
                                        <p:strVal val="visible"/>
                                      </p:to>
                                    </p:set>
                                    <p:animEffect transition="in" filter="fade">
                                      <p:cBhvr>
                                        <p:cTn id="72" dur="500"/>
                                        <p:tgtEl>
                                          <p:spTgt spid="5">
                                            <p:txEl>
                                              <p:pRg st="19" end="1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
                                            <p:txEl>
                                              <p:pRg st="21" end="21"/>
                                            </p:txEl>
                                          </p:spTgt>
                                        </p:tgtEl>
                                        <p:attrNameLst>
                                          <p:attrName>style.visibility</p:attrName>
                                        </p:attrNameLst>
                                      </p:cBhvr>
                                      <p:to>
                                        <p:strVal val="visible"/>
                                      </p:to>
                                    </p:set>
                                    <p:animEffect transition="in" filter="fade">
                                      <p:cBhvr>
                                        <p:cTn id="77" dur="500"/>
                                        <p:tgtEl>
                                          <p:spTgt spid="5">
                                            <p:txEl>
                                              <p:pRg st="21" end="2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5">
                                            <p:txEl>
                                              <p:pRg st="22" end="22"/>
                                            </p:txEl>
                                          </p:spTgt>
                                        </p:tgtEl>
                                        <p:attrNameLst>
                                          <p:attrName>style.visibility</p:attrName>
                                        </p:attrNameLst>
                                      </p:cBhvr>
                                      <p:to>
                                        <p:strVal val="visible"/>
                                      </p:to>
                                    </p:set>
                                    <p:animEffect transition="in" filter="fade">
                                      <p:cBhvr>
                                        <p:cTn id="82" dur="500"/>
                                        <p:tgtEl>
                                          <p:spTgt spid="5">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1000" y="381001"/>
            <a:ext cx="8525629"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Scope Summary                              </a:t>
            </a:r>
            <a:r>
              <a:rPr lang="en-US" sz="1200" b="1" i="1" dirty="0">
                <a:solidFill>
                  <a:srgbClr val="0070C0"/>
                </a:solidFill>
                <a:latin typeface="Arial" panose="020B0604020202020204" pitchFamily="34" charset="0"/>
                <a:cs typeface="Arial" panose="020B0604020202020204" pitchFamily="34" charset="0"/>
              </a:rPr>
              <a:t>( from </a:t>
            </a:r>
            <a:r>
              <a:rPr lang="en-US" sz="1200" b="1" i="1" dirty="0" err="1">
                <a:solidFill>
                  <a:srgbClr val="0070C0"/>
                </a:solidFill>
                <a:latin typeface="Arial" panose="020B0604020202020204" pitchFamily="34" charset="0"/>
                <a:cs typeface="Arial" panose="020B0604020202020204" pitchFamily="34" charset="0"/>
              </a:rPr>
              <a:t>ChatGPT</a:t>
            </a:r>
            <a:r>
              <a:rPr lang="en-US" sz="1200" b="1" i="1" dirty="0">
                <a:solidFill>
                  <a:srgbClr val="0070C0"/>
                </a:solidFill>
                <a:latin typeface="Arial" panose="020B0604020202020204" pitchFamily="34" charset="0"/>
                <a:cs typeface="Arial" panose="020B0604020202020204" pitchFamily="34" charset="0"/>
              </a:rPr>
              <a:t> )</a:t>
            </a:r>
            <a:endParaRPr lang="en-US" sz="3200" b="1" i="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16523" y="1295400"/>
            <a:ext cx="8077954" cy="114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2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Pattern Matching Scope</a:t>
            </a:r>
          </a:p>
          <a:p>
            <a:pPr marL="0" indent="0">
              <a:spcBef>
                <a:spcPts val="0"/>
              </a:spcBef>
              <a:spcAft>
                <a:spcPts val="0"/>
              </a:spcAft>
              <a:buClrTx/>
              <a:buNone/>
            </a:pP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In </a:t>
            </a:r>
            <a:r>
              <a:rPr lang="en-US" sz="12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case, receive</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or </a:t>
            </a:r>
            <a:r>
              <a:rPr lang="en-US" sz="12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if</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expressions, variables bound in one branch are not accessible in other branches unless they were bound in an outer scope.</a:t>
            </a:r>
          </a:p>
        </p:txBody>
      </p:sp>
      <p:sp>
        <p:nvSpPr>
          <p:cNvPr id="13" name="Content Placeholder 1">
            <a:extLst>
              <a:ext uri="{FF2B5EF4-FFF2-40B4-BE49-F238E27FC236}">
                <a16:creationId xmlns:a16="http://schemas.microsoft.com/office/drawing/2014/main" id="{7ECA77F3-2BB8-4F80-AEF1-4B2232E5094B}"/>
              </a:ext>
            </a:extLst>
          </p:cNvPr>
          <p:cNvSpPr txBox="1">
            <a:spLocks/>
          </p:cNvSpPr>
          <p:nvPr/>
        </p:nvSpPr>
        <p:spPr>
          <a:xfrm>
            <a:off x="381000" y="2133600"/>
            <a:ext cx="8077954" cy="2362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Tx/>
              <a:buNone/>
            </a:pPr>
            <a:r>
              <a:rPr lang="en-US" sz="11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a:t>
            </a:r>
            <a:r>
              <a:rPr lang="en-US" sz="1100" b="1"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illScope</a:t>
            </a:r>
            <a:r>
              <a:rPr lang="en-US" sz="11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1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a:t>
            </a:r>
            <a:r>
              <a:rPr lang="en-US" sz="1100" b="1"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test_case</a:t>
            </a:r>
            <a:r>
              <a:rPr lang="en-US" sz="11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a:t>
            </a:r>
          </a:p>
          <a:p>
            <a:pPr marL="0" indent="0">
              <a:lnSpc>
                <a:spcPct val="110000"/>
              </a:lnSpc>
              <a:spcBef>
                <a:spcPts val="0"/>
              </a:spcBef>
              <a:spcAft>
                <a:spcPts val="0"/>
              </a:spcAft>
              <a:buClrTx/>
              <a:buNone/>
            </a:pPr>
            <a:endParaRPr lang="en-US" sz="5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0" indent="0">
              <a:lnSpc>
                <a:spcPct val="110000"/>
              </a:lnSpc>
              <a:spcBef>
                <a:spcPts val="0"/>
              </a:spcBef>
              <a:spcAft>
                <a:spcPts val="0"/>
              </a:spcAft>
              <a:buClrTx/>
              <a:buNone/>
            </a:pPr>
            <a:r>
              <a:rPr lang="en-US" sz="11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test_case</a:t>
            </a: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(X) -&gt;</a:t>
            </a:r>
          </a:p>
          <a:p>
            <a:pPr marL="0" indent="0">
              <a:lnSpc>
                <a:spcPct val="110000"/>
              </a:lnSpc>
              <a:spcBef>
                <a:spcPts val="0"/>
              </a:spcBef>
              <a:spcAft>
                <a:spcPts val="0"/>
              </a:spcAft>
              <a:buClrTx/>
              <a:buNone/>
            </a:pP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case X of</a:t>
            </a:r>
          </a:p>
          <a:p>
            <a:pPr marL="0" indent="0">
              <a:lnSpc>
                <a:spcPct val="110000"/>
              </a:lnSpc>
              <a:spcBef>
                <a:spcPts val="0"/>
              </a:spcBef>
              <a:spcAft>
                <a:spcPts val="0"/>
              </a:spcAft>
              <a:buClrTx/>
              <a:buNone/>
            </a:pP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1 -&gt; </a:t>
            </a:r>
            <a:r>
              <a:rPr lang="en-US" sz="11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Y = 10</a:t>
            </a: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Y is bound here</a:t>
            </a:r>
          </a:p>
          <a:p>
            <a:pPr marL="0" indent="0">
              <a:lnSpc>
                <a:spcPct val="110000"/>
              </a:lnSpc>
              <a:spcBef>
                <a:spcPts val="0"/>
              </a:spcBef>
              <a:buClrTx/>
              <a:buNone/>
            </a:pP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1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("Y is: ~</a:t>
            </a:r>
            <a:r>
              <a:rPr lang="en-US" sz="11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[Y]);</a:t>
            </a:r>
          </a:p>
          <a:p>
            <a:pPr marL="0" indent="0">
              <a:lnSpc>
                <a:spcPct val="110000"/>
              </a:lnSpc>
              <a:spcBef>
                <a:spcPts val="0"/>
              </a:spcBef>
              <a:spcAft>
                <a:spcPts val="0"/>
              </a:spcAft>
              <a:buClrTx/>
              <a:buNone/>
            </a:pP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2 -&gt; </a:t>
            </a:r>
            <a:r>
              <a:rPr lang="en-US" sz="11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("Y is: ~</a:t>
            </a:r>
            <a:r>
              <a:rPr lang="en-US" sz="11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1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Y</a:t>
            </a: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1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Illegal ! </a:t>
            </a:r>
          </a:p>
          <a:p>
            <a:pPr marL="0" indent="0">
              <a:lnSpc>
                <a:spcPct val="110000"/>
              </a:lnSpc>
              <a:spcBef>
                <a:spcPts val="0"/>
              </a:spcBef>
              <a:spcAft>
                <a:spcPts val="0"/>
              </a:spcAft>
              <a:buClrTx/>
              <a:buNone/>
            </a:pPr>
            <a:r>
              <a:rPr lang="en-US" sz="11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 Y is not bound in this clause</a:t>
            </a:r>
          </a:p>
          <a:p>
            <a:pPr marL="0" indent="0">
              <a:lnSpc>
                <a:spcPct val="110000"/>
              </a:lnSpc>
              <a:spcBef>
                <a:spcPts val="0"/>
              </a:spcBef>
              <a:spcAft>
                <a:spcPts val="0"/>
              </a:spcAft>
              <a:buClrTx/>
              <a:buNone/>
            </a:pP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244510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fade">
                                      <p:cBhvr>
                                        <p:cTn id="17" dur="500"/>
                                        <p:tgtEl>
                                          <p:spTgt spid="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Effect transition="in" filter="fade">
                                      <p:cBhvr>
                                        <p:cTn id="22" dur="500"/>
                                        <p:tgtEl>
                                          <p:spTgt spid="1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fade">
                                      <p:cBhvr>
                                        <p:cTn id="27" dur="5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fade">
                                      <p:cBhvr>
                                        <p:cTn id="32" dur="500"/>
                                        <p:tgtEl>
                                          <p:spTgt spid="1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
                                            <p:txEl>
                                              <p:pRg st="5" end="5"/>
                                            </p:txEl>
                                          </p:spTgt>
                                        </p:tgtEl>
                                        <p:attrNameLst>
                                          <p:attrName>style.visibility</p:attrName>
                                        </p:attrNameLst>
                                      </p:cBhvr>
                                      <p:to>
                                        <p:strVal val="visible"/>
                                      </p:to>
                                    </p:set>
                                    <p:animEffect transition="in" filter="fade">
                                      <p:cBhvr>
                                        <p:cTn id="37" dur="500"/>
                                        <p:tgtEl>
                                          <p:spTgt spid="1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
                                            <p:txEl>
                                              <p:pRg st="6" end="6"/>
                                            </p:txEl>
                                          </p:spTgt>
                                        </p:tgtEl>
                                        <p:attrNameLst>
                                          <p:attrName>style.visibility</p:attrName>
                                        </p:attrNameLst>
                                      </p:cBhvr>
                                      <p:to>
                                        <p:strVal val="visible"/>
                                      </p:to>
                                    </p:set>
                                    <p:animEffect transition="in" filter="fade">
                                      <p:cBhvr>
                                        <p:cTn id="42" dur="500"/>
                                        <p:tgtEl>
                                          <p:spTgt spid="1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3">
                                            <p:txEl>
                                              <p:pRg st="7" end="7"/>
                                            </p:txEl>
                                          </p:spTgt>
                                        </p:tgtEl>
                                        <p:attrNameLst>
                                          <p:attrName>style.visibility</p:attrName>
                                        </p:attrNameLst>
                                      </p:cBhvr>
                                      <p:to>
                                        <p:strVal val="visible"/>
                                      </p:to>
                                    </p:set>
                                    <p:animEffect transition="in" filter="fade">
                                      <p:cBhvr>
                                        <p:cTn id="47" dur="500"/>
                                        <p:tgtEl>
                                          <p:spTgt spid="1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3">
                                            <p:txEl>
                                              <p:pRg st="8" end="8"/>
                                            </p:txEl>
                                          </p:spTgt>
                                        </p:tgtEl>
                                        <p:attrNameLst>
                                          <p:attrName>style.visibility</p:attrName>
                                        </p:attrNameLst>
                                      </p:cBhvr>
                                      <p:to>
                                        <p:strVal val="visible"/>
                                      </p:to>
                                    </p:set>
                                    <p:animEffect transition="in" filter="fade">
                                      <p:cBhvr>
                                        <p:cTn id="52" dur="500"/>
                                        <p:tgtEl>
                                          <p:spTgt spid="1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3">
                                            <p:txEl>
                                              <p:pRg st="9" end="9"/>
                                            </p:txEl>
                                          </p:spTgt>
                                        </p:tgtEl>
                                        <p:attrNameLst>
                                          <p:attrName>style.visibility</p:attrName>
                                        </p:attrNameLst>
                                      </p:cBhvr>
                                      <p:to>
                                        <p:strVal val="visible"/>
                                      </p:to>
                                    </p:set>
                                    <p:animEffect transition="in" filter="fade">
                                      <p:cBhvr>
                                        <p:cTn id="57" dur="500"/>
                                        <p:tgtEl>
                                          <p:spTgt spid="1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190625"/>
            <a:ext cx="7467600" cy="7143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Nature of Erlang Programs</a:t>
            </a:r>
          </a:p>
        </p:txBody>
      </p:sp>
      <p:sp>
        <p:nvSpPr>
          <p:cNvPr id="5" name="Content Placeholder 1"/>
          <p:cNvSpPr txBox="1">
            <a:spLocks/>
          </p:cNvSpPr>
          <p:nvPr/>
        </p:nvSpPr>
        <p:spPr>
          <a:xfrm>
            <a:off x="304800" y="1981200"/>
            <a:ext cx="7086600" cy="4114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2400" dirty="0">
                <a:solidFill>
                  <a:schemeClr val="bg1"/>
                </a:solidFill>
                <a:latin typeface="Arial Narrow" panose="020B0606020202030204" pitchFamily="34" charset="0"/>
                <a:cs typeface="Arial" panose="020B0604020202020204" pitchFamily="34" charset="0"/>
              </a:rPr>
              <a:t>The Erlang programming language has </a:t>
            </a:r>
          </a:p>
          <a:p>
            <a:pPr marL="457200"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rPr>
              <a:t>immutable data</a:t>
            </a:r>
          </a:p>
          <a:p>
            <a:pPr marL="457200"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rPr>
              <a:t>pattern matching</a:t>
            </a:r>
          </a:p>
          <a:p>
            <a:pPr marL="457200"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rPr>
              <a:t>functional programming</a:t>
            </a:r>
          </a:p>
          <a:p>
            <a:pPr marL="457200"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hlinkClick r:id="rId2"/>
              </a:rPr>
              <a:t>garbage collection</a:t>
            </a:r>
            <a:r>
              <a:rPr lang="en-US" sz="2400" i="1" dirty="0">
                <a:solidFill>
                  <a:schemeClr val="tx2">
                    <a:lumMod val="50000"/>
                  </a:schemeClr>
                </a:solidFill>
                <a:latin typeface="Arial Narrow" panose="020B0606020202030204" pitchFamily="34" charset="0"/>
                <a:cs typeface="Arial" panose="020B0604020202020204" pitchFamily="34" charset="0"/>
              </a:rPr>
              <a:t> ( and </a:t>
            </a:r>
            <a:r>
              <a:rPr lang="en-US" sz="2400" i="1" dirty="0">
                <a:solidFill>
                  <a:schemeClr val="tx2">
                    <a:lumMod val="50000"/>
                  </a:schemeClr>
                </a:solidFill>
                <a:latin typeface="Arial Narrow" panose="020B0606020202030204" pitchFamily="34" charset="0"/>
                <a:cs typeface="Arial" panose="020B0604020202020204" pitchFamily="34" charset="0"/>
                <a:hlinkClick r:id="rId3"/>
              </a:rPr>
              <a:t>here</a:t>
            </a:r>
            <a:r>
              <a:rPr lang="en-US" sz="2400" i="1" dirty="0">
                <a:solidFill>
                  <a:schemeClr val="tx2">
                    <a:lumMod val="50000"/>
                  </a:schemeClr>
                </a:solidFill>
                <a:latin typeface="Arial Narrow" panose="020B0606020202030204" pitchFamily="34" charset="0"/>
                <a:cs typeface="Arial" panose="020B0604020202020204" pitchFamily="34" charset="0"/>
              </a:rPr>
              <a:t> )</a:t>
            </a:r>
            <a:endParaRPr lang="en-US" sz="2800" i="1" dirty="0">
              <a:solidFill>
                <a:schemeClr val="tx2">
                  <a:lumMod val="50000"/>
                </a:schemeClr>
              </a:solidFill>
              <a:latin typeface="Arial Narrow" panose="020B0606020202030204" pitchFamily="34" charset="0"/>
              <a:cs typeface="Arial" panose="020B0604020202020204" pitchFamily="34" charset="0"/>
            </a:endParaRPr>
          </a:p>
          <a:p>
            <a:pPr marL="109728" indent="0">
              <a:spcBef>
                <a:spcPts val="1200"/>
              </a:spcBef>
              <a:spcAft>
                <a:spcPts val="0"/>
              </a:spcAft>
              <a:buNone/>
            </a:pPr>
            <a:r>
              <a:rPr lang="en-US" sz="2400" dirty="0">
                <a:solidFill>
                  <a:schemeClr val="bg1"/>
                </a:solidFill>
                <a:latin typeface="Arial Narrow" panose="020B0606020202030204" pitchFamily="34" charset="0"/>
                <a:cs typeface="Arial" panose="020B0604020202020204" pitchFamily="34" charset="0"/>
              </a:rPr>
              <a:t>The sequential subset of the Erlang language supports </a:t>
            </a:r>
          </a:p>
          <a:p>
            <a:pPr marL="457200" lvl="1"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rPr>
              <a:t>eager evaluation</a:t>
            </a:r>
          </a:p>
          <a:p>
            <a:pPr marL="457200" lvl="1"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rPr>
              <a:t>single assignment</a:t>
            </a:r>
          </a:p>
          <a:p>
            <a:pPr marL="457200" lvl="1"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rPr>
              <a:t>dynamic typing</a:t>
            </a:r>
            <a:endParaRPr lang="en-US" sz="2800" dirty="0">
              <a:solidFill>
                <a:schemeClr val="bg1"/>
              </a:solidFill>
              <a:latin typeface="Arial Narrow" panose="020B0606020202030204" pitchFamily="34" charset="0"/>
              <a:cs typeface="Arial" panose="020B0604020202020204" pitchFamily="34" charset="0"/>
            </a:endParaRPr>
          </a:p>
          <a:p>
            <a:pPr marL="109728" indent="0">
              <a:spcBef>
                <a:spcPts val="1200"/>
              </a:spcBef>
              <a:spcAft>
                <a:spcPts val="0"/>
              </a:spcAft>
              <a:buNone/>
            </a:pPr>
            <a:r>
              <a:rPr lang="en-US" sz="2400" dirty="0">
                <a:solidFill>
                  <a:schemeClr val="bg1"/>
                </a:solidFill>
                <a:latin typeface="Arial Narrow" panose="020B0606020202030204" pitchFamily="34" charset="0"/>
                <a:cs typeface="Arial" panose="020B0604020202020204" pitchFamily="34" charset="0"/>
              </a:rPr>
              <a:t>A normal Erlang application is built out of hundreds (maybe thousands) of small Erlang processes. </a:t>
            </a:r>
            <a:endParaRPr lang="en-US" sz="2400" b="1" dirty="0">
              <a:solidFill>
                <a:schemeClr val="bg1"/>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890655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40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par>
                          <p:cTn id="17" fill="hold">
                            <p:stCondLst>
                              <p:cond delay="1400"/>
                            </p:stCondLst>
                            <p:childTnLst>
                              <p:par>
                                <p:cTn id="18" presetID="10" presetClass="entr" presetSubtype="0" fill="hold" nodeType="afterEffect">
                                  <p:stCondLst>
                                    <p:cond delay="40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500"/>
                                        <p:tgtEl>
                                          <p:spTgt spid="5">
                                            <p:txEl>
                                              <p:pRg st="2" end="2"/>
                                            </p:txEl>
                                          </p:spTgt>
                                        </p:tgtEl>
                                      </p:cBhvr>
                                    </p:animEffect>
                                  </p:childTnLst>
                                </p:cTn>
                              </p:par>
                            </p:childTnLst>
                          </p:cTn>
                        </p:par>
                        <p:par>
                          <p:cTn id="21" fill="hold">
                            <p:stCondLst>
                              <p:cond delay="2300"/>
                            </p:stCondLst>
                            <p:childTnLst>
                              <p:par>
                                <p:cTn id="22" presetID="10" presetClass="entr" presetSubtype="0" fill="hold" nodeType="afterEffect">
                                  <p:stCondLst>
                                    <p:cond delay="40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fade">
                                      <p:cBhvr>
                                        <p:cTn id="24" dur="500"/>
                                        <p:tgtEl>
                                          <p:spTgt spid="5">
                                            <p:txEl>
                                              <p:pRg st="3" end="3"/>
                                            </p:txEl>
                                          </p:spTgt>
                                        </p:tgtEl>
                                      </p:cBhvr>
                                    </p:animEffect>
                                  </p:childTnLst>
                                </p:cTn>
                              </p:par>
                            </p:childTnLst>
                          </p:cTn>
                        </p:par>
                        <p:par>
                          <p:cTn id="25" fill="hold">
                            <p:stCondLst>
                              <p:cond delay="3200"/>
                            </p:stCondLst>
                            <p:childTnLst>
                              <p:par>
                                <p:cTn id="26" presetID="10" presetClass="entr" presetSubtype="0" fill="hold" nodeType="afterEffect">
                                  <p:stCondLst>
                                    <p:cond delay="40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500"/>
                                        <p:tgtEl>
                                          <p:spTgt spid="5">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Effect transition="in" filter="fade">
                                      <p:cBhvr>
                                        <p:cTn id="33" dur="500"/>
                                        <p:tgtEl>
                                          <p:spTgt spid="5">
                                            <p:txEl>
                                              <p:pRg st="5" end="5"/>
                                            </p:txEl>
                                          </p:spTgt>
                                        </p:tgtEl>
                                      </p:cBhvr>
                                    </p:animEffect>
                                  </p:childTnLst>
                                </p:cTn>
                              </p:par>
                            </p:childTnLst>
                          </p:cTn>
                        </p:par>
                        <p:par>
                          <p:cTn id="34" fill="hold">
                            <p:stCondLst>
                              <p:cond delay="500"/>
                            </p:stCondLst>
                            <p:childTnLst>
                              <p:par>
                                <p:cTn id="35" presetID="10" presetClass="entr" presetSubtype="0" fill="hold" nodeType="afterEffect">
                                  <p:stCondLst>
                                    <p:cond delay="40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par>
                          <p:cTn id="38" fill="hold">
                            <p:stCondLst>
                              <p:cond delay="1400"/>
                            </p:stCondLst>
                            <p:childTnLst>
                              <p:par>
                                <p:cTn id="39" presetID="10" presetClass="entr" presetSubtype="0" fill="hold" nodeType="afterEffect">
                                  <p:stCondLst>
                                    <p:cond delay="400"/>
                                  </p:stCondLst>
                                  <p:childTnLst>
                                    <p:set>
                                      <p:cBhvr>
                                        <p:cTn id="40" dur="1" fill="hold">
                                          <p:stCondLst>
                                            <p:cond delay="0"/>
                                          </p:stCondLst>
                                        </p:cTn>
                                        <p:tgtEl>
                                          <p:spTgt spid="5">
                                            <p:txEl>
                                              <p:pRg st="7" end="7"/>
                                            </p:txEl>
                                          </p:spTgt>
                                        </p:tgtEl>
                                        <p:attrNameLst>
                                          <p:attrName>style.visibility</p:attrName>
                                        </p:attrNameLst>
                                      </p:cBhvr>
                                      <p:to>
                                        <p:strVal val="visible"/>
                                      </p:to>
                                    </p:set>
                                    <p:animEffect transition="in" filter="fade">
                                      <p:cBhvr>
                                        <p:cTn id="41" dur="500"/>
                                        <p:tgtEl>
                                          <p:spTgt spid="5">
                                            <p:txEl>
                                              <p:pRg st="7" end="7"/>
                                            </p:txEl>
                                          </p:spTgt>
                                        </p:tgtEl>
                                      </p:cBhvr>
                                    </p:animEffect>
                                  </p:childTnLst>
                                </p:cTn>
                              </p:par>
                            </p:childTnLst>
                          </p:cTn>
                        </p:par>
                        <p:par>
                          <p:cTn id="42" fill="hold">
                            <p:stCondLst>
                              <p:cond delay="2300"/>
                            </p:stCondLst>
                            <p:childTnLst>
                              <p:par>
                                <p:cTn id="43" presetID="10" presetClass="entr" presetSubtype="0" fill="hold" nodeType="afterEffect">
                                  <p:stCondLst>
                                    <p:cond delay="500"/>
                                  </p:stCondLst>
                                  <p:childTnLst>
                                    <p:set>
                                      <p:cBhvr>
                                        <p:cTn id="44" dur="1" fill="hold">
                                          <p:stCondLst>
                                            <p:cond delay="0"/>
                                          </p:stCondLst>
                                        </p:cTn>
                                        <p:tgtEl>
                                          <p:spTgt spid="5">
                                            <p:txEl>
                                              <p:pRg st="8" end="8"/>
                                            </p:txEl>
                                          </p:spTgt>
                                        </p:tgtEl>
                                        <p:attrNameLst>
                                          <p:attrName>style.visibility</p:attrName>
                                        </p:attrNameLst>
                                      </p:cBhvr>
                                      <p:to>
                                        <p:strVal val="visible"/>
                                      </p:to>
                                    </p:set>
                                    <p:animEffect transition="in" filter="fade">
                                      <p:cBhvr>
                                        <p:cTn id="45" dur="500"/>
                                        <p:tgtEl>
                                          <p:spTgt spid="5">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5">
                                            <p:txEl>
                                              <p:pRg st="9" end="9"/>
                                            </p:txEl>
                                          </p:spTgt>
                                        </p:tgtEl>
                                        <p:attrNameLst>
                                          <p:attrName>style.visibility</p:attrName>
                                        </p:attrNameLst>
                                      </p:cBhvr>
                                      <p:to>
                                        <p:strVal val="visible"/>
                                      </p:to>
                                    </p:set>
                                    <p:animEffect transition="in" filter="fade">
                                      <p:cBhvr>
                                        <p:cTn id="50"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ounded Rectangle 3"/>
          <p:cNvSpPr/>
          <p:nvPr/>
        </p:nvSpPr>
        <p:spPr>
          <a:xfrm>
            <a:off x="228600" y="1143000"/>
            <a:ext cx="8368544" cy="1600200"/>
          </a:xfrm>
          <a:prstGeom prst="roundRect">
            <a:avLst/>
          </a:prstGeom>
          <a:solidFill>
            <a:srgbClr val="F4E4CC">
              <a:alpha val="25000"/>
            </a:srgbClr>
          </a:solid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9900" dirty="0">
              <a:solidFill>
                <a:srgbClr val="0070C0"/>
              </a:solidFill>
              <a:latin typeface="MV Boli" panose="02000500030200090000" pitchFamily="2" charset="0"/>
              <a:cs typeface="MV Boli" panose="02000500030200090000" pitchFamily="2" charset="0"/>
            </a:endParaRPr>
          </a:p>
        </p:txBody>
      </p:sp>
      <p:sp>
        <p:nvSpPr>
          <p:cNvPr id="3" name="Title 2"/>
          <p:cNvSpPr>
            <a:spLocks noGrp="1"/>
          </p:cNvSpPr>
          <p:nvPr>
            <p:ph type="title"/>
          </p:nvPr>
        </p:nvSpPr>
        <p:spPr>
          <a:xfrm>
            <a:off x="762000" y="1409700"/>
            <a:ext cx="2133600" cy="1066800"/>
          </a:xfrm>
        </p:spPr>
        <p:txBody>
          <a:bodyPr>
            <a:noAutofit/>
          </a:bodyPr>
          <a:lstStyle/>
          <a:p>
            <a:pPr algn="ctr"/>
            <a:r>
              <a:rPr lang="en-US" sz="6600" b="1" dirty="0">
                <a:solidFill>
                  <a:srgbClr val="0070C0"/>
                </a:solidFill>
                <a:latin typeface="MV Boli" panose="02000500030200090000" pitchFamily="2" charset="0"/>
                <a:cs typeface="MV Boli" panose="02000500030200090000" pitchFamily="2" charset="0"/>
              </a:rPr>
              <a:t>END</a:t>
            </a:r>
          </a:p>
        </p:txBody>
      </p:sp>
    </p:spTree>
    <p:extLst>
      <p:ext uri="{BB962C8B-B14F-4D97-AF65-F5344CB8AC3E}">
        <p14:creationId xmlns:p14="http://schemas.microsoft.com/office/powerpoint/2010/main" val="1154589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19201"/>
            <a:ext cx="7467600" cy="457199"/>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600" b="1" dirty="0">
                <a:solidFill>
                  <a:srgbClr val="BE442C"/>
                </a:solidFill>
                <a:latin typeface="Arial Narrow" panose="020B0606020202030204" pitchFamily="34" charset="0"/>
                <a:cs typeface="Arial" panose="020B0604020202020204" pitchFamily="34" charset="0"/>
              </a:rPr>
              <a:t>BEAM and ERTS</a:t>
            </a:r>
          </a:p>
        </p:txBody>
      </p:sp>
      <p:sp>
        <p:nvSpPr>
          <p:cNvPr id="5" name="Content Placeholder 1"/>
          <p:cNvSpPr txBox="1">
            <a:spLocks/>
          </p:cNvSpPr>
          <p:nvPr/>
        </p:nvSpPr>
        <p:spPr>
          <a:xfrm>
            <a:off x="304800" y="1905001"/>
            <a:ext cx="8229600" cy="38861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800"/>
              </a:spcAft>
              <a:buNone/>
            </a:pPr>
            <a:r>
              <a:rPr lang="en-US" sz="2400" b="1" dirty="0">
                <a:solidFill>
                  <a:schemeClr val="tx2">
                    <a:lumMod val="50000"/>
                  </a:schemeClr>
                </a:solidFill>
                <a:latin typeface="Arial Narrow" panose="020B0606020202030204" pitchFamily="34" charset="0"/>
                <a:cs typeface="Arial" panose="020B0604020202020204" pitchFamily="34" charset="0"/>
              </a:rPr>
              <a:t>BEAM </a:t>
            </a:r>
            <a:r>
              <a:rPr lang="en-US" sz="2400" dirty="0">
                <a:solidFill>
                  <a:schemeClr val="bg1"/>
                </a:solidFill>
                <a:latin typeface="Arial Narrow" panose="020B0606020202030204" pitchFamily="34" charset="0"/>
                <a:cs typeface="Arial" panose="020B0604020202020204" pitchFamily="34" charset="0"/>
              </a:rPr>
              <a:t>is the virtual machine at the core of the Erlang OTP</a:t>
            </a:r>
          </a:p>
          <a:p>
            <a:pPr marL="109728" indent="0">
              <a:spcBef>
                <a:spcPts val="0"/>
              </a:spcBef>
              <a:spcAft>
                <a:spcPts val="1800"/>
              </a:spcAft>
              <a:buNone/>
            </a:pPr>
            <a:r>
              <a:rPr lang="en-US" sz="2400" dirty="0">
                <a:solidFill>
                  <a:schemeClr val="bg1"/>
                </a:solidFill>
                <a:latin typeface="Arial Narrow" panose="020B0606020202030204" pitchFamily="34" charset="0"/>
                <a:cs typeface="Arial" panose="020B0604020202020204" pitchFamily="34" charset="0"/>
              </a:rPr>
              <a:t>BEAM is part of the Erlang Run-Time System ( </a:t>
            </a:r>
            <a:r>
              <a:rPr lang="en-US" sz="2400" b="1" dirty="0">
                <a:solidFill>
                  <a:schemeClr val="tx2">
                    <a:lumMod val="50000"/>
                  </a:schemeClr>
                </a:solidFill>
                <a:latin typeface="Arial Narrow" panose="020B0606020202030204" pitchFamily="34" charset="0"/>
                <a:cs typeface="Arial" panose="020B0604020202020204" pitchFamily="34" charset="0"/>
              </a:rPr>
              <a:t>ERTS </a:t>
            </a:r>
            <a:r>
              <a:rPr lang="en-US" sz="2400" dirty="0">
                <a:solidFill>
                  <a:schemeClr val="bg1"/>
                </a:solidFill>
                <a:latin typeface="Arial Narrow" panose="020B0606020202030204" pitchFamily="34" charset="0"/>
                <a:cs typeface="Arial" panose="020B0604020202020204" pitchFamily="34" charset="0"/>
              </a:rPr>
              <a:t>), which compiles Erlang source code into bytecode, which is then run on the BEAM</a:t>
            </a:r>
          </a:p>
          <a:p>
            <a:pPr marL="109728" indent="0">
              <a:spcBef>
                <a:spcPts val="0"/>
              </a:spcBef>
              <a:spcAft>
                <a:spcPts val="1800"/>
              </a:spcAft>
              <a:buNone/>
            </a:pPr>
            <a:r>
              <a:rPr lang="en-US" sz="2400" dirty="0">
                <a:solidFill>
                  <a:schemeClr val="bg1"/>
                </a:solidFill>
                <a:latin typeface="Arial Narrow" panose="020B0606020202030204" pitchFamily="34" charset="0"/>
                <a:cs typeface="Arial" panose="020B0604020202020204" pitchFamily="34" charset="0"/>
              </a:rPr>
              <a:t>(wiki) Originally </a:t>
            </a:r>
            <a:r>
              <a:rPr lang="en-US" sz="2400" b="1" dirty="0">
                <a:solidFill>
                  <a:srgbClr val="0070C0"/>
                </a:solidFill>
                <a:latin typeface="Arial Narrow" panose="020B0606020202030204" pitchFamily="34" charset="0"/>
                <a:cs typeface="Arial" panose="020B0604020202020204" pitchFamily="34" charset="0"/>
              </a:rPr>
              <a:t>BEAM </a:t>
            </a:r>
            <a:r>
              <a:rPr lang="en-US" sz="2400" dirty="0">
                <a:solidFill>
                  <a:schemeClr val="bg1"/>
                </a:solidFill>
                <a:latin typeface="Arial Narrow" panose="020B0606020202030204" pitchFamily="34" charset="0"/>
                <a:cs typeface="Arial" panose="020B0604020202020204" pitchFamily="34" charset="0"/>
              </a:rPr>
              <a:t>was short for </a:t>
            </a:r>
            <a:r>
              <a:rPr lang="en-US" sz="2400" b="1" dirty="0">
                <a:solidFill>
                  <a:srgbClr val="0070C0"/>
                </a:solidFill>
                <a:latin typeface="Arial Narrow" panose="020B0606020202030204" pitchFamily="34" charset="0"/>
                <a:cs typeface="Arial" panose="020B0604020202020204" pitchFamily="34" charset="0"/>
              </a:rPr>
              <a:t>Bogdan's </a:t>
            </a:r>
            <a:r>
              <a:rPr lang="en-US" sz="2400" b="1" dirty="0" err="1">
                <a:solidFill>
                  <a:srgbClr val="0070C0"/>
                </a:solidFill>
                <a:latin typeface="Arial Narrow" panose="020B0606020202030204" pitchFamily="34" charset="0"/>
                <a:cs typeface="Arial" panose="020B0604020202020204" pitchFamily="34" charset="0"/>
              </a:rPr>
              <a:t>Erlang</a:t>
            </a:r>
            <a:r>
              <a:rPr lang="en-US" sz="2400" b="1" dirty="0">
                <a:solidFill>
                  <a:srgbClr val="0070C0"/>
                </a:solidFill>
                <a:latin typeface="Arial Narrow" panose="020B0606020202030204" pitchFamily="34" charset="0"/>
                <a:cs typeface="Arial" panose="020B0604020202020204" pitchFamily="34" charset="0"/>
              </a:rPr>
              <a:t> Abstract Machine</a:t>
            </a:r>
            <a:r>
              <a:rPr lang="en-US" sz="2400" dirty="0">
                <a:solidFill>
                  <a:schemeClr val="bg1"/>
                </a:solidFill>
                <a:latin typeface="Arial Narrow" panose="020B0606020202030204" pitchFamily="34" charset="0"/>
                <a:cs typeface="Arial" panose="020B0604020202020204" pitchFamily="34" charset="0"/>
              </a:rPr>
              <a:t>, named after </a:t>
            </a:r>
            <a:r>
              <a:rPr lang="en-US" sz="2400" dirty="0" err="1">
                <a:solidFill>
                  <a:schemeClr val="bg1"/>
                </a:solidFill>
                <a:latin typeface="Arial Narrow" panose="020B0606020202030204" pitchFamily="34" charset="0"/>
                <a:cs typeface="Arial" panose="020B0604020202020204" pitchFamily="34" charset="0"/>
              </a:rPr>
              <a:t>Bogumil</a:t>
            </a:r>
            <a:r>
              <a:rPr lang="en-US" sz="2400" dirty="0">
                <a:solidFill>
                  <a:schemeClr val="bg1"/>
                </a:solidFill>
                <a:latin typeface="Arial Narrow" panose="020B0606020202030204" pitchFamily="34" charset="0"/>
                <a:cs typeface="Arial" panose="020B0604020202020204" pitchFamily="34" charset="0"/>
              </a:rPr>
              <a:t> "Bogdan" </a:t>
            </a:r>
            <a:r>
              <a:rPr lang="en-US" sz="2400" dirty="0" err="1">
                <a:solidFill>
                  <a:schemeClr val="bg1"/>
                </a:solidFill>
                <a:latin typeface="Arial Narrow" panose="020B0606020202030204" pitchFamily="34" charset="0"/>
                <a:cs typeface="Arial" panose="020B0604020202020204" pitchFamily="34" charset="0"/>
              </a:rPr>
              <a:t>Hausman</a:t>
            </a:r>
            <a:r>
              <a:rPr lang="en-US" sz="2400" dirty="0">
                <a:solidFill>
                  <a:schemeClr val="bg1"/>
                </a:solidFill>
                <a:latin typeface="Arial Narrow" panose="020B0606020202030204" pitchFamily="34" charset="0"/>
                <a:cs typeface="Arial" panose="020B0604020202020204" pitchFamily="34" charset="0"/>
              </a:rPr>
              <a:t>, who wrote the original version, but the name may also be referred to as </a:t>
            </a:r>
            <a:r>
              <a:rPr lang="en-US" sz="2400" b="1" dirty="0" err="1">
                <a:solidFill>
                  <a:srgbClr val="0070C0"/>
                </a:solidFill>
                <a:latin typeface="Arial Narrow" panose="020B0606020202030204" pitchFamily="34" charset="0"/>
                <a:cs typeface="Arial" panose="020B0604020202020204" pitchFamily="34" charset="0"/>
              </a:rPr>
              <a:t>Björn's</a:t>
            </a:r>
            <a:r>
              <a:rPr lang="en-US" sz="2400" b="1" dirty="0">
                <a:solidFill>
                  <a:srgbClr val="0070C0"/>
                </a:solidFill>
                <a:latin typeface="Arial Narrow" panose="020B0606020202030204" pitchFamily="34" charset="0"/>
                <a:cs typeface="Arial" panose="020B0604020202020204" pitchFamily="34" charset="0"/>
              </a:rPr>
              <a:t> </a:t>
            </a:r>
            <a:r>
              <a:rPr lang="en-US" sz="2400" b="1" dirty="0" err="1">
                <a:solidFill>
                  <a:srgbClr val="0070C0"/>
                </a:solidFill>
                <a:latin typeface="Arial Narrow" panose="020B0606020202030204" pitchFamily="34" charset="0"/>
                <a:cs typeface="Arial" panose="020B0604020202020204" pitchFamily="34" charset="0"/>
              </a:rPr>
              <a:t>Erlang</a:t>
            </a:r>
            <a:r>
              <a:rPr lang="en-US" sz="2400" b="1" dirty="0">
                <a:solidFill>
                  <a:srgbClr val="0070C0"/>
                </a:solidFill>
                <a:latin typeface="Arial Narrow" panose="020B0606020202030204" pitchFamily="34" charset="0"/>
                <a:cs typeface="Arial" panose="020B0604020202020204" pitchFamily="34" charset="0"/>
              </a:rPr>
              <a:t> Abstract Machine</a:t>
            </a:r>
            <a:r>
              <a:rPr lang="en-US" sz="2400" dirty="0">
                <a:solidFill>
                  <a:schemeClr val="bg1"/>
                </a:solidFill>
                <a:latin typeface="Arial Narrow" panose="020B0606020202030204" pitchFamily="34" charset="0"/>
                <a:cs typeface="Arial" panose="020B0604020202020204" pitchFamily="34" charset="0"/>
              </a:rPr>
              <a:t>, after </a:t>
            </a:r>
            <a:r>
              <a:rPr lang="en-US" sz="2400" dirty="0" err="1">
                <a:solidFill>
                  <a:schemeClr val="bg1"/>
                </a:solidFill>
                <a:latin typeface="Arial Narrow" panose="020B0606020202030204" pitchFamily="34" charset="0"/>
                <a:cs typeface="Arial" panose="020B0604020202020204" pitchFamily="34" charset="0"/>
              </a:rPr>
              <a:t>Björn</a:t>
            </a:r>
            <a:r>
              <a:rPr lang="en-US" sz="2400" dirty="0">
                <a:solidFill>
                  <a:schemeClr val="bg1"/>
                </a:solidFill>
                <a:latin typeface="Arial Narrow" panose="020B0606020202030204" pitchFamily="34" charset="0"/>
                <a:cs typeface="Arial" panose="020B0604020202020204" pitchFamily="34" charset="0"/>
              </a:rPr>
              <a:t> </a:t>
            </a:r>
            <a:r>
              <a:rPr lang="en-US" sz="2400" dirty="0" err="1">
                <a:solidFill>
                  <a:schemeClr val="bg1"/>
                </a:solidFill>
                <a:latin typeface="Arial Narrow" panose="020B0606020202030204" pitchFamily="34" charset="0"/>
                <a:cs typeface="Arial" panose="020B0604020202020204" pitchFamily="34" charset="0"/>
              </a:rPr>
              <a:t>Gustavsson</a:t>
            </a:r>
            <a:r>
              <a:rPr lang="en-US" sz="2400" dirty="0">
                <a:solidFill>
                  <a:schemeClr val="bg1"/>
                </a:solidFill>
                <a:latin typeface="Arial Narrow" panose="020B0606020202030204" pitchFamily="34" charset="0"/>
                <a:cs typeface="Arial" panose="020B0604020202020204" pitchFamily="34" charset="0"/>
              </a:rPr>
              <a:t>, who wrote and maintains the current version. Both were done at Ericsson</a:t>
            </a:r>
          </a:p>
        </p:txBody>
      </p:sp>
    </p:spTree>
    <p:extLst>
      <p:ext uri="{BB962C8B-B14F-4D97-AF65-F5344CB8AC3E}">
        <p14:creationId xmlns:p14="http://schemas.microsoft.com/office/powerpoint/2010/main" val="302909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400953"/>
            <a:ext cx="8524875" cy="581023"/>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400953"/>
            <a:ext cx="8372475" cy="581023"/>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19200"/>
            <a:ext cx="7467600" cy="533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600" b="1" dirty="0">
                <a:solidFill>
                  <a:srgbClr val="BE442C"/>
                </a:solidFill>
                <a:latin typeface="Arial Narrow" panose="020B0606020202030204" pitchFamily="34" charset="0"/>
                <a:cs typeface="Arial" panose="020B0604020202020204" pitchFamily="34" charset="0"/>
              </a:rPr>
              <a:t>BEAM and ERTS</a:t>
            </a:r>
          </a:p>
        </p:txBody>
      </p:sp>
      <p:sp>
        <p:nvSpPr>
          <p:cNvPr id="5" name="Content Placeholder 1"/>
          <p:cNvSpPr txBox="1">
            <a:spLocks/>
          </p:cNvSpPr>
          <p:nvPr/>
        </p:nvSpPr>
        <p:spPr>
          <a:xfrm>
            <a:off x="304800" y="1887752"/>
            <a:ext cx="8229600" cy="4114801"/>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2400" dirty="0">
                <a:solidFill>
                  <a:schemeClr val="bg1"/>
                </a:solidFill>
                <a:latin typeface="Arial Narrow" panose="020B0606020202030204" pitchFamily="34" charset="0"/>
                <a:cs typeface="Arial" panose="020B0604020202020204" pitchFamily="34" charset="0"/>
              </a:rPr>
              <a:t>The predecessor of the BEAM was </a:t>
            </a:r>
            <a:r>
              <a:rPr lang="en-US" sz="2400" b="1" dirty="0">
                <a:solidFill>
                  <a:srgbClr val="0070C0"/>
                </a:solidFill>
                <a:latin typeface="Arial Narrow" panose="020B0606020202030204" pitchFamily="34" charset="0"/>
                <a:cs typeface="Arial" panose="020B0604020202020204" pitchFamily="34" charset="0"/>
              </a:rPr>
              <a:t>JAM</a:t>
            </a:r>
            <a:r>
              <a:rPr lang="en-US" sz="2400" b="1" dirty="0">
                <a:solidFill>
                  <a:schemeClr val="bg1"/>
                </a:solidFill>
                <a:latin typeface="Arial Narrow" panose="020B0606020202030204" pitchFamily="34" charset="0"/>
                <a:cs typeface="Arial" panose="020B0604020202020204" pitchFamily="34" charset="0"/>
              </a:rPr>
              <a:t> </a:t>
            </a:r>
            <a:r>
              <a:rPr lang="en-US" sz="2400" dirty="0">
                <a:solidFill>
                  <a:schemeClr val="bg1"/>
                </a:solidFill>
                <a:latin typeface="Arial Narrow" panose="020B0606020202030204" pitchFamily="34" charset="0"/>
                <a:cs typeface="Arial" panose="020B0604020202020204" pitchFamily="34" charset="0"/>
              </a:rPr>
              <a:t>(</a:t>
            </a:r>
            <a:r>
              <a:rPr lang="en-US" sz="2400" b="1" dirty="0">
                <a:solidFill>
                  <a:srgbClr val="0070C0"/>
                </a:solidFill>
                <a:latin typeface="Arial Narrow" panose="020B0606020202030204" pitchFamily="34" charset="0"/>
                <a:cs typeface="Arial" panose="020B0604020202020204" pitchFamily="34" charset="0"/>
              </a:rPr>
              <a:t>Joe's Abstract Machine</a:t>
            </a:r>
            <a:r>
              <a:rPr lang="en-US" sz="2400" dirty="0">
                <a:solidFill>
                  <a:schemeClr val="bg1"/>
                </a:solidFill>
                <a:latin typeface="Arial Narrow" panose="020B0606020202030204" pitchFamily="34" charset="0"/>
                <a:cs typeface="Arial" panose="020B0604020202020204" pitchFamily="34" charset="0"/>
              </a:rPr>
              <a:t>), which was the first virtual machine for the </a:t>
            </a:r>
            <a:r>
              <a:rPr lang="en-US" sz="2400" dirty="0" err="1">
                <a:solidFill>
                  <a:schemeClr val="bg1"/>
                </a:solidFill>
                <a:latin typeface="Arial Narrow" panose="020B0606020202030204" pitchFamily="34" charset="0"/>
                <a:cs typeface="Arial" panose="020B0604020202020204" pitchFamily="34" charset="0"/>
              </a:rPr>
              <a:t>Erlang</a:t>
            </a:r>
            <a:r>
              <a:rPr lang="en-US" sz="2400" dirty="0">
                <a:solidFill>
                  <a:schemeClr val="bg1"/>
                </a:solidFill>
                <a:latin typeface="Arial Narrow" panose="020B0606020202030204" pitchFamily="34" charset="0"/>
                <a:cs typeface="Arial" panose="020B0604020202020204" pitchFamily="34" charset="0"/>
              </a:rPr>
              <a:t> language and was written by Joe Armstrong. </a:t>
            </a:r>
          </a:p>
          <a:p>
            <a:pPr marL="109728" indent="0">
              <a:lnSpc>
                <a:spcPct val="110000"/>
              </a:lnSpc>
              <a:spcBef>
                <a:spcPts val="0"/>
              </a:spcBef>
              <a:spcAft>
                <a:spcPts val="1200"/>
              </a:spcAft>
              <a:buNone/>
            </a:pPr>
            <a:r>
              <a:rPr lang="en-US" sz="2400" dirty="0">
                <a:solidFill>
                  <a:schemeClr val="bg1"/>
                </a:solidFill>
                <a:latin typeface="Arial Narrow" panose="020B0606020202030204" pitchFamily="34" charset="0"/>
                <a:cs typeface="Arial" panose="020B0604020202020204" pitchFamily="34" charset="0"/>
              </a:rPr>
              <a:t>BEAM bytecode files have the </a:t>
            </a:r>
            <a:r>
              <a:rPr lang="en-US" sz="2400"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.beam </a:t>
            </a:r>
            <a:r>
              <a:rPr lang="en-US" sz="2400" dirty="0">
                <a:solidFill>
                  <a:schemeClr val="bg1"/>
                </a:solidFill>
                <a:latin typeface="Arial Narrow" panose="020B0606020202030204" pitchFamily="34" charset="0"/>
                <a:cs typeface="Arial" panose="020B0604020202020204" pitchFamily="34" charset="0"/>
              </a:rPr>
              <a:t>file extension</a:t>
            </a:r>
          </a:p>
          <a:p>
            <a:pPr marL="109728" indent="0">
              <a:spcBef>
                <a:spcPts val="0"/>
              </a:spcBef>
              <a:buNone/>
            </a:pPr>
            <a:r>
              <a:rPr lang="en-US" sz="2400" dirty="0">
                <a:solidFill>
                  <a:schemeClr val="bg1"/>
                </a:solidFill>
                <a:latin typeface="Arial Narrow" panose="020B0606020202030204" pitchFamily="34" charset="0"/>
                <a:cs typeface="Arial" panose="020B0604020202020204" pitchFamily="34" charset="0"/>
              </a:rPr>
              <a:t>ERTS is designed for systems with these traits:</a:t>
            </a:r>
            <a:endParaRPr lang="en-US" dirty="0">
              <a:solidFill>
                <a:schemeClr val="bg1"/>
              </a:solidFill>
              <a:latin typeface="Arial Narrow" panose="020B0606020202030204" pitchFamily="34" charset="0"/>
              <a:cs typeface="Arial" panose="020B0604020202020204" pitchFamily="34" charset="0"/>
            </a:endParaRPr>
          </a:p>
          <a:p>
            <a:pPr marL="457200" indent="-182880">
              <a:spcBef>
                <a:spcPts val="0"/>
              </a:spcBef>
              <a:spcAft>
                <a:spcPts val="300"/>
              </a:spcAft>
              <a:buClrTx/>
              <a:buFont typeface="Arial" panose="020B0604020202020204" pitchFamily="34" charset="0"/>
              <a:buChar char="•"/>
            </a:pPr>
            <a:r>
              <a:rPr lang="en-US" i="1" dirty="0">
                <a:solidFill>
                  <a:schemeClr val="tx2">
                    <a:lumMod val="50000"/>
                  </a:schemeClr>
                </a:solidFill>
                <a:latin typeface="Calibri" panose="020F0502020204030204" pitchFamily="34" charset="0"/>
                <a:cs typeface="Calibri" panose="020F0502020204030204" pitchFamily="34" charset="0"/>
              </a:rPr>
              <a:t>Distributed</a:t>
            </a:r>
          </a:p>
          <a:p>
            <a:pPr marL="457200" indent="-182880">
              <a:spcBef>
                <a:spcPts val="0"/>
              </a:spcBef>
              <a:spcAft>
                <a:spcPts val="300"/>
              </a:spcAft>
              <a:buClrTx/>
              <a:buFont typeface="Arial" panose="020B0604020202020204" pitchFamily="34" charset="0"/>
              <a:buChar char="•"/>
            </a:pPr>
            <a:r>
              <a:rPr lang="en-US" i="1" dirty="0">
                <a:solidFill>
                  <a:schemeClr val="tx2">
                    <a:lumMod val="50000"/>
                  </a:schemeClr>
                </a:solidFill>
                <a:latin typeface="Calibri" panose="020F0502020204030204" pitchFamily="34" charset="0"/>
                <a:cs typeface="Calibri" panose="020F0502020204030204" pitchFamily="34" charset="0"/>
              </a:rPr>
              <a:t>Fault-tolerant</a:t>
            </a:r>
          </a:p>
          <a:p>
            <a:pPr marL="457200" indent="-182880">
              <a:spcBef>
                <a:spcPts val="0"/>
              </a:spcBef>
              <a:spcAft>
                <a:spcPts val="300"/>
              </a:spcAft>
              <a:buClrTx/>
              <a:buFont typeface="Arial" panose="020B0604020202020204" pitchFamily="34" charset="0"/>
              <a:buChar char="•"/>
            </a:pPr>
            <a:r>
              <a:rPr lang="en-US" i="1" dirty="0">
                <a:solidFill>
                  <a:schemeClr val="tx2">
                    <a:lumMod val="50000"/>
                  </a:schemeClr>
                </a:solidFill>
                <a:latin typeface="Calibri" panose="020F0502020204030204" pitchFamily="34" charset="0"/>
                <a:cs typeface="Calibri" panose="020F0502020204030204" pitchFamily="34" charset="0"/>
              </a:rPr>
              <a:t>Soft real-time</a:t>
            </a:r>
          </a:p>
          <a:p>
            <a:pPr marL="457200" indent="-182880">
              <a:spcBef>
                <a:spcPts val="0"/>
              </a:spcBef>
              <a:spcAft>
                <a:spcPts val="300"/>
              </a:spcAft>
              <a:buClrTx/>
              <a:buFont typeface="Arial" panose="020B0604020202020204" pitchFamily="34" charset="0"/>
              <a:buChar char="•"/>
            </a:pPr>
            <a:r>
              <a:rPr lang="en-US" i="1" dirty="0">
                <a:solidFill>
                  <a:schemeClr val="tx2">
                    <a:lumMod val="50000"/>
                  </a:schemeClr>
                </a:solidFill>
                <a:latin typeface="Calibri" panose="020F0502020204030204" pitchFamily="34" charset="0"/>
                <a:cs typeface="Calibri" panose="020F0502020204030204" pitchFamily="34" charset="0"/>
              </a:rPr>
              <a:t>Highly available, non-stop applications</a:t>
            </a:r>
          </a:p>
          <a:p>
            <a:pPr marL="457200" indent="-182880">
              <a:spcBef>
                <a:spcPts val="0"/>
              </a:spcBef>
              <a:spcAft>
                <a:spcPts val="300"/>
              </a:spcAft>
              <a:buClrTx/>
              <a:buFont typeface="Arial" panose="020B0604020202020204" pitchFamily="34" charset="0"/>
              <a:buChar char="•"/>
            </a:pPr>
            <a:r>
              <a:rPr lang="en-US" i="1" dirty="0">
                <a:solidFill>
                  <a:schemeClr val="tx2">
                    <a:lumMod val="50000"/>
                  </a:schemeClr>
                </a:solidFill>
                <a:latin typeface="Calibri" panose="020F0502020204030204" pitchFamily="34" charset="0"/>
                <a:cs typeface="Calibri" panose="020F0502020204030204" pitchFamily="34" charset="0"/>
              </a:rPr>
              <a:t>Hot swapping, where code can be changed without stopping a system</a:t>
            </a:r>
          </a:p>
        </p:txBody>
      </p:sp>
    </p:spTree>
    <p:extLst>
      <p:ext uri="{BB962C8B-B14F-4D97-AF65-F5344CB8AC3E}">
        <p14:creationId xmlns:p14="http://schemas.microsoft.com/office/powerpoint/2010/main" val="142783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par>
                          <p:cTn id="23" fill="hold">
                            <p:stCondLst>
                              <p:cond delay="500"/>
                            </p:stCondLst>
                            <p:childTnLst>
                              <p:par>
                                <p:cTn id="24" presetID="10" presetClass="entr" presetSubtype="0" fill="hold" nodeType="afterEffect">
                                  <p:stCondLst>
                                    <p:cond delay="40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500"/>
                                        <p:tgtEl>
                                          <p:spTgt spid="5">
                                            <p:txEl>
                                              <p:pRg st="3" end="3"/>
                                            </p:txEl>
                                          </p:spTgt>
                                        </p:tgtEl>
                                      </p:cBhvr>
                                    </p:animEffect>
                                  </p:childTnLst>
                                </p:cTn>
                              </p:par>
                            </p:childTnLst>
                          </p:cTn>
                        </p:par>
                        <p:par>
                          <p:cTn id="27" fill="hold">
                            <p:stCondLst>
                              <p:cond delay="1400"/>
                            </p:stCondLst>
                            <p:childTnLst>
                              <p:par>
                                <p:cTn id="28" presetID="10" presetClass="entr" presetSubtype="0" fill="hold" nodeType="afterEffect">
                                  <p:stCondLst>
                                    <p:cond delay="40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fade">
                                      <p:cBhvr>
                                        <p:cTn id="30" dur="500"/>
                                        <p:tgtEl>
                                          <p:spTgt spid="5">
                                            <p:txEl>
                                              <p:pRg st="4" end="4"/>
                                            </p:txEl>
                                          </p:spTgt>
                                        </p:tgtEl>
                                      </p:cBhvr>
                                    </p:animEffect>
                                  </p:childTnLst>
                                </p:cTn>
                              </p:par>
                            </p:childTnLst>
                          </p:cTn>
                        </p:par>
                        <p:par>
                          <p:cTn id="31" fill="hold">
                            <p:stCondLst>
                              <p:cond delay="2300"/>
                            </p:stCondLst>
                            <p:childTnLst>
                              <p:par>
                                <p:cTn id="32" presetID="10" presetClass="entr" presetSubtype="0" fill="hold" nodeType="afterEffect">
                                  <p:stCondLst>
                                    <p:cond delay="40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fade">
                                      <p:cBhvr>
                                        <p:cTn id="34" dur="500"/>
                                        <p:tgtEl>
                                          <p:spTgt spid="5">
                                            <p:txEl>
                                              <p:pRg st="5" end="5"/>
                                            </p:txEl>
                                          </p:spTgt>
                                        </p:tgtEl>
                                      </p:cBhvr>
                                    </p:animEffect>
                                  </p:childTnLst>
                                </p:cTn>
                              </p:par>
                            </p:childTnLst>
                          </p:cTn>
                        </p:par>
                        <p:par>
                          <p:cTn id="35" fill="hold">
                            <p:stCondLst>
                              <p:cond delay="3200"/>
                            </p:stCondLst>
                            <p:childTnLst>
                              <p:par>
                                <p:cTn id="36" presetID="10" presetClass="entr" presetSubtype="0" fill="hold" nodeType="afterEffect">
                                  <p:stCondLst>
                                    <p:cond delay="300"/>
                                  </p:stCondLst>
                                  <p:childTnLst>
                                    <p:set>
                                      <p:cBhvr>
                                        <p:cTn id="37" dur="1" fill="hold">
                                          <p:stCondLst>
                                            <p:cond delay="0"/>
                                          </p:stCondLst>
                                        </p:cTn>
                                        <p:tgtEl>
                                          <p:spTgt spid="5">
                                            <p:txEl>
                                              <p:pRg st="6" end="6"/>
                                            </p:txEl>
                                          </p:spTgt>
                                        </p:tgtEl>
                                        <p:attrNameLst>
                                          <p:attrName>style.visibility</p:attrName>
                                        </p:attrNameLst>
                                      </p:cBhvr>
                                      <p:to>
                                        <p:strVal val="visible"/>
                                      </p:to>
                                    </p:set>
                                    <p:animEffect transition="in" filter="fade">
                                      <p:cBhvr>
                                        <p:cTn id="38" dur="500"/>
                                        <p:tgtEl>
                                          <p:spTgt spid="5">
                                            <p:txEl>
                                              <p:pRg st="6" end="6"/>
                                            </p:txEl>
                                          </p:spTgt>
                                        </p:tgtEl>
                                      </p:cBhvr>
                                    </p:animEffect>
                                  </p:childTnLst>
                                </p:cTn>
                              </p:par>
                            </p:childTnLst>
                          </p:cTn>
                        </p:par>
                        <p:par>
                          <p:cTn id="39" fill="hold">
                            <p:stCondLst>
                              <p:cond delay="4000"/>
                            </p:stCondLst>
                            <p:childTnLst>
                              <p:par>
                                <p:cTn id="40" presetID="10" presetClass="entr" presetSubtype="0" fill="hold" nodeType="afterEffect">
                                  <p:stCondLst>
                                    <p:cond delay="30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95400"/>
            <a:ext cx="7467600" cy="442911"/>
          </a:xfrm>
          <a:prstGeom prst="rect">
            <a:avLst/>
          </a:prstGeom>
          <a:noFill/>
        </p:spPr>
        <p:txBody>
          <a:bodyPr vert="horz" lIns="91440" tIns="45720" rIns="91440" bIns="45720" rtlCol="0" anchor="ctr">
            <a:normAutofit fontScale="92500" lnSpcReduction="2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Processes</a:t>
            </a:r>
          </a:p>
        </p:txBody>
      </p:sp>
      <p:sp>
        <p:nvSpPr>
          <p:cNvPr id="5" name="Content Placeholder 1"/>
          <p:cNvSpPr txBox="1">
            <a:spLocks/>
          </p:cNvSpPr>
          <p:nvPr/>
        </p:nvSpPr>
        <p:spPr>
          <a:xfrm>
            <a:off x="304800" y="1738311"/>
            <a:ext cx="8229600" cy="451008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2400" dirty="0">
                <a:solidFill>
                  <a:schemeClr val="bg1"/>
                </a:solidFill>
                <a:latin typeface="Arial Narrow" panose="020B0606020202030204" pitchFamily="34" charset="0"/>
                <a:cs typeface="Arial" panose="020B0604020202020204" pitchFamily="34" charset="0"/>
              </a:rPr>
              <a:t>Erlang applications are built of very lightweight processes in the ERTS. </a:t>
            </a:r>
          </a:p>
          <a:p>
            <a:pPr marL="109728" indent="0">
              <a:spcBef>
                <a:spcPts val="600"/>
              </a:spcBef>
              <a:spcAft>
                <a:spcPts val="1200"/>
              </a:spcAft>
              <a:buNone/>
            </a:pPr>
            <a:r>
              <a:rPr lang="en-US" sz="2400" dirty="0">
                <a:solidFill>
                  <a:schemeClr val="bg1"/>
                </a:solidFill>
                <a:latin typeface="Arial Narrow" panose="020B0606020202030204" pitchFamily="34" charset="0"/>
                <a:cs typeface="Arial" panose="020B0604020202020204" pitchFamily="34" charset="0"/>
              </a:rPr>
              <a:t>Erlang processes can be seen as "living" objects, with data encapsulation and message passing, but capable of changing behavior during runtime. </a:t>
            </a:r>
          </a:p>
          <a:p>
            <a:pPr marL="109728" indent="0">
              <a:spcBef>
                <a:spcPts val="600"/>
              </a:spcBef>
              <a:spcAft>
                <a:spcPts val="0"/>
              </a:spcAft>
              <a:buNone/>
            </a:pPr>
            <a:r>
              <a:rPr lang="en-US" sz="2400" dirty="0">
                <a:solidFill>
                  <a:schemeClr val="bg1"/>
                </a:solidFill>
                <a:latin typeface="Arial Narrow" panose="020B0606020202030204" pitchFamily="34" charset="0"/>
                <a:cs typeface="Arial" panose="020B0604020202020204" pitchFamily="34" charset="0"/>
              </a:rPr>
              <a:t>ERTS provides </a:t>
            </a:r>
          </a:p>
          <a:p>
            <a:pPr marL="457200" lvl="1" indent="-182880">
              <a:spcBef>
                <a:spcPts val="0"/>
              </a:spcBef>
              <a:spcAft>
                <a:spcPts val="0"/>
              </a:spcAft>
              <a:buClrTx/>
              <a:buFont typeface="Arial" panose="020B0604020202020204" pitchFamily="34" charset="0"/>
              <a:buChar char="•"/>
            </a:pPr>
            <a:r>
              <a:rPr lang="en-US" sz="2200" i="1" dirty="0">
                <a:solidFill>
                  <a:srgbClr val="0070C0"/>
                </a:solidFill>
                <a:latin typeface="Arial Narrow" panose="020B0606020202030204" pitchFamily="34" charset="0"/>
                <a:cs typeface="Arial" panose="020B0604020202020204" pitchFamily="34" charset="0"/>
              </a:rPr>
              <a:t>strict process isolation between Erlang processes </a:t>
            </a:r>
          </a:p>
          <a:p>
            <a:pPr marL="457200" lvl="1" indent="-182880">
              <a:spcBef>
                <a:spcPts val="0"/>
              </a:spcBef>
              <a:spcAft>
                <a:spcPts val="0"/>
              </a:spcAft>
              <a:buClrTx/>
              <a:buFont typeface="Arial" panose="020B0604020202020204" pitchFamily="34" charset="0"/>
              <a:buChar char="•"/>
            </a:pPr>
            <a:r>
              <a:rPr lang="en-US" sz="2200" i="1" dirty="0">
                <a:solidFill>
                  <a:srgbClr val="0070C0"/>
                </a:solidFill>
                <a:latin typeface="Arial Narrow" panose="020B0606020202030204" pitchFamily="34" charset="0"/>
                <a:cs typeface="Arial" panose="020B0604020202020204" pitchFamily="34" charset="0"/>
              </a:rPr>
              <a:t>transparent communication between processes on different </a:t>
            </a:r>
            <a:r>
              <a:rPr lang="en-US" sz="2200" i="1" dirty="0" err="1">
                <a:solidFill>
                  <a:srgbClr val="0070C0"/>
                </a:solidFill>
                <a:latin typeface="Arial Narrow" panose="020B0606020202030204" pitchFamily="34" charset="0"/>
                <a:cs typeface="Arial" panose="020B0604020202020204" pitchFamily="34" charset="0"/>
              </a:rPr>
              <a:t>Erlang</a:t>
            </a:r>
            <a:r>
              <a:rPr lang="en-US" sz="2200" i="1" dirty="0">
                <a:solidFill>
                  <a:srgbClr val="0070C0"/>
                </a:solidFill>
                <a:latin typeface="Arial Narrow" panose="020B0606020202030204" pitchFamily="34" charset="0"/>
                <a:cs typeface="Arial" panose="020B0604020202020204" pitchFamily="34" charset="0"/>
              </a:rPr>
              <a:t> nodes (on different hosts).</a:t>
            </a:r>
          </a:p>
          <a:p>
            <a:pPr marL="109728" indent="0">
              <a:spcBef>
                <a:spcPts val="1200"/>
              </a:spcBef>
              <a:spcAft>
                <a:spcPts val="0"/>
              </a:spcAft>
              <a:buClrTx/>
              <a:buNone/>
            </a:pPr>
            <a:r>
              <a:rPr lang="en-US" sz="2400" dirty="0">
                <a:solidFill>
                  <a:schemeClr val="bg1"/>
                </a:solidFill>
                <a:latin typeface="Arial Narrow" panose="020B0606020202030204" pitchFamily="34" charset="0"/>
                <a:cs typeface="Arial" panose="020B0604020202020204" pitchFamily="34" charset="0"/>
              </a:rPr>
              <a:t>Armstrong in 2013 said  </a:t>
            </a:r>
            <a:r>
              <a:rPr lang="en-US" sz="2400" i="1" dirty="0">
                <a:solidFill>
                  <a:srgbClr val="C00000"/>
                </a:solidFill>
                <a:latin typeface="Arial Narrow" panose="020B0606020202030204" pitchFamily="34" charset="0"/>
                <a:cs typeface="Arial" panose="020B0604020202020204" pitchFamily="34" charset="0"/>
              </a:rPr>
              <a:t>“ If Java is 'write once, run anywhere', then Erlang is 'write once, run forever'. ” </a:t>
            </a:r>
          </a:p>
        </p:txBody>
      </p:sp>
    </p:spTree>
    <p:extLst>
      <p:ext uri="{BB962C8B-B14F-4D97-AF65-F5344CB8AC3E}">
        <p14:creationId xmlns:p14="http://schemas.microsoft.com/office/powerpoint/2010/main" val="336213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par>
                          <p:cTn id="23" fill="hold">
                            <p:stCondLst>
                              <p:cond delay="500"/>
                            </p:stCondLst>
                            <p:childTnLst>
                              <p:par>
                                <p:cTn id="24" presetID="10" presetClass="entr" presetSubtype="0" fill="hold" nodeType="afterEffect">
                                  <p:stCondLst>
                                    <p:cond delay="50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500"/>
                                        <p:tgtEl>
                                          <p:spTgt spid="5">
                                            <p:txEl>
                                              <p:pRg st="3" end="3"/>
                                            </p:txEl>
                                          </p:spTgt>
                                        </p:tgtEl>
                                      </p:cBhvr>
                                    </p:animEffect>
                                  </p:childTnLst>
                                </p:cTn>
                              </p:par>
                            </p:childTnLst>
                          </p:cTn>
                        </p:par>
                        <p:par>
                          <p:cTn id="27" fill="hold">
                            <p:stCondLst>
                              <p:cond delay="1500"/>
                            </p:stCondLst>
                            <p:childTnLst>
                              <p:par>
                                <p:cTn id="28" presetID="10" presetClass="entr" presetSubtype="0" fill="hold" nodeType="afterEffect">
                                  <p:stCondLst>
                                    <p:cond delay="100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fade">
                                      <p:cBhvr>
                                        <p:cTn id="30" dur="500"/>
                                        <p:tgtEl>
                                          <p:spTgt spid="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17048</TotalTime>
  <Words>7532</Words>
  <Application>Microsoft Office PowerPoint</Application>
  <PresentationFormat>On-screen Show (4:3)</PresentationFormat>
  <Paragraphs>815</Paragraphs>
  <Slides>60</Slides>
  <Notes>0</Notes>
  <HiddenSlides>0</HiddenSlides>
  <MMClips>0</MMClips>
  <ScaleCrop>false</ScaleCrop>
  <HeadingPairs>
    <vt:vector size="6" baseType="variant">
      <vt:variant>
        <vt:lpstr>Fonts Used</vt:lpstr>
      </vt:variant>
      <vt:variant>
        <vt:i4>21</vt:i4>
      </vt:variant>
      <vt:variant>
        <vt:lpstr>Theme</vt:lpstr>
      </vt:variant>
      <vt:variant>
        <vt:i4>1</vt:i4>
      </vt:variant>
      <vt:variant>
        <vt:lpstr>Slide Titles</vt:lpstr>
      </vt:variant>
      <vt:variant>
        <vt:i4>60</vt:i4>
      </vt:variant>
    </vt:vector>
  </HeadingPairs>
  <TitlesOfParts>
    <vt:vector size="82" baseType="lpstr">
      <vt:lpstr>Arial</vt:lpstr>
      <vt:lpstr>Arial Narrow</vt:lpstr>
      <vt:lpstr>Arial Unicode MS</vt:lpstr>
      <vt:lpstr>Bahnschrift</vt:lpstr>
      <vt:lpstr>Bahnschrift Condensed</vt:lpstr>
      <vt:lpstr>Bahnschrift Light</vt:lpstr>
      <vt:lpstr>Bahnschrift SemiBold</vt:lpstr>
      <vt:lpstr>Bahnschrift SemiCondensed</vt:lpstr>
      <vt:lpstr>Bahnschrift SemiLight</vt:lpstr>
      <vt:lpstr>Bahnschrift SemiLight SemiConde</vt:lpstr>
      <vt:lpstr>Berlin Sans FB</vt:lpstr>
      <vt:lpstr>Calibri</vt:lpstr>
      <vt:lpstr>Cascadia Code</vt:lpstr>
      <vt:lpstr>Cascadia Code SemiBold</vt:lpstr>
      <vt:lpstr>Century Gothic</vt:lpstr>
      <vt:lpstr>Consolas</vt:lpstr>
      <vt:lpstr>Courier New</vt:lpstr>
      <vt:lpstr>Lucida Sans</vt:lpstr>
      <vt:lpstr>MV Boli</vt:lpstr>
      <vt:lpstr>Verdana</vt:lpstr>
      <vt:lpstr>Wingdings 3</vt:lpstr>
      <vt:lpstr>Slice</vt:lpstr>
      <vt:lpstr>On Beyond Objects Programming in the 21th century  COMP 590-059  Fall 2024</vt:lpstr>
      <vt:lpstr>Erlang OTP/BEAM/ERTS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vector>
  </TitlesOfParts>
  <Company>The University of North Carolina at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Elemental Design Patterns</dc:title>
  <dc:creator>pds</dc:creator>
  <cp:lastModifiedBy>David Stotts</cp:lastModifiedBy>
  <cp:revision>1499</cp:revision>
  <dcterms:created xsi:type="dcterms:W3CDTF">2013-02-22T17:09:52Z</dcterms:created>
  <dcterms:modified xsi:type="dcterms:W3CDTF">2025-02-04T17:27:36Z</dcterms:modified>
</cp:coreProperties>
</file>