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51"/>
  </p:notesMasterIdLst>
  <p:sldIdLst>
    <p:sldId id="682" r:id="rId2"/>
    <p:sldId id="683" r:id="rId3"/>
    <p:sldId id="684" r:id="rId4"/>
    <p:sldId id="685" r:id="rId5"/>
    <p:sldId id="548" r:id="rId6"/>
    <p:sldId id="686" r:id="rId7"/>
    <p:sldId id="687" r:id="rId8"/>
    <p:sldId id="551" r:id="rId9"/>
    <p:sldId id="731" r:id="rId10"/>
    <p:sldId id="688" r:id="rId11"/>
    <p:sldId id="689" r:id="rId12"/>
    <p:sldId id="690" r:id="rId13"/>
    <p:sldId id="691" r:id="rId14"/>
    <p:sldId id="570" r:id="rId15"/>
    <p:sldId id="692" r:id="rId16"/>
    <p:sldId id="728" r:id="rId17"/>
    <p:sldId id="729" r:id="rId18"/>
    <p:sldId id="696" r:id="rId19"/>
    <p:sldId id="724" r:id="rId20"/>
    <p:sldId id="727" r:id="rId21"/>
    <p:sldId id="695" r:id="rId22"/>
    <p:sldId id="725" r:id="rId23"/>
    <p:sldId id="723" r:id="rId24"/>
    <p:sldId id="697" r:id="rId25"/>
    <p:sldId id="693" r:id="rId26"/>
    <p:sldId id="699" r:id="rId27"/>
    <p:sldId id="700" r:id="rId28"/>
    <p:sldId id="730" r:id="rId29"/>
    <p:sldId id="567" r:id="rId30"/>
    <p:sldId id="719" r:id="rId31"/>
    <p:sldId id="585" r:id="rId32"/>
    <p:sldId id="568" r:id="rId33"/>
    <p:sldId id="701" r:id="rId34"/>
    <p:sldId id="569" r:id="rId35"/>
    <p:sldId id="575" r:id="rId36"/>
    <p:sldId id="576" r:id="rId37"/>
    <p:sldId id="578" r:id="rId38"/>
    <p:sldId id="577" r:id="rId39"/>
    <p:sldId id="579" r:id="rId40"/>
    <p:sldId id="581" r:id="rId41"/>
    <p:sldId id="582" r:id="rId42"/>
    <p:sldId id="720" r:id="rId43"/>
    <p:sldId id="721" r:id="rId44"/>
    <p:sldId id="722" r:id="rId45"/>
    <p:sldId id="715" r:id="rId46"/>
    <p:sldId id="716" r:id="rId47"/>
    <p:sldId id="717" r:id="rId48"/>
    <p:sldId id="718" r:id="rId49"/>
    <p:sldId id="71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EF6"/>
    <a:srgbClr val="E9FEDE"/>
    <a:srgbClr val="FAF2DE"/>
    <a:srgbClr val="FFFFFF"/>
    <a:srgbClr val="F3FBCD"/>
    <a:srgbClr val="F7FCE0"/>
    <a:srgbClr val="FCFDDB"/>
    <a:srgbClr val="F9FDC3"/>
    <a:srgbClr val="BE442C"/>
    <a:srgbClr val="F4E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33" autoAdjust="0"/>
  </p:normalViewPr>
  <p:slideViewPr>
    <p:cSldViewPr>
      <p:cViewPr varScale="1">
        <p:scale>
          <a:sx n="118" d="100"/>
          <a:sy n="118" d="100"/>
        </p:scale>
        <p:origin x="7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kg.go.dev/st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_(programming_language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9320862/why-would-i-make-or-ne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dev/blog/slices-intr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100go.co/20-slic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9rvDllKEg&amp;ab_channel=gnbitcom" TargetMode="External"/><Relationship Id="rId3" Type="http://schemas.openxmlformats.org/officeDocument/2006/relationships/hyperlink" Target="https://www.youtube.com/watch?v=c-P5R0aMylM&amp;ab_channel=MasteryLearning" TargetMode="External"/><Relationship Id="rId7" Type="http://schemas.openxmlformats.org/officeDocument/2006/relationships/hyperlink" Target="https://www.youtube.com/watch?v=_cmqniwQz3c&amp;ab_channel=Theuglyduckl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unc.edu/~stotts/COMP590-059-f24/robsrules.html" TargetMode="External"/><Relationship Id="rId5" Type="http://schemas.openxmlformats.org/officeDocument/2006/relationships/hyperlink" Target="https://www.youtube.com/watch?v=sln-gJaURzk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youtube.com/watch?v=EY6q5dv_B-o&amp;ab_channel=VintageComputerFederation" TargetMode="Externa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100go.co/20-sl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-lang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8392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057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257800"/>
            <a:ext cx="34290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4900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49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25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8532" y="1295401"/>
            <a:ext cx="7907267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Packages 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grouping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units for code, helps to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organize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your project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Go every program is organized into one (or more) packages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package groups one (or more) source files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package is special in Go, signifying that the package is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executable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package must contain a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main()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function. This function is the entry point of the program. When you run the program, Go looks for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package and executes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main()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function.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 every executable Go program is a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package alone, or perhaps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package with other packages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39440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44912"/>
            <a:ext cx="7678667" cy="4012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use code in a package, you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the package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Any code written in Go belongs to some package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package is like a name space… 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Code in a package can use all functions and data defined in that package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package specifies what functions and data are exported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Only exported names (function, variable) are visible to code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outside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package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pper case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first char 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exported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 public and visible in all packages )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ower case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first char is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exported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 private to the package )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convention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package names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lowercase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no space or “_”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981200" y="5486400"/>
            <a:ext cx="6222101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 Standard Library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a package,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3"/>
              </a:rPr>
              <a:t>can be viewed here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, compact for now</a:t>
            </a:r>
          </a:p>
        </p:txBody>
      </p:sp>
    </p:spTree>
    <p:extLst>
      <p:ext uri="{BB962C8B-B14F-4D97-AF65-F5344CB8AC3E}">
        <p14:creationId xmlns:p14="http://schemas.microsoft.com/office/powerpoint/2010/main" val="23342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42900" y="3429000"/>
            <a:ext cx="8305800" cy="2895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package main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import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fmt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func main()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  fmt.Print("Hello 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  x :=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sub_sq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(15)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fmt.Println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(x)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}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func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sub_sq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 (x int) int { return x*x }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301138"/>
            <a:ext cx="7831068" cy="15182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18288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Physically, a package is just a directory. </a:t>
            </a:r>
          </a:p>
          <a:p>
            <a:pPr marL="274320" marR="0" lvl="0" indent="-18288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Directory name and the package name should be the same … a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convention</a:t>
            </a:r>
          </a:p>
          <a:p>
            <a:pPr marL="274320" marR="0" lvl="0" indent="-18288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 tools and programmers use this convention, so good idea to follow it</a:t>
            </a:r>
          </a:p>
          <a:p>
            <a:pPr marL="274320" marR="0" lvl="0" indent="-18288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Functions, types, variables, and constants defined in one source file are visible to all other source files within the same package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1871BD-C44B-41D0-B3AC-4F5A6E75C75F}"/>
              </a:ext>
            </a:extLst>
          </p:cNvPr>
          <p:cNvSpPr txBox="1">
            <a:spLocks/>
          </p:cNvSpPr>
          <p:nvPr/>
        </p:nvSpPr>
        <p:spPr>
          <a:xfrm>
            <a:off x="342900" y="2819400"/>
            <a:ext cx="783106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example…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4E0B07-EBA9-47BB-908D-59AA93470184}"/>
              </a:ext>
            </a:extLst>
          </p:cNvPr>
          <p:cNvSpPr/>
          <p:nvPr/>
        </p:nvSpPr>
        <p:spPr>
          <a:xfrm>
            <a:off x="3733800" y="3124200"/>
            <a:ext cx="5089934" cy="2094707"/>
          </a:xfrm>
          <a:prstGeom prst="roundRect">
            <a:avLst/>
          </a:prstGeom>
          <a:solidFill>
            <a:srgbClr val="FBEDDD">
              <a:alpha val="68000"/>
            </a:srgbClr>
          </a:solidFill>
          <a:ln>
            <a:solidFill>
              <a:srgbClr val="F5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Executable program has one “main” package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package must have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Function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is the first to execute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 in general, however,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need not have a main function</a:t>
            </a:r>
          </a:p>
        </p:txBody>
      </p:sp>
    </p:spTree>
    <p:extLst>
      <p:ext uri="{BB962C8B-B14F-4D97-AF65-F5344CB8AC3E}">
        <p14:creationId xmlns:p14="http://schemas.microsoft.com/office/powerpoint/2010/main" val="25337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uiExpand="1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71179"/>
            <a:ext cx="8305801" cy="48248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 have already mentioned the convention that package names are all lowercase with no spaces or underscores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 file names by convention are all lowercase as well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 file names end in the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extension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package can comprise multiple source files, and all are by convention located in one directory / folder</a:t>
            </a:r>
          </a:p>
          <a:p>
            <a:pPr marL="274320" marR="0" lvl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Similarly, all source files in a folder are by convention in one package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 is all in one directory, each directory is a separate package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-- These conventions are followed to limit confusion in code organization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-- They can be broken, but doing so should require a good reason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-- Following them makes your code readable by other Go programmers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Package Conventions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8842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71179"/>
            <a:ext cx="8305801" cy="10148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Local scope is anything declared inside a function definition</a:t>
            </a:r>
          </a:p>
          <a:p>
            <a:pPr marL="274320" indent="-1828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Global scope is anything outside all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Global, Local Scopes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42899" y="2286001"/>
            <a:ext cx="8305801" cy="419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10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lang="en-US" sz="16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9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/* global variable declaration */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var g </a:t>
            </a:r>
            <a:r>
              <a:rPr lang="en-US" sz="16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lang="en-US" sz="16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/* local variable declaration */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var a, b </a:t>
            </a:r>
            <a:r>
              <a:rPr lang="en-US" sz="16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lang="en-US" sz="16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10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/* actual initialization */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 = 10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 = 20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g = a + b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9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fmt.Printf</a:t>
            </a: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("value of a: %d, b: %d and g: %d\n", </a:t>
            </a:r>
            <a:r>
              <a:rPr lang="en-US" sz="16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a,b,g</a:t>
            </a: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783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Global, Local Scopes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42899" y="1152178"/>
            <a:ext cx="8305801" cy="55534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/* global variable declaration */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var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/* local variable declaration */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var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a, b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/* actual initialization */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 = 10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 = 20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g = a + b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fmt.Printf("value of a: %d, b: %d and g: %d\n",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a,b,g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bump(3)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fmt.Printf("value of a: %d, b: %d and g: %d\n",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a,b,g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bump(n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 {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g = g * n  // note, no explicit return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 := 5        // note := rather than =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 := a + g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6754A7-F4A2-4915-BF7D-F119F9880A90}"/>
              </a:ext>
            </a:extLst>
          </p:cNvPr>
          <p:cNvGrpSpPr/>
          <p:nvPr/>
        </p:nvGrpSpPr>
        <p:grpSpPr>
          <a:xfrm>
            <a:off x="5342069" y="2538918"/>
            <a:ext cx="2609729" cy="1300692"/>
            <a:chOff x="5391270" y="3576108"/>
            <a:chExt cx="2609729" cy="13006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8ECB484-65C0-4CDC-9B0D-3C2430FF1A94}"/>
                </a:ext>
              </a:extLst>
            </p:cNvPr>
            <p:cNvSpPr/>
            <p:nvPr/>
          </p:nvSpPr>
          <p:spPr>
            <a:xfrm>
              <a:off x="5391270" y="3576108"/>
              <a:ext cx="2609729" cy="130069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8E3703-3933-4F24-A160-0FE12FE1A55B}"/>
                </a:ext>
              </a:extLst>
            </p:cNvPr>
            <p:cNvSpPr txBox="1"/>
            <p:nvPr/>
          </p:nvSpPr>
          <p:spPr>
            <a:xfrm>
              <a:off x="5638800" y="3692799"/>
              <a:ext cx="205740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New version</a:t>
              </a:r>
            </a:p>
            <a:p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Added another function to use the global var “g”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C640FB-8D38-4D36-9B72-3D94E39517D3}"/>
              </a:ext>
            </a:extLst>
          </p:cNvPr>
          <p:cNvCxnSpPr/>
          <p:nvPr/>
        </p:nvCxnSpPr>
        <p:spPr>
          <a:xfrm flipH="1">
            <a:off x="2552700" y="3717407"/>
            <a:ext cx="2789368" cy="1769001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42EF15-6D49-4ACC-892B-548516887EE5}"/>
              </a:ext>
            </a:extLst>
          </p:cNvPr>
          <p:cNvGrpSpPr/>
          <p:nvPr/>
        </p:nvGrpSpPr>
        <p:grpSpPr>
          <a:xfrm>
            <a:off x="5333602" y="5276164"/>
            <a:ext cx="2609729" cy="990600"/>
            <a:chOff x="5362695" y="5076683"/>
            <a:chExt cx="2609729" cy="9906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00B355-FB2A-4D93-803D-FCD3E6A9A8AB}"/>
                </a:ext>
              </a:extLst>
            </p:cNvPr>
            <p:cNvSpPr/>
            <p:nvPr/>
          </p:nvSpPr>
          <p:spPr>
            <a:xfrm>
              <a:off x="5362695" y="5076683"/>
              <a:ext cx="2609729" cy="990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B7B034-D9C5-4AB9-95BB-456A41273A3A}"/>
                </a:ext>
              </a:extLst>
            </p:cNvPr>
            <p:cNvSpPr txBox="1"/>
            <p:nvPr/>
          </p:nvSpPr>
          <p:spPr>
            <a:xfrm>
              <a:off x="5618234" y="5208610"/>
              <a:ext cx="2057400" cy="60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New version</a:t>
              </a:r>
            </a:p>
            <a:p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Local “a” and “b” created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976944-E71F-4960-90F8-2976AAB9FBE5}"/>
              </a:ext>
            </a:extLst>
          </p:cNvPr>
          <p:cNvCxnSpPr>
            <a:cxnSpLocks/>
          </p:cNvCxnSpPr>
          <p:nvPr/>
        </p:nvCxnSpPr>
        <p:spPr>
          <a:xfrm flipH="1">
            <a:off x="1690012" y="5826614"/>
            <a:ext cx="3515821" cy="238715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Global, Local Scopes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96380" y="1152178"/>
            <a:ext cx="8305801" cy="55534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/* global variable declaration */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var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/* local variable declaration */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var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a, b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/* actual initialization */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 = 10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 = 20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g = a + b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fmt.Printf("value of a: %d, b: %d and g: %d\n",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a,b,g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bump(3)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fmt.Printf("value of a: %d, b: %d and g: %d\n",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a,b,g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bump(n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 {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g = g * n  // note, no explicit return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 := 5        // note := rather than =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b := a + g</a:t>
            </a:r>
          </a:p>
          <a:p>
            <a:pPr marL="9144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6754A7-F4A2-4915-BF7D-F119F9880A90}"/>
              </a:ext>
            </a:extLst>
          </p:cNvPr>
          <p:cNvGrpSpPr/>
          <p:nvPr/>
        </p:nvGrpSpPr>
        <p:grpSpPr>
          <a:xfrm>
            <a:off x="5342069" y="2538918"/>
            <a:ext cx="2609729" cy="1300692"/>
            <a:chOff x="5391270" y="3576108"/>
            <a:chExt cx="2609729" cy="13006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8ECB484-65C0-4CDC-9B0D-3C2430FF1A94}"/>
                </a:ext>
              </a:extLst>
            </p:cNvPr>
            <p:cNvSpPr/>
            <p:nvPr/>
          </p:nvSpPr>
          <p:spPr>
            <a:xfrm>
              <a:off x="5391270" y="3576108"/>
              <a:ext cx="2609729" cy="130069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8E3703-3933-4F24-A160-0FE12FE1A55B}"/>
                </a:ext>
              </a:extLst>
            </p:cNvPr>
            <p:cNvSpPr txBox="1"/>
            <p:nvPr/>
          </p:nvSpPr>
          <p:spPr>
            <a:xfrm>
              <a:off x="5638800" y="3692799"/>
              <a:ext cx="205740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New version</a:t>
              </a:r>
            </a:p>
            <a:p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Added another function to use the global var “g”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C640FB-8D38-4D36-9B72-3D94E39517D3}"/>
              </a:ext>
            </a:extLst>
          </p:cNvPr>
          <p:cNvCxnSpPr/>
          <p:nvPr/>
        </p:nvCxnSpPr>
        <p:spPr>
          <a:xfrm flipH="1">
            <a:off x="2552700" y="3717407"/>
            <a:ext cx="2789368" cy="1769001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42EF15-6D49-4ACC-892B-548516887EE5}"/>
              </a:ext>
            </a:extLst>
          </p:cNvPr>
          <p:cNvGrpSpPr/>
          <p:nvPr/>
        </p:nvGrpSpPr>
        <p:grpSpPr>
          <a:xfrm>
            <a:off x="5333602" y="5276164"/>
            <a:ext cx="2609729" cy="990600"/>
            <a:chOff x="5362695" y="5076683"/>
            <a:chExt cx="2609729" cy="9906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00B355-FB2A-4D93-803D-FCD3E6A9A8AB}"/>
                </a:ext>
              </a:extLst>
            </p:cNvPr>
            <p:cNvSpPr/>
            <p:nvPr/>
          </p:nvSpPr>
          <p:spPr>
            <a:xfrm>
              <a:off x="5362695" y="5076683"/>
              <a:ext cx="2609729" cy="990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B7B034-D9C5-4AB9-95BB-456A41273A3A}"/>
                </a:ext>
              </a:extLst>
            </p:cNvPr>
            <p:cNvSpPr txBox="1"/>
            <p:nvPr/>
          </p:nvSpPr>
          <p:spPr>
            <a:xfrm>
              <a:off x="5618234" y="5208610"/>
              <a:ext cx="2057400" cy="60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New version</a:t>
              </a:r>
            </a:p>
            <a:p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Local “a” and “b” created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976944-E71F-4960-90F8-2976AAB9FBE5}"/>
              </a:ext>
            </a:extLst>
          </p:cNvPr>
          <p:cNvCxnSpPr>
            <a:cxnSpLocks/>
          </p:cNvCxnSpPr>
          <p:nvPr/>
        </p:nvCxnSpPr>
        <p:spPr>
          <a:xfrm flipH="1">
            <a:off x="1690012" y="5826614"/>
            <a:ext cx="3515821" cy="238715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0BABE1-358F-4522-BBD6-517B630EBB78}"/>
              </a:ext>
            </a:extLst>
          </p:cNvPr>
          <p:cNvSpPr/>
          <p:nvPr/>
        </p:nvSpPr>
        <p:spPr>
          <a:xfrm>
            <a:off x="1626499" y="2290046"/>
            <a:ext cx="1642683" cy="8092"/>
          </a:xfrm>
          <a:custGeom>
            <a:avLst/>
            <a:gdLst>
              <a:gd name="connsiteX0" fmla="*/ 1642683 w 1642683"/>
              <a:gd name="connsiteY0" fmla="*/ 8092 h 8092"/>
              <a:gd name="connsiteX1" fmla="*/ 0 w 1642683"/>
              <a:gd name="connsiteY1" fmla="*/ 0 h 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683" h="8092">
                <a:moveTo>
                  <a:pt x="1642683" y="8092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accent2">
                <a:lumMod val="40000"/>
                <a:lumOff val="60000"/>
              </a:schemeClr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28F989-F5A5-4DCB-9C28-B97FA79A4011}"/>
              </a:ext>
            </a:extLst>
          </p:cNvPr>
          <p:cNvGrpSpPr/>
          <p:nvPr/>
        </p:nvGrpSpPr>
        <p:grpSpPr>
          <a:xfrm>
            <a:off x="2680385" y="2704953"/>
            <a:ext cx="6438901" cy="2057400"/>
            <a:chOff x="2680385" y="2704953"/>
            <a:chExt cx="6438901" cy="2057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58FD33-5C49-49BE-877A-41794C7A6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385" y="2704953"/>
              <a:ext cx="6438901" cy="2057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4435D92-F12C-40E0-A77E-C7A0B6016EFF}"/>
                </a:ext>
              </a:extLst>
            </p:cNvPr>
            <p:cNvSpPr/>
            <p:nvPr/>
          </p:nvSpPr>
          <p:spPr>
            <a:xfrm>
              <a:off x="3912056" y="2786282"/>
              <a:ext cx="659944" cy="3169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B854F1-2935-4000-85FB-638EB8B931D4}"/>
                </a:ext>
              </a:extLst>
            </p:cNvPr>
            <p:cNvSpPr/>
            <p:nvPr/>
          </p:nvSpPr>
          <p:spPr>
            <a:xfrm>
              <a:off x="6859141" y="2786282"/>
              <a:ext cx="698833" cy="3169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591BE3-DC34-4E20-8D27-E4FB909752DE}"/>
                </a:ext>
              </a:extLst>
            </p:cNvPr>
            <p:cNvSpPr txBox="1"/>
            <p:nvPr/>
          </p:nvSpPr>
          <p:spPr>
            <a:xfrm>
              <a:off x="3973987" y="2786282"/>
              <a:ext cx="434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</a:rPr>
                <a:t>:=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BC8F5A-E88A-46B2-B3F5-ED385AF45B84}"/>
                </a:ext>
              </a:extLst>
            </p:cNvPr>
            <p:cNvSpPr txBox="1"/>
            <p:nvPr/>
          </p:nvSpPr>
          <p:spPr>
            <a:xfrm>
              <a:off x="6889556" y="2807137"/>
              <a:ext cx="348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</a:rPr>
                <a:t>=</a:t>
              </a: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1EB64C-9492-4358-BFE1-49F6812EC769}"/>
              </a:ext>
            </a:extLst>
          </p:cNvPr>
          <p:cNvSpPr/>
          <p:nvPr/>
        </p:nvSpPr>
        <p:spPr>
          <a:xfrm>
            <a:off x="1586025" y="2704953"/>
            <a:ext cx="2452575" cy="3299337"/>
          </a:xfrm>
          <a:custGeom>
            <a:avLst/>
            <a:gdLst>
              <a:gd name="connsiteX0" fmla="*/ 2565189 w 2565189"/>
              <a:gd name="connsiteY0" fmla="*/ 137565 h 3236814"/>
              <a:gd name="connsiteX1" fmla="*/ 2484269 w 2565189"/>
              <a:gd name="connsiteY1" fmla="*/ 64736 h 3236814"/>
              <a:gd name="connsiteX2" fmla="*/ 2468085 w 2565189"/>
              <a:gd name="connsiteY2" fmla="*/ 40460 h 3236814"/>
              <a:gd name="connsiteX3" fmla="*/ 2419533 w 2565189"/>
              <a:gd name="connsiteY3" fmla="*/ 16184 h 3236814"/>
              <a:gd name="connsiteX4" fmla="*/ 2395256 w 2565189"/>
              <a:gd name="connsiteY4" fmla="*/ 0 h 3236814"/>
              <a:gd name="connsiteX5" fmla="*/ 2087759 w 2565189"/>
              <a:gd name="connsiteY5" fmla="*/ 8092 h 3236814"/>
              <a:gd name="connsiteX6" fmla="*/ 2055391 w 2565189"/>
              <a:gd name="connsiteY6" fmla="*/ 16184 h 3236814"/>
              <a:gd name="connsiteX7" fmla="*/ 1950194 w 2565189"/>
              <a:gd name="connsiteY7" fmla="*/ 40460 h 3236814"/>
              <a:gd name="connsiteX8" fmla="*/ 1925918 w 2565189"/>
              <a:gd name="connsiteY8" fmla="*/ 56644 h 3236814"/>
              <a:gd name="connsiteX9" fmla="*/ 1885458 w 2565189"/>
              <a:gd name="connsiteY9" fmla="*/ 72828 h 3236814"/>
              <a:gd name="connsiteX10" fmla="*/ 1788354 w 2565189"/>
              <a:gd name="connsiteY10" fmla="*/ 153749 h 3236814"/>
              <a:gd name="connsiteX11" fmla="*/ 1747894 w 2565189"/>
              <a:gd name="connsiteY11" fmla="*/ 178025 h 3236814"/>
              <a:gd name="connsiteX12" fmla="*/ 1715525 w 2565189"/>
              <a:gd name="connsiteY12" fmla="*/ 218485 h 3236814"/>
              <a:gd name="connsiteX13" fmla="*/ 1691249 w 2565189"/>
              <a:gd name="connsiteY13" fmla="*/ 242761 h 3236814"/>
              <a:gd name="connsiteX14" fmla="*/ 1642697 w 2565189"/>
              <a:gd name="connsiteY14" fmla="*/ 307497 h 3236814"/>
              <a:gd name="connsiteX15" fmla="*/ 1610329 w 2565189"/>
              <a:gd name="connsiteY15" fmla="*/ 356050 h 3236814"/>
              <a:gd name="connsiteX16" fmla="*/ 1602237 w 2565189"/>
              <a:gd name="connsiteY16" fmla="*/ 380326 h 3236814"/>
              <a:gd name="connsiteX17" fmla="*/ 1586053 w 2565189"/>
              <a:gd name="connsiteY17" fmla="*/ 404602 h 3236814"/>
              <a:gd name="connsiteX18" fmla="*/ 1553685 w 2565189"/>
              <a:gd name="connsiteY18" fmla="*/ 461246 h 3236814"/>
              <a:gd name="connsiteX19" fmla="*/ 1537501 w 2565189"/>
              <a:gd name="connsiteY19" fmla="*/ 509798 h 3236814"/>
              <a:gd name="connsiteX20" fmla="*/ 1529409 w 2565189"/>
              <a:gd name="connsiteY20" fmla="*/ 542166 h 3236814"/>
              <a:gd name="connsiteX21" fmla="*/ 1513225 w 2565189"/>
              <a:gd name="connsiteY21" fmla="*/ 558351 h 3236814"/>
              <a:gd name="connsiteX22" fmla="*/ 1505133 w 2565189"/>
              <a:gd name="connsiteY22" fmla="*/ 598811 h 3236814"/>
              <a:gd name="connsiteX23" fmla="*/ 1456580 w 2565189"/>
              <a:gd name="connsiteY23" fmla="*/ 679731 h 3236814"/>
              <a:gd name="connsiteX24" fmla="*/ 1440396 w 2565189"/>
              <a:gd name="connsiteY24" fmla="*/ 720191 h 3236814"/>
              <a:gd name="connsiteX25" fmla="*/ 1416120 w 2565189"/>
              <a:gd name="connsiteY25" fmla="*/ 760651 h 3236814"/>
              <a:gd name="connsiteX26" fmla="*/ 1399936 w 2565189"/>
              <a:gd name="connsiteY26" fmla="*/ 833480 h 3236814"/>
              <a:gd name="connsiteX27" fmla="*/ 1383752 w 2565189"/>
              <a:gd name="connsiteY27" fmla="*/ 857756 h 3236814"/>
              <a:gd name="connsiteX28" fmla="*/ 1343292 w 2565189"/>
              <a:gd name="connsiteY28" fmla="*/ 930584 h 3236814"/>
              <a:gd name="connsiteX29" fmla="*/ 1335200 w 2565189"/>
              <a:gd name="connsiteY29" fmla="*/ 954860 h 3236814"/>
              <a:gd name="connsiteX30" fmla="*/ 1319016 w 2565189"/>
              <a:gd name="connsiteY30" fmla="*/ 995320 h 3236814"/>
              <a:gd name="connsiteX31" fmla="*/ 1294740 w 2565189"/>
              <a:gd name="connsiteY31" fmla="*/ 1043873 h 3236814"/>
              <a:gd name="connsiteX32" fmla="*/ 1278556 w 2565189"/>
              <a:gd name="connsiteY32" fmla="*/ 1068149 h 3236814"/>
              <a:gd name="connsiteX33" fmla="*/ 1246187 w 2565189"/>
              <a:gd name="connsiteY33" fmla="*/ 1140977 h 3236814"/>
              <a:gd name="connsiteX34" fmla="*/ 1205727 w 2565189"/>
              <a:gd name="connsiteY34" fmla="*/ 1221897 h 3236814"/>
              <a:gd name="connsiteX35" fmla="*/ 1173359 w 2565189"/>
              <a:gd name="connsiteY35" fmla="*/ 1278542 h 3236814"/>
              <a:gd name="connsiteX36" fmla="*/ 1165267 w 2565189"/>
              <a:gd name="connsiteY36" fmla="*/ 1302818 h 3236814"/>
              <a:gd name="connsiteX37" fmla="*/ 1140991 w 2565189"/>
              <a:gd name="connsiteY37" fmla="*/ 1343278 h 3236814"/>
              <a:gd name="connsiteX38" fmla="*/ 1132899 w 2565189"/>
              <a:gd name="connsiteY38" fmla="*/ 1367554 h 3236814"/>
              <a:gd name="connsiteX39" fmla="*/ 1116715 w 2565189"/>
              <a:gd name="connsiteY39" fmla="*/ 1408014 h 3236814"/>
              <a:gd name="connsiteX40" fmla="*/ 1100531 w 2565189"/>
              <a:gd name="connsiteY40" fmla="*/ 1432290 h 3236814"/>
              <a:gd name="connsiteX41" fmla="*/ 1068163 w 2565189"/>
              <a:gd name="connsiteY41" fmla="*/ 1537487 h 3236814"/>
              <a:gd name="connsiteX42" fmla="*/ 1060071 w 2565189"/>
              <a:gd name="connsiteY42" fmla="*/ 1577947 h 3236814"/>
              <a:gd name="connsiteX43" fmla="*/ 1027702 w 2565189"/>
              <a:gd name="connsiteY43" fmla="*/ 1642683 h 3236814"/>
              <a:gd name="connsiteX44" fmla="*/ 995334 w 2565189"/>
              <a:gd name="connsiteY44" fmla="*/ 1764064 h 3236814"/>
              <a:gd name="connsiteX45" fmla="*/ 971058 w 2565189"/>
              <a:gd name="connsiteY45" fmla="*/ 1820708 h 3236814"/>
              <a:gd name="connsiteX46" fmla="*/ 954874 w 2565189"/>
              <a:gd name="connsiteY46" fmla="*/ 1844984 h 3236814"/>
              <a:gd name="connsiteX47" fmla="*/ 930598 w 2565189"/>
              <a:gd name="connsiteY47" fmla="*/ 1901628 h 3236814"/>
              <a:gd name="connsiteX48" fmla="*/ 922506 w 2565189"/>
              <a:gd name="connsiteY48" fmla="*/ 1925905 h 3236814"/>
              <a:gd name="connsiteX49" fmla="*/ 906322 w 2565189"/>
              <a:gd name="connsiteY49" fmla="*/ 1958273 h 3236814"/>
              <a:gd name="connsiteX50" fmla="*/ 898230 w 2565189"/>
              <a:gd name="connsiteY50" fmla="*/ 1982549 h 3236814"/>
              <a:gd name="connsiteX51" fmla="*/ 873954 w 2565189"/>
              <a:gd name="connsiteY51" fmla="*/ 2031101 h 3236814"/>
              <a:gd name="connsiteX52" fmla="*/ 841586 w 2565189"/>
              <a:gd name="connsiteY52" fmla="*/ 2103929 h 3236814"/>
              <a:gd name="connsiteX53" fmla="*/ 809217 w 2565189"/>
              <a:gd name="connsiteY53" fmla="*/ 2152482 h 3236814"/>
              <a:gd name="connsiteX54" fmla="*/ 784941 w 2565189"/>
              <a:gd name="connsiteY54" fmla="*/ 2209126 h 3236814"/>
              <a:gd name="connsiteX55" fmla="*/ 768757 w 2565189"/>
              <a:gd name="connsiteY55" fmla="*/ 2241494 h 3236814"/>
              <a:gd name="connsiteX56" fmla="*/ 752573 w 2565189"/>
              <a:gd name="connsiteY56" fmla="*/ 2281954 h 3236814"/>
              <a:gd name="connsiteX57" fmla="*/ 720205 w 2565189"/>
              <a:gd name="connsiteY57" fmla="*/ 2338598 h 3236814"/>
              <a:gd name="connsiteX58" fmla="*/ 695929 w 2565189"/>
              <a:gd name="connsiteY58" fmla="*/ 2395243 h 3236814"/>
              <a:gd name="connsiteX59" fmla="*/ 687837 w 2565189"/>
              <a:gd name="connsiteY59" fmla="*/ 2419519 h 3236814"/>
              <a:gd name="connsiteX60" fmla="*/ 671653 w 2565189"/>
              <a:gd name="connsiteY60" fmla="*/ 2443795 h 3236814"/>
              <a:gd name="connsiteX61" fmla="*/ 655469 w 2565189"/>
              <a:gd name="connsiteY61" fmla="*/ 2492347 h 3236814"/>
              <a:gd name="connsiteX62" fmla="*/ 647377 w 2565189"/>
              <a:gd name="connsiteY62" fmla="*/ 2532807 h 3236814"/>
              <a:gd name="connsiteX63" fmla="*/ 598825 w 2565189"/>
              <a:gd name="connsiteY63" fmla="*/ 2581359 h 3236814"/>
              <a:gd name="connsiteX64" fmla="*/ 590733 w 2565189"/>
              <a:gd name="connsiteY64" fmla="*/ 2613728 h 3236814"/>
              <a:gd name="connsiteX65" fmla="*/ 517904 w 2565189"/>
              <a:gd name="connsiteY65" fmla="*/ 2718924 h 3236814"/>
              <a:gd name="connsiteX66" fmla="*/ 428892 w 2565189"/>
              <a:gd name="connsiteY66" fmla="*/ 2799844 h 3236814"/>
              <a:gd name="connsiteX67" fmla="*/ 412708 w 2565189"/>
              <a:gd name="connsiteY67" fmla="*/ 2824120 h 3236814"/>
              <a:gd name="connsiteX68" fmla="*/ 380340 w 2565189"/>
              <a:gd name="connsiteY68" fmla="*/ 2864581 h 3236814"/>
              <a:gd name="connsiteX69" fmla="*/ 372248 w 2565189"/>
              <a:gd name="connsiteY69" fmla="*/ 2888857 h 3236814"/>
              <a:gd name="connsiteX70" fmla="*/ 331787 w 2565189"/>
              <a:gd name="connsiteY70" fmla="*/ 2921225 h 3236814"/>
              <a:gd name="connsiteX71" fmla="*/ 250867 w 2565189"/>
              <a:gd name="connsiteY71" fmla="*/ 3034513 h 3236814"/>
              <a:gd name="connsiteX72" fmla="*/ 226591 w 2565189"/>
              <a:gd name="connsiteY72" fmla="*/ 3074974 h 3236814"/>
              <a:gd name="connsiteX73" fmla="*/ 194223 w 2565189"/>
              <a:gd name="connsiteY73" fmla="*/ 3091158 h 3236814"/>
              <a:gd name="connsiteX74" fmla="*/ 113302 w 2565189"/>
              <a:gd name="connsiteY74" fmla="*/ 3147802 h 3236814"/>
              <a:gd name="connsiteX75" fmla="*/ 89026 w 2565189"/>
              <a:gd name="connsiteY75" fmla="*/ 3163986 h 3236814"/>
              <a:gd name="connsiteX76" fmla="*/ 72842 w 2565189"/>
              <a:gd name="connsiteY76" fmla="*/ 3188262 h 3236814"/>
              <a:gd name="connsiteX77" fmla="*/ 48566 w 2565189"/>
              <a:gd name="connsiteY77" fmla="*/ 3196354 h 3236814"/>
              <a:gd name="connsiteX78" fmla="*/ 14 w 2565189"/>
              <a:gd name="connsiteY78" fmla="*/ 3236814 h 32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565189" h="3236814">
                <a:moveTo>
                  <a:pt x="2565189" y="137565"/>
                </a:moveTo>
                <a:cubicBezTo>
                  <a:pt x="2543902" y="120536"/>
                  <a:pt x="2499320" y="87313"/>
                  <a:pt x="2484269" y="64736"/>
                </a:cubicBezTo>
                <a:cubicBezTo>
                  <a:pt x="2478874" y="56644"/>
                  <a:pt x="2474962" y="47337"/>
                  <a:pt x="2468085" y="40460"/>
                </a:cubicBezTo>
                <a:cubicBezTo>
                  <a:pt x="2444895" y="17270"/>
                  <a:pt x="2445858" y="29346"/>
                  <a:pt x="2419533" y="16184"/>
                </a:cubicBezTo>
                <a:cubicBezTo>
                  <a:pt x="2410834" y="11835"/>
                  <a:pt x="2403348" y="5395"/>
                  <a:pt x="2395256" y="0"/>
                </a:cubicBezTo>
                <a:cubicBezTo>
                  <a:pt x="2292757" y="2697"/>
                  <a:pt x="2190177" y="3215"/>
                  <a:pt x="2087759" y="8092"/>
                </a:cubicBezTo>
                <a:cubicBezTo>
                  <a:pt x="2076650" y="8621"/>
                  <a:pt x="2066266" y="13854"/>
                  <a:pt x="2055391" y="16184"/>
                </a:cubicBezTo>
                <a:cubicBezTo>
                  <a:pt x="1955391" y="37613"/>
                  <a:pt x="2003890" y="22562"/>
                  <a:pt x="1950194" y="40460"/>
                </a:cubicBezTo>
                <a:cubicBezTo>
                  <a:pt x="1942102" y="45855"/>
                  <a:pt x="1934617" y="52295"/>
                  <a:pt x="1925918" y="56644"/>
                </a:cubicBezTo>
                <a:cubicBezTo>
                  <a:pt x="1912926" y="63140"/>
                  <a:pt x="1897325" y="64451"/>
                  <a:pt x="1885458" y="72828"/>
                </a:cubicBezTo>
                <a:cubicBezTo>
                  <a:pt x="1851036" y="97126"/>
                  <a:pt x="1824484" y="132071"/>
                  <a:pt x="1788354" y="153749"/>
                </a:cubicBezTo>
                <a:lnTo>
                  <a:pt x="1747894" y="178025"/>
                </a:lnTo>
                <a:cubicBezTo>
                  <a:pt x="1737104" y="191512"/>
                  <a:pt x="1726899" y="205487"/>
                  <a:pt x="1715525" y="218485"/>
                </a:cubicBezTo>
                <a:cubicBezTo>
                  <a:pt x="1707989" y="227097"/>
                  <a:pt x="1698496" y="233904"/>
                  <a:pt x="1691249" y="242761"/>
                </a:cubicBezTo>
                <a:cubicBezTo>
                  <a:pt x="1674168" y="263637"/>
                  <a:pt x="1642697" y="307497"/>
                  <a:pt x="1642697" y="307497"/>
                </a:cubicBezTo>
                <a:cubicBezTo>
                  <a:pt x="1623457" y="365220"/>
                  <a:pt x="1650738" y="295436"/>
                  <a:pt x="1610329" y="356050"/>
                </a:cubicBezTo>
                <a:cubicBezTo>
                  <a:pt x="1605598" y="363147"/>
                  <a:pt x="1606052" y="372697"/>
                  <a:pt x="1602237" y="380326"/>
                </a:cubicBezTo>
                <a:cubicBezTo>
                  <a:pt x="1597888" y="389025"/>
                  <a:pt x="1591057" y="396263"/>
                  <a:pt x="1586053" y="404602"/>
                </a:cubicBezTo>
                <a:cubicBezTo>
                  <a:pt x="1574864" y="423250"/>
                  <a:pt x="1562798" y="441501"/>
                  <a:pt x="1553685" y="461246"/>
                </a:cubicBezTo>
                <a:cubicBezTo>
                  <a:pt x="1546536" y="476735"/>
                  <a:pt x="1542403" y="493458"/>
                  <a:pt x="1537501" y="509798"/>
                </a:cubicBezTo>
                <a:cubicBezTo>
                  <a:pt x="1534305" y="520450"/>
                  <a:pt x="1534383" y="532219"/>
                  <a:pt x="1529409" y="542166"/>
                </a:cubicBezTo>
                <a:cubicBezTo>
                  <a:pt x="1525997" y="548990"/>
                  <a:pt x="1518620" y="552956"/>
                  <a:pt x="1513225" y="558351"/>
                </a:cubicBezTo>
                <a:cubicBezTo>
                  <a:pt x="1510528" y="571838"/>
                  <a:pt x="1509482" y="585763"/>
                  <a:pt x="1505133" y="598811"/>
                </a:cubicBezTo>
                <a:cubicBezTo>
                  <a:pt x="1494659" y="630233"/>
                  <a:pt x="1472405" y="650719"/>
                  <a:pt x="1456580" y="679731"/>
                </a:cubicBezTo>
                <a:cubicBezTo>
                  <a:pt x="1449624" y="692483"/>
                  <a:pt x="1446892" y="707199"/>
                  <a:pt x="1440396" y="720191"/>
                </a:cubicBezTo>
                <a:cubicBezTo>
                  <a:pt x="1433362" y="734259"/>
                  <a:pt x="1424212" y="747164"/>
                  <a:pt x="1416120" y="760651"/>
                </a:cubicBezTo>
                <a:cubicBezTo>
                  <a:pt x="1410725" y="784927"/>
                  <a:pt x="1407800" y="809888"/>
                  <a:pt x="1399936" y="833480"/>
                </a:cubicBezTo>
                <a:cubicBezTo>
                  <a:pt x="1396861" y="842706"/>
                  <a:pt x="1388652" y="849355"/>
                  <a:pt x="1383752" y="857756"/>
                </a:cubicBezTo>
                <a:cubicBezTo>
                  <a:pt x="1369759" y="881744"/>
                  <a:pt x="1355711" y="905745"/>
                  <a:pt x="1343292" y="930584"/>
                </a:cubicBezTo>
                <a:cubicBezTo>
                  <a:pt x="1339477" y="938213"/>
                  <a:pt x="1338195" y="946873"/>
                  <a:pt x="1335200" y="954860"/>
                </a:cubicBezTo>
                <a:cubicBezTo>
                  <a:pt x="1330100" y="968461"/>
                  <a:pt x="1325027" y="982096"/>
                  <a:pt x="1319016" y="995320"/>
                </a:cubicBezTo>
                <a:cubicBezTo>
                  <a:pt x="1311528" y="1011793"/>
                  <a:pt x="1303527" y="1028055"/>
                  <a:pt x="1294740" y="1043873"/>
                </a:cubicBezTo>
                <a:cubicBezTo>
                  <a:pt x="1290017" y="1052375"/>
                  <a:pt x="1282905" y="1059450"/>
                  <a:pt x="1278556" y="1068149"/>
                </a:cubicBezTo>
                <a:cubicBezTo>
                  <a:pt x="1266675" y="1091910"/>
                  <a:pt x="1257560" y="1116969"/>
                  <a:pt x="1246187" y="1140977"/>
                </a:cubicBezTo>
                <a:cubicBezTo>
                  <a:pt x="1233277" y="1168231"/>
                  <a:pt x="1219214" y="1194924"/>
                  <a:pt x="1205727" y="1221897"/>
                </a:cubicBezTo>
                <a:cubicBezTo>
                  <a:pt x="1188613" y="1290356"/>
                  <a:pt x="1211927" y="1220690"/>
                  <a:pt x="1173359" y="1278542"/>
                </a:cubicBezTo>
                <a:cubicBezTo>
                  <a:pt x="1168628" y="1285639"/>
                  <a:pt x="1169082" y="1295189"/>
                  <a:pt x="1165267" y="1302818"/>
                </a:cubicBezTo>
                <a:cubicBezTo>
                  <a:pt x="1158233" y="1316886"/>
                  <a:pt x="1148025" y="1329210"/>
                  <a:pt x="1140991" y="1343278"/>
                </a:cubicBezTo>
                <a:cubicBezTo>
                  <a:pt x="1137176" y="1350907"/>
                  <a:pt x="1135894" y="1359567"/>
                  <a:pt x="1132899" y="1367554"/>
                </a:cubicBezTo>
                <a:cubicBezTo>
                  <a:pt x="1127799" y="1381155"/>
                  <a:pt x="1123211" y="1395022"/>
                  <a:pt x="1116715" y="1408014"/>
                </a:cubicBezTo>
                <a:cubicBezTo>
                  <a:pt x="1112366" y="1416713"/>
                  <a:pt x="1105926" y="1424198"/>
                  <a:pt x="1100531" y="1432290"/>
                </a:cubicBezTo>
                <a:cubicBezTo>
                  <a:pt x="1083705" y="1482769"/>
                  <a:pt x="1077695" y="1494593"/>
                  <a:pt x="1068163" y="1537487"/>
                </a:cubicBezTo>
                <a:cubicBezTo>
                  <a:pt x="1065179" y="1550913"/>
                  <a:pt x="1065008" y="1565110"/>
                  <a:pt x="1060071" y="1577947"/>
                </a:cubicBezTo>
                <a:cubicBezTo>
                  <a:pt x="1051410" y="1600465"/>
                  <a:pt x="1038492" y="1621104"/>
                  <a:pt x="1027702" y="1642683"/>
                </a:cubicBezTo>
                <a:cubicBezTo>
                  <a:pt x="1025664" y="1650835"/>
                  <a:pt x="1007763" y="1732992"/>
                  <a:pt x="995334" y="1764064"/>
                </a:cubicBezTo>
                <a:cubicBezTo>
                  <a:pt x="987705" y="1783137"/>
                  <a:pt x="980245" y="1802334"/>
                  <a:pt x="971058" y="1820708"/>
                </a:cubicBezTo>
                <a:cubicBezTo>
                  <a:pt x="966709" y="1829407"/>
                  <a:pt x="959223" y="1836285"/>
                  <a:pt x="954874" y="1844984"/>
                </a:cubicBezTo>
                <a:cubicBezTo>
                  <a:pt x="945687" y="1863358"/>
                  <a:pt x="938227" y="1882555"/>
                  <a:pt x="930598" y="1901628"/>
                </a:cubicBezTo>
                <a:cubicBezTo>
                  <a:pt x="927430" y="1909548"/>
                  <a:pt x="925866" y="1918065"/>
                  <a:pt x="922506" y="1925905"/>
                </a:cubicBezTo>
                <a:cubicBezTo>
                  <a:pt x="917754" y="1936993"/>
                  <a:pt x="911074" y="1947185"/>
                  <a:pt x="906322" y="1958273"/>
                </a:cubicBezTo>
                <a:cubicBezTo>
                  <a:pt x="902962" y="1966113"/>
                  <a:pt x="901694" y="1974754"/>
                  <a:pt x="898230" y="1982549"/>
                </a:cubicBezTo>
                <a:cubicBezTo>
                  <a:pt x="890881" y="1999084"/>
                  <a:pt x="881606" y="2014704"/>
                  <a:pt x="873954" y="2031101"/>
                </a:cubicBezTo>
                <a:cubicBezTo>
                  <a:pt x="862720" y="2055174"/>
                  <a:pt x="854088" y="2080489"/>
                  <a:pt x="841586" y="2103929"/>
                </a:cubicBezTo>
                <a:cubicBezTo>
                  <a:pt x="832432" y="2121092"/>
                  <a:pt x="817916" y="2135084"/>
                  <a:pt x="809217" y="2152482"/>
                </a:cubicBezTo>
                <a:cubicBezTo>
                  <a:pt x="755541" y="2259833"/>
                  <a:pt x="820661" y="2125780"/>
                  <a:pt x="784941" y="2209126"/>
                </a:cubicBezTo>
                <a:cubicBezTo>
                  <a:pt x="780189" y="2220214"/>
                  <a:pt x="773656" y="2230471"/>
                  <a:pt x="768757" y="2241494"/>
                </a:cubicBezTo>
                <a:cubicBezTo>
                  <a:pt x="762858" y="2254768"/>
                  <a:pt x="759069" y="2268962"/>
                  <a:pt x="752573" y="2281954"/>
                </a:cubicBezTo>
                <a:cubicBezTo>
                  <a:pt x="742848" y="2301405"/>
                  <a:pt x="730994" y="2319717"/>
                  <a:pt x="720205" y="2338598"/>
                </a:cubicBezTo>
                <a:cubicBezTo>
                  <a:pt x="703364" y="2405961"/>
                  <a:pt x="723870" y="2339360"/>
                  <a:pt x="695929" y="2395243"/>
                </a:cubicBezTo>
                <a:cubicBezTo>
                  <a:pt x="692114" y="2402872"/>
                  <a:pt x="691652" y="2411890"/>
                  <a:pt x="687837" y="2419519"/>
                </a:cubicBezTo>
                <a:cubicBezTo>
                  <a:pt x="683488" y="2428218"/>
                  <a:pt x="675603" y="2434908"/>
                  <a:pt x="671653" y="2443795"/>
                </a:cubicBezTo>
                <a:cubicBezTo>
                  <a:pt x="664725" y="2459384"/>
                  <a:pt x="659958" y="2475889"/>
                  <a:pt x="655469" y="2492347"/>
                </a:cubicBezTo>
                <a:cubicBezTo>
                  <a:pt x="651850" y="2505616"/>
                  <a:pt x="654761" y="2521203"/>
                  <a:pt x="647377" y="2532807"/>
                </a:cubicBezTo>
                <a:cubicBezTo>
                  <a:pt x="635089" y="2552116"/>
                  <a:pt x="615009" y="2565175"/>
                  <a:pt x="598825" y="2581359"/>
                </a:cubicBezTo>
                <a:cubicBezTo>
                  <a:pt x="596128" y="2592149"/>
                  <a:pt x="594638" y="2603314"/>
                  <a:pt x="590733" y="2613728"/>
                </a:cubicBezTo>
                <a:cubicBezTo>
                  <a:pt x="577694" y="2648497"/>
                  <a:pt x="538866" y="2700583"/>
                  <a:pt x="517904" y="2718924"/>
                </a:cubicBezTo>
                <a:cubicBezTo>
                  <a:pt x="513248" y="2722998"/>
                  <a:pt x="446027" y="2779282"/>
                  <a:pt x="428892" y="2799844"/>
                </a:cubicBezTo>
                <a:cubicBezTo>
                  <a:pt x="422666" y="2807315"/>
                  <a:pt x="418783" y="2816526"/>
                  <a:pt x="412708" y="2824120"/>
                </a:cubicBezTo>
                <a:cubicBezTo>
                  <a:pt x="392639" y="2849207"/>
                  <a:pt x="396943" y="2831376"/>
                  <a:pt x="380340" y="2864581"/>
                </a:cubicBezTo>
                <a:cubicBezTo>
                  <a:pt x="376525" y="2872210"/>
                  <a:pt x="376637" y="2881543"/>
                  <a:pt x="372248" y="2888857"/>
                </a:cubicBezTo>
                <a:cubicBezTo>
                  <a:pt x="364562" y="2901667"/>
                  <a:pt x="342812" y="2913875"/>
                  <a:pt x="331787" y="2921225"/>
                </a:cubicBezTo>
                <a:cubicBezTo>
                  <a:pt x="242402" y="3077649"/>
                  <a:pt x="364664" y="2871946"/>
                  <a:pt x="250867" y="3034513"/>
                </a:cubicBezTo>
                <a:cubicBezTo>
                  <a:pt x="229564" y="3064946"/>
                  <a:pt x="258465" y="3053724"/>
                  <a:pt x="226591" y="3074974"/>
                </a:cubicBezTo>
                <a:cubicBezTo>
                  <a:pt x="216554" y="3081665"/>
                  <a:pt x="204567" y="3084952"/>
                  <a:pt x="194223" y="3091158"/>
                </a:cubicBezTo>
                <a:cubicBezTo>
                  <a:pt x="147724" y="3119057"/>
                  <a:pt x="152027" y="3120142"/>
                  <a:pt x="113302" y="3147802"/>
                </a:cubicBezTo>
                <a:cubicBezTo>
                  <a:pt x="105388" y="3153455"/>
                  <a:pt x="97118" y="3158591"/>
                  <a:pt x="89026" y="3163986"/>
                </a:cubicBezTo>
                <a:cubicBezTo>
                  <a:pt x="83631" y="3172078"/>
                  <a:pt x="80436" y="3182187"/>
                  <a:pt x="72842" y="3188262"/>
                </a:cubicBezTo>
                <a:cubicBezTo>
                  <a:pt x="66181" y="3193590"/>
                  <a:pt x="56022" y="3192212"/>
                  <a:pt x="48566" y="3196354"/>
                </a:cubicBezTo>
                <a:cubicBezTo>
                  <a:pt x="-2230" y="3224574"/>
                  <a:pt x="14" y="3210054"/>
                  <a:pt x="14" y="3236814"/>
                </a:cubicBezTo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A56DC9-B64C-4498-AE25-32672DEE5146}"/>
              </a:ext>
            </a:extLst>
          </p:cNvPr>
          <p:cNvSpPr/>
          <p:nvPr/>
        </p:nvSpPr>
        <p:spPr>
          <a:xfrm>
            <a:off x="1565189" y="2164632"/>
            <a:ext cx="5420497" cy="1674978"/>
          </a:xfrm>
          <a:custGeom>
            <a:avLst/>
            <a:gdLst>
              <a:gd name="connsiteX0" fmla="*/ 5420497 w 5420497"/>
              <a:gd name="connsiteY0" fmla="*/ 749643 h 1837456"/>
              <a:gd name="connsiteX1" fmla="*/ 5404022 w 5420497"/>
              <a:gd name="connsiteY1" fmla="*/ 642551 h 1837456"/>
              <a:gd name="connsiteX2" fmla="*/ 5354595 w 5420497"/>
              <a:gd name="connsiteY2" fmla="*/ 568410 h 1837456"/>
              <a:gd name="connsiteX3" fmla="*/ 5338119 w 5420497"/>
              <a:gd name="connsiteY3" fmla="*/ 543697 h 1837456"/>
              <a:gd name="connsiteX4" fmla="*/ 5272216 w 5420497"/>
              <a:gd name="connsiteY4" fmla="*/ 477794 h 1837456"/>
              <a:gd name="connsiteX5" fmla="*/ 5214552 w 5420497"/>
              <a:gd name="connsiteY5" fmla="*/ 411892 h 1837456"/>
              <a:gd name="connsiteX6" fmla="*/ 5173362 w 5420497"/>
              <a:gd name="connsiteY6" fmla="*/ 362465 h 1837456"/>
              <a:gd name="connsiteX7" fmla="*/ 5082746 w 5420497"/>
              <a:gd name="connsiteY7" fmla="*/ 296562 h 1837456"/>
              <a:gd name="connsiteX8" fmla="*/ 5058033 w 5420497"/>
              <a:gd name="connsiteY8" fmla="*/ 271848 h 1837456"/>
              <a:gd name="connsiteX9" fmla="*/ 4917989 w 5420497"/>
              <a:gd name="connsiteY9" fmla="*/ 197708 h 1837456"/>
              <a:gd name="connsiteX10" fmla="*/ 4885038 w 5420497"/>
              <a:gd name="connsiteY10" fmla="*/ 181232 h 1837456"/>
              <a:gd name="connsiteX11" fmla="*/ 4843849 w 5420497"/>
              <a:gd name="connsiteY11" fmla="*/ 172994 h 1837456"/>
              <a:gd name="connsiteX12" fmla="*/ 4819135 w 5420497"/>
              <a:gd name="connsiteY12" fmla="*/ 164756 h 1837456"/>
              <a:gd name="connsiteX13" fmla="*/ 4703806 w 5420497"/>
              <a:gd name="connsiteY13" fmla="*/ 140043 h 1837456"/>
              <a:gd name="connsiteX14" fmla="*/ 4530811 w 5420497"/>
              <a:gd name="connsiteY14" fmla="*/ 115329 h 1837456"/>
              <a:gd name="connsiteX15" fmla="*/ 4473146 w 5420497"/>
              <a:gd name="connsiteY15" fmla="*/ 107092 h 1837456"/>
              <a:gd name="connsiteX16" fmla="*/ 4431957 w 5420497"/>
              <a:gd name="connsiteY16" fmla="*/ 98854 h 1837456"/>
              <a:gd name="connsiteX17" fmla="*/ 4316627 w 5420497"/>
              <a:gd name="connsiteY17" fmla="*/ 74140 h 1837456"/>
              <a:gd name="connsiteX18" fmla="*/ 4226011 w 5420497"/>
              <a:gd name="connsiteY18" fmla="*/ 57665 h 1837456"/>
              <a:gd name="connsiteX19" fmla="*/ 4077730 w 5420497"/>
              <a:gd name="connsiteY19" fmla="*/ 49427 h 1837456"/>
              <a:gd name="connsiteX20" fmla="*/ 4011827 w 5420497"/>
              <a:gd name="connsiteY20" fmla="*/ 41189 h 1837456"/>
              <a:gd name="connsiteX21" fmla="*/ 3921211 w 5420497"/>
              <a:gd name="connsiteY21" fmla="*/ 32951 h 1837456"/>
              <a:gd name="connsiteX22" fmla="*/ 3888260 w 5420497"/>
              <a:gd name="connsiteY22" fmla="*/ 24713 h 1837456"/>
              <a:gd name="connsiteX23" fmla="*/ 3748216 w 5420497"/>
              <a:gd name="connsiteY23" fmla="*/ 8237 h 1837456"/>
              <a:gd name="connsiteX24" fmla="*/ 3566984 w 5420497"/>
              <a:gd name="connsiteY24" fmla="*/ 0 h 1837456"/>
              <a:gd name="connsiteX25" fmla="*/ 2660822 w 5420497"/>
              <a:gd name="connsiteY25" fmla="*/ 16475 h 1837456"/>
              <a:gd name="connsiteX26" fmla="*/ 2627870 w 5420497"/>
              <a:gd name="connsiteY26" fmla="*/ 24713 h 1837456"/>
              <a:gd name="connsiteX27" fmla="*/ 2290119 w 5420497"/>
              <a:gd name="connsiteY27" fmla="*/ 65902 h 1837456"/>
              <a:gd name="connsiteX28" fmla="*/ 2224216 w 5420497"/>
              <a:gd name="connsiteY28" fmla="*/ 82378 h 1837456"/>
              <a:gd name="connsiteX29" fmla="*/ 2199503 w 5420497"/>
              <a:gd name="connsiteY29" fmla="*/ 90616 h 1837456"/>
              <a:gd name="connsiteX30" fmla="*/ 2100649 w 5420497"/>
              <a:gd name="connsiteY30" fmla="*/ 98854 h 1837456"/>
              <a:gd name="connsiteX31" fmla="*/ 2042984 w 5420497"/>
              <a:gd name="connsiteY31" fmla="*/ 115329 h 1837456"/>
              <a:gd name="connsiteX32" fmla="*/ 1968843 w 5420497"/>
              <a:gd name="connsiteY32" fmla="*/ 123567 h 1837456"/>
              <a:gd name="connsiteX33" fmla="*/ 1927654 w 5420497"/>
              <a:gd name="connsiteY33" fmla="*/ 131805 h 1837456"/>
              <a:gd name="connsiteX34" fmla="*/ 1861752 w 5420497"/>
              <a:gd name="connsiteY34" fmla="*/ 140043 h 1837456"/>
              <a:gd name="connsiteX35" fmla="*/ 1812325 w 5420497"/>
              <a:gd name="connsiteY35" fmla="*/ 156519 h 1837456"/>
              <a:gd name="connsiteX36" fmla="*/ 1779373 w 5420497"/>
              <a:gd name="connsiteY36" fmla="*/ 164756 h 1837456"/>
              <a:gd name="connsiteX37" fmla="*/ 1729946 w 5420497"/>
              <a:gd name="connsiteY37" fmla="*/ 181232 h 1837456"/>
              <a:gd name="connsiteX38" fmla="*/ 1680519 w 5420497"/>
              <a:gd name="connsiteY38" fmla="*/ 189470 h 1837456"/>
              <a:gd name="connsiteX39" fmla="*/ 1606379 w 5420497"/>
              <a:gd name="connsiteY39" fmla="*/ 214183 h 1837456"/>
              <a:gd name="connsiteX40" fmla="*/ 1573427 w 5420497"/>
              <a:gd name="connsiteY40" fmla="*/ 222421 h 1837456"/>
              <a:gd name="connsiteX41" fmla="*/ 1524000 w 5420497"/>
              <a:gd name="connsiteY41" fmla="*/ 238897 h 1837456"/>
              <a:gd name="connsiteX42" fmla="*/ 1441622 w 5420497"/>
              <a:gd name="connsiteY42" fmla="*/ 263610 h 1837456"/>
              <a:gd name="connsiteX43" fmla="*/ 1383957 w 5420497"/>
              <a:gd name="connsiteY43" fmla="*/ 288324 h 1837456"/>
              <a:gd name="connsiteX44" fmla="*/ 1309816 w 5420497"/>
              <a:gd name="connsiteY44" fmla="*/ 313037 h 1837456"/>
              <a:gd name="connsiteX45" fmla="*/ 1285103 w 5420497"/>
              <a:gd name="connsiteY45" fmla="*/ 321275 h 1837456"/>
              <a:gd name="connsiteX46" fmla="*/ 1235676 w 5420497"/>
              <a:gd name="connsiteY46" fmla="*/ 345989 h 1837456"/>
              <a:gd name="connsiteX47" fmla="*/ 1161535 w 5420497"/>
              <a:gd name="connsiteY47" fmla="*/ 378940 h 1837456"/>
              <a:gd name="connsiteX48" fmla="*/ 1120346 w 5420497"/>
              <a:gd name="connsiteY48" fmla="*/ 420129 h 1837456"/>
              <a:gd name="connsiteX49" fmla="*/ 1070919 w 5420497"/>
              <a:gd name="connsiteY49" fmla="*/ 469556 h 1837456"/>
              <a:gd name="connsiteX50" fmla="*/ 1021492 w 5420497"/>
              <a:gd name="connsiteY50" fmla="*/ 518983 h 1837456"/>
              <a:gd name="connsiteX51" fmla="*/ 972065 w 5420497"/>
              <a:gd name="connsiteY51" fmla="*/ 560173 h 1837456"/>
              <a:gd name="connsiteX52" fmla="*/ 939114 w 5420497"/>
              <a:gd name="connsiteY52" fmla="*/ 609600 h 1837456"/>
              <a:gd name="connsiteX53" fmla="*/ 922638 w 5420497"/>
              <a:gd name="connsiteY53" fmla="*/ 634313 h 1837456"/>
              <a:gd name="connsiteX54" fmla="*/ 897925 w 5420497"/>
              <a:gd name="connsiteY54" fmla="*/ 683740 h 1837456"/>
              <a:gd name="connsiteX55" fmla="*/ 864973 w 5420497"/>
              <a:gd name="connsiteY55" fmla="*/ 733167 h 1837456"/>
              <a:gd name="connsiteX56" fmla="*/ 856735 w 5420497"/>
              <a:gd name="connsiteY56" fmla="*/ 757881 h 1837456"/>
              <a:gd name="connsiteX57" fmla="*/ 823784 w 5420497"/>
              <a:gd name="connsiteY57" fmla="*/ 832021 h 1837456"/>
              <a:gd name="connsiteX58" fmla="*/ 815546 w 5420497"/>
              <a:gd name="connsiteY58" fmla="*/ 856735 h 1837456"/>
              <a:gd name="connsiteX59" fmla="*/ 807308 w 5420497"/>
              <a:gd name="connsiteY59" fmla="*/ 889686 h 1837456"/>
              <a:gd name="connsiteX60" fmla="*/ 790833 w 5420497"/>
              <a:gd name="connsiteY60" fmla="*/ 914400 h 1837456"/>
              <a:gd name="connsiteX61" fmla="*/ 733168 w 5420497"/>
              <a:gd name="connsiteY61" fmla="*/ 988540 h 1837456"/>
              <a:gd name="connsiteX62" fmla="*/ 609600 w 5420497"/>
              <a:gd name="connsiteY62" fmla="*/ 1054443 h 1837456"/>
              <a:gd name="connsiteX63" fmla="*/ 659027 w 5420497"/>
              <a:gd name="connsiteY63" fmla="*/ 1087394 h 1837456"/>
              <a:gd name="connsiteX64" fmla="*/ 691979 w 5420497"/>
              <a:gd name="connsiteY64" fmla="*/ 1112108 h 1837456"/>
              <a:gd name="connsiteX65" fmla="*/ 724930 w 5420497"/>
              <a:gd name="connsiteY65" fmla="*/ 1128583 h 1837456"/>
              <a:gd name="connsiteX66" fmla="*/ 741406 w 5420497"/>
              <a:gd name="connsiteY66" fmla="*/ 1153297 h 1837456"/>
              <a:gd name="connsiteX67" fmla="*/ 766119 w 5420497"/>
              <a:gd name="connsiteY67" fmla="*/ 1169773 h 1837456"/>
              <a:gd name="connsiteX68" fmla="*/ 782595 w 5420497"/>
              <a:gd name="connsiteY68" fmla="*/ 1227437 h 1837456"/>
              <a:gd name="connsiteX69" fmla="*/ 774357 w 5420497"/>
              <a:gd name="connsiteY69" fmla="*/ 1482810 h 1837456"/>
              <a:gd name="connsiteX70" fmla="*/ 724930 w 5420497"/>
              <a:gd name="connsiteY70" fmla="*/ 1548713 h 1837456"/>
              <a:gd name="connsiteX71" fmla="*/ 708454 w 5420497"/>
              <a:gd name="connsiteY71" fmla="*/ 1573427 h 1837456"/>
              <a:gd name="connsiteX72" fmla="*/ 659027 w 5420497"/>
              <a:gd name="connsiteY72" fmla="*/ 1606378 h 1837456"/>
              <a:gd name="connsiteX73" fmla="*/ 617838 w 5420497"/>
              <a:gd name="connsiteY73" fmla="*/ 1655805 h 1837456"/>
              <a:gd name="connsiteX74" fmla="*/ 576649 w 5420497"/>
              <a:gd name="connsiteY74" fmla="*/ 1705232 h 1837456"/>
              <a:gd name="connsiteX75" fmla="*/ 551935 w 5420497"/>
              <a:gd name="connsiteY75" fmla="*/ 1713470 h 1837456"/>
              <a:gd name="connsiteX76" fmla="*/ 502508 w 5420497"/>
              <a:gd name="connsiteY76" fmla="*/ 1746421 h 1837456"/>
              <a:gd name="connsiteX77" fmla="*/ 444843 w 5420497"/>
              <a:gd name="connsiteY77" fmla="*/ 1762897 h 1837456"/>
              <a:gd name="connsiteX78" fmla="*/ 420130 w 5420497"/>
              <a:gd name="connsiteY78" fmla="*/ 1771135 h 1837456"/>
              <a:gd name="connsiteX79" fmla="*/ 370703 w 5420497"/>
              <a:gd name="connsiteY79" fmla="*/ 1779373 h 1837456"/>
              <a:gd name="connsiteX80" fmla="*/ 329514 w 5420497"/>
              <a:gd name="connsiteY80" fmla="*/ 1787610 h 1837456"/>
              <a:gd name="connsiteX81" fmla="*/ 280087 w 5420497"/>
              <a:gd name="connsiteY81" fmla="*/ 1795848 h 1837456"/>
              <a:gd name="connsiteX82" fmla="*/ 247135 w 5420497"/>
              <a:gd name="connsiteY82" fmla="*/ 1804086 h 1837456"/>
              <a:gd name="connsiteX83" fmla="*/ 90616 w 5420497"/>
              <a:gd name="connsiteY83" fmla="*/ 1828800 h 1837456"/>
              <a:gd name="connsiteX84" fmla="*/ 0 w 5420497"/>
              <a:gd name="connsiteY84" fmla="*/ 1837037 h 183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420497" h="1837456">
                <a:moveTo>
                  <a:pt x="5420497" y="749643"/>
                </a:moveTo>
                <a:cubicBezTo>
                  <a:pt x="5417606" y="723623"/>
                  <a:pt x="5415288" y="672592"/>
                  <a:pt x="5404022" y="642551"/>
                </a:cubicBezTo>
                <a:cubicBezTo>
                  <a:pt x="5390080" y="605374"/>
                  <a:pt x="5380330" y="602724"/>
                  <a:pt x="5354595" y="568410"/>
                </a:cubicBezTo>
                <a:cubicBezTo>
                  <a:pt x="5348655" y="560490"/>
                  <a:pt x="5344779" y="551023"/>
                  <a:pt x="5338119" y="543697"/>
                </a:cubicBezTo>
                <a:cubicBezTo>
                  <a:pt x="5317221" y="520709"/>
                  <a:pt x="5292674" y="501174"/>
                  <a:pt x="5272216" y="477794"/>
                </a:cubicBezTo>
                <a:cubicBezTo>
                  <a:pt x="5252995" y="455827"/>
                  <a:pt x="5233036" y="434483"/>
                  <a:pt x="5214552" y="411892"/>
                </a:cubicBezTo>
                <a:cubicBezTo>
                  <a:pt x="5190246" y="382185"/>
                  <a:pt x="5206686" y="388648"/>
                  <a:pt x="5173362" y="362465"/>
                </a:cubicBezTo>
                <a:cubicBezTo>
                  <a:pt x="5143994" y="339390"/>
                  <a:pt x="5112114" y="319637"/>
                  <a:pt x="5082746" y="296562"/>
                </a:cubicBezTo>
                <a:cubicBezTo>
                  <a:pt x="5073585" y="289364"/>
                  <a:pt x="5068023" y="277842"/>
                  <a:pt x="5058033" y="271848"/>
                </a:cubicBezTo>
                <a:cubicBezTo>
                  <a:pt x="5012741" y="244673"/>
                  <a:pt x="4964778" y="222217"/>
                  <a:pt x="4917989" y="197708"/>
                </a:cubicBezTo>
                <a:cubicBezTo>
                  <a:pt x="4907111" y="192010"/>
                  <a:pt x="4897080" y="183640"/>
                  <a:pt x="4885038" y="181232"/>
                </a:cubicBezTo>
                <a:cubicBezTo>
                  <a:pt x="4871308" y="178486"/>
                  <a:pt x="4857433" y="176390"/>
                  <a:pt x="4843849" y="172994"/>
                </a:cubicBezTo>
                <a:cubicBezTo>
                  <a:pt x="4835425" y="170888"/>
                  <a:pt x="4827588" y="166745"/>
                  <a:pt x="4819135" y="164756"/>
                </a:cubicBezTo>
                <a:cubicBezTo>
                  <a:pt x="4780864" y="155751"/>
                  <a:pt x="4742556" y="146686"/>
                  <a:pt x="4703806" y="140043"/>
                </a:cubicBezTo>
                <a:cubicBezTo>
                  <a:pt x="4646393" y="130201"/>
                  <a:pt x="4588476" y="123567"/>
                  <a:pt x="4530811" y="115329"/>
                </a:cubicBezTo>
                <a:cubicBezTo>
                  <a:pt x="4511589" y="112583"/>
                  <a:pt x="4492186" y="110900"/>
                  <a:pt x="4473146" y="107092"/>
                </a:cubicBezTo>
                <a:lnTo>
                  <a:pt x="4431957" y="98854"/>
                </a:lnTo>
                <a:lnTo>
                  <a:pt x="4316627" y="74140"/>
                </a:lnTo>
                <a:cubicBezTo>
                  <a:pt x="4286523" y="68119"/>
                  <a:pt x="4256664" y="59368"/>
                  <a:pt x="4226011" y="57665"/>
                </a:cubicBezTo>
                <a:lnTo>
                  <a:pt x="4077730" y="49427"/>
                </a:lnTo>
                <a:lnTo>
                  <a:pt x="4011827" y="41189"/>
                </a:lnTo>
                <a:cubicBezTo>
                  <a:pt x="3981664" y="38014"/>
                  <a:pt x="3951275" y="36960"/>
                  <a:pt x="3921211" y="32951"/>
                </a:cubicBezTo>
                <a:cubicBezTo>
                  <a:pt x="3909989" y="31455"/>
                  <a:pt x="3899468" y="26314"/>
                  <a:pt x="3888260" y="24713"/>
                </a:cubicBezTo>
                <a:cubicBezTo>
                  <a:pt x="3841729" y="18066"/>
                  <a:pt x="3795081" y="11842"/>
                  <a:pt x="3748216" y="8237"/>
                </a:cubicBezTo>
                <a:cubicBezTo>
                  <a:pt x="3687921" y="3599"/>
                  <a:pt x="3627395" y="2746"/>
                  <a:pt x="3566984" y="0"/>
                </a:cubicBezTo>
                <a:cubicBezTo>
                  <a:pt x="3493827" y="950"/>
                  <a:pt x="2864579" y="5461"/>
                  <a:pt x="2660822" y="16475"/>
                </a:cubicBezTo>
                <a:cubicBezTo>
                  <a:pt x="2649516" y="17086"/>
                  <a:pt x="2639078" y="23112"/>
                  <a:pt x="2627870" y="24713"/>
                </a:cubicBezTo>
                <a:cubicBezTo>
                  <a:pt x="2515549" y="40759"/>
                  <a:pt x="2402670" y="51835"/>
                  <a:pt x="2290119" y="65902"/>
                </a:cubicBezTo>
                <a:cubicBezTo>
                  <a:pt x="2268151" y="71394"/>
                  <a:pt x="2245698" y="75217"/>
                  <a:pt x="2224216" y="82378"/>
                </a:cubicBezTo>
                <a:cubicBezTo>
                  <a:pt x="2215978" y="85124"/>
                  <a:pt x="2208110" y="89468"/>
                  <a:pt x="2199503" y="90616"/>
                </a:cubicBezTo>
                <a:cubicBezTo>
                  <a:pt x="2166728" y="94986"/>
                  <a:pt x="2133600" y="96108"/>
                  <a:pt x="2100649" y="98854"/>
                </a:cubicBezTo>
                <a:cubicBezTo>
                  <a:pt x="2082192" y="105006"/>
                  <a:pt x="2062199" y="112373"/>
                  <a:pt x="2042984" y="115329"/>
                </a:cubicBezTo>
                <a:cubicBezTo>
                  <a:pt x="2018407" y="119110"/>
                  <a:pt x="1993459" y="120050"/>
                  <a:pt x="1968843" y="123567"/>
                </a:cubicBezTo>
                <a:cubicBezTo>
                  <a:pt x="1954982" y="125547"/>
                  <a:pt x="1941493" y="129676"/>
                  <a:pt x="1927654" y="131805"/>
                </a:cubicBezTo>
                <a:cubicBezTo>
                  <a:pt x="1905773" y="135171"/>
                  <a:pt x="1883719" y="137297"/>
                  <a:pt x="1861752" y="140043"/>
                </a:cubicBezTo>
                <a:cubicBezTo>
                  <a:pt x="1845276" y="145535"/>
                  <a:pt x="1829174" y="152307"/>
                  <a:pt x="1812325" y="156519"/>
                </a:cubicBezTo>
                <a:cubicBezTo>
                  <a:pt x="1801341" y="159265"/>
                  <a:pt x="1790218" y="161503"/>
                  <a:pt x="1779373" y="164756"/>
                </a:cubicBezTo>
                <a:cubicBezTo>
                  <a:pt x="1762738" y="169746"/>
                  <a:pt x="1746794" y="177020"/>
                  <a:pt x="1729946" y="181232"/>
                </a:cubicBezTo>
                <a:cubicBezTo>
                  <a:pt x="1713742" y="185283"/>
                  <a:pt x="1696658" y="185166"/>
                  <a:pt x="1680519" y="189470"/>
                </a:cubicBezTo>
                <a:cubicBezTo>
                  <a:pt x="1655348" y="196182"/>
                  <a:pt x="1631277" y="206522"/>
                  <a:pt x="1606379" y="214183"/>
                </a:cubicBezTo>
                <a:cubicBezTo>
                  <a:pt x="1595558" y="217513"/>
                  <a:pt x="1584272" y="219168"/>
                  <a:pt x="1573427" y="222421"/>
                </a:cubicBezTo>
                <a:cubicBezTo>
                  <a:pt x="1556793" y="227411"/>
                  <a:pt x="1540599" y="233790"/>
                  <a:pt x="1524000" y="238897"/>
                </a:cubicBezTo>
                <a:cubicBezTo>
                  <a:pt x="1514925" y="241689"/>
                  <a:pt x="1460568" y="256032"/>
                  <a:pt x="1441622" y="263610"/>
                </a:cubicBezTo>
                <a:cubicBezTo>
                  <a:pt x="1422205" y="271377"/>
                  <a:pt x="1403538" y="280981"/>
                  <a:pt x="1383957" y="288324"/>
                </a:cubicBezTo>
                <a:cubicBezTo>
                  <a:pt x="1359565" y="297471"/>
                  <a:pt x="1334530" y="304799"/>
                  <a:pt x="1309816" y="313037"/>
                </a:cubicBezTo>
                <a:cubicBezTo>
                  <a:pt x="1301578" y="315783"/>
                  <a:pt x="1292328" y="316458"/>
                  <a:pt x="1285103" y="321275"/>
                </a:cubicBezTo>
                <a:cubicBezTo>
                  <a:pt x="1233723" y="355528"/>
                  <a:pt x="1286832" y="323253"/>
                  <a:pt x="1235676" y="345989"/>
                </a:cubicBezTo>
                <a:cubicBezTo>
                  <a:pt x="1149889" y="384116"/>
                  <a:pt x="1217203" y="360384"/>
                  <a:pt x="1161535" y="378940"/>
                </a:cubicBezTo>
                <a:cubicBezTo>
                  <a:pt x="1127586" y="429866"/>
                  <a:pt x="1165280" y="380188"/>
                  <a:pt x="1120346" y="420129"/>
                </a:cubicBezTo>
                <a:cubicBezTo>
                  <a:pt x="1102931" y="435609"/>
                  <a:pt x="1087395" y="453080"/>
                  <a:pt x="1070919" y="469556"/>
                </a:cubicBezTo>
                <a:cubicBezTo>
                  <a:pt x="1054443" y="486032"/>
                  <a:pt x="1040879" y="506058"/>
                  <a:pt x="1021492" y="518983"/>
                </a:cubicBezTo>
                <a:cubicBezTo>
                  <a:pt x="999525" y="533628"/>
                  <a:pt x="989141" y="538218"/>
                  <a:pt x="972065" y="560173"/>
                </a:cubicBezTo>
                <a:cubicBezTo>
                  <a:pt x="959908" y="575803"/>
                  <a:pt x="950098" y="593124"/>
                  <a:pt x="939114" y="609600"/>
                </a:cubicBezTo>
                <a:cubicBezTo>
                  <a:pt x="933622" y="617838"/>
                  <a:pt x="927066" y="625458"/>
                  <a:pt x="922638" y="634313"/>
                </a:cubicBezTo>
                <a:cubicBezTo>
                  <a:pt x="914400" y="650789"/>
                  <a:pt x="907206" y="667829"/>
                  <a:pt x="897925" y="683740"/>
                </a:cubicBezTo>
                <a:cubicBezTo>
                  <a:pt x="887948" y="700844"/>
                  <a:pt x="864973" y="733167"/>
                  <a:pt x="864973" y="733167"/>
                </a:cubicBezTo>
                <a:cubicBezTo>
                  <a:pt x="862227" y="741405"/>
                  <a:pt x="860156" y="749899"/>
                  <a:pt x="856735" y="757881"/>
                </a:cubicBezTo>
                <a:cubicBezTo>
                  <a:pt x="819291" y="845251"/>
                  <a:pt x="862107" y="729827"/>
                  <a:pt x="823784" y="832021"/>
                </a:cubicBezTo>
                <a:cubicBezTo>
                  <a:pt x="820735" y="840152"/>
                  <a:pt x="817932" y="848386"/>
                  <a:pt x="815546" y="856735"/>
                </a:cubicBezTo>
                <a:cubicBezTo>
                  <a:pt x="812436" y="867621"/>
                  <a:pt x="811768" y="879280"/>
                  <a:pt x="807308" y="889686"/>
                </a:cubicBezTo>
                <a:cubicBezTo>
                  <a:pt x="803408" y="898786"/>
                  <a:pt x="795261" y="905545"/>
                  <a:pt x="790833" y="914400"/>
                </a:cubicBezTo>
                <a:cubicBezTo>
                  <a:pt x="771177" y="953713"/>
                  <a:pt x="799602" y="953108"/>
                  <a:pt x="733168" y="988540"/>
                </a:cubicBezTo>
                <a:lnTo>
                  <a:pt x="609600" y="1054443"/>
                </a:lnTo>
                <a:cubicBezTo>
                  <a:pt x="667115" y="1111956"/>
                  <a:pt x="603390" y="1055601"/>
                  <a:pt x="659027" y="1087394"/>
                </a:cubicBezTo>
                <a:cubicBezTo>
                  <a:pt x="670948" y="1094206"/>
                  <a:pt x="680336" y="1104831"/>
                  <a:pt x="691979" y="1112108"/>
                </a:cubicBezTo>
                <a:cubicBezTo>
                  <a:pt x="702392" y="1118616"/>
                  <a:pt x="713946" y="1123091"/>
                  <a:pt x="724930" y="1128583"/>
                </a:cubicBezTo>
                <a:cubicBezTo>
                  <a:pt x="730422" y="1136821"/>
                  <a:pt x="734405" y="1146296"/>
                  <a:pt x="741406" y="1153297"/>
                </a:cubicBezTo>
                <a:cubicBezTo>
                  <a:pt x="748407" y="1160298"/>
                  <a:pt x="759934" y="1162042"/>
                  <a:pt x="766119" y="1169773"/>
                </a:cubicBezTo>
                <a:cubicBezTo>
                  <a:pt x="770417" y="1175145"/>
                  <a:pt x="782057" y="1225284"/>
                  <a:pt x="782595" y="1227437"/>
                </a:cubicBezTo>
                <a:cubicBezTo>
                  <a:pt x="779849" y="1312561"/>
                  <a:pt x="789403" y="1398981"/>
                  <a:pt x="774357" y="1482810"/>
                </a:cubicBezTo>
                <a:cubicBezTo>
                  <a:pt x="769506" y="1509838"/>
                  <a:pt x="740162" y="1525865"/>
                  <a:pt x="724930" y="1548713"/>
                </a:cubicBezTo>
                <a:cubicBezTo>
                  <a:pt x="719438" y="1556951"/>
                  <a:pt x="715905" y="1566907"/>
                  <a:pt x="708454" y="1573427"/>
                </a:cubicBezTo>
                <a:cubicBezTo>
                  <a:pt x="693552" y="1586466"/>
                  <a:pt x="659027" y="1606378"/>
                  <a:pt x="659027" y="1606378"/>
                </a:cubicBezTo>
                <a:cubicBezTo>
                  <a:pt x="623683" y="1677068"/>
                  <a:pt x="664413" y="1609230"/>
                  <a:pt x="617838" y="1655805"/>
                </a:cubicBezTo>
                <a:cubicBezTo>
                  <a:pt x="587446" y="1686197"/>
                  <a:pt x="617133" y="1678243"/>
                  <a:pt x="576649" y="1705232"/>
                </a:cubicBezTo>
                <a:cubicBezTo>
                  <a:pt x="569424" y="1710049"/>
                  <a:pt x="560173" y="1710724"/>
                  <a:pt x="551935" y="1713470"/>
                </a:cubicBezTo>
                <a:cubicBezTo>
                  <a:pt x="535459" y="1724454"/>
                  <a:pt x="521293" y="1740159"/>
                  <a:pt x="502508" y="1746421"/>
                </a:cubicBezTo>
                <a:cubicBezTo>
                  <a:pt x="443255" y="1766173"/>
                  <a:pt x="517250" y="1742209"/>
                  <a:pt x="444843" y="1762897"/>
                </a:cubicBezTo>
                <a:cubicBezTo>
                  <a:pt x="436494" y="1765283"/>
                  <a:pt x="428607" y="1769251"/>
                  <a:pt x="420130" y="1771135"/>
                </a:cubicBezTo>
                <a:cubicBezTo>
                  <a:pt x="403825" y="1774758"/>
                  <a:pt x="387137" y="1776385"/>
                  <a:pt x="370703" y="1779373"/>
                </a:cubicBezTo>
                <a:cubicBezTo>
                  <a:pt x="356927" y="1781878"/>
                  <a:pt x="343290" y="1785105"/>
                  <a:pt x="329514" y="1787610"/>
                </a:cubicBezTo>
                <a:cubicBezTo>
                  <a:pt x="313080" y="1790598"/>
                  <a:pt x="296466" y="1792572"/>
                  <a:pt x="280087" y="1795848"/>
                </a:cubicBezTo>
                <a:cubicBezTo>
                  <a:pt x="268985" y="1798068"/>
                  <a:pt x="258290" y="1802146"/>
                  <a:pt x="247135" y="1804086"/>
                </a:cubicBezTo>
                <a:cubicBezTo>
                  <a:pt x="195097" y="1813136"/>
                  <a:pt x="142717" y="1820117"/>
                  <a:pt x="90616" y="1828800"/>
                </a:cubicBezTo>
                <a:cubicBezTo>
                  <a:pt x="21808" y="1840268"/>
                  <a:pt x="76917" y="1837037"/>
                  <a:pt x="0" y="1837037"/>
                </a:cubicBezTo>
              </a:path>
            </a:pathLst>
          </a:custGeom>
          <a:noFill/>
          <a:ln w="22225">
            <a:solidFill>
              <a:schemeClr val="accent2">
                <a:lumMod val="40000"/>
                <a:lumOff val="60000"/>
              </a:schemeClr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Block Scope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42899" y="1295399"/>
            <a:ext cx="8305801" cy="4572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main() {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x := 10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if true {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y := 20  // Only exists within this if block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("Inside if block:", x, y)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}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(y) 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this will cause a compile error: "undefined: y"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for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:= 0;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&lt; 2;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++ {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z :=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* 10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`z` is limited to this for loop block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("Inside for loop:", z)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}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 err="1">
                <a:solidFill>
                  <a:srgbClr val="0070C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(z)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this will cause a compile error: "undefined: z"</a:t>
            </a:r>
          </a:p>
          <a:p>
            <a:pPr marL="9144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Consolas" panose="020B06090202040302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Type System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BC84E56-2C8C-4845-957A-489E186BBC7E}"/>
              </a:ext>
            </a:extLst>
          </p:cNvPr>
          <p:cNvSpPr txBox="1">
            <a:spLocks/>
          </p:cNvSpPr>
          <p:nvPr/>
        </p:nvSpPr>
        <p:spPr>
          <a:xfrm>
            <a:off x="342900" y="1371600"/>
            <a:ext cx="7734300" cy="403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 has static typing of all data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Types checked at compile-time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Has type inference to make declaration simpler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Has interfaces that introduce flexibility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The simple yet powerful type system allows for </a:t>
            </a:r>
          </a:p>
          <a:p>
            <a:pPr marL="457200" lvl="1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 </a:t>
            </a:r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 safety</a:t>
            </a:r>
          </a:p>
          <a:p>
            <a:pPr marL="457200" lvl="1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efficient memory usage</a:t>
            </a:r>
          </a:p>
          <a:p>
            <a:pPr marL="457200" lvl="1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clear code</a:t>
            </a:r>
          </a:p>
          <a:p>
            <a:pPr marL="457200" lvl="1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avoiding some complexities of other statically-typed PLs</a:t>
            </a:r>
          </a:p>
        </p:txBody>
      </p:sp>
    </p:spTree>
    <p:extLst>
      <p:ext uri="{BB962C8B-B14F-4D97-AF65-F5344CB8AC3E}">
        <p14:creationId xmlns:p14="http://schemas.microsoft.com/office/powerpoint/2010/main" val="11335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Type System Summary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71600"/>
            <a:ext cx="81032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304800"/>
            <a:ext cx="88392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EFF106-D063-4ECC-9EFE-192E781BA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620000" cy="1600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Go Language</a:t>
            </a:r>
            <a:b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 </a:t>
            </a:r>
            <a:r>
              <a:rPr lang="en-US" sz="3600" b="1" i="1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golang</a:t>
            </a: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  <a:b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600" b="1" i="1" dirty="0">
              <a:solidFill>
                <a:schemeClr val="accent3">
                  <a:lumMod val="75000"/>
                </a:schemeClr>
              </a:solidFill>
              <a:latin typeface="Lucida Sans" panose="020B0602030504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Type System Summary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10086"/>
            <a:ext cx="8367424" cy="50921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16936" y="2139434"/>
            <a:ext cx="4267200" cy="451366"/>
            <a:chOff x="3810000" y="3250983"/>
            <a:chExt cx="4267200" cy="451366"/>
          </a:xfrm>
        </p:grpSpPr>
        <p:sp>
          <p:nvSpPr>
            <p:cNvPr id="3" name="Rounded Rectangle 2"/>
            <p:cNvSpPr/>
            <p:nvPr/>
          </p:nvSpPr>
          <p:spPr>
            <a:xfrm>
              <a:off x="3810000" y="3250983"/>
              <a:ext cx="4267200" cy="45136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37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96871" y="3250983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0070C0"/>
                  </a:solidFill>
                </a:rPr>
                <a:t>and so no multiple inheritance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3074894" y="2169459"/>
            <a:ext cx="1524000" cy="215281"/>
          </a:xfrm>
          <a:custGeom>
            <a:avLst/>
            <a:gdLst>
              <a:gd name="connsiteX0" fmla="*/ 1524000 w 1524000"/>
              <a:gd name="connsiteY0" fmla="*/ 161365 h 215281"/>
              <a:gd name="connsiteX1" fmla="*/ 1066800 w 1524000"/>
              <a:gd name="connsiteY1" fmla="*/ 215153 h 215281"/>
              <a:gd name="connsiteX2" fmla="*/ 986118 w 1524000"/>
              <a:gd name="connsiteY2" fmla="*/ 197223 h 215281"/>
              <a:gd name="connsiteX3" fmla="*/ 833718 w 1524000"/>
              <a:gd name="connsiteY3" fmla="*/ 188259 h 215281"/>
              <a:gd name="connsiteX4" fmla="*/ 448235 w 1524000"/>
              <a:gd name="connsiteY4" fmla="*/ 170329 h 215281"/>
              <a:gd name="connsiteX5" fmla="*/ 340659 w 1524000"/>
              <a:gd name="connsiteY5" fmla="*/ 161365 h 215281"/>
              <a:gd name="connsiteX6" fmla="*/ 313765 w 1524000"/>
              <a:gd name="connsiteY6" fmla="*/ 143435 h 215281"/>
              <a:gd name="connsiteX7" fmla="*/ 277906 w 1524000"/>
              <a:gd name="connsiteY7" fmla="*/ 134470 h 215281"/>
              <a:gd name="connsiteX8" fmla="*/ 251012 w 1524000"/>
              <a:gd name="connsiteY8" fmla="*/ 125506 h 215281"/>
              <a:gd name="connsiteX9" fmla="*/ 206188 w 1524000"/>
              <a:gd name="connsiteY9" fmla="*/ 98612 h 215281"/>
              <a:gd name="connsiteX10" fmla="*/ 188259 w 1524000"/>
              <a:gd name="connsiteY10" fmla="*/ 80682 h 215281"/>
              <a:gd name="connsiteX11" fmla="*/ 107577 w 1524000"/>
              <a:gd name="connsiteY11" fmla="*/ 71717 h 215281"/>
              <a:gd name="connsiteX12" fmla="*/ 89647 w 1524000"/>
              <a:gd name="connsiteY12" fmla="*/ 53788 h 215281"/>
              <a:gd name="connsiteX13" fmla="*/ 80682 w 1524000"/>
              <a:gd name="connsiteY13" fmla="*/ 26894 h 215281"/>
              <a:gd name="connsiteX14" fmla="*/ 53788 w 1524000"/>
              <a:gd name="connsiteY14" fmla="*/ 17929 h 215281"/>
              <a:gd name="connsiteX15" fmla="*/ 0 w 1524000"/>
              <a:gd name="connsiteY15" fmla="*/ 0 h 2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4000" h="215281">
                <a:moveTo>
                  <a:pt x="1524000" y="161365"/>
                </a:moveTo>
                <a:cubicBezTo>
                  <a:pt x="1371600" y="179294"/>
                  <a:pt x="1219643" y="201506"/>
                  <a:pt x="1066800" y="215153"/>
                </a:cubicBezTo>
                <a:cubicBezTo>
                  <a:pt x="1046582" y="216958"/>
                  <a:pt x="1007094" y="199221"/>
                  <a:pt x="986118" y="197223"/>
                </a:cubicBezTo>
                <a:cubicBezTo>
                  <a:pt x="935459" y="192398"/>
                  <a:pt x="884518" y="191247"/>
                  <a:pt x="833718" y="188259"/>
                </a:cubicBezTo>
                <a:cubicBezTo>
                  <a:pt x="673425" y="156200"/>
                  <a:pt x="834559" y="185782"/>
                  <a:pt x="448235" y="170329"/>
                </a:cubicBezTo>
                <a:cubicBezTo>
                  <a:pt x="412281" y="168891"/>
                  <a:pt x="376518" y="164353"/>
                  <a:pt x="340659" y="161365"/>
                </a:cubicBezTo>
                <a:cubicBezTo>
                  <a:pt x="331694" y="155388"/>
                  <a:pt x="323668" y="147679"/>
                  <a:pt x="313765" y="143435"/>
                </a:cubicBezTo>
                <a:cubicBezTo>
                  <a:pt x="302440" y="138581"/>
                  <a:pt x="289753" y="137855"/>
                  <a:pt x="277906" y="134470"/>
                </a:cubicBezTo>
                <a:cubicBezTo>
                  <a:pt x="268820" y="131874"/>
                  <a:pt x="259977" y="128494"/>
                  <a:pt x="251012" y="125506"/>
                </a:cubicBezTo>
                <a:cubicBezTo>
                  <a:pt x="205579" y="80073"/>
                  <a:pt x="264378" y="133527"/>
                  <a:pt x="206188" y="98612"/>
                </a:cubicBezTo>
                <a:cubicBezTo>
                  <a:pt x="198940" y="94263"/>
                  <a:pt x="196413" y="82906"/>
                  <a:pt x="188259" y="80682"/>
                </a:cubicBezTo>
                <a:cubicBezTo>
                  <a:pt x="162153" y="73562"/>
                  <a:pt x="134471" y="74705"/>
                  <a:pt x="107577" y="71717"/>
                </a:cubicBezTo>
                <a:cubicBezTo>
                  <a:pt x="101600" y="65741"/>
                  <a:pt x="93996" y="61035"/>
                  <a:pt x="89647" y="53788"/>
                </a:cubicBezTo>
                <a:cubicBezTo>
                  <a:pt x="84785" y="45685"/>
                  <a:pt x="87364" y="33576"/>
                  <a:pt x="80682" y="26894"/>
                </a:cubicBezTo>
                <a:cubicBezTo>
                  <a:pt x="74000" y="20212"/>
                  <a:pt x="62955" y="20221"/>
                  <a:pt x="53788" y="17929"/>
                </a:cubicBezTo>
                <a:cubicBezTo>
                  <a:pt x="1556" y="4871"/>
                  <a:pt x="20645" y="20645"/>
                  <a:pt x="0" y="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16467" y="1572612"/>
            <a:ext cx="7526268" cy="4165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6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6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("Hello ")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x := 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sub_sq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( 15 )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6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sub_sq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( n 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 </a:t>
            </a:r>
            <a:r>
              <a:rPr lang="en-US" sz="18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return n*n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733800" y="1788508"/>
            <a:ext cx="3879930" cy="10445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this line declares, AND initializes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What is the type of x ? 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 is strongly typed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Type Inference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EF5790-4154-4233-A440-FF2941366A77}"/>
              </a:ext>
            </a:extLst>
          </p:cNvPr>
          <p:cNvCxnSpPr>
            <a:cxnSpLocks/>
          </p:cNvCxnSpPr>
          <p:nvPr/>
        </p:nvCxnSpPr>
        <p:spPr>
          <a:xfrm flipH="1">
            <a:off x="3254809" y="2098749"/>
            <a:ext cx="474084" cy="1228302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5EE3A3-D011-4C43-AAF7-9F875F6697D5}"/>
              </a:ext>
            </a:extLst>
          </p:cNvPr>
          <p:cNvCxnSpPr>
            <a:cxnSpLocks/>
          </p:cNvCxnSpPr>
          <p:nvPr/>
        </p:nvCxnSpPr>
        <p:spPr>
          <a:xfrm flipH="1">
            <a:off x="2898613" y="2812667"/>
            <a:ext cx="2014011" cy="1800011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F75DFF-82DB-41B1-9741-3EE5F97A742C}"/>
              </a:ext>
            </a:extLst>
          </p:cNvPr>
          <p:cNvCxnSpPr>
            <a:cxnSpLocks/>
          </p:cNvCxnSpPr>
          <p:nvPr/>
        </p:nvCxnSpPr>
        <p:spPr>
          <a:xfrm flipH="1">
            <a:off x="3905618" y="2850437"/>
            <a:ext cx="1444720" cy="1674353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D505C8F-6804-4776-A1CB-C2B71F8116C1}"/>
              </a:ext>
            </a:extLst>
          </p:cNvPr>
          <p:cNvSpPr txBox="1">
            <a:spLocks/>
          </p:cNvSpPr>
          <p:nvPr/>
        </p:nvSpPr>
        <p:spPr>
          <a:xfrm>
            <a:off x="4572000" y="4612678"/>
            <a:ext cx="3078555" cy="1371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 is 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inferred f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rom context, but it is one type chosen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Here, x in main is given type int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FEDFA0-D52C-4881-883F-291B568E7321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5029200"/>
            <a:ext cx="879718" cy="627797"/>
          </a:xfrm>
          <a:prstGeom prst="straightConnector1">
            <a:avLst/>
          </a:prstGeom>
          <a:ln w="31750">
            <a:solidFill>
              <a:schemeClr val="accent4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054DC8-0FE1-451C-BD35-564934B805A7}"/>
              </a:ext>
            </a:extLst>
          </p:cNvPr>
          <p:cNvSpPr/>
          <p:nvPr/>
        </p:nvSpPr>
        <p:spPr>
          <a:xfrm>
            <a:off x="747902" y="3370411"/>
            <a:ext cx="2833498" cy="41977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EDAA2E2-7859-4302-AFB8-799FAFC63D57}"/>
              </a:ext>
            </a:extLst>
          </p:cNvPr>
          <p:cNvSpPr/>
          <p:nvPr/>
        </p:nvSpPr>
        <p:spPr>
          <a:xfrm>
            <a:off x="3378660" y="4567106"/>
            <a:ext cx="563993" cy="41977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13A961-5257-44C1-8EC4-E6E08513DAAA}"/>
              </a:ext>
            </a:extLst>
          </p:cNvPr>
          <p:cNvCxnSpPr>
            <a:cxnSpLocks/>
          </p:cNvCxnSpPr>
          <p:nvPr/>
        </p:nvCxnSpPr>
        <p:spPr>
          <a:xfrm flipH="1" flipV="1">
            <a:off x="1639921" y="3609791"/>
            <a:ext cx="1714145" cy="923757"/>
          </a:xfrm>
          <a:prstGeom prst="straightConnector1">
            <a:avLst/>
          </a:prstGeom>
          <a:ln w="31750">
            <a:solidFill>
              <a:schemeClr val="accent4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Duck Typing vs. Static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1447800"/>
            <a:ext cx="839409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5D2D206-2022-423D-A3F1-69EA9E2B6547}"/>
              </a:ext>
            </a:extLst>
          </p:cNvPr>
          <p:cNvSpPr txBox="1">
            <a:spLocks/>
          </p:cNvSpPr>
          <p:nvPr/>
        </p:nvSpPr>
        <p:spPr>
          <a:xfrm>
            <a:off x="354382" y="4213034"/>
            <a:ext cx="7734300" cy="22148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 (3, 5);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it = 5 : int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 (3.5, 2.5);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it = 3.5 : real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max ("apple", "orange");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it = "orange" : string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Type Inference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5A9F19F-2170-4DC2-A499-41B36048551F}"/>
              </a:ext>
            </a:extLst>
          </p:cNvPr>
          <p:cNvSpPr txBox="1">
            <a:spLocks/>
          </p:cNvSpPr>
          <p:nvPr/>
        </p:nvSpPr>
        <p:spPr>
          <a:xfrm>
            <a:off x="354382" y="1244912"/>
            <a:ext cx="8103818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Weaker than type inference in other languages, like SML/NJ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BC84E56-2C8C-4845-957A-489E186BBC7E}"/>
              </a:ext>
            </a:extLst>
          </p:cNvPr>
          <p:cNvSpPr txBox="1">
            <a:spLocks/>
          </p:cNvSpPr>
          <p:nvPr/>
        </p:nvSpPr>
        <p:spPr>
          <a:xfrm>
            <a:off x="342900" y="1675849"/>
            <a:ext cx="7734300" cy="1431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 SML/NJ the type inference engine is used to create code that is as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polymorphic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as possible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It creates code the will allow it to be run on any many different types as possible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It only disallows a type is the ops in the code make no sense for that type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DC3F606-69D0-42B0-82B7-C8F67371C927}"/>
              </a:ext>
            </a:extLst>
          </p:cNvPr>
          <p:cNvSpPr txBox="1">
            <a:spLocks/>
          </p:cNvSpPr>
          <p:nvPr/>
        </p:nvSpPr>
        <p:spPr>
          <a:xfrm>
            <a:off x="342900" y="3107667"/>
            <a:ext cx="7734300" cy="10833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sml</a:t>
            </a:r>
            <a:endParaRPr lang="en-US" sz="1800" b="1" dirty="0">
              <a:solidFill>
                <a:schemeClr val="bg1">
                  <a:lumMod val="85000"/>
                  <a:lumOff val="1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 </a:t>
            </a:r>
            <a:r>
              <a:rPr lang="en-US" sz="1800" b="1" dirty="0">
                <a:solidFill>
                  <a:srgbClr val="B34D1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 max (x, y) = if x &gt; y then x else y 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max = </a:t>
            </a: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fn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: ''a * ''a -&gt; ''a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9BB322-2198-4F91-9E1D-DA491729EB6C}"/>
              </a:ext>
            </a:extLst>
          </p:cNvPr>
          <p:cNvGrpSpPr/>
          <p:nvPr/>
        </p:nvGrpSpPr>
        <p:grpSpPr>
          <a:xfrm>
            <a:off x="4269810" y="4382051"/>
            <a:ext cx="4495800" cy="1600200"/>
            <a:chOff x="4072003" y="5143500"/>
            <a:chExt cx="4495800" cy="16002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990372-147B-4267-90B8-E02B4FFA8F7E}"/>
                </a:ext>
              </a:extLst>
            </p:cNvPr>
            <p:cNvSpPr txBox="1"/>
            <p:nvPr/>
          </p:nvSpPr>
          <p:spPr>
            <a:xfrm>
              <a:off x="4338703" y="5316974"/>
              <a:ext cx="3962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Bahnschrift SemiLight" panose="020B0502040204020203" pitchFamily="34" charset="0"/>
                </a:rPr>
                <a:t>As you write code, SML narrows down the applicable types until the  function is completed, then reports the final type signature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CD9CC96-8859-46C2-A39B-6F6AF2447541}"/>
                </a:ext>
              </a:extLst>
            </p:cNvPr>
            <p:cNvSpPr/>
            <p:nvPr/>
          </p:nvSpPr>
          <p:spPr>
            <a:xfrm>
              <a:off x="4072003" y="5143500"/>
              <a:ext cx="4495800" cy="1600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87E6D29-69FC-498B-BA5A-F196806CF5E6}"/>
              </a:ext>
            </a:extLst>
          </p:cNvPr>
          <p:cNvSpPr/>
          <p:nvPr/>
        </p:nvSpPr>
        <p:spPr>
          <a:xfrm>
            <a:off x="3156383" y="4158641"/>
            <a:ext cx="1014784" cy="814192"/>
          </a:xfrm>
          <a:custGeom>
            <a:avLst/>
            <a:gdLst>
              <a:gd name="connsiteX0" fmla="*/ 1014784 w 1014784"/>
              <a:gd name="connsiteY0" fmla="*/ 814192 h 814192"/>
              <a:gd name="connsiteX1" fmla="*/ 701633 w 1014784"/>
              <a:gd name="connsiteY1" fmla="*/ 751562 h 814192"/>
              <a:gd name="connsiteX2" fmla="*/ 626477 w 1014784"/>
              <a:gd name="connsiteY2" fmla="*/ 726510 h 814192"/>
              <a:gd name="connsiteX3" fmla="*/ 526269 w 1014784"/>
              <a:gd name="connsiteY3" fmla="*/ 701458 h 814192"/>
              <a:gd name="connsiteX4" fmla="*/ 476165 w 1014784"/>
              <a:gd name="connsiteY4" fmla="*/ 676406 h 814192"/>
              <a:gd name="connsiteX5" fmla="*/ 388483 w 1014784"/>
              <a:gd name="connsiteY5" fmla="*/ 613775 h 814192"/>
              <a:gd name="connsiteX6" fmla="*/ 300801 w 1014784"/>
              <a:gd name="connsiteY6" fmla="*/ 551145 h 814192"/>
              <a:gd name="connsiteX7" fmla="*/ 188066 w 1014784"/>
              <a:gd name="connsiteY7" fmla="*/ 413359 h 814192"/>
              <a:gd name="connsiteX8" fmla="*/ 163014 w 1014784"/>
              <a:gd name="connsiteY8" fmla="*/ 363255 h 814192"/>
              <a:gd name="connsiteX9" fmla="*/ 112910 w 1014784"/>
              <a:gd name="connsiteY9" fmla="*/ 313151 h 814192"/>
              <a:gd name="connsiteX10" fmla="*/ 62806 w 1014784"/>
              <a:gd name="connsiteY10" fmla="*/ 237995 h 814192"/>
              <a:gd name="connsiteX11" fmla="*/ 37754 w 1014784"/>
              <a:gd name="connsiteY11" fmla="*/ 162838 h 814192"/>
              <a:gd name="connsiteX12" fmla="*/ 12702 w 1014784"/>
              <a:gd name="connsiteY12" fmla="*/ 62630 h 814192"/>
              <a:gd name="connsiteX13" fmla="*/ 176 w 1014784"/>
              <a:gd name="connsiteY13" fmla="*/ 0 h 81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4784" h="814192">
                <a:moveTo>
                  <a:pt x="1014784" y="814192"/>
                </a:moveTo>
                <a:cubicBezTo>
                  <a:pt x="910400" y="793315"/>
                  <a:pt x="805470" y="775009"/>
                  <a:pt x="701633" y="751562"/>
                </a:cubicBezTo>
                <a:cubicBezTo>
                  <a:pt x="675874" y="745746"/>
                  <a:pt x="652371" y="731689"/>
                  <a:pt x="626477" y="726510"/>
                </a:cubicBezTo>
                <a:cubicBezTo>
                  <a:pt x="589717" y="719158"/>
                  <a:pt x="559971" y="715902"/>
                  <a:pt x="526269" y="701458"/>
                </a:cubicBezTo>
                <a:cubicBezTo>
                  <a:pt x="509106" y="694102"/>
                  <a:pt x="492377" y="685670"/>
                  <a:pt x="476165" y="676406"/>
                </a:cubicBezTo>
                <a:cubicBezTo>
                  <a:pt x="446640" y="659535"/>
                  <a:pt x="415373" y="632983"/>
                  <a:pt x="388483" y="613775"/>
                </a:cubicBezTo>
                <a:cubicBezTo>
                  <a:pt x="354194" y="589282"/>
                  <a:pt x="334299" y="580921"/>
                  <a:pt x="300801" y="551145"/>
                </a:cubicBezTo>
                <a:cubicBezTo>
                  <a:pt x="254607" y="510084"/>
                  <a:pt x="216073" y="469374"/>
                  <a:pt x="188066" y="413359"/>
                </a:cubicBezTo>
                <a:cubicBezTo>
                  <a:pt x="179715" y="396658"/>
                  <a:pt x="174218" y="378193"/>
                  <a:pt x="163014" y="363255"/>
                </a:cubicBezTo>
                <a:cubicBezTo>
                  <a:pt x="148842" y="344360"/>
                  <a:pt x="129611" y="329852"/>
                  <a:pt x="112910" y="313151"/>
                </a:cubicBezTo>
                <a:cubicBezTo>
                  <a:pt x="71470" y="188830"/>
                  <a:pt x="140998" y="378741"/>
                  <a:pt x="62806" y="237995"/>
                </a:cubicBezTo>
                <a:cubicBezTo>
                  <a:pt x="49981" y="214911"/>
                  <a:pt x="46105" y="187890"/>
                  <a:pt x="37754" y="162838"/>
                </a:cubicBezTo>
                <a:cubicBezTo>
                  <a:pt x="9121" y="76937"/>
                  <a:pt x="42934" y="183558"/>
                  <a:pt x="12702" y="62630"/>
                </a:cubicBezTo>
                <a:cubicBezTo>
                  <a:pt x="-2465" y="1963"/>
                  <a:pt x="176" y="47848"/>
                  <a:pt x="176" y="0"/>
                </a:cubicBezTo>
              </a:path>
            </a:pathLst>
          </a:custGeom>
          <a:noFill/>
          <a:ln w="44450">
            <a:solidFill>
              <a:schemeClr val="accent4">
                <a:lumMod val="60000"/>
                <a:lumOff val="40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8" grpId="0"/>
      <p:bldP spid="19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5D2D206-2022-423D-A3F1-69EA9E2B6547}"/>
              </a:ext>
            </a:extLst>
          </p:cNvPr>
          <p:cNvSpPr txBox="1">
            <a:spLocks/>
          </p:cNvSpPr>
          <p:nvPr/>
        </p:nvSpPr>
        <p:spPr>
          <a:xfrm>
            <a:off x="353339" y="3733800"/>
            <a:ext cx="7734300" cy="2514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ident 42;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it = 42 : int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1800" b="1" dirty="0">
              <a:solidFill>
                <a:srgbClr val="0070C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ident "hello";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it = "hello" : string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1800" b="1" dirty="0">
              <a:solidFill>
                <a:srgbClr val="0070C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ident [1, 2, 3];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it = [1, 2, 3] : int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Type Inference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5A9F19F-2170-4DC2-A499-41B36048551F}"/>
              </a:ext>
            </a:extLst>
          </p:cNvPr>
          <p:cNvSpPr txBox="1">
            <a:spLocks/>
          </p:cNvSpPr>
          <p:nvPr/>
        </p:nvSpPr>
        <p:spPr>
          <a:xfrm>
            <a:off x="354382" y="1244912"/>
            <a:ext cx="8103818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Weaker than type inference in other languages, like SML/NJ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BC84E56-2C8C-4845-957A-489E186BBC7E}"/>
              </a:ext>
            </a:extLst>
          </p:cNvPr>
          <p:cNvSpPr txBox="1">
            <a:spLocks/>
          </p:cNvSpPr>
          <p:nvPr/>
        </p:nvSpPr>
        <p:spPr>
          <a:xfrm>
            <a:off x="342900" y="1675849"/>
            <a:ext cx="7734300" cy="5273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Here’s an SML example that ends up allowing full, unqualified polymorphism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DC3F606-69D0-42B0-82B7-C8F67371C927}"/>
              </a:ext>
            </a:extLst>
          </p:cNvPr>
          <p:cNvSpPr txBox="1">
            <a:spLocks/>
          </p:cNvSpPr>
          <p:nvPr/>
        </p:nvSpPr>
        <p:spPr>
          <a:xfrm>
            <a:off x="391784" y="2323414"/>
            <a:ext cx="7734300" cy="10833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sml</a:t>
            </a:r>
            <a:endParaRPr lang="en-US" sz="1800" b="1" dirty="0">
              <a:solidFill>
                <a:schemeClr val="bg1">
                  <a:lumMod val="85000"/>
                  <a:lumOff val="1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-- </a:t>
            </a:r>
            <a:r>
              <a:rPr lang="en-US" sz="1800" b="1" dirty="0">
                <a:solidFill>
                  <a:srgbClr val="B34D1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fun ident x = x 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ident = </a:t>
            </a:r>
            <a:r>
              <a:rPr lang="en-US" sz="1800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fn</a:t>
            </a:r>
            <a:r>
              <a:rPr lang="en-US" sz="1800" b="1" dirty="0">
                <a:solidFill>
                  <a:srgbClr val="007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: 'a -&gt; 'a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87E6D29-69FC-498B-BA5A-F196806CF5E6}"/>
              </a:ext>
            </a:extLst>
          </p:cNvPr>
          <p:cNvSpPr/>
          <p:nvPr/>
        </p:nvSpPr>
        <p:spPr>
          <a:xfrm>
            <a:off x="3702658" y="3312122"/>
            <a:ext cx="1014784" cy="814192"/>
          </a:xfrm>
          <a:custGeom>
            <a:avLst/>
            <a:gdLst>
              <a:gd name="connsiteX0" fmla="*/ 1014784 w 1014784"/>
              <a:gd name="connsiteY0" fmla="*/ 814192 h 814192"/>
              <a:gd name="connsiteX1" fmla="*/ 701633 w 1014784"/>
              <a:gd name="connsiteY1" fmla="*/ 751562 h 814192"/>
              <a:gd name="connsiteX2" fmla="*/ 626477 w 1014784"/>
              <a:gd name="connsiteY2" fmla="*/ 726510 h 814192"/>
              <a:gd name="connsiteX3" fmla="*/ 526269 w 1014784"/>
              <a:gd name="connsiteY3" fmla="*/ 701458 h 814192"/>
              <a:gd name="connsiteX4" fmla="*/ 476165 w 1014784"/>
              <a:gd name="connsiteY4" fmla="*/ 676406 h 814192"/>
              <a:gd name="connsiteX5" fmla="*/ 388483 w 1014784"/>
              <a:gd name="connsiteY5" fmla="*/ 613775 h 814192"/>
              <a:gd name="connsiteX6" fmla="*/ 300801 w 1014784"/>
              <a:gd name="connsiteY6" fmla="*/ 551145 h 814192"/>
              <a:gd name="connsiteX7" fmla="*/ 188066 w 1014784"/>
              <a:gd name="connsiteY7" fmla="*/ 413359 h 814192"/>
              <a:gd name="connsiteX8" fmla="*/ 163014 w 1014784"/>
              <a:gd name="connsiteY8" fmla="*/ 363255 h 814192"/>
              <a:gd name="connsiteX9" fmla="*/ 112910 w 1014784"/>
              <a:gd name="connsiteY9" fmla="*/ 313151 h 814192"/>
              <a:gd name="connsiteX10" fmla="*/ 62806 w 1014784"/>
              <a:gd name="connsiteY10" fmla="*/ 237995 h 814192"/>
              <a:gd name="connsiteX11" fmla="*/ 37754 w 1014784"/>
              <a:gd name="connsiteY11" fmla="*/ 162838 h 814192"/>
              <a:gd name="connsiteX12" fmla="*/ 12702 w 1014784"/>
              <a:gd name="connsiteY12" fmla="*/ 62630 h 814192"/>
              <a:gd name="connsiteX13" fmla="*/ 176 w 1014784"/>
              <a:gd name="connsiteY13" fmla="*/ 0 h 81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4784" h="814192">
                <a:moveTo>
                  <a:pt x="1014784" y="814192"/>
                </a:moveTo>
                <a:cubicBezTo>
                  <a:pt x="910400" y="793315"/>
                  <a:pt x="805470" y="775009"/>
                  <a:pt x="701633" y="751562"/>
                </a:cubicBezTo>
                <a:cubicBezTo>
                  <a:pt x="675874" y="745746"/>
                  <a:pt x="652371" y="731689"/>
                  <a:pt x="626477" y="726510"/>
                </a:cubicBezTo>
                <a:cubicBezTo>
                  <a:pt x="589717" y="719158"/>
                  <a:pt x="559971" y="715902"/>
                  <a:pt x="526269" y="701458"/>
                </a:cubicBezTo>
                <a:cubicBezTo>
                  <a:pt x="509106" y="694102"/>
                  <a:pt x="492377" y="685670"/>
                  <a:pt x="476165" y="676406"/>
                </a:cubicBezTo>
                <a:cubicBezTo>
                  <a:pt x="446640" y="659535"/>
                  <a:pt x="415373" y="632983"/>
                  <a:pt x="388483" y="613775"/>
                </a:cubicBezTo>
                <a:cubicBezTo>
                  <a:pt x="354194" y="589282"/>
                  <a:pt x="334299" y="580921"/>
                  <a:pt x="300801" y="551145"/>
                </a:cubicBezTo>
                <a:cubicBezTo>
                  <a:pt x="254607" y="510084"/>
                  <a:pt x="216073" y="469374"/>
                  <a:pt x="188066" y="413359"/>
                </a:cubicBezTo>
                <a:cubicBezTo>
                  <a:pt x="179715" y="396658"/>
                  <a:pt x="174218" y="378193"/>
                  <a:pt x="163014" y="363255"/>
                </a:cubicBezTo>
                <a:cubicBezTo>
                  <a:pt x="148842" y="344360"/>
                  <a:pt x="129611" y="329852"/>
                  <a:pt x="112910" y="313151"/>
                </a:cubicBezTo>
                <a:cubicBezTo>
                  <a:pt x="71470" y="188830"/>
                  <a:pt x="140998" y="378741"/>
                  <a:pt x="62806" y="237995"/>
                </a:cubicBezTo>
                <a:cubicBezTo>
                  <a:pt x="49981" y="214911"/>
                  <a:pt x="46105" y="187890"/>
                  <a:pt x="37754" y="162838"/>
                </a:cubicBezTo>
                <a:cubicBezTo>
                  <a:pt x="9121" y="76937"/>
                  <a:pt x="42934" y="183558"/>
                  <a:pt x="12702" y="62630"/>
                </a:cubicBezTo>
                <a:cubicBezTo>
                  <a:pt x="-2465" y="1963"/>
                  <a:pt x="176" y="47848"/>
                  <a:pt x="176" y="0"/>
                </a:cubicBezTo>
              </a:path>
            </a:pathLst>
          </a:custGeom>
          <a:noFill/>
          <a:ln w="44450">
            <a:solidFill>
              <a:schemeClr val="accent4">
                <a:lumMod val="60000"/>
                <a:lumOff val="40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192A37-E43D-467C-BF2F-8DCC17C4415B}"/>
              </a:ext>
            </a:extLst>
          </p:cNvPr>
          <p:cNvGrpSpPr/>
          <p:nvPr/>
        </p:nvGrpSpPr>
        <p:grpSpPr>
          <a:xfrm>
            <a:off x="4635370" y="4032076"/>
            <a:ext cx="3534342" cy="1810638"/>
            <a:chOff x="4635370" y="4032076"/>
            <a:chExt cx="3534342" cy="18106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CD9CC96-8859-46C2-A39B-6F6AF2447541}"/>
                </a:ext>
              </a:extLst>
            </p:cNvPr>
            <p:cNvSpPr/>
            <p:nvPr/>
          </p:nvSpPr>
          <p:spPr>
            <a:xfrm>
              <a:off x="4635370" y="4032076"/>
              <a:ext cx="3534342" cy="181063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990372-147B-4267-90B8-E02B4FFA8F7E}"/>
                </a:ext>
              </a:extLst>
            </p:cNvPr>
            <p:cNvSpPr txBox="1"/>
            <p:nvPr/>
          </p:nvSpPr>
          <p:spPr>
            <a:xfrm>
              <a:off x="4858442" y="4230236"/>
              <a:ext cx="31150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Bahnschrift SemiLight" panose="020B0502040204020203" pitchFamily="34" charset="0"/>
                </a:rPr>
                <a:t>Type var ‘a means any unqualified type can sub in</a:t>
              </a:r>
            </a:p>
            <a:p>
              <a:endPara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</a:endParaRPr>
            </a:p>
            <a:p>
              <a:r>
                <a:rPr 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Bahnschrift SemiLight" panose="020B0502040204020203" pitchFamily="34" charset="0"/>
                </a:rPr>
                <a:t>‘ ‘ a  means any type that can be compared with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8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8" grpId="0"/>
      <p:bldP spid="19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1676400"/>
            <a:ext cx="8267700" cy="457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package main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"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fmt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"time"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func hello(n int)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if n&gt;0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fmt.Printf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("Hello world goroutine %p \n“, 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hello(n-1)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fires off a goroutine, concurrent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func main()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go hello(5)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//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time.Sleep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 *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time.Second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time.Sleep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(3100)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fmt.Println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("main function")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676400"/>
            <a:ext cx="7780268" cy="2561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42900" y="1152178"/>
            <a:ext cx="6858000" cy="5242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Concurrent threads/tasks/processes in 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Goroutines: Simple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7106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932534"/>
            <a:ext cx="8039100" cy="3706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None/>
              <a:tabLst/>
              <a:defRPr/>
            </a:pPr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Arrays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Fixed size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defined at declaration, length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 is immutable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Value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 type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  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so when you assign array A to another array B, a complete copy of A is made</a:t>
            </a:r>
            <a:endParaRPr lang="en-US" sz="22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Memory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 layout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elements of an array are contiguous in memory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Uses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les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 common, when need efficiency and don’t need dynamic length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0070C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Declaration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var</a:t>
            </a:r>
            <a:r>
              <a:rPr lang="en-US" sz="18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arX</a:t>
            </a:r>
            <a:r>
              <a:rPr lang="en-US" sz="18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[10]string // 10 is the fixed length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42900" y="1152178"/>
            <a:ext cx="6858000" cy="6004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Summary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Arrays and Slices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39343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1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676400"/>
            <a:ext cx="7886700" cy="457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80000"/>
              <a:buNone/>
              <a:tabLst/>
              <a:defRPr/>
            </a:pPr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</a:rPr>
              <a:t>Slices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Dynamic size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wrapper on an array, grow and shrink as used</a:t>
            </a: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Reference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 type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   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o if we assign slice A to slice B, both point to same underlying array… so changes to A can affect data in B</a:t>
            </a: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Memory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 layout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3 components to a slice… a pointer to array, slice length, and its capacity defining how far is can grow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Condensed" panose="020B0502040204020203" pitchFamily="34" charset="0"/>
                <a:cs typeface="Arial" panose="020B0604020202020204" pitchFamily="34" charset="0"/>
              </a:rPr>
              <a:t>Uses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 used more often than arrays, when dynamic growth is needed, when efficiency is not critical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0070C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Declaration</a:t>
            </a: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 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slx := []</a:t>
            </a:r>
            <a:r>
              <a:rPr lang="en-US" sz="1600" dirty="0" err="1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{20, 11, 37} // literal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None/>
              <a:defRPr/>
            </a:pPr>
            <a:r>
              <a:rPr lang="en-US" sz="16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// or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None/>
              <a:defRPr/>
            </a:pPr>
            <a:r>
              <a:rPr lang="en-US" sz="16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slx := </a:t>
            </a: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make</a:t>
            </a:r>
            <a:r>
              <a:rPr lang="en-US" sz="16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([]byte, 0, 8) // </a:t>
            </a:r>
            <a:r>
              <a:rPr lang="en-US" sz="1400" dirty="0">
                <a:solidFill>
                  <a:srgbClr val="BE442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slice with length 0 and capacity 8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42900" y="1152178"/>
            <a:ext cx="6858000" cy="6004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Summary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Arrays and Slices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19321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1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1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1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40191"/>
            <a:ext cx="7886700" cy="4163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None/>
              <a:defRPr/>
            </a:pPr>
            <a:r>
              <a:rPr lang="en-US" sz="1600" dirty="0">
                <a:solidFill>
                  <a:srgbClr val="BE442C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Arrays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have a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fixed size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that is part of their type, meaning their length cannot change after declaration. They are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value types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so when assigned to a new variable or passed to a function, a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copy of the entire array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made. Arrays are rarely used directly in Go because of their rigidity and inefficiency in many scenarios. Since they are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allocated as a contiguous block of memory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they can be useful when dealing with low-level optimizations or when a fixed-size data structure is explicitly needed.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None/>
              <a:defRPr/>
            </a:pPr>
            <a:endParaRPr lang="en-US" sz="900" dirty="0">
              <a:solidFill>
                <a:srgbClr val="BE442C"/>
              </a:solidFill>
              <a:latin typeface="Bahnschrift SemiLigh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None/>
              <a:defRPr/>
            </a:pPr>
            <a:r>
              <a:rPr lang="en-US" sz="1600" dirty="0">
                <a:solidFill>
                  <a:srgbClr val="BE442C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Slices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are more flexible, and more often used in Go. A slice is a descriptor that includes a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pointer to an underlying array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a length, and a capacity. Slices provide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dynamic resizing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by using the built-in append function, which creates a new slice with increased capacity when needed. Unlike arrays, slices are </a:t>
            </a:r>
            <a:r>
              <a:rPr lang="en-US" sz="1600" dirty="0">
                <a:solidFill>
                  <a:srgbClr val="0070C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reference types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meaning when passed to a function, modifications to the slice affect the underlying array. This makes slices more efficient for working with collections of data where the size is not known in advance.  </a:t>
            </a:r>
            <a:r>
              <a:rPr lang="en-US" sz="1600" i="1" dirty="0">
                <a:solidFill>
                  <a:srgbClr val="C00000"/>
                </a:solidFill>
                <a:latin typeface="Bahnschrift SemiLigh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Also then a means of data sharing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44923" y="5617135"/>
            <a:ext cx="8004709" cy="3718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CGPT 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Arrays and Slices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16945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32498"/>
            <a:ext cx="7780268" cy="107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Light Condensed" panose="020B0502040204020203" pitchFamily="34" charset="0"/>
              </a:rPr>
              <a:t>an </a:t>
            </a:r>
            <a:r>
              <a:rPr lang="en-US" sz="2200" i="1" dirty="0">
                <a:latin typeface="Bahnschrift Light Condensed" panose="020B0502040204020203" pitchFamily="34" charset="0"/>
              </a:rPr>
              <a:t>array</a:t>
            </a:r>
            <a:r>
              <a:rPr lang="en-US" sz="2200" dirty="0">
                <a:latin typeface="Bahnschrift Light Condensed" panose="020B0502040204020203" pitchFamily="34" charset="0"/>
              </a:rPr>
              <a:t>  is a numbered sequence of elements of a specific length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Light Condensed" panose="020B0502040204020203" pitchFamily="34" charset="0"/>
              </a:rPr>
              <a:t>Homogenous… the type of an array element is statically declared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Light Condensed" panose="020B0502040204020203" pitchFamily="34" charset="0"/>
              </a:rPr>
              <a:t>The length is fixed, cannot be lengthened, index starts at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Array</a:t>
            </a:r>
            <a:endParaRPr lang="en-US" b="1" i="1" dirty="0">
              <a:solidFill>
                <a:schemeClr val="tx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42900" y="2385201"/>
            <a:ext cx="7780268" cy="396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var a [5]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lang="en-US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emp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:", 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endParaRPr lang="en-US" sz="10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a[4] = 100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fmt.Println("set:", a)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fmt.Println("get:", a[4])</a:t>
            </a:r>
            <a:endParaRPr lang="en-US" sz="7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:", 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(a))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9628" y="1676400"/>
            <a:ext cx="4648200" cy="3657600"/>
          </a:xfrm>
          <a:prstGeom prst="roundRect">
            <a:avLst/>
          </a:prstGeom>
          <a:solidFill>
            <a:srgbClr val="FAF2DE"/>
          </a:solidFill>
          <a:ln>
            <a:solidFill>
              <a:srgbClr val="BE4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b := [5]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{1, 2, 3, 4, 5}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fmt.Println("dcl:", b)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var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twoD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[2][3]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for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:= 0;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&lt; 2;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++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for j := 0; j &lt; 3;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j++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twoD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][j] =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+ j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fmt.Println("2d: ",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twoD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41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1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74072" y="1244911"/>
            <a:ext cx="8084127" cy="5155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Go is designed at Google by Robert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Griesemer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, Rob Pike, Ken Thompson (Unix and B fame)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Started in 2007, first appears for use in Nov. 2009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Version 1.0 released March 2012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Intended for an era of multicore hardware (concurrency), networked platforms, large codebases for new projects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Wanted to keep static typing, run-time efficiency (like C)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Wanted readability and usability (like Python)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High-performance on networks and multiprocessors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Developers did have a dislike of C++ in common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hnschrift Light Condensed" panose="020B05020402040202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History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(reference)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EE15C5-8B08-4A68-8F91-A22B9C8BE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26" y="5200481"/>
            <a:ext cx="3124200" cy="1123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D4315-31FF-48AF-BEF5-03CA108DC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23782"/>
            <a:ext cx="2662377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32498"/>
            <a:ext cx="7780268" cy="107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Light Condensed" panose="020B0502040204020203" pitchFamily="34" charset="0"/>
              </a:rPr>
              <a:t>an </a:t>
            </a:r>
            <a:r>
              <a:rPr lang="en-US" sz="2200" i="1" dirty="0">
                <a:latin typeface="Bahnschrift Light Condensed" panose="020B0502040204020203" pitchFamily="34" charset="0"/>
              </a:rPr>
              <a:t>array</a:t>
            </a:r>
            <a:r>
              <a:rPr lang="en-US" sz="2200" dirty="0">
                <a:latin typeface="Bahnschrift Light Condensed" panose="020B0502040204020203" pitchFamily="34" charset="0"/>
              </a:rPr>
              <a:t>  is a numbered sequence of elements of a specific length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Light Condensed" panose="020B0502040204020203" pitchFamily="34" charset="0"/>
              </a:rPr>
              <a:t>Homogenous… the type of an array element is statically declared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ahnschrift Light Condensed" panose="020B0502040204020203" pitchFamily="34" charset="0"/>
              </a:rPr>
              <a:t>The length is fixed, cannot be lengthened, index starts at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Array</a:t>
            </a:r>
            <a:endParaRPr lang="en-US" b="1" i="1" dirty="0">
              <a:solidFill>
                <a:schemeClr val="tx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42900" y="2385201"/>
            <a:ext cx="7780268" cy="396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var a [5]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lang="en-US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emp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:", 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endParaRPr lang="en-US" sz="10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a[4] = 100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fmt.Println("set:", a)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fmt.Println("get:", a[4])</a:t>
            </a:r>
            <a:endParaRPr lang="en-US" sz="700" b="1" dirty="0"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fmt.Println("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:", </a:t>
            </a:r>
            <a:r>
              <a:rPr lang="en-US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(a))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9628" y="1676400"/>
            <a:ext cx="4648200" cy="3657600"/>
          </a:xfrm>
          <a:prstGeom prst="roundRect">
            <a:avLst/>
          </a:prstGeom>
          <a:solidFill>
            <a:srgbClr val="FAF2DE"/>
          </a:solidFill>
          <a:ln>
            <a:solidFill>
              <a:srgbClr val="BE4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b := [5]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{1, 2, 3, 4, 5}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fmt.Println("dcl:", b)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var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twoD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[2][3]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for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:= 0;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&lt; 2;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++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for j := 0; j &lt; 3;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j++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twoD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][j] =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+ j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fmt.Println("2d: ",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twoD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730499E-1BD5-4CE2-8046-FC2F225A4F14}"/>
              </a:ext>
            </a:extLst>
          </p:cNvPr>
          <p:cNvSpPr/>
          <p:nvPr/>
        </p:nvSpPr>
        <p:spPr>
          <a:xfrm>
            <a:off x="228600" y="2133600"/>
            <a:ext cx="5867400" cy="2743200"/>
          </a:xfrm>
          <a:prstGeom prst="roundRect">
            <a:avLst/>
          </a:prstGeom>
          <a:solidFill>
            <a:srgbClr val="DEFEF6"/>
          </a:solidFill>
          <a:ln>
            <a:solidFill>
              <a:srgbClr val="BE4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-- </a:t>
            </a:r>
            <a:r>
              <a:rPr lang="en-US" sz="1600" b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is a built in function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-- not a “method” of types slice, array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-- it’s polymorphic, works for these types:</a:t>
            </a: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     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Arrays: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Returns the number of elements in the array.</a:t>
            </a: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     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Slices: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Returns the number of elements in the slice.</a:t>
            </a: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     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Strings:</a:t>
            </a: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Returns the number of bytes in the string.</a:t>
            </a: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     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Maps: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Returns the number of key-value pairs in the map.</a:t>
            </a: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     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Channels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Returns the number of elements queued in the channel.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B46FA62-F5CE-4D0C-8AB3-3C9E73A0B826}"/>
              </a:ext>
            </a:extLst>
          </p:cNvPr>
          <p:cNvSpPr/>
          <p:nvPr/>
        </p:nvSpPr>
        <p:spPr>
          <a:xfrm>
            <a:off x="4252285" y="4892801"/>
            <a:ext cx="1135781" cy="1511166"/>
          </a:xfrm>
          <a:custGeom>
            <a:avLst/>
            <a:gdLst>
              <a:gd name="connsiteX0" fmla="*/ 875899 w 1135781"/>
              <a:gd name="connsiteY0" fmla="*/ 0 h 1511166"/>
              <a:gd name="connsiteX1" fmla="*/ 1078029 w 1135781"/>
              <a:gd name="connsiteY1" fmla="*/ 221381 h 1511166"/>
              <a:gd name="connsiteX2" fmla="*/ 1116530 w 1135781"/>
              <a:gd name="connsiteY2" fmla="*/ 308008 h 1511166"/>
              <a:gd name="connsiteX3" fmla="*/ 1126156 w 1135781"/>
              <a:gd name="connsiteY3" fmla="*/ 356135 h 1511166"/>
              <a:gd name="connsiteX4" fmla="*/ 1135781 w 1135781"/>
              <a:gd name="connsiteY4" fmla="*/ 423511 h 1511166"/>
              <a:gd name="connsiteX5" fmla="*/ 1116530 w 1135781"/>
              <a:gd name="connsiteY5" fmla="*/ 972151 h 1511166"/>
              <a:gd name="connsiteX6" fmla="*/ 1097280 w 1135781"/>
              <a:gd name="connsiteY6" fmla="*/ 1078029 h 1511166"/>
              <a:gd name="connsiteX7" fmla="*/ 1087655 w 1135781"/>
              <a:gd name="connsiteY7" fmla="*/ 1116530 h 1511166"/>
              <a:gd name="connsiteX8" fmla="*/ 1068404 w 1135781"/>
              <a:gd name="connsiteY8" fmla="*/ 1145406 h 1511166"/>
              <a:gd name="connsiteX9" fmla="*/ 1039528 w 1135781"/>
              <a:gd name="connsiteY9" fmla="*/ 1203158 h 1511166"/>
              <a:gd name="connsiteX10" fmla="*/ 1010653 w 1135781"/>
              <a:gd name="connsiteY10" fmla="*/ 1232034 h 1511166"/>
              <a:gd name="connsiteX11" fmla="*/ 972151 w 1135781"/>
              <a:gd name="connsiteY11" fmla="*/ 1289785 h 1511166"/>
              <a:gd name="connsiteX12" fmla="*/ 943276 w 1135781"/>
              <a:gd name="connsiteY12" fmla="*/ 1328286 h 1511166"/>
              <a:gd name="connsiteX13" fmla="*/ 924025 w 1135781"/>
              <a:gd name="connsiteY13" fmla="*/ 1357162 h 1511166"/>
              <a:gd name="connsiteX14" fmla="*/ 885524 w 1135781"/>
              <a:gd name="connsiteY14" fmla="*/ 1386038 h 1511166"/>
              <a:gd name="connsiteX15" fmla="*/ 808522 w 1135781"/>
              <a:gd name="connsiteY15" fmla="*/ 1453415 h 1511166"/>
              <a:gd name="connsiteX16" fmla="*/ 750770 w 1135781"/>
              <a:gd name="connsiteY16" fmla="*/ 1472665 h 1511166"/>
              <a:gd name="connsiteX17" fmla="*/ 721895 w 1135781"/>
              <a:gd name="connsiteY17" fmla="*/ 1491916 h 1511166"/>
              <a:gd name="connsiteX18" fmla="*/ 539015 w 1135781"/>
              <a:gd name="connsiteY18" fmla="*/ 1511166 h 1511166"/>
              <a:gd name="connsiteX19" fmla="*/ 269507 w 1135781"/>
              <a:gd name="connsiteY19" fmla="*/ 1501541 h 1511166"/>
              <a:gd name="connsiteX20" fmla="*/ 202130 w 1135781"/>
              <a:gd name="connsiteY20" fmla="*/ 1482290 h 1511166"/>
              <a:gd name="connsiteX21" fmla="*/ 173255 w 1135781"/>
              <a:gd name="connsiteY21" fmla="*/ 1463040 h 1511166"/>
              <a:gd name="connsiteX22" fmla="*/ 144379 w 1135781"/>
              <a:gd name="connsiteY22" fmla="*/ 1453415 h 1511166"/>
              <a:gd name="connsiteX23" fmla="*/ 86627 w 1135781"/>
              <a:gd name="connsiteY23" fmla="*/ 1414914 h 1511166"/>
              <a:gd name="connsiteX24" fmla="*/ 57751 w 1135781"/>
              <a:gd name="connsiteY24" fmla="*/ 1395663 h 1511166"/>
              <a:gd name="connsiteX25" fmla="*/ 19250 w 1135781"/>
              <a:gd name="connsiteY25" fmla="*/ 1337911 h 1511166"/>
              <a:gd name="connsiteX26" fmla="*/ 9625 w 1135781"/>
              <a:gd name="connsiteY26" fmla="*/ 1309036 h 1511166"/>
              <a:gd name="connsiteX27" fmla="*/ 0 w 1135781"/>
              <a:gd name="connsiteY27" fmla="*/ 1289785 h 15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5781" h="1511166">
                <a:moveTo>
                  <a:pt x="875899" y="0"/>
                </a:moveTo>
                <a:cubicBezTo>
                  <a:pt x="943276" y="73794"/>
                  <a:pt x="1011821" y="146537"/>
                  <a:pt x="1078029" y="221381"/>
                </a:cubicBezTo>
                <a:cubicBezTo>
                  <a:pt x="1098873" y="244944"/>
                  <a:pt x="1110571" y="278217"/>
                  <a:pt x="1116530" y="308008"/>
                </a:cubicBezTo>
                <a:cubicBezTo>
                  <a:pt x="1119739" y="324050"/>
                  <a:pt x="1123466" y="339998"/>
                  <a:pt x="1126156" y="356135"/>
                </a:cubicBezTo>
                <a:cubicBezTo>
                  <a:pt x="1129886" y="378513"/>
                  <a:pt x="1132573" y="401052"/>
                  <a:pt x="1135781" y="423511"/>
                </a:cubicBezTo>
                <a:cubicBezTo>
                  <a:pt x="1129364" y="606391"/>
                  <a:pt x="1124967" y="789353"/>
                  <a:pt x="1116530" y="972151"/>
                </a:cubicBezTo>
                <a:cubicBezTo>
                  <a:pt x="1112584" y="1057639"/>
                  <a:pt x="1112364" y="1025235"/>
                  <a:pt x="1097280" y="1078029"/>
                </a:cubicBezTo>
                <a:cubicBezTo>
                  <a:pt x="1093646" y="1090749"/>
                  <a:pt x="1092866" y="1104371"/>
                  <a:pt x="1087655" y="1116530"/>
                </a:cubicBezTo>
                <a:cubicBezTo>
                  <a:pt x="1083098" y="1127163"/>
                  <a:pt x="1074821" y="1135781"/>
                  <a:pt x="1068404" y="1145406"/>
                </a:cubicBezTo>
                <a:cubicBezTo>
                  <a:pt x="1058757" y="1174348"/>
                  <a:pt x="1060261" y="1178278"/>
                  <a:pt x="1039528" y="1203158"/>
                </a:cubicBezTo>
                <a:cubicBezTo>
                  <a:pt x="1030814" y="1213615"/>
                  <a:pt x="1019010" y="1221289"/>
                  <a:pt x="1010653" y="1232034"/>
                </a:cubicBezTo>
                <a:cubicBezTo>
                  <a:pt x="996449" y="1250297"/>
                  <a:pt x="986033" y="1271276"/>
                  <a:pt x="972151" y="1289785"/>
                </a:cubicBezTo>
                <a:cubicBezTo>
                  <a:pt x="962526" y="1302619"/>
                  <a:pt x="952600" y="1315232"/>
                  <a:pt x="943276" y="1328286"/>
                </a:cubicBezTo>
                <a:cubicBezTo>
                  <a:pt x="936552" y="1337700"/>
                  <a:pt x="932205" y="1348982"/>
                  <a:pt x="924025" y="1357162"/>
                </a:cubicBezTo>
                <a:cubicBezTo>
                  <a:pt x="912681" y="1368506"/>
                  <a:pt x="898358" y="1376413"/>
                  <a:pt x="885524" y="1386038"/>
                </a:cubicBezTo>
                <a:cubicBezTo>
                  <a:pt x="863065" y="1419727"/>
                  <a:pt x="856649" y="1437373"/>
                  <a:pt x="808522" y="1453415"/>
                </a:cubicBezTo>
                <a:lnTo>
                  <a:pt x="750770" y="1472665"/>
                </a:lnTo>
                <a:cubicBezTo>
                  <a:pt x="741145" y="1479082"/>
                  <a:pt x="733055" y="1488872"/>
                  <a:pt x="721895" y="1491916"/>
                </a:cubicBezTo>
                <a:cubicBezTo>
                  <a:pt x="700865" y="1497652"/>
                  <a:pt x="545796" y="1510550"/>
                  <a:pt x="539015" y="1511166"/>
                </a:cubicBezTo>
                <a:cubicBezTo>
                  <a:pt x="449179" y="1507958"/>
                  <a:pt x="359225" y="1507148"/>
                  <a:pt x="269507" y="1501541"/>
                </a:cubicBezTo>
                <a:cubicBezTo>
                  <a:pt x="262454" y="1501100"/>
                  <a:pt x="211886" y="1487168"/>
                  <a:pt x="202130" y="1482290"/>
                </a:cubicBezTo>
                <a:cubicBezTo>
                  <a:pt x="191783" y="1477117"/>
                  <a:pt x="183602" y="1468213"/>
                  <a:pt x="173255" y="1463040"/>
                </a:cubicBezTo>
                <a:cubicBezTo>
                  <a:pt x="164180" y="1458503"/>
                  <a:pt x="154004" y="1456623"/>
                  <a:pt x="144379" y="1453415"/>
                </a:cubicBezTo>
                <a:lnTo>
                  <a:pt x="86627" y="1414914"/>
                </a:lnTo>
                <a:lnTo>
                  <a:pt x="57751" y="1395663"/>
                </a:lnTo>
                <a:cubicBezTo>
                  <a:pt x="34866" y="1327005"/>
                  <a:pt x="67316" y="1410009"/>
                  <a:pt x="19250" y="1337911"/>
                </a:cubicBezTo>
                <a:cubicBezTo>
                  <a:pt x="13622" y="1329469"/>
                  <a:pt x="13393" y="1318456"/>
                  <a:pt x="9625" y="1309036"/>
                </a:cubicBezTo>
                <a:cubicBezTo>
                  <a:pt x="6961" y="1302375"/>
                  <a:pt x="3208" y="1296202"/>
                  <a:pt x="0" y="1289785"/>
                </a:cubicBezTo>
              </a:path>
            </a:pathLst>
          </a:custGeom>
          <a:noFill/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2757023"/>
            <a:ext cx="7734300" cy="3796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An array in Go is a value 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An array variable denotes the entire array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Internally, it is </a:t>
            </a:r>
            <a:r>
              <a:rPr lang="en-US" i="1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not </a:t>
            </a:r>
            <a:r>
              <a:rPr lang="en-US" dirty="0">
                <a:latin typeface="Bahnschrift Light Condensed" panose="020B0502040204020203" pitchFamily="34" charset="0"/>
              </a:rPr>
              <a:t>a pointer to the first array element (like in C, or Java). 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Implications of this are that when you assign or pass around an array value you will make a copy of its contents. 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To avoid the copy you could create and pass a pointer to the array but then that’s a pointer to an array, not an array  (slice is a pointer to an array, with extra data)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One way to think about arrays is as a sort of </a:t>
            </a:r>
            <a:r>
              <a:rPr lang="en-US" dirty="0" err="1">
                <a:latin typeface="Bahnschrift Light Condensed" panose="020B0502040204020203" pitchFamily="34" charset="0"/>
              </a:rPr>
              <a:t>struct</a:t>
            </a:r>
            <a:r>
              <a:rPr lang="en-US" dirty="0">
                <a:latin typeface="Bahnschrift Light Condensed" panose="020B0502040204020203" pitchFamily="34" charset="0"/>
              </a:rPr>
              <a:t> but with indexed rather than named fields: a fixed-size composite value.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Array</a:t>
            </a:r>
            <a:endParaRPr lang="en-US" b="1" i="1" dirty="0">
              <a:solidFill>
                <a:schemeClr val="tx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305009"/>
            <a:ext cx="7467600" cy="14520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fruit := [3]string{“peach", “apple“, “grape”}   </a:t>
            </a:r>
            <a:r>
              <a:rPr lang="en-US" sz="1400" b="1" dirty="0">
                <a:solidFill>
                  <a:schemeClr val="accent6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array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fruit := [10]string{“peach", “apple“, “grape”}  </a:t>
            </a:r>
            <a:r>
              <a:rPr lang="en-US" sz="1400" b="1" dirty="0">
                <a:solidFill>
                  <a:schemeClr val="accent6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array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fruit := [...]string{“peach", “apple“, “grape”} </a:t>
            </a:r>
            <a:r>
              <a:rPr lang="en-US" sz="1400" b="1" dirty="0">
                <a:solidFill>
                  <a:schemeClr val="accent6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array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endParaRPr lang="en-US" sz="1400" b="1" dirty="0">
              <a:solidFill>
                <a:srgbClr val="0070C0"/>
              </a:solidFill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fruit := []string{“peach", “apple“, “grape”}    </a:t>
            </a:r>
            <a:r>
              <a:rPr lang="en-US" sz="1400" b="1" dirty="0">
                <a:solidFill>
                  <a:schemeClr val="accent6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slice</a:t>
            </a:r>
          </a:p>
        </p:txBody>
      </p:sp>
    </p:spTree>
    <p:extLst>
      <p:ext uri="{BB962C8B-B14F-4D97-AF65-F5344CB8AC3E}">
        <p14:creationId xmlns:p14="http://schemas.microsoft.com/office/powerpoint/2010/main" val="22879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431190" y="5791200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851704"/>
            <a:ext cx="7780268" cy="44728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new</a:t>
            </a:r>
            <a:r>
              <a:rPr lang="en-US" sz="2400" dirty="0">
                <a:latin typeface="Bahnschrift Light Condensed" panose="020B0502040204020203" pitchFamily="34" charset="0"/>
              </a:rPr>
              <a:t> returns a pointer to the zero value of the type passed to </a:t>
            </a: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new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make</a:t>
            </a:r>
            <a:r>
              <a:rPr lang="en-US" sz="2400" dirty="0">
                <a:latin typeface="Bahnschrift Light Condensed" panose="020B0502040204020203" pitchFamily="34" charset="0"/>
              </a:rPr>
              <a:t> returns a non-pointer (a value) for an initialized structure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make </a:t>
            </a:r>
            <a:r>
              <a:rPr lang="en-US" sz="2400" dirty="0">
                <a:latin typeface="Bahnschrift Light Condensed" panose="020B0502040204020203" pitchFamily="34" charset="0"/>
              </a:rPr>
              <a:t>is only valid to use with slice, map, and channel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Light Condensed" panose="020B0502040204020203" pitchFamily="34" charset="0"/>
              </a:rPr>
              <a:t>return of </a:t>
            </a: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make</a:t>
            </a:r>
            <a:r>
              <a:rPr lang="en-US" sz="2400" dirty="0">
                <a:latin typeface="Bahnschrift Light Condensed" panose="020B0502040204020203" pitchFamily="34" charset="0"/>
              </a:rPr>
              <a:t> will be assigned to a local or global </a:t>
            </a:r>
            <a:r>
              <a:rPr lang="en-US" sz="2400" dirty="0" err="1">
                <a:latin typeface="Bahnschrift Light Condensed" panose="020B0502040204020203" pitchFamily="34" charset="0"/>
              </a:rPr>
              <a:t>var</a:t>
            </a:r>
            <a:r>
              <a:rPr lang="en-US" sz="2400" dirty="0">
                <a:latin typeface="Bahnschrift Light Condensed" panose="020B0502040204020203" pitchFamily="34" charset="0"/>
              </a:rPr>
              <a:t>, which will have been created (in the </a:t>
            </a:r>
            <a:r>
              <a:rPr lang="en-US" sz="2400" dirty="0" err="1">
                <a:latin typeface="Bahnschrift Light Condensed" panose="020B0502040204020203" pitchFamily="34" charset="0"/>
              </a:rPr>
              <a:t>rt</a:t>
            </a:r>
            <a:r>
              <a:rPr lang="en-US" sz="2400" dirty="0">
                <a:latin typeface="Bahnschrift Light Condensed" panose="020B0502040204020203" pitchFamily="34" charset="0"/>
              </a:rPr>
              <a:t> stack, e.g.) with enough space to hold the composite value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new</a:t>
            </a:r>
            <a:r>
              <a:rPr lang="en-US" sz="2400" dirty="0">
                <a:latin typeface="Bahnschrift Light Condensed" panose="020B0502040204020203" pitchFamily="34" charset="0"/>
              </a:rPr>
              <a:t> can be used on any type, and a pointer is returned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Light Condensed" panose="020B0502040204020203" pitchFamily="34" charset="0"/>
              </a:rPr>
              <a:t>if we create a slice with </a:t>
            </a:r>
            <a:r>
              <a:rPr lang="en-US" sz="24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new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we get no underlying array and no data structure to hold the length and capacity (similar with map, channel)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533400" y="1295400"/>
            <a:ext cx="6858000" cy="5563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make vs. new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</a:t>
            </a:r>
            <a:endParaRPr lang="en-US" b="1" i="1" dirty="0">
              <a:solidFill>
                <a:schemeClr val="tx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4972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2666999"/>
            <a:ext cx="7467600" cy="3276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If you only use slices, you all the functionality of arrays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Plus you get dynamic length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This comes at the cost of perhaps some execution speed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You probably don’t need the extra bit of execution efficiency in many if not most Go codes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With arrays, you have the Java situation… fixed length and if you find its not long enough, it’s a problem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42900" y="1317325"/>
            <a:ext cx="6858000" cy="5563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Rule for basic, simple Go (this class)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</a:t>
            </a:r>
            <a:endParaRPr lang="en-US" b="1" i="1" dirty="0">
              <a:solidFill>
                <a:schemeClr val="tx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93956" y="1873628"/>
            <a:ext cx="7780268" cy="6757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3200" b="1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Use slices… you probably don’t really need arrays</a:t>
            </a:r>
          </a:p>
        </p:txBody>
      </p:sp>
    </p:spTree>
    <p:extLst>
      <p:ext uri="{BB962C8B-B14F-4D97-AF65-F5344CB8AC3E}">
        <p14:creationId xmlns:p14="http://schemas.microsoft.com/office/powerpoint/2010/main" val="14632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1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7070" y="1239267"/>
            <a:ext cx="8121129" cy="19611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Condensed" panose="020B0502040204020203" pitchFamily="34" charset="0"/>
              </a:rPr>
              <a:t>The data in a slice is stored contiguously in an array. A slice also deals with adding an element if the backing array is full, or shrinking the backing array if it’s near empty.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Condensed" panose="020B0502040204020203" pitchFamily="34" charset="0"/>
              </a:rPr>
              <a:t>Internally, a slice holds a pointer to the backing array plus a length and a capacity. 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Condensed" panose="020B0502040204020203" pitchFamily="34" charset="0"/>
              </a:rPr>
              <a:t>The length is the number of elements the slice contains, whereas the capacity is the number of elements in the backing array, counting from the first element in the slice. 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Condensed" panose="020B0502040204020203" pitchFamily="34" charset="0"/>
                <a:hlinkClick r:id="rId3"/>
              </a:rPr>
              <a:t>Another implementation of slice discussion</a:t>
            </a:r>
            <a:endParaRPr lang="en-US" sz="1600" dirty="0">
              <a:latin typeface="Bahnschrift Semi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4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55655"/>
            <a:ext cx="5347121" cy="2236607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685800" y="3200401"/>
            <a:ext cx="7926197" cy="9448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 := make([]</a:t>
            </a:r>
            <a:r>
              <a:rPr lang="en-US" sz="1600" b="1" dirty="0" err="1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, 3, 6)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declare 3-length, 6-capacity slice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               // ^ 2</a:t>
            </a:r>
            <a:r>
              <a:rPr lang="en-US" sz="1600" b="1" baseline="30000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nd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arg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(capacity) is optional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                 // zero filled by default</a:t>
            </a:r>
          </a:p>
        </p:txBody>
      </p:sp>
    </p:spTree>
    <p:extLst>
      <p:ext uri="{BB962C8B-B14F-4D97-AF65-F5344CB8AC3E}">
        <p14:creationId xmlns:p14="http://schemas.microsoft.com/office/powerpoint/2010/main" val="42347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349171"/>
            <a:ext cx="8121129" cy="1089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Make creates an underlying array with 6 elements (capacity),  then creates the slice data structure to point to the array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Only the first “</a:t>
            </a:r>
            <a:r>
              <a:rPr lang="en-US" sz="1800" dirty="0" err="1">
                <a:latin typeface="Bahnschrift SemiCondensed" panose="020B0502040204020203" pitchFamily="34" charset="0"/>
              </a:rPr>
              <a:t>len</a:t>
            </a:r>
            <a:r>
              <a:rPr lang="en-US" sz="1800" dirty="0">
                <a:latin typeface="Bahnschrift SemiCondensed" panose="020B0502040204020203" pitchFamily="34" charset="0"/>
              </a:rPr>
              <a:t>” elements are initialized ( using 0 since the elements are </a:t>
            </a:r>
            <a:r>
              <a:rPr lang="en-US" sz="1800" dirty="0" err="1">
                <a:latin typeface="Bahnschrift SemiCondensed" panose="020B0502040204020203" pitchFamily="34" charset="0"/>
              </a:rPr>
              <a:t>int</a:t>
            </a:r>
            <a:r>
              <a:rPr lang="en-US" sz="1800" dirty="0">
                <a:latin typeface="Bahnschrift SemiCondensed" panose="020B0502040204020203" pitchFamily="34" charset="0"/>
              </a:rPr>
              <a:t>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09600" y="2514601"/>
            <a:ext cx="7854429" cy="9143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fmt.Println(s)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prints range 0..2, the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, get [ 0 0 0 ]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s[1] = 1   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alters the second element value in the array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657600"/>
            <a:ext cx="5969000" cy="2494509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2057400" y="5276681"/>
            <a:ext cx="3048000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No change to </a:t>
            </a:r>
            <a:r>
              <a:rPr lang="en-US" sz="1800" dirty="0" err="1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len</a:t>
            </a: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or capacity</a:t>
            </a:r>
          </a:p>
        </p:txBody>
      </p:sp>
    </p:spTree>
    <p:extLst>
      <p:ext uri="{BB962C8B-B14F-4D97-AF65-F5344CB8AC3E}">
        <p14:creationId xmlns:p14="http://schemas.microsoft.com/office/powerpoint/2010/main" val="33246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  <p:bldP spid="1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301262"/>
            <a:ext cx="8121129" cy="10188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Accessing an element outside the </a:t>
            </a:r>
            <a:r>
              <a:rPr lang="en-US" sz="1800" dirty="0" err="1">
                <a:latin typeface="Bahnschrift SemiCondensed" panose="020B0502040204020203" pitchFamily="34" charset="0"/>
              </a:rPr>
              <a:t>len</a:t>
            </a:r>
            <a:r>
              <a:rPr lang="en-US" sz="1800" dirty="0">
                <a:latin typeface="Bahnschrift SemiCondensed" panose="020B0502040204020203" pitchFamily="34" charset="0"/>
              </a:rPr>
              <a:t> range is forbidden, even though the underlying array seems to have space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Use the </a:t>
            </a:r>
            <a:r>
              <a:rPr lang="en-US" sz="1800" b="1" i="1" dirty="0">
                <a:latin typeface="Bahnschrift SemiCondensed" panose="020B0502040204020203" pitchFamily="34" charset="0"/>
              </a:rPr>
              <a:t>append</a:t>
            </a:r>
            <a:r>
              <a:rPr lang="en-US" sz="1800" dirty="0">
                <a:latin typeface="Bahnschrift SemiCondensed" panose="020B0502040204020203" pitchFamily="34" charset="0"/>
              </a:rPr>
              <a:t>  built-in function to extend a slice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63418" y="2320085"/>
            <a:ext cx="8047182" cy="10925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s[4] = 2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generates panic, since the slice has no [4] element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 = append(s, 2)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extends slice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, cap stays same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61714"/>
            <a:ext cx="6096000" cy="2549851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1447800" y="5051397"/>
            <a:ext cx="3657600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&lt;-- Changes the </a:t>
            </a:r>
            <a:r>
              <a:rPr lang="en-US" sz="1800" dirty="0" err="1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len</a:t>
            </a:r>
            <a:endParaRPr lang="en-US" sz="1800" dirty="0">
              <a:solidFill>
                <a:srgbClr val="C0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   property of the slice</a:t>
            </a:r>
            <a:endParaRPr lang="en-US" sz="1800" dirty="0">
              <a:solidFill>
                <a:srgbClr val="C0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  <p:bldP spid="1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2981" y="1293826"/>
            <a:ext cx="8121129" cy="11081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What happens if we need to add three more elements so that the backing array isn’t large enough?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The </a:t>
            </a:r>
            <a:r>
              <a:rPr lang="en-US" sz="1800" b="1" i="1" dirty="0">
                <a:latin typeface="Bahnschrift SemiCondensed" panose="020B0502040204020203" pitchFamily="34" charset="0"/>
              </a:rPr>
              <a:t>append</a:t>
            </a:r>
            <a:r>
              <a:rPr lang="en-US" sz="1800" dirty="0">
                <a:latin typeface="Bahnschrift SemiCondensed" panose="020B0502040204020203" pitchFamily="34" charset="0"/>
              </a:rPr>
              <a:t>  can handle this, and here is what happens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86303" y="2503519"/>
            <a:ext cx="7854429" cy="8410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 = append(s, 3, 4, 5)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fmt.Println(s)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output is [0 1 0 2 3 4 5]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9" y="3640774"/>
            <a:ext cx="7582150" cy="1905000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43919" y="3661375"/>
            <a:ext cx="3450620" cy="397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&lt;-- might now be garbage</a:t>
            </a:r>
            <a:endParaRPr lang="en-US" sz="1800" dirty="0">
              <a:solidFill>
                <a:srgbClr val="C0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3318" y="5616605"/>
            <a:ext cx="2471882" cy="685800"/>
            <a:chOff x="1033318" y="5616605"/>
            <a:chExt cx="2471882" cy="685800"/>
          </a:xfrm>
        </p:grpSpPr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1447800" y="5692806"/>
              <a:ext cx="2057400" cy="60959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cap is doubled</a:t>
              </a:r>
              <a:endPara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033318" y="5616605"/>
              <a:ext cx="381000" cy="381000"/>
            </a:xfrm>
            <a:prstGeom prst="straightConnector1">
              <a:avLst/>
            </a:prstGeom>
            <a:ln w="34925">
              <a:solidFill>
                <a:srgbClr val="C00000">
                  <a:alpha val="89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8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3" grpId="0" uiExpand="1" build="p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150336" y="216355"/>
            <a:ext cx="3733800" cy="27812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3664" y="1229070"/>
            <a:ext cx="8121129" cy="9693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The old array will be garbage collected (if it is not referenced by other slices)</a:t>
            </a:r>
          </a:p>
          <a:p>
            <a:pPr marL="182880" indent="-18288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Slicing can be done on an array or another slice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33400" y="2332773"/>
            <a:ext cx="7788042" cy="8382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s1 := make([]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, 3, 6)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Three-length, six-capacity slice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s2 := s1[1:3]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Slicing from indices 1 to (not including)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331759"/>
            <a:ext cx="4263387" cy="30815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1356" y="5410200"/>
            <a:ext cx="5117959" cy="761999"/>
            <a:chOff x="2133600" y="5410200"/>
            <a:chExt cx="5117959" cy="761999"/>
          </a:xfrm>
        </p:grpSpPr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2819400" y="5410200"/>
              <a:ext cx="4432159" cy="60959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cant go beyond underlying array</a:t>
              </a:r>
              <a:endPara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133600" y="5791200"/>
              <a:ext cx="685800" cy="380999"/>
            </a:xfrm>
            <a:prstGeom prst="straightConnector1">
              <a:avLst/>
            </a:prstGeom>
            <a:ln w="34925">
              <a:solidFill>
                <a:srgbClr val="C00000">
                  <a:alpha val="60000"/>
                </a:srgb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1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150336" y="216355"/>
            <a:ext cx="3733800" cy="27812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3664" y="1229070"/>
            <a:ext cx="8121129" cy="8664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If we update s1[1] or s2[0] ( or any common elements), the change is made to the same array, hence, visible in both slices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33399" y="2198413"/>
            <a:ext cx="7921393" cy="9546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s1[1] = 1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or s2[0] = 1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(s2[0])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prints 1, both slices see common values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237425"/>
            <a:ext cx="4495800" cy="32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3733800"/>
            <a:ext cx="8305800" cy="27523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74072" y="1244911"/>
            <a:ext cx="8084127" cy="2565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Developers did have a dislike of C++ in common  ( Ken Thompson,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hlinkClick r:id="rId3"/>
              </a:rPr>
              <a:t>YouTube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hlinkClick r:id="rId4"/>
              </a:rPr>
              <a:t>Ken Thompson interview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hlinkClick r:id="rId5"/>
              </a:rPr>
              <a:t>The Go Team interviewed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hlinkClick r:id="rId6"/>
              </a:rPr>
              <a:t>Rob Pike’s 5 Rules of Programming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hlinkClick r:id="rId7"/>
              </a:rPr>
              <a:t>Rob Pike: Why Go is Successful?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  <a:hlinkClick r:id="rId8"/>
              </a:rPr>
              <a:t>Rob Pike on Parallelism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History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EE15C5-8B08-4A68-8F91-A22B9C8BE4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26" y="5200481"/>
            <a:ext cx="3124200" cy="1123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D4315-31FF-48AF-BEF5-03CA108DCD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23782"/>
            <a:ext cx="2662377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150336" y="216355"/>
            <a:ext cx="3733800" cy="27812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3664" y="1229071"/>
            <a:ext cx="8121129" cy="6759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dirty="0">
                <a:latin typeface="Bahnschrift SemiBold" panose="020B0502040204020203" pitchFamily="34" charset="0"/>
              </a:rPr>
              <a:t>What happens if we append an element to s2 ? Does this code change s1 as well?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762000" y="1879936"/>
            <a:ext cx="7559442" cy="451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s2 = append(s2, 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79" y="2130196"/>
            <a:ext cx="4343400" cy="3140241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98861" y="4267200"/>
            <a:ext cx="3200400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&lt;-- </a:t>
            </a:r>
            <a:r>
              <a:rPr lang="en-US" sz="1800" dirty="0" err="1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len</a:t>
            </a: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 of s2 changes</a:t>
            </a:r>
            <a:endParaRPr lang="en-US" sz="1800" dirty="0">
              <a:solidFill>
                <a:srgbClr val="C0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3292142"/>
            <a:ext cx="2774405" cy="1108064"/>
            <a:chOff x="495123" y="3921135"/>
            <a:chExt cx="2774405" cy="1108064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495123" y="4419600"/>
              <a:ext cx="2174097" cy="60959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 err="1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len</a:t>
              </a: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 of s1 does</a:t>
              </a:r>
            </a:p>
            <a:p>
              <a:pPr marL="0" indent="0" algn="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not change</a:t>
              </a:r>
              <a:endPara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133600" y="3921135"/>
              <a:ext cx="1135928" cy="498465"/>
            </a:xfrm>
            <a:prstGeom prst="straightConnector1">
              <a:avLst/>
            </a:prstGeom>
            <a:ln w="34925">
              <a:solidFill>
                <a:srgbClr val="C00000">
                  <a:alpha val="60000"/>
                </a:srgb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19732" y="1643470"/>
            <a:ext cx="1571293" cy="833414"/>
            <a:chOff x="4488873" y="2103750"/>
            <a:chExt cx="1571293" cy="833414"/>
          </a:xfrm>
        </p:grpSpPr>
        <p:sp>
          <p:nvSpPr>
            <p:cNvPr id="18" name="Freeform 17"/>
            <p:cNvSpPr/>
            <p:nvPr/>
          </p:nvSpPr>
          <p:spPr>
            <a:xfrm>
              <a:off x="4488873" y="2586182"/>
              <a:ext cx="1571293" cy="350982"/>
            </a:xfrm>
            <a:custGeom>
              <a:avLst/>
              <a:gdLst>
                <a:gd name="connsiteX0" fmla="*/ 0 w 1571293"/>
                <a:gd name="connsiteY0" fmla="*/ 267854 h 350982"/>
                <a:gd name="connsiteX1" fmla="*/ 9236 w 1571293"/>
                <a:gd name="connsiteY1" fmla="*/ 203200 h 350982"/>
                <a:gd name="connsiteX2" fmla="*/ 46182 w 1571293"/>
                <a:gd name="connsiteY2" fmla="*/ 147782 h 350982"/>
                <a:gd name="connsiteX3" fmla="*/ 110836 w 1571293"/>
                <a:gd name="connsiteY3" fmla="*/ 129309 h 350982"/>
                <a:gd name="connsiteX4" fmla="*/ 193963 w 1571293"/>
                <a:gd name="connsiteY4" fmla="*/ 120073 h 350982"/>
                <a:gd name="connsiteX5" fmla="*/ 369454 w 1571293"/>
                <a:gd name="connsiteY5" fmla="*/ 129309 h 350982"/>
                <a:gd name="connsiteX6" fmla="*/ 443345 w 1571293"/>
                <a:gd name="connsiteY6" fmla="*/ 147782 h 350982"/>
                <a:gd name="connsiteX7" fmla="*/ 508000 w 1571293"/>
                <a:gd name="connsiteY7" fmla="*/ 175491 h 350982"/>
                <a:gd name="connsiteX8" fmla="*/ 600363 w 1571293"/>
                <a:gd name="connsiteY8" fmla="*/ 184727 h 350982"/>
                <a:gd name="connsiteX9" fmla="*/ 665018 w 1571293"/>
                <a:gd name="connsiteY9" fmla="*/ 193963 h 350982"/>
                <a:gd name="connsiteX10" fmla="*/ 738909 w 1571293"/>
                <a:gd name="connsiteY10" fmla="*/ 184727 h 350982"/>
                <a:gd name="connsiteX11" fmla="*/ 757382 w 1571293"/>
                <a:gd name="connsiteY11" fmla="*/ 129309 h 350982"/>
                <a:gd name="connsiteX12" fmla="*/ 775854 w 1571293"/>
                <a:gd name="connsiteY12" fmla="*/ 73891 h 350982"/>
                <a:gd name="connsiteX13" fmla="*/ 785091 w 1571293"/>
                <a:gd name="connsiteY13" fmla="*/ 46182 h 350982"/>
                <a:gd name="connsiteX14" fmla="*/ 794327 w 1571293"/>
                <a:gd name="connsiteY14" fmla="*/ 0 h 350982"/>
                <a:gd name="connsiteX15" fmla="*/ 812800 w 1571293"/>
                <a:gd name="connsiteY15" fmla="*/ 73891 h 350982"/>
                <a:gd name="connsiteX16" fmla="*/ 822036 w 1571293"/>
                <a:gd name="connsiteY16" fmla="*/ 138545 h 350982"/>
                <a:gd name="connsiteX17" fmla="*/ 849745 w 1571293"/>
                <a:gd name="connsiteY17" fmla="*/ 157018 h 350982"/>
                <a:gd name="connsiteX18" fmla="*/ 942109 w 1571293"/>
                <a:gd name="connsiteY18" fmla="*/ 203200 h 350982"/>
                <a:gd name="connsiteX19" fmla="*/ 1016000 w 1571293"/>
                <a:gd name="connsiteY19" fmla="*/ 221673 h 350982"/>
                <a:gd name="connsiteX20" fmla="*/ 1052945 w 1571293"/>
                <a:gd name="connsiteY20" fmla="*/ 230909 h 350982"/>
                <a:gd name="connsiteX21" fmla="*/ 1080654 w 1571293"/>
                <a:gd name="connsiteY21" fmla="*/ 240145 h 350982"/>
                <a:gd name="connsiteX22" fmla="*/ 1173018 w 1571293"/>
                <a:gd name="connsiteY22" fmla="*/ 193963 h 350982"/>
                <a:gd name="connsiteX23" fmla="*/ 1385454 w 1571293"/>
                <a:gd name="connsiteY23" fmla="*/ 212436 h 350982"/>
                <a:gd name="connsiteX24" fmla="*/ 1468582 w 1571293"/>
                <a:gd name="connsiteY24" fmla="*/ 249382 h 350982"/>
                <a:gd name="connsiteX25" fmla="*/ 1514763 w 1571293"/>
                <a:gd name="connsiteY25" fmla="*/ 258618 h 350982"/>
                <a:gd name="connsiteX26" fmla="*/ 1542472 w 1571293"/>
                <a:gd name="connsiteY26" fmla="*/ 286327 h 350982"/>
                <a:gd name="connsiteX27" fmla="*/ 1570182 w 1571293"/>
                <a:gd name="connsiteY27" fmla="*/ 295563 h 350982"/>
                <a:gd name="connsiteX28" fmla="*/ 1560945 w 1571293"/>
                <a:gd name="connsiteY28" fmla="*/ 350982 h 35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1293" h="350982">
                  <a:moveTo>
                    <a:pt x="0" y="267854"/>
                  </a:moveTo>
                  <a:cubicBezTo>
                    <a:pt x="3079" y="246303"/>
                    <a:pt x="1421" y="223519"/>
                    <a:pt x="9236" y="203200"/>
                  </a:cubicBezTo>
                  <a:cubicBezTo>
                    <a:pt x="17206" y="182478"/>
                    <a:pt x="25120" y="154803"/>
                    <a:pt x="46182" y="147782"/>
                  </a:cubicBezTo>
                  <a:cubicBezTo>
                    <a:pt x="66876" y="140884"/>
                    <a:pt x="89293" y="132623"/>
                    <a:pt x="110836" y="129309"/>
                  </a:cubicBezTo>
                  <a:cubicBezTo>
                    <a:pt x="138391" y="125070"/>
                    <a:pt x="166254" y="123152"/>
                    <a:pt x="193963" y="120073"/>
                  </a:cubicBezTo>
                  <a:cubicBezTo>
                    <a:pt x="252460" y="123152"/>
                    <a:pt x="311078" y="124445"/>
                    <a:pt x="369454" y="129309"/>
                  </a:cubicBezTo>
                  <a:cubicBezTo>
                    <a:pt x="387407" y="130805"/>
                    <a:pt x="424171" y="139565"/>
                    <a:pt x="443345" y="147782"/>
                  </a:cubicBezTo>
                  <a:cubicBezTo>
                    <a:pt x="463190" y="156287"/>
                    <a:pt x="485479" y="172026"/>
                    <a:pt x="508000" y="175491"/>
                  </a:cubicBezTo>
                  <a:cubicBezTo>
                    <a:pt x="538581" y="180196"/>
                    <a:pt x="569634" y="181112"/>
                    <a:pt x="600363" y="184727"/>
                  </a:cubicBezTo>
                  <a:cubicBezTo>
                    <a:pt x="621984" y="187271"/>
                    <a:pt x="643466" y="190884"/>
                    <a:pt x="665018" y="193963"/>
                  </a:cubicBezTo>
                  <a:cubicBezTo>
                    <a:pt x="689648" y="190884"/>
                    <a:pt x="718574" y="198961"/>
                    <a:pt x="738909" y="184727"/>
                  </a:cubicBezTo>
                  <a:cubicBezTo>
                    <a:pt x="754861" y="173561"/>
                    <a:pt x="751224" y="147782"/>
                    <a:pt x="757382" y="129309"/>
                  </a:cubicBezTo>
                  <a:lnTo>
                    <a:pt x="775854" y="73891"/>
                  </a:lnTo>
                  <a:cubicBezTo>
                    <a:pt x="778933" y="64655"/>
                    <a:pt x="783182" y="55729"/>
                    <a:pt x="785091" y="46182"/>
                  </a:cubicBezTo>
                  <a:lnTo>
                    <a:pt x="794327" y="0"/>
                  </a:lnTo>
                  <a:cubicBezTo>
                    <a:pt x="806222" y="35687"/>
                    <a:pt x="805370" y="29312"/>
                    <a:pt x="812800" y="73891"/>
                  </a:cubicBezTo>
                  <a:cubicBezTo>
                    <a:pt x="816379" y="95365"/>
                    <a:pt x="813194" y="118651"/>
                    <a:pt x="822036" y="138545"/>
                  </a:cubicBezTo>
                  <a:cubicBezTo>
                    <a:pt x="826544" y="148689"/>
                    <a:pt x="840509" y="150860"/>
                    <a:pt x="849745" y="157018"/>
                  </a:cubicBezTo>
                  <a:cubicBezTo>
                    <a:pt x="882301" y="205851"/>
                    <a:pt x="857449" y="182035"/>
                    <a:pt x="942109" y="203200"/>
                  </a:cubicBezTo>
                  <a:lnTo>
                    <a:pt x="1016000" y="221673"/>
                  </a:lnTo>
                  <a:cubicBezTo>
                    <a:pt x="1028315" y="224752"/>
                    <a:pt x="1040902" y="226895"/>
                    <a:pt x="1052945" y="230909"/>
                  </a:cubicBezTo>
                  <a:lnTo>
                    <a:pt x="1080654" y="240145"/>
                  </a:lnTo>
                  <a:cubicBezTo>
                    <a:pt x="1146634" y="196158"/>
                    <a:pt x="1114534" y="208585"/>
                    <a:pt x="1173018" y="193963"/>
                  </a:cubicBezTo>
                  <a:cubicBezTo>
                    <a:pt x="1243830" y="200121"/>
                    <a:pt x="1315089" y="202384"/>
                    <a:pt x="1385454" y="212436"/>
                  </a:cubicBezTo>
                  <a:cubicBezTo>
                    <a:pt x="1419367" y="217281"/>
                    <a:pt x="1437612" y="239059"/>
                    <a:pt x="1468582" y="249382"/>
                  </a:cubicBezTo>
                  <a:cubicBezTo>
                    <a:pt x="1483475" y="254346"/>
                    <a:pt x="1499369" y="255539"/>
                    <a:pt x="1514763" y="258618"/>
                  </a:cubicBezTo>
                  <a:cubicBezTo>
                    <a:pt x="1523999" y="267854"/>
                    <a:pt x="1531604" y="279082"/>
                    <a:pt x="1542472" y="286327"/>
                  </a:cubicBezTo>
                  <a:cubicBezTo>
                    <a:pt x="1550573" y="291728"/>
                    <a:pt x="1567507" y="286201"/>
                    <a:pt x="1570182" y="295563"/>
                  </a:cubicBezTo>
                  <a:cubicBezTo>
                    <a:pt x="1575327" y="313570"/>
                    <a:pt x="1560945" y="350982"/>
                    <a:pt x="1560945" y="350982"/>
                  </a:cubicBezTo>
                </a:path>
              </a:pathLst>
            </a:custGeom>
            <a:noFill/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>
            <a:xfrm>
              <a:off x="5038969" y="2103750"/>
              <a:ext cx="513861" cy="60959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s1</a:t>
              </a:r>
              <a:endPara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05146" y="3042761"/>
            <a:ext cx="1468582" cy="614409"/>
            <a:chOff x="5052291" y="3546764"/>
            <a:chExt cx="1468582" cy="614409"/>
          </a:xfrm>
        </p:grpSpPr>
        <p:sp>
          <p:nvSpPr>
            <p:cNvPr id="23" name="Freeform 22"/>
            <p:cNvSpPr/>
            <p:nvPr/>
          </p:nvSpPr>
          <p:spPr>
            <a:xfrm>
              <a:off x="5052291" y="3546764"/>
              <a:ext cx="1468582" cy="249381"/>
            </a:xfrm>
            <a:custGeom>
              <a:avLst/>
              <a:gdLst>
                <a:gd name="connsiteX0" fmla="*/ 0 w 1468582"/>
                <a:gd name="connsiteY0" fmla="*/ 9236 h 249381"/>
                <a:gd name="connsiteX1" fmla="*/ 36945 w 1468582"/>
                <a:gd name="connsiteY1" fmla="*/ 92363 h 249381"/>
                <a:gd name="connsiteX2" fmla="*/ 55418 w 1468582"/>
                <a:gd name="connsiteY2" fmla="*/ 120072 h 249381"/>
                <a:gd name="connsiteX3" fmla="*/ 64654 w 1468582"/>
                <a:gd name="connsiteY3" fmla="*/ 147781 h 249381"/>
                <a:gd name="connsiteX4" fmla="*/ 120073 w 1468582"/>
                <a:gd name="connsiteY4" fmla="*/ 193963 h 249381"/>
                <a:gd name="connsiteX5" fmla="*/ 203200 w 1468582"/>
                <a:gd name="connsiteY5" fmla="*/ 212436 h 249381"/>
                <a:gd name="connsiteX6" fmla="*/ 295564 w 1468582"/>
                <a:gd name="connsiteY6" fmla="*/ 184727 h 249381"/>
                <a:gd name="connsiteX7" fmla="*/ 323273 w 1468582"/>
                <a:gd name="connsiteY7" fmla="*/ 166254 h 249381"/>
                <a:gd name="connsiteX8" fmla="*/ 350982 w 1468582"/>
                <a:gd name="connsiteY8" fmla="*/ 129309 h 249381"/>
                <a:gd name="connsiteX9" fmla="*/ 406400 w 1468582"/>
                <a:gd name="connsiteY9" fmla="*/ 110836 h 249381"/>
                <a:gd name="connsiteX10" fmla="*/ 489527 w 1468582"/>
                <a:gd name="connsiteY10" fmla="*/ 55418 h 249381"/>
                <a:gd name="connsiteX11" fmla="*/ 517236 w 1468582"/>
                <a:gd name="connsiteY11" fmla="*/ 36945 h 249381"/>
                <a:gd name="connsiteX12" fmla="*/ 572654 w 1468582"/>
                <a:gd name="connsiteY12" fmla="*/ 55418 h 249381"/>
                <a:gd name="connsiteX13" fmla="*/ 600364 w 1468582"/>
                <a:gd name="connsiteY13" fmla="*/ 73891 h 249381"/>
                <a:gd name="connsiteX14" fmla="*/ 674254 w 1468582"/>
                <a:gd name="connsiteY14" fmla="*/ 110836 h 249381"/>
                <a:gd name="connsiteX15" fmla="*/ 683491 w 1468582"/>
                <a:gd name="connsiteY15" fmla="*/ 138545 h 249381"/>
                <a:gd name="connsiteX16" fmla="*/ 674254 w 1468582"/>
                <a:gd name="connsiteY16" fmla="*/ 184727 h 249381"/>
                <a:gd name="connsiteX17" fmla="*/ 692727 w 1468582"/>
                <a:gd name="connsiteY17" fmla="*/ 129309 h 249381"/>
                <a:gd name="connsiteX18" fmla="*/ 701964 w 1468582"/>
                <a:gd name="connsiteY18" fmla="*/ 101600 h 249381"/>
                <a:gd name="connsiteX19" fmla="*/ 711200 w 1468582"/>
                <a:gd name="connsiteY19" fmla="*/ 73891 h 249381"/>
                <a:gd name="connsiteX20" fmla="*/ 738909 w 1468582"/>
                <a:gd name="connsiteY20" fmla="*/ 55418 h 249381"/>
                <a:gd name="connsiteX21" fmla="*/ 803564 w 1468582"/>
                <a:gd name="connsiteY21" fmla="*/ 64654 h 249381"/>
                <a:gd name="connsiteX22" fmla="*/ 858982 w 1468582"/>
                <a:gd name="connsiteY22" fmla="*/ 83127 h 249381"/>
                <a:gd name="connsiteX23" fmla="*/ 905164 w 1468582"/>
                <a:gd name="connsiteY23" fmla="*/ 129309 h 249381"/>
                <a:gd name="connsiteX24" fmla="*/ 960582 w 1468582"/>
                <a:gd name="connsiteY24" fmla="*/ 157018 h 249381"/>
                <a:gd name="connsiteX25" fmla="*/ 988291 w 1468582"/>
                <a:gd name="connsiteY25" fmla="*/ 175491 h 249381"/>
                <a:gd name="connsiteX26" fmla="*/ 1052945 w 1468582"/>
                <a:gd name="connsiteY26" fmla="*/ 221672 h 249381"/>
                <a:gd name="connsiteX27" fmla="*/ 1089891 w 1468582"/>
                <a:gd name="connsiteY27" fmla="*/ 230909 h 249381"/>
                <a:gd name="connsiteX28" fmla="*/ 1209964 w 1468582"/>
                <a:gd name="connsiteY28" fmla="*/ 249381 h 249381"/>
                <a:gd name="connsiteX29" fmla="*/ 1265382 w 1468582"/>
                <a:gd name="connsiteY29" fmla="*/ 240145 h 249381"/>
                <a:gd name="connsiteX30" fmla="*/ 1293091 w 1468582"/>
                <a:gd name="connsiteY30" fmla="*/ 212436 h 249381"/>
                <a:gd name="connsiteX31" fmla="*/ 1320800 w 1468582"/>
                <a:gd name="connsiteY31" fmla="*/ 193963 h 249381"/>
                <a:gd name="connsiteX32" fmla="*/ 1339273 w 1468582"/>
                <a:gd name="connsiteY32" fmla="*/ 166254 h 249381"/>
                <a:gd name="connsiteX33" fmla="*/ 1366982 w 1468582"/>
                <a:gd name="connsiteY33" fmla="*/ 157018 h 249381"/>
                <a:gd name="connsiteX34" fmla="*/ 1422400 w 1468582"/>
                <a:gd name="connsiteY34" fmla="*/ 129309 h 249381"/>
                <a:gd name="connsiteX35" fmla="*/ 1450109 w 1468582"/>
                <a:gd name="connsiteY35" fmla="*/ 110836 h 249381"/>
                <a:gd name="connsiteX36" fmla="*/ 1459345 w 1468582"/>
                <a:gd name="connsiteY36" fmla="*/ 55418 h 249381"/>
                <a:gd name="connsiteX37" fmla="*/ 1468582 w 1468582"/>
                <a:gd name="connsiteY37" fmla="*/ 27709 h 249381"/>
                <a:gd name="connsiteX38" fmla="*/ 1450109 w 1468582"/>
                <a:gd name="connsiteY38" fmla="*/ 0 h 24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68582" h="249381">
                  <a:moveTo>
                    <a:pt x="0" y="9236"/>
                  </a:moveTo>
                  <a:cubicBezTo>
                    <a:pt x="13193" y="42219"/>
                    <a:pt x="19689" y="62165"/>
                    <a:pt x="36945" y="92363"/>
                  </a:cubicBezTo>
                  <a:cubicBezTo>
                    <a:pt x="42452" y="102001"/>
                    <a:pt x="49260" y="110836"/>
                    <a:pt x="55418" y="120072"/>
                  </a:cubicBezTo>
                  <a:cubicBezTo>
                    <a:pt x="58497" y="129308"/>
                    <a:pt x="59253" y="139680"/>
                    <a:pt x="64654" y="147781"/>
                  </a:cubicBezTo>
                  <a:cubicBezTo>
                    <a:pt x="73532" y="161098"/>
                    <a:pt x="104169" y="187147"/>
                    <a:pt x="120073" y="193963"/>
                  </a:cubicBezTo>
                  <a:cubicBezTo>
                    <a:pt x="131492" y="198857"/>
                    <a:pt x="194973" y="210791"/>
                    <a:pt x="203200" y="212436"/>
                  </a:cubicBezTo>
                  <a:cubicBezTo>
                    <a:pt x="259311" y="203085"/>
                    <a:pt x="251344" y="209996"/>
                    <a:pt x="295564" y="184727"/>
                  </a:cubicBezTo>
                  <a:cubicBezTo>
                    <a:pt x="305202" y="179219"/>
                    <a:pt x="315424" y="174103"/>
                    <a:pt x="323273" y="166254"/>
                  </a:cubicBezTo>
                  <a:cubicBezTo>
                    <a:pt x="334158" y="155369"/>
                    <a:pt x="338174" y="137848"/>
                    <a:pt x="350982" y="129309"/>
                  </a:cubicBezTo>
                  <a:cubicBezTo>
                    <a:pt x="367184" y="118508"/>
                    <a:pt x="406400" y="110836"/>
                    <a:pt x="406400" y="110836"/>
                  </a:cubicBezTo>
                  <a:lnTo>
                    <a:pt x="489527" y="55418"/>
                  </a:lnTo>
                  <a:lnTo>
                    <a:pt x="517236" y="36945"/>
                  </a:lnTo>
                  <a:cubicBezTo>
                    <a:pt x="535709" y="43103"/>
                    <a:pt x="556452" y="44617"/>
                    <a:pt x="572654" y="55418"/>
                  </a:cubicBezTo>
                  <a:cubicBezTo>
                    <a:pt x="581891" y="61576"/>
                    <a:pt x="590435" y="68927"/>
                    <a:pt x="600364" y="73891"/>
                  </a:cubicBezTo>
                  <a:cubicBezTo>
                    <a:pt x="690741" y="119079"/>
                    <a:pt x="610059" y="68039"/>
                    <a:pt x="674254" y="110836"/>
                  </a:cubicBezTo>
                  <a:cubicBezTo>
                    <a:pt x="677333" y="120072"/>
                    <a:pt x="683491" y="128809"/>
                    <a:pt x="683491" y="138545"/>
                  </a:cubicBezTo>
                  <a:cubicBezTo>
                    <a:pt x="683491" y="154244"/>
                    <a:pt x="663153" y="195828"/>
                    <a:pt x="674254" y="184727"/>
                  </a:cubicBezTo>
                  <a:cubicBezTo>
                    <a:pt x="688023" y="170958"/>
                    <a:pt x="686569" y="147782"/>
                    <a:pt x="692727" y="129309"/>
                  </a:cubicBezTo>
                  <a:lnTo>
                    <a:pt x="701964" y="101600"/>
                  </a:lnTo>
                  <a:cubicBezTo>
                    <a:pt x="705043" y="92364"/>
                    <a:pt x="703099" y="79292"/>
                    <a:pt x="711200" y="73891"/>
                  </a:cubicBezTo>
                  <a:lnTo>
                    <a:pt x="738909" y="55418"/>
                  </a:lnTo>
                  <a:cubicBezTo>
                    <a:pt x="760461" y="58497"/>
                    <a:pt x="782351" y="59759"/>
                    <a:pt x="803564" y="64654"/>
                  </a:cubicBezTo>
                  <a:cubicBezTo>
                    <a:pt x="822537" y="69032"/>
                    <a:pt x="858982" y="83127"/>
                    <a:pt x="858982" y="83127"/>
                  </a:cubicBezTo>
                  <a:cubicBezTo>
                    <a:pt x="932877" y="132391"/>
                    <a:pt x="843584" y="67730"/>
                    <a:pt x="905164" y="129309"/>
                  </a:cubicBezTo>
                  <a:cubicBezTo>
                    <a:pt x="931632" y="155777"/>
                    <a:pt x="930535" y="141994"/>
                    <a:pt x="960582" y="157018"/>
                  </a:cubicBezTo>
                  <a:cubicBezTo>
                    <a:pt x="970511" y="161983"/>
                    <a:pt x="979763" y="168384"/>
                    <a:pt x="988291" y="175491"/>
                  </a:cubicBezTo>
                  <a:cubicBezTo>
                    <a:pt x="1026771" y="207558"/>
                    <a:pt x="1003226" y="203027"/>
                    <a:pt x="1052945" y="221672"/>
                  </a:cubicBezTo>
                  <a:cubicBezTo>
                    <a:pt x="1064831" y="226129"/>
                    <a:pt x="1077499" y="228155"/>
                    <a:pt x="1089891" y="230909"/>
                  </a:cubicBezTo>
                  <a:cubicBezTo>
                    <a:pt x="1144288" y="242997"/>
                    <a:pt x="1145992" y="241385"/>
                    <a:pt x="1209964" y="249381"/>
                  </a:cubicBezTo>
                  <a:cubicBezTo>
                    <a:pt x="1228437" y="246302"/>
                    <a:pt x="1248269" y="247751"/>
                    <a:pt x="1265382" y="240145"/>
                  </a:cubicBezTo>
                  <a:cubicBezTo>
                    <a:pt x="1277318" y="234840"/>
                    <a:pt x="1283056" y="220798"/>
                    <a:pt x="1293091" y="212436"/>
                  </a:cubicBezTo>
                  <a:cubicBezTo>
                    <a:pt x="1301619" y="205329"/>
                    <a:pt x="1311564" y="200121"/>
                    <a:pt x="1320800" y="193963"/>
                  </a:cubicBezTo>
                  <a:cubicBezTo>
                    <a:pt x="1326958" y="184727"/>
                    <a:pt x="1330605" y="173189"/>
                    <a:pt x="1339273" y="166254"/>
                  </a:cubicBezTo>
                  <a:cubicBezTo>
                    <a:pt x="1346876" y="160172"/>
                    <a:pt x="1358274" y="161372"/>
                    <a:pt x="1366982" y="157018"/>
                  </a:cubicBezTo>
                  <a:cubicBezTo>
                    <a:pt x="1438601" y="121208"/>
                    <a:pt x="1352753" y="152524"/>
                    <a:pt x="1422400" y="129309"/>
                  </a:cubicBezTo>
                  <a:cubicBezTo>
                    <a:pt x="1431636" y="123151"/>
                    <a:pt x="1445145" y="120765"/>
                    <a:pt x="1450109" y="110836"/>
                  </a:cubicBezTo>
                  <a:cubicBezTo>
                    <a:pt x="1458484" y="94086"/>
                    <a:pt x="1455282" y="73699"/>
                    <a:pt x="1459345" y="55418"/>
                  </a:cubicBezTo>
                  <a:cubicBezTo>
                    <a:pt x="1461457" y="45914"/>
                    <a:pt x="1465503" y="36945"/>
                    <a:pt x="1468582" y="27709"/>
                  </a:cubicBezTo>
                  <a:lnTo>
                    <a:pt x="1450109" y="0"/>
                  </a:lnTo>
                </a:path>
              </a:pathLst>
            </a:cu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5410200" y="3551574"/>
              <a:ext cx="513861" cy="60959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s2</a:t>
              </a:r>
              <a:endPara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</p:grpSp>
      <p:sp>
        <p:nvSpPr>
          <p:cNvPr id="20" name="Content Placeholder 1"/>
          <p:cNvSpPr txBox="1">
            <a:spLocks/>
          </p:cNvSpPr>
          <p:nvPr/>
        </p:nvSpPr>
        <p:spPr>
          <a:xfrm>
            <a:off x="762000" y="5486829"/>
            <a:ext cx="7559442" cy="758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fmt.Println(s1)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output is [0 1 0]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fmt.Println(s2)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output is [1 0 2]</a:t>
            </a:r>
          </a:p>
        </p:txBody>
      </p:sp>
    </p:spTree>
    <p:extLst>
      <p:ext uri="{BB962C8B-B14F-4D97-AF65-F5344CB8AC3E}">
        <p14:creationId xmlns:p14="http://schemas.microsoft.com/office/powerpoint/2010/main" val="31743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  <p:bldP spid="12" grpId="0"/>
      <p:bldP spid="2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150336" y="216355"/>
            <a:ext cx="3733800" cy="27812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3664" y="1307645"/>
            <a:ext cx="8121129" cy="8353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What if we keep appending elements to s2 until the backing array is full? </a:t>
            </a:r>
          </a:p>
          <a:p>
            <a:pPr marL="182880" indent="-18288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Bahnschrift SemiCondensed" panose="020B0502040204020203" pitchFamily="34" charset="0"/>
              </a:rPr>
              <a:t>Let’s add three more elements so that the backing array will not have enough capacity: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Slices vs. Arrays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(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hlinkClick r:id="rId3"/>
              </a:rPr>
              <a:t>reference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52821" y="2129321"/>
            <a:ext cx="7921393" cy="10323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s2 = append(s2, 3)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s2 = append(s2, 4)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// At this stage, backing is already full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None/>
            </a:pP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s2 = append(s2, 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645628"/>
            <a:ext cx="6362566" cy="2828912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2978636" y="6019800"/>
            <a:ext cx="4038600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sym typeface="Wingdings" panose="05000000000000000000" pitchFamily="2" charset="2"/>
              </a:rPr>
              <a:t>&lt;-- double original s2 cap</a:t>
            </a:r>
            <a:endParaRPr lang="en-US" sz="1800" dirty="0">
              <a:solidFill>
                <a:srgbClr val="C0000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22803" y="3070507"/>
            <a:ext cx="1268197" cy="836969"/>
            <a:chOff x="4488873" y="2100195"/>
            <a:chExt cx="1571293" cy="836969"/>
          </a:xfrm>
        </p:grpSpPr>
        <p:sp>
          <p:nvSpPr>
            <p:cNvPr id="13" name="Freeform 12"/>
            <p:cNvSpPr/>
            <p:nvPr/>
          </p:nvSpPr>
          <p:spPr>
            <a:xfrm>
              <a:off x="4488873" y="2586182"/>
              <a:ext cx="1571293" cy="350982"/>
            </a:xfrm>
            <a:custGeom>
              <a:avLst/>
              <a:gdLst>
                <a:gd name="connsiteX0" fmla="*/ 0 w 1571293"/>
                <a:gd name="connsiteY0" fmla="*/ 267854 h 350982"/>
                <a:gd name="connsiteX1" fmla="*/ 9236 w 1571293"/>
                <a:gd name="connsiteY1" fmla="*/ 203200 h 350982"/>
                <a:gd name="connsiteX2" fmla="*/ 46182 w 1571293"/>
                <a:gd name="connsiteY2" fmla="*/ 147782 h 350982"/>
                <a:gd name="connsiteX3" fmla="*/ 110836 w 1571293"/>
                <a:gd name="connsiteY3" fmla="*/ 129309 h 350982"/>
                <a:gd name="connsiteX4" fmla="*/ 193963 w 1571293"/>
                <a:gd name="connsiteY4" fmla="*/ 120073 h 350982"/>
                <a:gd name="connsiteX5" fmla="*/ 369454 w 1571293"/>
                <a:gd name="connsiteY5" fmla="*/ 129309 h 350982"/>
                <a:gd name="connsiteX6" fmla="*/ 443345 w 1571293"/>
                <a:gd name="connsiteY6" fmla="*/ 147782 h 350982"/>
                <a:gd name="connsiteX7" fmla="*/ 508000 w 1571293"/>
                <a:gd name="connsiteY7" fmla="*/ 175491 h 350982"/>
                <a:gd name="connsiteX8" fmla="*/ 600363 w 1571293"/>
                <a:gd name="connsiteY8" fmla="*/ 184727 h 350982"/>
                <a:gd name="connsiteX9" fmla="*/ 665018 w 1571293"/>
                <a:gd name="connsiteY9" fmla="*/ 193963 h 350982"/>
                <a:gd name="connsiteX10" fmla="*/ 738909 w 1571293"/>
                <a:gd name="connsiteY10" fmla="*/ 184727 h 350982"/>
                <a:gd name="connsiteX11" fmla="*/ 757382 w 1571293"/>
                <a:gd name="connsiteY11" fmla="*/ 129309 h 350982"/>
                <a:gd name="connsiteX12" fmla="*/ 775854 w 1571293"/>
                <a:gd name="connsiteY12" fmla="*/ 73891 h 350982"/>
                <a:gd name="connsiteX13" fmla="*/ 785091 w 1571293"/>
                <a:gd name="connsiteY13" fmla="*/ 46182 h 350982"/>
                <a:gd name="connsiteX14" fmla="*/ 794327 w 1571293"/>
                <a:gd name="connsiteY14" fmla="*/ 0 h 350982"/>
                <a:gd name="connsiteX15" fmla="*/ 812800 w 1571293"/>
                <a:gd name="connsiteY15" fmla="*/ 73891 h 350982"/>
                <a:gd name="connsiteX16" fmla="*/ 822036 w 1571293"/>
                <a:gd name="connsiteY16" fmla="*/ 138545 h 350982"/>
                <a:gd name="connsiteX17" fmla="*/ 849745 w 1571293"/>
                <a:gd name="connsiteY17" fmla="*/ 157018 h 350982"/>
                <a:gd name="connsiteX18" fmla="*/ 942109 w 1571293"/>
                <a:gd name="connsiteY18" fmla="*/ 203200 h 350982"/>
                <a:gd name="connsiteX19" fmla="*/ 1016000 w 1571293"/>
                <a:gd name="connsiteY19" fmla="*/ 221673 h 350982"/>
                <a:gd name="connsiteX20" fmla="*/ 1052945 w 1571293"/>
                <a:gd name="connsiteY20" fmla="*/ 230909 h 350982"/>
                <a:gd name="connsiteX21" fmla="*/ 1080654 w 1571293"/>
                <a:gd name="connsiteY21" fmla="*/ 240145 h 350982"/>
                <a:gd name="connsiteX22" fmla="*/ 1173018 w 1571293"/>
                <a:gd name="connsiteY22" fmla="*/ 193963 h 350982"/>
                <a:gd name="connsiteX23" fmla="*/ 1385454 w 1571293"/>
                <a:gd name="connsiteY23" fmla="*/ 212436 h 350982"/>
                <a:gd name="connsiteX24" fmla="*/ 1468582 w 1571293"/>
                <a:gd name="connsiteY24" fmla="*/ 249382 h 350982"/>
                <a:gd name="connsiteX25" fmla="*/ 1514763 w 1571293"/>
                <a:gd name="connsiteY25" fmla="*/ 258618 h 350982"/>
                <a:gd name="connsiteX26" fmla="*/ 1542472 w 1571293"/>
                <a:gd name="connsiteY26" fmla="*/ 286327 h 350982"/>
                <a:gd name="connsiteX27" fmla="*/ 1570182 w 1571293"/>
                <a:gd name="connsiteY27" fmla="*/ 295563 h 350982"/>
                <a:gd name="connsiteX28" fmla="*/ 1560945 w 1571293"/>
                <a:gd name="connsiteY28" fmla="*/ 350982 h 35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1293" h="350982">
                  <a:moveTo>
                    <a:pt x="0" y="267854"/>
                  </a:moveTo>
                  <a:cubicBezTo>
                    <a:pt x="3079" y="246303"/>
                    <a:pt x="1421" y="223519"/>
                    <a:pt x="9236" y="203200"/>
                  </a:cubicBezTo>
                  <a:cubicBezTo>
                    <a:pt x="17206" y="182478"/>
                    <a:pt x="25120" y="154803"/>
                    <a:pt x="46182" y="147782"/>
                  </a:cubicBezTo>
                  <a:cubicBezTo>
                    <a:pt x="66876" y="140884"/>
                    <a:pt x="89293" y="132623"/>
                    <a:pt x="110836" y="129309"/>
                  </a:cubicBezTo>
                  <a:cubicBezTo>
                    <a:pt x="138391" y="125070"/>
                    <a:pt x="166254" y="123152"/>
                    <a:pt x="193963" y="120073"/>
                  </a:cubicBezTo>
                  <a:cubicBezTo>
                    <a:pt x="252460" y="123152"/>
                    <a:pt x="311078" y="124445"/>
                    <a:pt x="369454" y="129309"/>
                  </a:cubicBezTo>
                  <a:cubicBezTo>
                    <a:pt x="387407" y="130805"/>
                    <a:pt x="424171" y="139565"/>
                    <a:pt x="443345" y="147782"/>
                  </a:cubicBezTo>
                  <a:cubicBezTo>
                    <a:pt x="463190" y="156287"/>
                    <a:pt x="485479" y="172026"/>
                    <a:pt x="508000" y="175491"/>
                  </a:cubicBezTo>
                  <a:cubicBezTo>
                    <a:pt x="538581" y="180196"/>
                    <a:pt x="569634" y="181112"/>
                    <a:pt x="600363" y="184727"/>
                  </a:cubicBezTo>
                  <a:cubicBezTo>
                    <a:pt x="621984" y="187271"/>
                    <a:pt x="643466" y="190884"/>
                    <a:pt x="665018" y="193963"/>
                  </a:cubicBezTo>
                  <a:cubicBezTo>
                    <a:pt x="689648" y="190884"/>
                    <a:pt x="718574" y="198961"/>
                    <a:pt x="738909" y="184727"/>
                  </a:cubicBezTo>
                  <a:cubicBezTo>
                    <a:pt x="754861" y="173561"/>
                    <a:pt x="751224" y="147782"/>
                    <a:pt x="757382" y="129309"/>
                  </a:cubicBezTo>
                  <a:lnTo>
                    <a:pt x="775854" y="73891"/>
                  </a:lnTo>
                  <a:cubicBezTo>
                    <a:pt x="778933" y="64655"/>
                    <a:pt x="783182" y="55729"/>
                    <a:pt x="785091" y="46182"/>
                  </a:cubicBezTo>
                  <a:lnTo>
                    <a:pt x="794327" y="0"/>
                  </a:lnTo>
                  <a:cubicBezTo>
                    <a:pt x="806222" y="35687"/>
                    <a:pt x="805370" y="29312"/>
                    <a:pt x="812800" y="73891"/>
                  </a:cubicBezTo>
                  <a:cubicBezTo>
                    <a:pt x="816379" y="95365"/>
                    <a:pt x="813194" y="118651"/>
                    <a:pt x="822036" y="138545"/>
                  </a:cubicBezTo>
                  <a:cubicBezTo>
                    <a:pt x="826544" y="148689"/>
                    <a:pt x="840509" y="150860"/>
                    <a:pt x="849745" y="157018"/>
                  </a:cubicBezTo>
                  <a:cubicBezTo>
                    <a:pt x="882301" y="205851"/>
                    <a:pt x="857449" y="182035"/>
                    <a:pt x="942109" y="203200"/>
                  </a:cubicBezTo>
                  <a:lnTo>
                    <a:pt x="1016000" y="221673"/>
                  </a:lnTo>
                  <a:cubicBezTo>
                    <a:pt x="1028315" y="224752"/>
                    <a:pt x="1040902" y="226895"/>
                    <a:pt x="1052945" y="230909"/>
                  </a:cubicBezTo>
                  <a:lnTo>
                    <a:pt x="1080654" y="240145"/>
                  </a:lnTo>
                  <a:cubicBezTo>
                    <a:pt x="1146634" y="196158"/>
                    <a:pt x="1114534" y="208585"/>
                    <a:pt x="1173018" y="193963"/>
                  </a:cubicBezTo>
                  <a:cubicBezTo>
                    <a:pt x="1243830" y="200121"/>
                    <a:pt x="1315089" y="202384"/>
                    <a:pt x="1385454" y="212436"/>
                  </a:cubicBezTo>
                  <a:cubicBezTo>
                    <a:pt x="1419367" y="217281"/>
                    <a:pt x="1437612" y="239059"/>
                    <a:pt x="1468582" y="249382"/>
                  </a:cubicBezTo>
                  <a:cubicBezTo>
                    <a:pt x="1483475" y="254346"/>
                    <a:pt x="1499369" y="255539"/>
                    <a:pt x="1514763" y="258618"/>
                  </a:cubicBezTo>
                  <a:cubicBezTo>
                    <a:pt x="1523999" y="267854"/>
                    <a:pt x="1531604" y="279082"/>
                    <a:pt x="1542472" y="286327"/>
                  </a:cubicBezTo>
                  <a:cubicBezTo>
                    <a:pt x="1550573" y="291728"/>
                    <a:pt x="1567507" y="286201"/>
                    <a:pt x="1570182" y="295563"/>
                  </a:cubicBezTo>
                  <a:cubicBezTo>
                    <a:pt x="1575327" y="313570"/>
                    <a:pt x="1560945" y="350982"/>
                    <a:pt x="1560945" y="350982"/>
                  </a:cubicBezTo>
                </a:path>
              </a:pathLst>
            </a:custGeom>
            <a:noFill/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4832815" y="2100195"/>
              <a:ext cx="737962" cy="60959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None/>
              </a:pPr>
              <a:r>
                <a:rPr lang="en-US" sz="1800" dirty="0">
                  <a:solidFill>
                    <a:srgbClr val="C00000"/>
                  </a:solidFill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  <a:sym typeface="Wingdings" panose="05000000000000000000" pitchFamily="2" charset="2"/>
                </a:rPr>
                <a:t>s1</a:t>
              </a:r>
              <a:endParaRPr lang="en-US" sz="1800" dirty="0">
                <a:solidFill>
                  <a:srgbClr val="C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16" grpId="0" uiExpand="1" build="p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32498"/>
            <a:ext cx="7398327" cy="50159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example partially generated by </a:t>
            </a:r>
            <a:r>
              <a:rPr lang="en-US" sz="1200" dirty="0" err="1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chatGPT</a:t>
            </a:r>
            <a:endParaRPr lang="en-US" sz="1200" dirty="0">
              <a:solidFill>
                <a:srgbClr val="C00000"/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func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main() {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--- Array Example ---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var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[5]int       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Declare an array of length 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// type is:  [5]int  array of int length 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[0] = 10    </a:t>
            </a: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Assign values to the array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[1] = 20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("Array:",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Array: [10 20 0 0 0]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9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Accessing array elements by index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("First element of array:",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[0])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10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9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Arrays have a fixed size, try to go out of bounds causes an error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// </a:t>
            </a:r>
            <a:r>
              <a:rPr lang="en-US" sz="1200" dirty="0" err="1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[5] = 50  // This would result in a compile-time error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("Array length is 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Array length is 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[4] = 50 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last element is at subscript length-1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("Array:",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arr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Array: [10 20 0 0 50]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// --- Slice Example ---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:= make([]int, 3)  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Declare a slice of length 3 using make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[0] = 100           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Assign values to the slice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[1] = 200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("Slice:",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Slice: [100 200 0]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Array and Slice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1979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444028"/>
            <a:ext cx="7962900" cy="45146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Accessing slice elements by index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("First element of slice:",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[0])</a:t>
            </a: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100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Slices are dynamic, you can append more elements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= append(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, 400, 500)</a:t>
            </a: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Append new values to the slice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("Slice after append:",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       // Slice after append: [100 200 0 400 500]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dirty="0">
              <a:solidFill>
                <a:srgbClr val="C00000"/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Slices can also dynamically grow and shrink in size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("Length of slice:",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("Capacity of slice:", cap(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6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             // ( capacity may be greater than </a:t>
            </a:r>
            <a:r>
              <a:rPr lang="en-US" sz="1200" dirty="0" err="1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             // due to internal optimizations)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Slices share the underlying array with the original slice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slCopy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:=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[:3]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Create a new slice referencing the same underlying array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("Slice copy:",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slCopy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[100 200 0]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slCopy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[0] = 999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("Modified Slice Copy:",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slCopy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[999 200 0]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("Original Slice after modifying copy:",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[999 200 0 400 500]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Array and Slice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14769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447800"/>
            <a:ext cx="7962900" cy="45146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lets dynamically grow the slice again with an append and see how much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// the capacity goes up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= append(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, 700, 800, 1000)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Append new values to the slice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("Length of slice:",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8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("Capacity of slice:", cap(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12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               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( capacity might be doubled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                   // over the 6 it had before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// lets dynamically grow it one more time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= append(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, 1, 2, 3, 4, 5)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Append 5 new values to the slice, this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                    // exceeds the capacity since it is 13 values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("Length of slice:",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13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("Capacity of slice:", cap(</a:t>
            </a:r>
            <a:r>
              <a:rPr lang="en-US" sz="1200" b="1" dirty="0" err="1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sl</a:t>
            </a:r>
            <a:r>
              <a:rPr lang="en-US" sz="1200" b="1" dirty="0">
                <a:solidFill>
                  <a:schemeClr val="bg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  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Output: 24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b="1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endParaRPr lang="en-US" sz="1200" dirty="0">
              <a:solidFill>
                <a:srgbClr val="146194">
                  <a:lumMod val="75000"/>
                </a:srgbClr>
              </a:solidFill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--- Differences between Arrays and Slices ---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// 1. Arrays have a fixed length, slices are dynamic and can grow.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// 2. Arrays cannot be resized, while slices can be resized with append.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// 3. Slices are refs to underlying arrays, changes in one slice can affect others.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  <a:defRPr/>
            </a:pPr>
            <a:r>
              <a:rPr lang="en-US" sz="1200" dirty="0">
                <a:solidFill>
                  <a:srgbClr val="146194">
                    <a:lumMod val="75000"/>
                  </a:srgbClr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}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nsolas" panose="020B06090202040302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Array and Slice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8679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9667" y="1677693"/>
            <a:ext cx="7398327" cy="45946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A closure is a first class function which captures the lexical bindings of free variables in its defining environment.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Practical definition means a dynamically-created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function that can execute properly because the runtime system has set up a collection of any non-local variables it might need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When a function is written its text may depend on variables in the calling environment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globals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vars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local to the function calling it, etc.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A closure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makes a referencing environment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that allows the function to run when called in any circumstances, even ones where the needed environment is not extant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So a closure is a run-time creation…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a function and some encapsulated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… whatever it takes to make that function execute as the “definition” suggests when it is called later after creation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98533" y="1229671"/>
            <a:ext cx="6858000" cy="3705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When functions are first class entities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Closures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37606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32498"/>
            <a:ext cx="7398327" cy="52445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func adder() func(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sum := 0  // needed by the returned func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// but not inside the func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defn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return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func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(x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+= x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   return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sum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    }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pos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neg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:=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adder(), adder()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//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pos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neg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are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-&gt;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functions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for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:= 0;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&lt; 10;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++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fmt.Println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pos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neg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(-2*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))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Closure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24877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8533" y="1244911"/>
            <a:ext cx="7398327" cy="5232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package main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import "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fmt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"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adder() func(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sum := 0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return func(x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	   sum += x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	   return sum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}  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Cascadia Code SemiBold" panose="020B0609020000020004" pitchFamily="49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func main()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neg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:= adder(), adder()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for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:= 0;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&lt; 10;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++ {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   fmt.Println(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pos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neg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(-2*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))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Cascadia Code SemiBold" panose="020B06090200000200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3866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Closure Example in Go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51663" y="1574955"/>
            <a:ext cx="3386704" cy="311100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Closures have some object characteristics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Encapsulation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You can make many of them from one definition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2743200"/>
            <a:ext cx="4114800" cy="296534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3895979"/>
            <a:ext cx="2133600" cy="901075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52900" y="3997123"/>
            <a:ext cx="1104900" cy="781572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66782" y="3198197"/>
            <a:ext cx="3857818" cy="183263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32498"/>
            <a:ext cx="7398327" cy="52445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package main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makes closure using a global var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import "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fmt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var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func adder() func(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sum :=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return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func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(x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sum,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sum+x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*(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g_fac+1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return sum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func main()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fmt.Println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btw in go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operator is a statement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// not an expression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fmt.Println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g_fac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:= adder(), adder()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both using one global?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:= 0;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&lt; 10;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fmt.Println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(-2*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Closure Example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30667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6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219200"/>
            <a:ext cx="8368544" cy="12954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28750"/>
            <a:ext cx="21336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74229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282358"/>
            <a:ext cx="6858000" cy="552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New style of “OO” programming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74073" y="2364954"/>
            <a:ext cx="7780268" cy="37310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Google’s Go language tries to restore simplicity to programming.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It does away with numerous constructs that have crept into all OO languages by re-imagining how to simplify and </a:t>
            </a:r>
            <a:r>
              <a:rPr lang="en-US" i="1" dirty="0">
                <a:latin typeface="Bahnschrift Light Condensed" panose="020B0502040204020203" pitchFamily="34" charset="0"/>
              </a:rPr>
              <a:t>improve the conversation between a developer and the code.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Go provides </a:t>
            </a:r>
            <a:r>
              <a:rPr lang="en-US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garbage collection, type safety, memory safety</a:t>
            </a:r>
            <a:r>
              <a:rPr lang="en-US" dirty="0">
                <a:latin typeface="Bahnschrift Light Condensed" panose="020B0502040204020203" pitchFamily="34" charset="0"/>
              </a:rPr>
              <a:t>, and </a:t>
            </a:r>
            <a:r>
              <a:rPr lang="en-US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built-in support for concurrency </a:t>
            </a:r>
            <a:r>
              <a:rPr lang="en-US" dirty="0">
                <a:latin typeface="Bahnschrift Light Condensed" panose="020B0502040204020203" pitchFamily="34" charset="0"/>
              </a:rPr>
              <a:t>and for </a:t>
            </a:r>
            <a:r>
              <a:rPr lang="en-US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Unicode</a:t>
            </a:r>
            <a:r>
              <a:rPr lang="en-US" dirty="0">
                <a:latin typeface="Bahnschrift Light Condensed" panose="020B0502040204020203" pitchFamily="34" charset="0"/>
              </a:rPr>
              <a:t> characters.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In addition, it compiles (fast!) to binaries for multiple platforms.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Go is still in development (new features are being added) and it has limitations, notably poor support for Windows.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 Light Condensed" panose="020B0502040204020203" pitchFamily="34" charset="0"/>
              </a:rPr>
              <a:t>But it shows a new, exciting direction in programming languages.</a:t>
            </a:r>
            <a:endParaRPr lang="en-US" b="1" i="1" dirty="0">
              <a:solidFill>
                <a:schemeClr val="bg1">
                  <a:lumMod val="75000"/>
                  <a:lumOff val="25000"/>
                </a:schemeClr>
              </a:solidFill>
              <a:latin typeface="Bahnschrift Light Condensed" panose="020B05020402040202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81000" y="1898898"/>
            <a:ext cx="6858000" cy="4752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From the 2010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Bossie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Award citation (14 years ago):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History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24958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uiExpand="1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045512-5708-4C5B-922C-0065959F9D5E}"/>
              </a:ext>
            </a:extLst>
          </p:cNvPr>
          <p:cNvSpPr txBox="1">
            <a:spLocks/>
          </p:cNvSpPr>
          <p:nvPr/>
        </p:nvSpPr>
        <p:spPr>
          <a:xfrm>
            <a:off x="342900" y="1232498"/>
            <a:ext cx="6858000" cy="4752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language has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 Features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8533" y="1707790"/>
            <a:ext cx="8305800" cy="4464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Statically typed, multiple paradigm, compiled, general purpose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Syntax is C-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ish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Courier New" panose="02070309020205020404" pitchFamily="49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Concurrent programming made for multi-core, uses “go-routines” and channels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Deferred garbage collection,  does not pause program execution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Not VM based, so faster than Java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Type inference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Unique error handling, using explicit return values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Not OO, no inheritance or reflection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Supports unit-testing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Compiled separately to binaries for each platform you wish to run on ( more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tranditionaly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, not compile-once-run-anywhere like Java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Courier New" panose="02070309020205020404" pitchFamily="49" charset="0"/>
              </a:rPr>
              <a:t>Built-in package management, using “go modules”</a:t>
            </a:r>
          </a:p>
        </p:txBody>
      </p:sp>
    </p:spTree>
    <p:extLst>
      <p:ext uri="{BB962C8B-B14F-4D97-AF65-F5344CB8AC3E}">
        <p14:creationId xmlns:p14="http://schemas.microsoft.com/office/powerpoint/2010/main" val="23249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4572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75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1" y="1295400"/>
            <a:ext cx="7962900" cy="50980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basic data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int, float, complex,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boolean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, string, byte, rune (32-bit Unicode)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data structures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struct, array, slice, map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scope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       global, or function-level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export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   visibility outside files defining names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types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    programmer defined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pointers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  ( but no pointer arithmetic )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function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can return multiple results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method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    a function attached to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struct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(no objects)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goroutine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 concurrency and synchronization, using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channels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functions as values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  closures interface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goto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,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E442C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label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 on statements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Basic Go Components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13730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0"/>
            <a:ext cx="8305800" cy="11241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-18288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Lets try this example in the Windows shell</a:t>
            </a:r>
          </a:p>
          <a:p>
            <a:pPr marL="91440" indent="-18288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Put the code anywhere (for now). Lets make a file on my desktop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8533" y="1244912"/>
            <a:ext cx="7526268" cy="4165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package main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6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import "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fmt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“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6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func main() {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fmt.Print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("Hello ")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x := 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sub_sq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(15)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fmt.Println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6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func 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sub_sq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( x 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</a:t>
            </a:r>
            <a:r>
              <a:rPr lang="en-US" sz="1800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return x*x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First Go Program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42021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664C7-18FE-40AD-8B1C-5045626F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1822"/>
            <a:ext cx="8541236" cy="78035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431190" y="2209800"/>
            <a:ext cx="83058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-18288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Easy small Go program editing and execution</a:t>
            </a:r>
          </a:p>
          <a:p>
            <a:pPr marL="91440" indent="-18288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Alternative to installing on your laptop/host</a:t>
            </a:r>
          </a:p>
          <a:p>
            <a:pPr marL="91440" indent="-18288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Good for debugging small experiments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8533" y="1244912"/>
            <a:ext cx="7526268" cy="736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  <a:hlinkClick r:id="rId3"/>
              </a:rPr>
              <a:t>https://play.go-lang.org/</a:t>
            </a:r>
            <a:endParaRPr lang="en-US" sz="18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D25F-5005-4515-981E-D82CAEEF80CA}"/>
              </a:ext>
            </a:extLst>
          </p:cNvPr>
          <p:cNvSpPr txBox="1"/>
          <p:nvPr/>
        </p:nvSpPr>
        <p:spPr>
          <a:xfrm>
            <a:off x="533400" y="4645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Online Go execution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BE72226-0D22-4130-B6CE-C721880757EF}"/>
              </a:ext>
            </a:extLst>
          </p:cNvPr>
          <p:cNvSpPr txBox="1">
            <a:spLocks/>
          </p:cNvSpPr>
          <p:nvPr/>
        </p:nvSpPr>
        <p:spPr>
          <a:xfrm>
            <a:off x="6673728" y="452142"/>
            <a:ext cx="2063262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Lang</a:t>
            </a:r>
          </a:p>
        </p:txBody>
      </p:sp>
    </p:spTree>
    <p:extLst>
      <p:ext uri="{BB962C8B-B14F-4D97-AF65-F5344CB8AC3E}">
        <p14:creationId xmlns:p14="http://schemas.microsoft.com/office/powerpoint/2010/main" val="42119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18463</TotalTime>
  <Words>5507</Words>
  <Application>Microsoft Office PowerPoint</Application>
  <PresentationFormat>On-screen Show (4:3)</PresentationFormat>
  <Paragraphs>657</Paragraphs>
  <Slides>49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Arial</vt:lpstr>
      <vt:lpstr>Arial Black</vt:lpstr>
      <vt:lpstr>Arial Narrow</vt:lpstr>
      <vt:lpstr>Bahnschrift</vt:lpstr>
      <vt:lpstr>Bahnschrift Light Condensed</vt:lpstr>
      <vt:lpstr>Bahnschrift SemiBold</vt:lpstr>
      <vt:lpstr>Bahnschrift SemiCondensed</vt:lpstr>
      <vt:lpstr>Bahnschrift SemiLight</vt:lpstr>
      <vt:lpstr>Calibri</vt:lpstr>
      <vt:lpstr>Cascadia Code</vt:lpstr>
      <vt:lpstr>Cascadia Code SemiBold</vt:lpstr>
      <vt:lpstr>Century Gothic</vt:lpstr>
      <vt:lpstr>Consolas</vt:lpstr>
      <vt:lpstr>Courier New</vt:lpstr>
      <vt:lpstr>Lucida Sans</vt:lpstr>
      <vt:lpstr>MV Boli</vt:lpstr>
      <vt:lpstr>Verdana</vt:lpstr>
      <vt:lpstr>Wingdings</vt:lpstr>
      <vt:lpstr>Wingdings 3</vt:lpstr>
      <vt:lpstr>Slice</vt:lpstr>
      <vt:lpstr>On Beyond Objects Programming in the 21th century  COMP 590-059  Fall 2024</vt:lpstr>
      <vt:lpstr>The Go Language ( golang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1372</cp:revision>
  <dcterms:created xsi:type="dcterms:W3CDTF">2013-02-22T17:09:52Z</dcterms:created>
  <dcterms:modified xsi:type="dcterms:W3CDTF">2025-04-03T13:13:43Z</dcterms:modified>
</cp:coreProperties>
</file>