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32"/>
  </p:notesMasterIdLst>
  <p:sldIdLst>
    <p:sldId id="682" r:id="rId2"/>
    <p:sldId id="683" r:id="rId3"/>
    <p:sldId id="693" r:id="rId4"/>
    <p:sldId id="592" r:id="rId5"/>
    <p:sldId id="591" r:id="rId6"/>
    <p:sldId id="702" r:id="rId7"/>
    <p:sldId id="703" r:id="rId8"/>
    <p:sldId id="704" r:id="rId9"/>
    <p:sldId id="706" r:id="rId10"/>
    <p:sldId id="707" r:id="rId11"/>
    <p:sldId id="714" r:id="rId12"/>
    <p:sldId id="713" r:id="rId13"/>
    <p:sldId id="564" r:id="rId14"/>
    <p:sldId id="708" r:id="rId15"/>
    <p:sldId id="608" r:id="rId16"/>
    <p:sldId id="710" r:id="rId17"/>
    <p:sldId id="709" r:id="rId18"/>
    <p:sldId id="563" r:id="rId19"/>
    <p:sldId id="712" r:id="rId20"/>
    <p:sldId id="601" r:id="rId21"/>
    <p:sldId id="698" r:id="rId22"/>
    <p:sldId id="605" r:id="rId23"/>
    <p:sldId id="602" r:id="rId24"/>
    <p:sldId id="603" r:id="rId25"/>
    <p:sldId id="606" r:id="rId26"/>
    <p:sldId id="711" r:id="rId27"/>
    <p:sldId id="717" r:id="rId28"/>
    <p:sldId id="715" r:id="rId29"/>
    <p:sldId id="716" r:id="rId30"/>
    <p:sldId id="472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BCD"/>
    <a:srgbClr val="B34D1F"/>
    <a:srgbClr val="FFFFFF"/>
    <a:srgbClr val="F7FCE0"/>
    <a:srgbClr val="FAF2DE"/>
    <a:srgbClr val="FCFDDB"/>
    <a:srgbClr val="F9FDC3"/>
    <a:srgbClr val="BE442C"/>
    <a:srgbClr val="F4E4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1" autoAdjust="0"/>
    <p:restoredTop sz="94633" autoAdjust="0"/>
  </p:normalViewPr>
  <p:slideViewPr>
    <p:cSldViewPr>
      <p:cViewPr varScale="1">
        <p:scale>
          <a:sx n="118" d="100"/>
          <a:sy n="118" d="100"/>
        </p:scale>
        <p:origin x="88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2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28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024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2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0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0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30AAD-270B-45A5-9812-B3FF80DA1D53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ctor_mode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Communicating_sequential_processe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gopheracademy.com/advent-2019/directional-channels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oV9rvDllKE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2400" y="228600"/>
            <a:ext cx="8839200" cy="2286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82000"/>
                </a:schemeClr>
              </a:gs>
              <a:gs pos="49000">
                <a:schemeClr val="accent4">
                  <a:lumMod val="20000"/>
                  <a:lumOff val="80000"/>
                  <a:alpha val="53000"/>
                </a:schemeClr>
              </a:gs>
              <a:gs pos="86000">
                <a:schemeClr val="accent4">
                  <a:lumMod val="20000"/>
                  <a:lumOff val="80000"/>
                  <a:alpha val="42000"/>
                </a:schemeClr>
              </a:gs>
              <a:gs pos="100000">
                <a:schemeClr val="accent4">
                  <a:lumMod val="20000"/>
                  <a:lumOff val="80000"/>
                  <a:alpha val="16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620000" cy="20574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br>
              <a:rPr lang="en-US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800" y="5257800"/>
            <a:ext cx="34290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David Stotts</a:t>
            </a: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Computer Science </a:t>
            </a:r>
            <a:r>
              <a:rPr lang="en-US" sz="4900" b="1" i="1" dirty="0" err="1">
                <a:solidFill>
                  <a:srgbClr val="FEF5E8"/>
                </a:solidFill>
                <a:latin typeface="Bahnschrift SemiLight" panose="020B0502040204020203" pitchFamily="34" charset="0"/>
              </a:rPr>
              <a:t>Dept</a:t>
            </a:r>
            <a:endParaRPr lang="en-US" sz="4900" b="1" i="1" dirty="0">
              <a:solidFill>
                <a:srgbClr val="FEF5E8"/>
              </a:solidFill>
              <a:latin typeface="Bahnschrift SemiLight" panose="020B0502040204020203" pitchFamily="34" charset="0"/>
            </a:endParaRP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UNC Chapel Hill</a:t>
            </a:r>
            <a:endParaRPr lang="en-US" sz="2500" b="1" i="1" dirty="0">
              <a:solidFill>
                <a:srgbClr val="FEF5E8"/>
              </a:solidFill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93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81000" y="1232498"/>
            <a:ext cx="8267700" cy="53207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6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pong( 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:= 0;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pps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 {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simulate some ping-pong exchanges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mu.Lock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if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"ping" ||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"" {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Wait for ping to be written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or find initial state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this means "pong" goes first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("(",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,") Pong received:",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"pong"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("Pong sent: ",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mu.Unlock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(500 *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time.Millisecond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Simulate processing time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this also limits starvation by giving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other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goroutine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chance to get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buffer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2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Start the ping and pong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goroutines</a:t>
            </a:r>
            <a:endParaRPr lang="en-US" sz="12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go ping()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go pong()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2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Wait for both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goroutines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finish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pps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1.2 *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time.Second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just a guess, not a foolproof approach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since speed of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goroutines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may depend 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platform physical parameters (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cpu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speed)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6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105400" y="4343400"/>
            <a:ext cx="2895600" cy="838200"/>
          </a:xfrm>
          <a:prstGeom prst="rect">
            <a:avLst/>
          </a:prstGeom>
          <a:solidFill>
            <a:schemeClr val="accent4">
              <a:lumMod val="20000"/>
              <a:lumOff val="80000"/>
              <a:alpha val="51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Shared Message Buffer Example, Timed main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844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Goroutines: Ping Pong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86897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 txBox="1">
            <a:spLocks/>
          </p:cNvSpPr>
          <p:nvPr/>
        </p:nvSpPr>
        <p:spPr>
          <a:xfrm>
            <a:off x="342900" y="1164315"/>
            <a:ext cx="6743700" cy="234041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Basic setup… 3 goroutines spawned in a causal chain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Main  </a:t>
            </a: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   P    Q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Then time things so </a:t>
            </a:r>
            <a:r>
              <a:rPr lang="en-US" sz="1600" dirty="0" err="1">
                <a:solidFill>
                  <a:srgbClr val="0070C0"/>
                </a:solidFill>
                <a:latin typeface="Bahnschrift" panose="020B0502040204020203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goru</a:t>
            </a:r>
            <a:r>
              <a:rPr lang="en-US" sz="1600" dirty="0">
                <a:solidFill>
                  <a:srgbClr val="0070C0"/>
                </a:solidFill>
                <a:latin typeface="Bahnschrift" panose="020B0502040204020203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 main</a:t>
            </a: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 lasts longest…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 err="1">
                <a:solidFill>
                  <a:srgbClr val="0070C0"/>
                </a:solidFill>
                <a:latin typeface="Bahnschrift" panose="020B0502040204020203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Goru</a:t>
            </a:r>
            <a:r>
              <a:rPr lang="en-US" sz="1600" dirty="0">
                <a:solidFill>
                  <a:srgbClr val="0070C0"/>
                </a:solidFill>
                <a:latin typeface="Bahnschrift" panose="020B0502040204020203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 P ends first </a:t>
            </a: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and leaves </a:t>
            </a:r>
            <a:r>
              <a:rPr lang="en-US" sz="1600" dirty="0" err="1">
                <a:solidFill>
                  <a:srgbClr val="0070C0"/>
                </a:solidFill>
                <a:latin typeface="Bahnschrift" panose="020B0502040204020203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goru</a:t>
            </a:r>
            <a:r>
              <a:rPr lang="en-US" sz="1600" dirty="0">
                <a:solidFill>
                  <a:srgbClr val="0070C0"/>
                </a:solidFill>
                <a:latin typeface="Bahnschrift" panose="020B0502040204020203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 Q still needing to execute</a:t>
            </a:r>
            <a:endParaRPr lang="en-US" sz="1600" dirty="0">
              <a:solidFill>
                <a:schemeClr val="bg1">
                  <a:lumMod val="75000"/>
                  <a:lumOff val="2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Once they are all running… then runtimes are related this way: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         </a:t>
            </a:r>
            <a:r>
              <a:rPr lang="en-US" sz="1600" dirty="0">
                <a:solidFill>
                  <a:srgbClr val="0070C0"/>
                </a:solidFill>
                <a:latin typeface="Bahnschrift" panose="020B0502040204020203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P  &lt;  Q  &lt;  main</a:t>
            </a:r>
          </a:p>
          <a:p>
            <a:pPr marL="0" indent="0" algn="r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Issue: Does Q end when P ends?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841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Goroutines: Termination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15D8080-5869-4333-87F7-F89AAE2B247F}"/>
              </a:ext>
            </a:extLst>
          </p:cNvPr>
          <p:cNvGrpSpPr/>
          <p:nvPr/>
        </p:nvGrpSpPr>
        <p:grpSpPr>
          <a:xfrm>
            <a:off x="3314700" y="3674007"/>
            <a:ext cx="1752600" cy="1431393"/>
            <a:chOff x="3314700" y="3674007"/>
            <a:chExt cx="1752600" cy="1431393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58C593E1-46F9-40CA-83A9-E359CD11F2C7}"/>
                </a:ext>
              </a:extLst>
            </p:cNvPr>
            <p:cNvSpPr/>
            <p:nvPr/>
          </p:nvSpPr>
          <p:spPr>
            <a:xfrm>
              <a:off x="3314700" y="4114800"/>
              <a:ext cx="1752600" cy="9906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  <a:alpha val="3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CDD5CCF-5940-424B-A5F8-4FEA5C12AB77}"/>
                </a:ext>
              </a:extLst>
            </p:cNvPr>
            <p:cNvSpPr txBox="1"/>
            <p:nvPr/>
          </p:nvSpPr>
          <p:spPr>
            <a:xfrm>
              <a:off x="3771900" y="3674007"/>
              <a:ext cx="4191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Bahnschrift" panose="020B0502040204020203" pitchFamily="34" charset="0"/>
                </a:rPr>
                <a:t>P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FA9D9CE-78DE-4CD6-8104-A5EAA0075518}"/>
              </a:ext>
            </a:extLst>
          </p:cNvPr>
          <p:cNvGrpSpPr/>
          <p:nvPr/>
        </p:nvGrpSpPr>
        <p:grpSpPr>
          <a:xfrm>
            <a:off x="5943600" y="3689480"/>
            <a:ext cx="1752600" cy="1415920"/>
            <a:chOff x="5943600" y="3689480"/>
            <a:chExt cx="1752600" cy="1415920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67643E4B-0E9F-4526-95D0-3F61CBEC019F}"/>
                </a:ext>
              </a:extLst>
            </p:cNvPr>
            <p:cNvSpPr/>
            <p:nvPr/>
          </p:nvSpPr>
          <p:spPr>
            <a:xfrm>
              <a:off x="5943600" y="4114800"/>
              <a:ext cx="1752600" cy="9906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  <a:alpha val="3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CCCA052-FC01-4677-B53B-997F55817A1E}"/>
                </a:ext>
              </a:extLst>
            </p:cNvPr>
            <p:cNvSpPr txBox="1"/>
            <p:nvPr/>
          </p:nvSpPr>
          <p:spPr>
            <a:xfrm>
              <a:off x="6400800" y="3689480"/>
              <a:ext cx="4191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Bahnschrift" panose="020B0502040204020203" pitchFamily="34" charset="0"/>
                </a:rPr>
                <a:t>Q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70CBCD0-74A5-4921-8F1C-8FCD286CF2EF}"/>
              </a:ext>
            </a:extLst>
          </p:cNvPr>
          <p:cNvGrpSpPr/>
          <p:nvPr/>
        </p:nvGrpSpPr>
        <p:grpSpPr>
          <a:xfrm>
            <a:off x="647700" y="3693563"/>
            <a:ext cx="1752600" cy="1411837"/>
            <a:chOff x="685800" y="3693563"/>
            <a:chExt cx="1752600" cy="1411837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A30A973F-8634-4017-94A5-1330E01B0E24}"/>
                </a:ext>
              </a:extLst>
            </p:cNvPr>
            <p:cNvSpPr/>
            <p:nvPr/>
          </p:nvSpPr>
          <p:spPr>
            <a:xfrm>
              <a:off x="685800" y="4114800"/>
              <a:ext cx="1752600" cy="99060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  <a:alpha val="4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92414C9-56FF-4973-B36D-E0F2767A66A1}"/>
                </a:ext>
              </a:extLst>
            </p:cNvPr>
            <p:cNvSpPr txBox="1"/>
            <p:nvPr/>
          </p:nvSpPr>
          <p:spPr>
            <a:xfrm>
              <a:off x="1039152" y="3693563"/>
              <a:ext cx="838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Bahnschrift" panose="020B0502040204020203" pitchFamily="34" charset="0"/>
                </a:rPr>
                <a:t>main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3F03634-9094-49E5-A2BF-C1F176A43680}"/>
              </a:ext>
            </a:extLst>
          </p:cNvPr>
          <p:cNvGrpSpPr/>
          <p:nvPr/>
        </p:nvGrpSpPr>
        <p:grpSpPr>
          <a:xfrm>
            <a:off x="4114800" y="4345254"/>
            <a:ext cx="1828800" cy="338554"/>
            <a:chOff x="4114800" y="4345254"/>
            <a:chExt cx="1828800" cy="338554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4D68230-B92D-4469-87A6-DA472FC46925}"/>
                </a:ext>
              </a:extLst>
            </p:cNvPr>
            <p:cNvSpPr txBox="1"/>
            <p:nvPr/>
          </p:nvSpPr>
          <p:spPr>
            <a:xfrm>
              <a:off x="4114800" y="4345254"/>
              <a:ext cx="1066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Bahnschrift" panose="020B0502040204020203" pitchFamily="34" charset="0"/>
                </a:rPr>
                <a:t>go Q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C7570AE2-4FA5-46A4-8AA4-C78C9116A62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14900" y="4544202"/>
              <a:ext cx="1028700" cy="1"/>
            </a:xfrm>
            <a:prstGeom prst="straightConnector1">
              <a:avLst/>
            </a:prstGeom>
            <a:ln w="31750">
              <a:solidFill>
                <a:srgbClr val="0070C0">
                  <a:alpha val="60000"/>
                </a:srgb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DC1997FA-3813-4590-93A5-19C906FA0747}"/>
              </a:ext>
            </a:extLst>
          </p:cNvPr>
          <p:cNvSpPr txBox="1"/>
          <p:nvPr/>
        </p:nvSpPr>
        <p:spPr>
          <a:xfrm>
            <a:off x="6134100" y="4278509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tx1">
                    <a:lumMod val="50000"/>
                  </a:schemeClr>
                </a:solidFill>
                <a:latin typeface="Bahnschrift" panose="020B0502040204020203" pitchFamily="34" charset="0"/>
              </a:rPr>
              <a:t>runs a while… longer than P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9F23E35-E837-437E-991B-CEDD7235086E}"/>
              </a:ext>
            </a:extLst>
          </p:cNvPr>
          <p:cNvGrpSpPr/>
          <p:nvPr/>
        </p:nvGrpSpPr>
        <p:grpSpPr>
          <a:xfrm>
            <a:off x="1600200" y="4374925"/>
            <a:ext cx="1714500" cy="338554"/>
            <a:chOff x="1600200" y="4374925"/>
            <a:chExt cx="1714500" cy="338554"/>
          </a:xfrm>
        </p:grpSpPr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6ABDC385-4672-4633-AD1A-899EAA17E63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86000" y="4544202"/>
              <a:ext cx="1028700" cy="1"/>
            </a:xfrm>
            <a:prstGeom prst="straightConnector1">
              <a:avLst/>
            </a:prstGeom>
            <a:ln w="31750">
              <a:solidFill>
                <a:schemeClr val="accent6">
                  <a:lumMod val="60000"/>
                  <a:lumOff val="40000"/>
                  <a:alpha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2F12C20-B6C2-4FA7-A5C7-B4A15E9E12B5}"/>
                </a:ext>
              </a:extLst>
            </p:cNvPr>
            <p:cNvSpPr txBox="1"/>
            <p:nvPr/>
          </p:nvSpPr>
          <p:spPr>
            <a:xfrm>
              <a:off x="1600200" y="4374925"/>
              <a:ext cx="1066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Bahnschrift" panose="020B0502040204020203" pitchFamily="34" charset="0"/>
                </a:rPr>
                <a:t>go P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7D9CEA89-7E30-409D-82F4-5DE993B0E84A}"/>
              </a:ext>
            </a:extLst>
          </p:cNvPr>
          <p:cNvSpPr txBox="1"/>
          <p:nvPr/>
        </p:nvSpPr>
        <p:spPr>
          <a:xfrm>
            <a:off x="647701" y="5108910"/>
            <a:ext cx="16946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tx1">
                    <a:lumMod val="50000"/>
                  </a:schemeClr>
                </a:solidFill>
                <a:latin typeface="Bahnschrift" panose="020B0502040204020203" pitchFamily="34" charset="0"/>
              </a:rPr>
              <a:t>runs a long while… don’t want main to end and kill all </a:t>
            </a:r>
            <a:r>
              <a:rPr lang="en-US" sz="1400" i="1" dirty="0" err="1">
                <a:solidFill>
                  <a:schemeClr val="tx1">
                    <a:lumMod val="50000"/>
                  </a:schemeClr>
                </a:solidFill>
                <a:latin typeface="Bahnschrift" panose="020B0502040204020203" pitchFamily="34" charset="0"/>
              </a:rPr>
              <a:t>gorus</a:t>
            </a:r>
            <a:endParaRPr lang="en-US" sz="1400" i="1" dirty="0">
              <a:solidFill>
                <a:schemeClr val="tx1">
                  <a:lumMod val="50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E4F2C8B-9FA0-4FAA-A763-5EDBBA57439A}"/>
              </a:ext>
            </a:extLst>
          </p:cNvPr>
          <p:cNvSpPr/>
          <p:nvPr/>
        </p:nvSpPr>
        <p:spPr>
          <a:xfrm>
            <a:off x="3429000" y="5257800"/>
            <a:ext cx="1600200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4B09975-295A-4EA9-B440-CC511D929AEB}"/>
              </a:ext>
            </a:extLst>
          </p:cNvPr>
          <p:cNvGrpSpPr/>
          <p:nvPr/>
        </p:nvGrpSpPr>
        <p:grpSpPr>
          <a:xfrm>
            <a:off x="3371007" y="3962400"/>
            <a:ext cx="1600200" cy="1983903"/>
            <a:chOff x="3371007" y="3962400"/>
            <a:chExt cx="1600200" cy="1983903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CBD242EB-3BF6-41F5-A790-10C23016049E}"/>
                </a:ext>
              </a:extLst>
            </p:cNvPr>
            <p:cNvGrpSpPr/>
            <p:nvPr/>
          </p:nvGrpSpPr>
          <p:grpSpPr>
            <a:xfrm>
              <a:off x="3371007" y="3962400"/>
              <a:ext cx="1600200" cy="1295400"/>
              <a:chOff x="3429000" y="5257800"/>
              <a:chExt cx="1600200" cy="1295400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3002E628-FAAE-4CA3-8B75-22DB2776057F}"/>
                  </a:ext>
                </a:extLst>
              </p:cNvPr>
              <p:cNvCxnSpPr/>
              <p:nvPr/>
            </p:nvCxnSpPr>
            <p:spPr>
              <a:xfrm>
                <a:off x="3429000" y="5257800"/>
                <a:ext cx="1600200" cy="1295400"/>
              </a:xfrm>
              <a:prstGeom prst="line">
                <a:avLst/>
              </a:prstGeom>
              <a:ln w="69850">
                <a:solidFill>
                  <a:srgbClr val="FF0000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9A6B486C-E9A9-456C-AA10-0F82CAE05A4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505200" y="5257800"/>
                <a:ext cx="1409700" cy="1295400"/>
              </a:xfrm>
              <a:prstGeom prst="line">
                <a:avLst/>
              </a:prstGeom>
              <a:ln w="69850">
                <a:solidFill>
                  <a:srgbClr val="FF0000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9B0C79B-A09D-4290-9F6E-C31CBAE3EBFB}"/>
                </a:ext>
              </a:extLst>
            </p:cNvPr>
            <p:cNvSpPr txBox="1"/>
            <p:nvPr/>
          </p:nvSpPr>
          <p:spPr>
            <a:xfrm>
              <a:off x="3581400" y="5207639"/>
              <a:ext cx="13335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>
                  <a:solidFill>
                    <a:schemeClr val="tx1">
                      <a:lumMod val="50000"/>
                    </a:schemeClr>
                  </a:solidFill>
                  <a:latin typeface="Bahnschrift" panose="020B0502040204020203" pitchFamily="34" charset="0"/>
                </a:rPr>
                <a:t>P  runs short time, ends normally</a:t>
              </a: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8A9459ED-CD7A-41E3-80A7-4AC7B96EBBCB}"/>
              </a:ext>
            </a:extLst>
          </p:cNvPr>
          <p:cNvSpPr txBox="1"/>
          <p:nvPr/>
        </p:nvSpPr>
        <p:spPr>
          <a:xfrm>
            <a:off x="5181600" y="5425702"/>
            <a:ext cx="22211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>
                <a:solidFill>
                  <a:srgbClr val="C00000"/>
                </a:solidFill>
                <a:latin typeface="Bahnschrift" panose="020B0502040204020203" pitchFamily="34" charset="0"/>
              </a:rPr>
              <a:t>Does Q end because P  (which spawned it)  ends?</a:t>
            </a:r>
          </a:p>
        </p:txBody>
      </p:sp>
    </p:spTree>
    <p:extLst>
      <p:ext uri="{BB962C8B-B14F-4D97-AF65-F5344CB8AC3E}">
        <p14:creationId xmlns:p14="http://schemas.microsoft.com/office/powerpoint/2010/main" val="429439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5" grpId="0"/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 txBox="1">
            <a:spLocks/>
          </p:cNvSpPr>
          <p:nvPr/>
        </p:nvSpPr>
        <p:spPr>
          <a:xfrm>
            <a:off x="381000" y="1244911"/>
            <a:ext cx="8267700" cy="53844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main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 source file</a:t>
            </a:r>
            <a:endParaRPr lang="en-US" sz="14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(    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term.go</a:t>
            </a:r>
            <a:endParaRPr lang="en-US" sz="1400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"time"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Q 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fmt.Printf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 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goru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Q begins, spawned by P\n")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 i:=0;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&lt;10;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 *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time.Second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fmt.Printf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 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goru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Q running...\n")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fmt.Printf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 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goru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Q ends normally\n")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6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 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fmt.Printf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goru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 begins, spawned by main\n")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go Q()        // fires off a goroutine, concurrent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 i:=0;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&lt;3;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 *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time.Second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fmt.Printf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goru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 running...\n")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fmt.Printf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goru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 ending normally\n")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841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Goroutines: Termination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EF402F71-1FCE-4B2A-B1DC-EEFB36233470}"/>
              </a:ext>
            </a:extLst>
          </p:cNvPr>
          <p:cNvSpPr txBox="1">
            <a:spLocks/>
          </p:cNvSpPr>
          <p:nvPr/>
        </p:nvSpPr>
        <p:spPr>
          <a:xfrm>
            <a:off x="3973619" y="1251741"/>
            <a:ext cx="4179781" cy="1524000"/>
          </a:xfrm>
          <a:prstGeom prst="rect">
            <a:avLst/>
          </a:prstGeom>
          <a:solidFill>
            <a:schemeClr val="accent4">
              <a:lumMod val="20000"/>
              <a:lumOff val="80000"/>
              <a:alpha val="34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 {      </a:t>
            </a:r>
            <a:endParaRPr lang="en-US" sz="1400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("main function runs")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go P()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(7*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time.Second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("main function ends")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3196194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74073" y="1758566"/>
            <a:ext cx="7474527" cy="17466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Channels provide synchronization mixed with communication (coming next)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If you don’t need </a:t>
            </a:r>
            <a:r>
              <a:rPr lang="en-US" dirty="0" err="1">
                <a:solidFill>
                  <a:srgbClr val="0070C0"/>
                </a:solidFill>
                <a:latin typeface="Bahnschrift Light Condensed" panose="020B0502040204020203" pitchFamily="34" charset="0"/>
              </a:rPr>
              <a:t>interprocess</a:t>
            </a:r>
            <a:r>
              <a:rPr lang="en-US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 communication, but you do need processes to coordinate their activities in time you can use one or more </a:t>
            </a:r>
            <a:r>
              <a:rPr lang="en-US" dirty="0" err="1">
                <a:solidFill>
                  <a:srgbClr val="0070C0"/>
                </a:solidFill>
                <a:latin typeface="Bahnschrift Light Condensed" panose="020B0502040204020203" pitchFamily="34" charset="0"/>
              </a:rPr>
              <a:t>waitgroups</a:t>
            </a:r>
            <a:r>
              <a:rPr lang="en-US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 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Proper alternative to guessing timings, prevents main from ending and killing spawned processes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83274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Another synchronization technique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0222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Waitgroups</a:t>
            </a:r>
            <a:endParaRPr lang="en-US" sz="32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98533" y="3657600"/>
            <a:ext cx="7890163" cy="2438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import “sync”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var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wg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sync.WaitGroup</a:t>
            </a:r>
            <a:endParaRPr lang="en-US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wg.Add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(1)  //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goroutine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asks to be counted on startup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wg.Done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()  //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goroutine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checks out at its end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wg.Wait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()  // the “parent” blocks until all the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         // counted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goroutines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in the group are done</a:t>
            </a:r>
          </a:p>
        </p:txBody>
      </p:sp>
    </p:spTree>
    <p:extLst>
      <p:ext uri="{BB962C8B-B14F-4D97-AF65-F5344CB8AC3E}">
        <p14:creationId xmlns:p14="http://schemas.microsoft.com/office/powerpoint/2010/main" val="32595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  <p:bldP spid="1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 txBox="1">
            <a:spLocks/>
          </p:cNvSpPr>
          <p:nvPr/>
        </p:nvSpPr>
        <p:spPr>
          <a:xfrm>
            <a:off x="381000" y="1830014"/>
            <a:ext cx="8267700" cy="434218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6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2200" dirty="0">
                <a:solidFill>
                  <a:srgbClr val="0070C0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WaitGroup </a:t>
            </a:r>
          </a:p>
          <a:p>
            <a:pPr>
              <a:spcBef>
                <a:spcPts val="6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A type in package “sync”, gives an abstraction for a process counter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Make a variable of type WaitGroup: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sync.WaitGroup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wg.Add( n )  </a:t>
            </a:r>
            <a:r>
              <a:rPr lang="en-US" b="1" dirty="0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 </a:t>
            </a:r>
          </a:p>
          <a:p>
            <a:pPr marL="457200" lvl="1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increments the </a:t>
            </a:r>
            <a:r>
              <a:rPr lang="en-US" dirty="0" err="1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wg</a:t>
            </a: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 counter by n, usually done in a func that is about to spawn n </a:t>
            </a:r>
            <a:r>
              <a:rPr lang="en-US" dirty="0" err="1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goroutines</a:t>
            </a:r>
            <a:endParaRPr lang="en-US" dirty="0">
              <a:solidFill>
                <a:schemeClr val="bg1"/>
              </a:solidFill>
              <a:latin typeface="Bahnschrift SemiCondensed" panose="020B0502040204020203" pitchFamily="34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wg.Done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) </a:t>
            </a:r>
          </a:p>
          <a:p>
            <a:pPr marL="457200" lvl="1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Decrement the </a:t>
            </a:r>
            <a:r>
              <a:rPr lang="en-US" dirty="0" err="1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wg</a:t>
            </a: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 counter by 1, usually done as the last action in a </a:t>
            </a:r>
            <a:r>
              <a:rPr lang="en-US" dirty="0" err="1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goroutine</a:t>
            </a:r>
            <a:endParaRPr lang="en-US" dirty="0">
              <a:solidFill>
                <a:schemeClr val="bg1"/>
              </a:solidFill>
              <a:latin typeface="Bahnschrift SemiCondensed" panose="020B0502040204020203" pitchFamily="34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wg.Wait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)</a:t>
            </a:r>
          </a:p>
          <a:p>
            <a:pPr marL="457200" lvl="1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Usually done in the spawning function after all </a:t>
            </a:r>
            <a:r>
              <a:rPr lang="en-US" dirty="0" err="1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goroutines</a:t>
            </a: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 are started, causes the spawning function to block until the </a:t>
            </a:r>
            <a:r>
              <a:rPr lang="en-US" dirty="0" err="1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wg</a:t>
            </a: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 count is 0 (no active </a:t>
            </a:r>
            <a:r>
              <a:rPr lang="en-US" dirty="0" err="1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goroutines</a:t>
            </a: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  <a:cs typeface="Courier New" panose="02070309020205020404" pitchFamily="49" charset="0"/>
              </a:rPr>
              <a:t> in the WaitGroup)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6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62496"/>
            <a:ext cx="6934200" cy="477082"/>
          </a:xfrm>
          <a:prstGeom prst="rect">
            <a:avLst/>
          </a:prstGeom>
          <a:solidFill>
            <a:srgbClr val="FAF2DE">
              <a:alpha val="0"/>
            </a:srgb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Far better approach than guessing time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1703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Goroutines: Wait Groups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199087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3127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Waitgroup</a:t>
            </a: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42900" y="1278778"/>
            <a:ext cx="7890163" cy="52320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package main                                      </a:t>
            </a:r>
            <a:r>
              <a:rPr lang="en-US" sz="1500" b="1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source file </a:t>
            </a:r>
            <a:r>
              <a:rPr lang="en-US" sz="1500" b="1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wait.go</a:t>
            </a:r>
            <a:endParaRPr lang="en-US" sz="1200" b="1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"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"sync"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"time"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 worker(id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w *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sync.WaitGroup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  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must pass </a:t>
            </a:r>
            <a:r>
              <a:rPr lang="en-US" sz="12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wg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as a </a:t>
            </a:r>
            <a:r>
              <a:rPr lang="en-US" sz="12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poiner</a:t>
            </a:r>
            <a:endParaRPr lang="en-US" sz="12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fmt.Printf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("Worker %d starting\n", id)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time.Sleep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(4*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time.Second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w.Done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 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</a:t>
            </a:r>
            <a:r>
              <a:rPr lang="en-US" sz="12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dec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the </a:t>
            </a:r>
            <a:r>
              <a:rPr lang="en-US" sz="12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wg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counter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fmt.Printf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("Worker %d done\n", id)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var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wg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sync.WaitGroup</a:t>
            </a:r>
            <a:endParaRPr lang="en-US" sz="12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for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:= 1;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&lt;= 5;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++ {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wg.Add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(1)  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</a:t>
            </a:r>
            <a:r>
              <a:rPr lang="en-US" sz="12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inc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the </a:t>
            </a:r>
            <a:r>
              <a:rPr lang="en-US" sz="12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wg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counter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go worker(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,&amp;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wg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 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pass a pointer to </a:t>
            </a:r>
            <a:r>
              <a:rPr lang="en-US" sz="12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wg</a:t>
            </a:r>
            <a:endParaRPr lang="en-US" sz="12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fmt.Println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("main is ready to end but we will wait...")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fmt.Println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("ending now would kill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gorutines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still running")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time.Sleep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(2*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time.Second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 </a:t>
            </a:r>
            <a:r>
              <a:rPr lang="en-US" sz="12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is this long enough??  maybe... maybe not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//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wg.Wait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 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do the synch ... wait for all in group to end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fmt.Println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("ok main is done")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56597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 txBox="1">
            <a:spLocks/>
          </p:cNvSpPr>
          <p:nvPr/>
        </p:nvSpPr>
        <p:spPr>
          <a:xfrm>
            <a:off x="381000" y="1244911"/>
            <a:ext cx="8267700" cy="52320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main                   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source file 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pingWG.go</a:t>
            </a:r>
            <a:endParaRPr lang="en-US" sz="1600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1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"sync"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"time"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1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 // Shared variable buffer for communication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mu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sync.Mutex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//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synchronize access to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endParaRPr lang="en-US" sz="16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pps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1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sync.WaitGroup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counter is local to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wg.Add(2)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Add 2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goroutines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the wait group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go ping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//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passed into the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goroutine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by reference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go pong(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wg.Wait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 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main is blocked until the count in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wb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falls to 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8310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Goroutines: Wait Groups </a:t>
            </a:r>
            <a:r>
              <a:rPr lang="en-US" sz="32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PingPong</a:t>
            </a:r>
            <a:endParaRPr lang="en-US" sz="32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6490813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 txBox="1">
            <a:spLocks/>
          </p:cNvSpPr>
          <p:nvPr/>
        </p:nvSpPr>
        <p:spPr>
          <a:xfrm>
            <a:off x="158628" y="1304192"/>
            <a:ext cx="4343400" cy="471560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ping(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sync.WaitGroup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 type of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 pointer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 compiler will dereference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</a:t>
            </a:r>
            <a:endParaRPr lang="en-US" sz="16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defer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wg.Done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:= 0;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pps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mu.Lock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if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"pong" {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("(",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") Ping received:",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"ping"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("Ping sent:",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mu.Unlock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500*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time.Millisecond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648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Goroutines: Wait Groups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556247" y="1232498"/>
            <a:ext cx="4234962" cy="5473102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pong(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sync.WaitGroup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defer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wg.Done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//having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wg.Done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()implies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//the func is written only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//to be the body of a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goroutine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:= 0;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pps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mu.Lock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"ping"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||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""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("(",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") Pong received:",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"pong"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("Pong sent:",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mu.Unlock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500*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time.Millisecond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55918" y="5746177"/>
            <a:ext cx="36576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  <a:latin typeface="Bahnschrift SemiCondensed" panose="020B0502040204020203" pitchFamily="34" charset="0"/>
              </a:rPr>
              <a:t>defer makes the operation run as the last thing on exit or return</a:t>
            </a:r>
          </a:p>
        </p:txBody>
      </p:sp>
      <p:sp>
        <p:nvSpPr>
          <p:cNvPr id="12" name="Freeform 11"/>
          <p:cNvSpPr/>
          <p:nvPr/>
        </p:nvSpPr>
        <p:spPr>
          <a:xfrm>
            <a:off x="105400" y="2303585"/>
            <a:ext cx="835377" cy="3683977"/>
          </a:xfrm>
          <a:custGeom>
            <a:avLst/>
            <a:gdLst>
              <a:gd name="connsiteX0" fmla="*/ 835377 w 835377"/>
              <a:gd name="connsiteY0" fmla="*/ 3683977 h 3683977"/>
              <a:gd name="connsiteX1" fmla="*/ 369385 w 835377"/>
              <a:gd name="connsiteY1" fmla="*/ 3385038 h 3683977"/>
              <a:gd name="connsiteX2" fmla="*/ 325423 w 835377"/>
              <a:gd name="connsiteY2" fmla="*/ 3341077 h 3683977"/>
              <a:gd name="connsiteX3" fmla="*/ 108 w 835377"/>
              <a:gd name="connsiteY3" fmla="*/ 1969477 h 3683977"/>
              <a:gd name="connsiteX4" fmla="*/ 17692 w 835377"/>
              <a:gd name="connsiteY4" fmla="*/ 1890346 h 3683977"/>
              <a:gd name="connsiteX5" fmla="*/ 26485 w 835377"/>
              <a:gd name="connsiteY5" fmla="*/ 1837592 h 3683977"/>
              <a:gd name="connsiteX6" fmla="*/ 35277 w 835377"/>
              <a:gd name="connsiteY6" fmla="*/ 1793630 h 3683977"/>
              <a:gd name="connsiteX7" fmla="*/ 52862 w 835377"/>
              <a:gd name="connsiteY7" fmla="*/ 1688123 h 3683977"/>
              <a:gd name="connsiteX8" fmla="*/ 61654 w 835377"/>
              <a:gd name="connsiteY8" fmla="*/ 1661746 h 3683977"/>
              <a:gd name="connsiteX9" fmla="*/ 88031 w 835377"/>
              <a:gd name="connsiteY9" fmla="*/ 1565030 h 3683977"/>
              <a:gd name="connsiteX10" fmla="*/ 96823 w 835377"/>
              <a:gd name="connsiteY10" fmla="*/ 1538653 h 3683977"/>
              <a:gd name="connsiteX11" fmla="*/ 114408 w 835377"/>
              <a:gd name="connsiteY11" fmla="*/ 1424353 h 3683977"/>
              <a:gd name="connsiteX12" fmla="*/ 123200 w 835377"/>
              <a:gd name="connsiteY12" fmla="*/ 1397977 h 3683977"/>
              <a:gd name="connsiteX13" fmla="*/ 131992 w 835377"/>
              <a:gd name="connsiteY13" fmla="*/ 1345223 h 3683977"/>
              <a:gd name="connsiteX14" fmla="*/ 149577 w 835377"/>
              <a:gd name="connsiteY14" fmla="*/ 1186961 h 3683977"/>
              <a:gd name="connsiteX15" fmla="*/ 158369 w 835377"/>
              <a:gd name="connsiteY15" fmla="*/ 1019907 h 3683977"/>
              <a:gd name="connsiteX16" fmla="*/ 167162 w 835377"/>
              <a:gd name="connsiteY16" fmla="*/ 826477 h 3683977"/>
              <a:gd name="connsiteX17" fmla="*/ 184746 w 835377"/>
              <a:gd name="connsiteY17" fmla="*/ 720969 h 3683977"/>
              <a:gd name="connsiteX18" fmla="*/ 193538 w 835377"/>
              <a:gd name="connsiteY18" fmla="*/ 668215 h 3683977"/>
              <a:gd name="connsiteX19" fmla="*/ 211123 w 835377"/>
              <a:gd name="connsiteY19" fmla="*/ 606669 h 3683977"/>
              <a:gd name="connsiteX20" fmla="*/ 228708 w 835377"/>
              <a:gd name="connsiteY20" fmla="*/ 553915 h 3683977"/>
              <a:gd name="connsiteX21" fmla="*/ 237500 w 835377"/>
              <a:gd name="connsiteY21" fmla="*/ 518746 h 3683977"/>
              <a:gd name="connsiteX22" fmla="*/ 263877 w 835377"/>
              <a:gd name="connsiteY22" fmla="*/ 439615 h 3683977"/>
              <a:gd name="connsiteX23" fmla="*/ 272669 w 835377"/>
              <a:gd name="connsiteY23" fmla="*/ 413238 h 3683977"/>
              <a:gd name="connsiteX24" fmla="*/ 290254 w 835377"/>
              <a:gd name="connsiteY24" fmla="*/ 334107 h 3683977"/>
              <a:gd name="connsiteX25" fmla="*/ 299046 w 835377"/>
              <a:gd name="connsiteY25" fmla="*/ 290146 h 3683977"/>
              <a:gd name="connsiteX26" fmla="*/ 316631 w 835377"/>
              <a:gd name="connsiteY26" fmla="*/ 254977 h 3683977"/>
              <a:gd name="connsiteX27" fmla="*/ 334215 w 835377"/>
              <a:gd name="connsiteY27" fmla="*/ 184638 h 3683977"/>
              <a:gd name="connsiteX28" fmla="*/ 360592 w 835377"/>
              <a:gd name="connsiteY28" fmla="*/ 114300 h 3683977"/>
              <a:gd name="connsiteX29" fmla="*/ 369385 w 835377"/>
              <a:gd name="connsiteY29" fmla="*/ 79130 h 3683977"/>
              <a:gd name="connsiteX30" fmla="*/ 422138 w 835377"/>
              <a:gd name="connsiteY30" fmla="*/ 26377 h 3683977"/>
              <a:gd name="connsiteX31" fmla="*/ 439723 w 835377"/>
              <a:gd name="connsiteY31" fmla="*/ 0 h 3683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35377" h="3683977">
                <a:moveTo>
                  <a:pt x="835377" y="3683977"/>
                </a:moveTo>
                <a:cubicBezTo>
                  <a:pt x="634774" y="3583674"/>
                  <a:pt x="717273" y="3628559"/>
                  <a:pt x="369385" y="3385038"/>
                </a:cubicBezTo>
                <a:cubicBezTo>
                  <a:pt x="352408" y="3373154"/>
                  <a:pt x="340077" y="3355731"/>
                  <a:pt x="325423" y="3341077"/>
                </a:cubicBezTo>
                <a:cubicBezTo>
                  <a:pt x="216985" y="2883877"/>
                  <a:pt x="102643" y="2428037"/>
                  <a:pt x="108" y="1969477"/>
                </a:cubicBezTo>
                <a:cubicBezTo>
                  <a:pt x="-1513" y="1962227"/>
                  <a:pt x="15612" y="1900747"/>
                  <a:pt x="17692" y="1890346"/>
                </a:cubicBezTo>
                <a:cubicBezTo>
                  <a:pt x="21188" y="1872865"/>
                  <a:pt x="23296" y="1855132"/>
                  <a:pt x="26485" y="1837592"/>
                </a:cubicBezTo>
                <a:cubicBezTo>
                  <a:pt x="29158" y="1822889"/>
                  <a:pt x="32820" y="1808371"/>
                  <a:pt x="35277" y="1793630"/>
                </a:cubicBezTo>
                <a:cubicBezTo>
                  <a:pt x="42723" y="1748950"/>
                  <a:pt x="42499" y="1729575"/>
                  <a:pt x="52862" y="1688123"/>
                </a:cubicBezTo>
                <a:cubicBezTo>
                  <a:pt x="55110" y="1679132"/>
                  <a:pt x="59406" y="1670737"/>
                  <a:pt x="61654" y="1661746"/>
                </a:cubicBezTo>
                <a:cubicBezTo>
                  <a:pt x="86508" y="1562327"/>
                  <a:pt x="50307" y="1678202"/>
                  <a:pt x="88031" y="1565030"/>
                </a:cubicBezTo>
                <a:lnTo>
                  <a:pt x="96823" y="1538653"/>
                </a:lnTo>
                <a:cubicBezTo>
                  <a:pt x="99630" y="1519005"/>
                  <a:pt x="109525" y="1446324"/>
                  <a:pt x="114408" y="1424353"/>
                </a:cubicBezTo>
                <a:cubicBezTo>
                  <a:pt x="116418" y="1415306"/>
                  <a:pt x="120269" y="1406769"/>
                  <a:pt x="123200" y="1397977"/>
                </a:cubicBezTo>
                <a:cubicBezTo>
                  <a:pt x="126131" y="1380392"/>
                  <a:pt x="129909" y="1362928"/>
                  <a:pt x="131992" y="1345223"/>
                </a:cubicBezTo>
                <a:cubicBezTo>
                  <a:pt x="160443" y="1103390"/>
                  <a:pt x="124823" y="1360241"/>
                  <a:pt x="149577" y="1186961"/>
                </a:cubicBezTo>
                <a:cubicBezTo>
                  <a:pt x="152508" y="1131276"/>
                  <a:pt x="155652" y="1075603"/>
                  <a:pt x="158369" y="1019907"/>
                </a:cubicBezTo>
                <a:cubicBezTo>
                  <a:pt x="161514" y="955440"/>
                  <a:pt x="161489" y="890770"/>
                  <a:pt x="167162" y="826477"/>
                </a:cubicBezTo>
                <a:cubicBezTo>
                  <a:pt x="170296" y="790961"/>
                  <a:pt x="178885" y="756138"/>
                  <a:pt x="184746" y="720969"/>
                </a:cubicBezTo>
                <a:cubicBezTo>
                  <a:pt x="187677" y="703384"/>
                  <a:pt x="187900" y="685127"/>
                  <a:pt x="193538" y="668215"/>
                </a:cubicBezTo>
                <a:cubicBezTo>
                  <a:pt x="223079" y="579598"/>
                  <a:pt x="178014" y="717033"/>
                  <a:pt x="211123" y="606669"/>
                </a:cubicBezTo>
                <a:cubicBezTo>
                  <a:pt x="216449" y="588915"/>
                  <a:pt x="224213" y="571897"/>
                  <a:pt x="228708" y="553915"/>
                </a:cubicBezTo>
                <a:cubicBezTo>
                  <a:pt x="231639" y="542192"/>
                  <a:pt x="234028" y="530320"/>
                  <a:pt x="237500" y="518746"/>
                </a:cubicBezTo>
                <a:cubicBezTo>
                  <a:pt x="245489" y="492115"/>
                  <a:pt x="255085" y="465992"/>
                  <a:pt x="263877" y="439615"/>
                </a:cubicBezTo>
                <a:cubicBezTo>
                  <a:pt x="266808" y="430823"/>
                  <a:pt x="270851" y="422326"/>
                  <a:pt x="272669" y="413238"/>
                </a:cubicBezTo>
                <a:cubicBezTo>
                  <a:pt x="299204" y="280574"/>
                  <a:pt x="265407" y="445921"/>
                  <a:pt x="290254" y="334107"/>
                </a:cubicBezTo>
                <a:cubicBezTo>
                  <a:pt x="293496" y="319519"/>
                  <a:pt x="294320" y="304323"/>
                  <a:pt x="299046" y="290146"/>
                </a:cubicBezTo>
                <a:cubicBezTo>
                  <a:pt x="303191" y="277712"/>
                  <a:pt x="310769" y="266700"/>
                  <a:pt x="316631" y="254977"/>
                </a:cubicBezTo>
                <a:cubicBezTo>
                  <a:pt x="322492" y="231531"/>
                  <a:pt x="325239" y="207077"/>
                  <a:pt x="334215" y="184638"/>
                </a:cubicBezTo>
                <a:cubicBezTo>
                  <a:pt x="343511" y="161400"/>
                  <a:pt x="353698" y="138428"/>
                  <a:pt x="360592" y="114300"/>
                </a:cubicBezTo>
                <a:cubicBezTo>
                  <a:pt x="363912" y="102681"/>
                  <a:pt x="362455" y="89030"/>
                  <a:pt x="369385" y="79130"/>
                </a:cubicBezTo>
                <a:cubicBezTo>
                  <a:pt x="383646" y="58757"/>
                  <a:pt x="408344" y="47068"/>
                  <a:pt x="422138" y="26377"/>
                </a:cubicBezTo>
                <a:lnTo>
                  <a:pt x="439723" y="0"/>
                </a:lnTo>
              </a:path>
            </a:pathLst>
          </a:custGeom>
          <a:noFill/>
          <a:ln w="25400">
            <a:solidFill>
              <a:schemeClr val="accent4">
                <a:lumMod val="60000"/>
                <a:lumOff val="40000"/>
              </a:schemeClr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229100" y="1881126"/>
            <a:ext cx="624254" cy="3860251"/>
          </a:xfrm>
          <a:custGeom>
            <a:avLst/>
            <a:gdLst>
              <a:gd name="connsiteX0" fmla="*/ 0 w 624254"/>
              <a:gd name="connsiteY0" fmla="*/ 3860251 h 3860251"/>
              <a:gd name="connsiteX1" fmla="*/ 79131 w 624254"/>
              <a:gd name="connsiteY1" fmla="*/ 3842666 h 3860251"/>
              <a:gd name="connsiteX2" fmla="*/ 105508 w 624254"/>
              <a:gd name="connsiteY2" fmla="*/ 3833874 h 3860251"/>
              <a:gd name="connsiteX3" fmla="*/ 131885 w 624254"/>
              <a:gd name="connsiteY3" fmla="*/ 3816289 h 3860251"/>
              <a:gd name="connsiteX4" fmla="*/ 184638 w 624254"/>
              <a:gd name="connsiteY4" fmla="*/ 3772328 h 3860251"/>
              <a:gd name="connsiteX5" fmla="*/ 219808 w 624254"/>
              <a:gd name="connsiteY5" fmla="*/ 3719574 h 3860251"/>
              <a:gd name="connsiteX6" fmla="*/ 246185 w 624254"/>
              <a:gd name="connsiteY6" fmla="*/ 3666820 h 3860251"/>
              <a:gd name="connsiteX7" fmla="*/ 272562 w 624254"/>
              <a:gd name="connsiteY7" fmla="*/ 3640443 h 3860251"/>
              <a:gd name="connsiteX8" fmla="*/ 290146 w 624254"/>
              <a:gd name="connsiteY8" fmla="*/ 3614066 h 3860251"/>
              <a:gd name="connsiteX9" fmla="*/ 316523 w 624254"/>
              <a:gd name="connsiteY9" fmla="*/ 3587689 h 3860251"/>
              <a:gd name="connsiteX10" fmla="*/ 351692 w 624254"/>
              <a:gd name="connsiteY10" fmla="*/ 3534936 h 3860251"/>
              <a:gd name="connsiteX11" fmla="*/ 404446 w 624254"/>
              <a:gd name="connsiteY11" fmla="*/ 3482182 h 3860251"/>
              <a:gd name="connsiteX12" fmla="*/ 465992 w 624254"/>
              <a:gd name="connsiteY12" fmla="*/ 3376674 h 3860251"/>
              <a:gd name="connsiteX13" fmla="*/ 492369 w 624254"/>
              <a:gd name="connsiteY13" fmla="*/ 3341505 h 3860251"/>
              <a:gd name="connsiteX14" fmla="*/ 509954 w 624254"/>
              <a:gd name="connsiteY14" fmla="*/ 3288751 h 3860251"/>
              <a:gd name="connsiteX15" fmla="*/ 518746 w 624254"/>
              <a:gd name="connsiteY15" fmla="*/ 3262374 h 3860251"/>
              <a:gd name="connsiteX16" fmla="*/ 545123 w 624254"/>
              <a:gd name="connsiteY16" fmla="*/ 3227205 h 3860251"/>
              <a:gd name="connsiteX17" fmla="*/ 553915 w 624254"/>
              <a:gd name="connsiteY17" fmla="*/ 3200828 h 3860251"/>
              <a:gd name="connsiteX18" fmla="*/ 571500 w 624254"/>
              <a:gd name="connsiteY18" fmla="*/ 3174451 h 3860251"/>
              <a:gd name="connsiteX19" fmla="*/ 580292 w 624254"/>
              <a:gd name="connsiteY19" fmla="*/ 3121697 h 3860251"/>
              <a:gd name="connsiteX20" fmla="*/ 597877 w 624254"/>
              <a:gd name="connsiteY20" fmla="*/ 3060151 h 3860251"/>
              <a:gd name="connsiteX21" fmla="*/ 606669 w 624254"/>
              <a:gd name="connsiteY21" fmla="*/ 3024982 h 3860251"/>
              <a:gd name="connsiteX22" fmla="*/ 597877 w 624254"/>
              <a:gd name="connsiteY22" fmla="*/ 2778797 h 3860251"/>
              <a:gd name="connsiteX23" fmla="*/ 589085 w 624254"/>
              <a:gd name="connsiteY23" fmla="*/ 2734836 h 3860251"/>
              <a:gd name="connsiteX24" fmla="*/ 571500 w 624254"/>
              <a:gd name="connsiteY24" fmla="*/ 2629328 h 3860251"/>
              <a:gd name="connsiteX25" fmla="*/ 562708 w 624254"/>
              <a:gd name="connsiteY25" fmla="*/ 2602951 h 3860251"/>
              <a:gd name="connsiteX26" fmla="*/ 545123 w 624254"/>
              <a:gd name="connsiteY26" fmla="*/ 2541405 h 3860251"/>
              <a:gd name="connsiteX27" fmla="*/ 536331 w 624254"/>
              <a:gd name="connsiteY27" fmla="*/ 2479859 h 3860251"/>
              <a:gd name="connsiteX28" fmla="*/ 527538 w 624254"/>
              <a:gd name="connsiteY28" fmla="*/ 2453482 h 3860251"/>
              <a:gd name="connsiteX29" fmla="*/ 501162 w 624254"/>
              <a:gd name="connsiteY29" fmla="*/ 2374351 h 3860251"/>
              <a:gd name="connsiteX30" fmla="*/ 483577 w 624254"/>
              <a:gd name="connsiteY30" fmla="*/ 2321597 h 3860251"/>
              <a:gd name="connsiteX31" fmla="*/ 474785 w 624254"/>
              <a:gd name="connsiteY31" fmla="*/ 2295220 h 3860251"/>
              <a:gd name="connsiteX32" fmla="*/ 465992 w 624254"/>
              <a:gd name="connsiteY32" fmla="*/ 2260051 h 3860251"/>
              <a:gd name="connsiteX33" fmla="*/ 439615 w 624254"/>
              <a:gd name="connsiteY33" fmla="*/ 2224882 h 3860251"/>
              <a:gd name="connsiteX34" fmla="*/ 430823 w 624254"/>
              <a:gd name="connsiteY34" fmla="*/ 2189712 h 3860251"/>
              <a:gd name="connsiteX35" fmla="*/ 413238 w 624254"/>
              <a:gd name="connsiteY35" fmla="*/ 2136959 h 3860251"/>
              <a:gd name="connsiteX36" fmla="*/ 395654 w 624254"/>
              <a:gd name="connsiteY36" fmla="*/ 2075412 h 3860251"/>
              <a:gd name="connsiteX37" fmla="*/ 378069 w 624254"/>
              <a:gd name="connsiteY37" fmla="*/ 2049036 h 3860251"/>
              <a:gd name="connsiteX38" fmla="*/ 342900 w 624254"/>
              <a:gd name="connsiteY38" fmla="*/ 1978697 h 3860251"/>
              <a:gd name="connsiteX39" fmla="*/ 325315 w 624254"/>
              <a:gd name="connsiteY39" fmla="*/ 1925943 h 3860251"/>
              <a:gd name="connsiteX40" fmla="*/ 298938 w 624254"/>
              <a:gd name="connsiteY40" fmla="*/ 1864397 h 3860251"/>
              <a:gd name="connsiteX41" fmla="*/ 281354 w 624254"/>
              <a:gd name="connsiteY41" fmla="*/ 1802851 h 3860251"/>
              <a:gd name="connsiteX42" fmla="*/ 263769 w 624254"/>
              <a:gd name="connsiteY42" fmla="*/ 1776474 h 3860251"/>
              <a:gd name="connsiteX43" fmla="*/ 254977 w 624254"/>
              <a:gd name="connsiteY43" fmla="*/ 1723720 h 3860251"/>
              <a:gd name="connsiteX44" fmla="*/ 237392 w 624254"/>
              <a:gd name="connsiteY44" fmla="*/ 1688551 h 3860251"/>
              <a:gd name="connsiteX45" fmla="*/ 228600 w 624254"/>
              <a:gd name="connsiteY45" fmla="*/ 1662174 h 3860251"/>
              <a:gd name="connsiteX46" fmla="*/ 211015 w 624254"/>
              <a:gd name="connsiteY46" fmla="*/ 1591836 h 3860251"/>
              <a:gd name="connsiteX47" fmla="*/ 202223 w 624254"/>
              <a:gd name="connsiteY47" fmla="*/ 1556666 h 3860251"/>
              <a:gd name="connsiteX48" fmla="*/ 193431 w 624254"/>
              <a:gd name="connsiteY48" fmla="*/ 1530289 h 3860251"/>
              <a:gd name="connsiteX49" fmla="*/ 175846 w 624254"/>
              <a:gd name="connsiteY49" fmla="*/ 1415989 h 3860251"/>
              <a:gd name="connsiteX50" fmla="*/ 167054 w 624254"/>
              <a:gd name="connsiteY50" fmla="*/ 1389612 h 3860251"/>
              <a:gd name="connsiteX51" fmla="*/ 158262 w 624254"/>
              <a:gd name="connsiteY51" fmla="*/ 1319274 h 3860251"/>
              <a:gd name="connsiteX52" fmla="*/ 149469 w 624254"/>
              <a:gd name="connsiteY52" fmla="*/ 1292897 h 3860251"/>
              <a:gd name="connsiteX53" fmla="*/ 131885 w 624254"/>
              <a:gd name="connsiteY53" fmla="*/ 1204974 h 3860251"/>
              <a:gd name="connsiteX54" fmla="*/ 158262 w 624254"/>
              <a:gd name="connsiteY54" fmla="*/ 932412 h 3860251"/>
              <a:gd name="connsiteX55" fmla="*/ 184638 w 624254"/>
              <a:gd name="connsiteY55" fmla="*/ 906036 h 3860251"/>
              <a:gd name="connsiteX56" fmla="*/ 193431 w 624254"/>
              <a:gd name="connsiteY56" fmla="*/ 870866 h 3860251"/>
              <a:gd name="connsiteX57" fmla="*/ 211015 w 624254"/>
              <a:gd name="connsiteY57" fmla="*/ 844489 h 3860251"/>
              <a:gd name="connsiteX58" fmla="*/ 219808 w 624254"/>
              <a:gd name="connsiteY58" fmla="*/ 791736 h 3860251"/>
              <a:gd name="connsiteX59" fmla="*/ 263769 w 624254"/>
              <a:gd name="connsiteY59" fmla="*/ 712605 h 3860251"/>
              <a:gd name="connsiteX60" fmla="*/ 290146 w 624254"/>
              <a:gd name="connsiteY60" fmla="*/ 651059 h 3860251"/>
              <a:gd name="connsiteX61" fmla="*/ 307731 w 624254"/>
              <a:gd name="connsiteY61" fmla="*/ 484005 h 3860251"/>
              <a:gd name="connsiteX62" fmla="*/ 325315 w 624254"/>
              <a:gd name="connsiteY62" fmla="*/ 431251 h 3860251"/>
              <a:gd name="connsiteX63" fmla="*/ 351692 w 624254"/>
              <a:gd name="connsiteY63" fmla="*/ 308159 h 3860251"/>
              <a:gd name="connsiteX64" fmla="*/ 369277 w 624254"/>
              <a:gd name="connsiteY64" fmla="*/ 255405 h 3860251"/>
              <a:gd name="connsiteX65" fmla="*/ 395654 w 624254"/>
              <a:gd name="connsiteY65" fmla="*/ 158689 h 3860251"/>
              <a:gd name="connsiteX66" fmla="*/ 413238 w 624254"/>
              <a:gd name="connsiteY66" fmla="*/ 105936 h 3860251"/>
              <a:gd name="connsiteX67" fmla="*/ 492369 w 624254"/>
              <a:gd name="connsiteY67" fmla="*/ 53182 h 3860251"/>
              <a:gd name="connsiteX68" fmla="*/ 518746 w 624254"/>
              <a:gd name="connsiteY68" fmla="*/ 35597 h 3860251"/>
              <a:gd name="connsiteX69" fmla="*/ 545123 w 624254"/>
              <a:gd name="connsiteY69" fmla="*/ 18012 h 3860251"/>
              <a:gd name="connsiteX70" fmla="*/ 606669 w 624254"/>
              <a:gd name="connsiteY70" fmla="*/ 428 h 3860251"/>
              <a:gd name="connsiteX71" fmla="*/ 624254 w 624254"/>
              <a:gd name="connsiteY71" fmla="*/ 428 h 3860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624254" h="3860251">
                <a:moveTo>
                  <a:pt x="0" y="3860251"/>
                </a:moveTo>
                <a:cubicBezTo>
                  <a:pt x="30233" y="3854205"/>
                  <a:pt x="50146" y="3850948"/>
                  <a:pt x="79131" y="3842666"/>
                </a:cubicBezTo>
                <a:cubicBezTo>
                  <a:pt x="88042" y="3840120"/>
                  <a:pt x="96716" y="3836805"/>
                  <a:pt x="105508" y="3833874"/>
                </a:cubicBezTo>
                <a:cubicBezTo>
                  <a:pt x="114300" y="3828012"/>
                  <a:pt x="123767" y="3823054"/>
                  <a:pt x="131885" y="3816289"/>
                </a:cubicBezTo>
                <a:cubicBezTo>
                  <a:pt x="199580" y="3759876"/>
                  <a:pt x="119153" y="3815984"/>
                  <a:pt x="184638" y="3772328"/>
                </a:cubicBezTo>
                <a:cubicBezTo>
                  <a:pt x="196361" y="3754743"/>
                  <a:pt x="213125" y="3739624"/>
                  <a:pt x="219808" y="3719574"/>
                </a:cubicBezTo>
                <a:cubicBezTo>
                  <a:pt x="228620" y="3693137"/>
                  <a:pt x="227246" y="3689546"/>
                  <a:pt x="246185" y="3666820"/>
                </a:cubicBezTo>
                <a:cubicBezTo>
                  <a:pt x="254145" y="3657268"/>
                  <a:pt x="264602" y="3649995"/>
                  <a:pt x="272562" y="3640443"/>
                </a:cubicBezTo>
                <a:cubicBezTo>
                  <a:pt x="279327" y="3632325"/>
                  <a:pt x="283381" y="3622184"/>
                  <a:pt x="290146" y="3614066"/>
                </a:cubicBezTo>
                <a:cubicBezTo>
                  <a:pt x="298106" y="3604514"/>
                  <a:pt x="308889" y="3597504"/>
                  <a:pt x="316523" y="3587689"/>
                </a:cubicBezTo>
                <a:cubicBezTo>
                  <a:pt x="329498" y="3571007"/>
                  <a:pt x="336748" y="3549880"/>
                  <a:pt x="351692" y="3534936"/>
                </a:cubicBezTo>
                <a:lnTo>
                  <a:pt x="404446" y="3482182"/>
                </a:lnTo>
                <a:cubicBezTo>
                  <a:pt x="420346" y="3418579"/>
                  <a:pt x="405987" y="3456679"/>
                  <a:pt x="465992" y="3376674"/>
                </a:cubicBezTo>
                <a:lnTo>
                  <a:pt x="492369" y="3341505"/>
                </a:lnTo>
                <a:lnTo>
                  <a:pt x="509954" y="3288751"/>
                </a:lnTo>
                <a:cubicBezTo>
                  <a:pt x="512885" y="3279959"/>
                  <a:pt x="513185" y="3269788"/>
                  <a:pt x="518746" y="3262374"/>
                </a:cubicBezTo>
                <a:lnTo>
                  <a:pt x="545123" y="3227205"/>
                </a:lnTo>
                <a:cubicBezTo>
                  <a:pt x="548054" y="3218413"/>
                  <a:pt x="549770" y="3209117"/>
                  <a:pt x="553915" y="3200828"/>
                </a:cubicBezTo>
                <a:cubicBezTo>
                  <a:pt x="558641" y="3191376"/>
                  <a:pt x="568158" y="3184476"/>
                  <a:pt x="571500" y="3174451"/>
                </a:cubicBezTo>
                <a:cubicBezTo>
                  <a:pt x="577137" y="3157539"/>
                  <a:pt x="576796" y="3139178"/>
                  <a:pt x="580292" y="3121697"/>
                </a:cubicBezTo>
                <a:cubicBezTo>
                  <a:pt x="589452" y="3075897"/>
                  <a:pt x="586706" y="3099249"/>
                  <a:pt x="597877" y="3060151"/>
                </a:cubicBezTo>
                <a:cubicBezTo>
                  <a:pt x="601197" y="3048532"/>
                  <a:pt x="603738" y="3036705"/>
                  <a:pt x="606669" y="3024982"/>
                </a:cubicBezTo>
                <a:cubicBezTo>
                  <a:pt x="603738" y="2942920"/>
                  <a:pt x="602844" y="2860761"/>
                  <a:pt x="597877" y="2778797"/>
                </a:cubicBezTo>
                <a:cubicBezTo>
                  <a:pt x="596973" y="2763881"/>
                  <a:pt x="591542" y="2749577"/>
                  <a:pt x="589085" y="2734836"/>
                </a:cubicBezTo>
                <a:cubicBezTo>
                  <a:pt x="581642" y="2690178"/>
                  <a:pt x="581859" y="2670764"/>
                  <a:pt x="571500" y="2629328"/>
                </a:cubicBezTo>
                <a:cubicBezTo>
                  <a:pt x="569252" y="2620337"/>
                  <a:pt x="565254" y="2611862"/>
                  <a:pt x="562708" y="2602951"/>
                </a:cubicBezTo>
                <a:cubicBezTo>
                  <a:pt x="540627" y="2525670"/>
                  <a:pt x="566203" y="2604648"/>
                  <a:pt x="545123" y="2541405"/>
                </a:cubicBezTo>
                <a:cubicBezTo>
                  <a:pt x="542192" y="2520890"/>
                  <a:pt x="540395" y="2500180"/>
                  <a:pt x="536331" y="2479859"/>
                </a:cubicBezTo>
                <a:cubicBezTo>
                  <a:pt x="534513" y="2470771"/>
                  <a:pt x="530084" y="2462393"/>
                  <a:pt x="527538" y="2453482"/>
                </a:cubicBezTo>
                <a:cubicBezTo>
                  <a:pt x="500868" y="2360139"/>
                  <a:pt x="541584" y="2485512"/>
                  <a:pt x="501162" y="2374351"/>
                </a:cubicBezTo>
                <a:cubicBezTo>
                  <a:pt x="494827" y="2356931"/>
                  <a:pt x="489439" y="2339182"/>
                  <a:pt x="483577" y="2321597"/>
                </a:cubicBezTo>
                <a:cubicBezTo>
                  <a:pt x="480646" y="2312805"/>
                  <a:pt x="477033" y="2304211"/>
                  <a:pt x="474785" y="2295220"/>
                </a:cubicBezTo>
                <a:cubicBezTo>
                  <a:pt x="471854" y="2283497"/>
                  <a:pt x="471396" y="2270859"/>
                  <a:pt x="465992" y="2260051"/>
                </a:cubicBezTo>
                <a:cubicBezTo>
                  <a:pt x="459438" y="2246944"/>
                  <a:pt x="448407" y="2236605"/>
                  <a:pt x="439615" y="2224882"/>
                </a:cubicBezTo>
                <a:cubicBezTo>
                  <a:pt x="436684" y="2213159"/>
                  <a:pt x="434295" y="2201286"/>
                  <a:pt x="430823" y="2189712"/>
                </a:cubicBezTo>
                <a:cubicBezTo>
                  <a:pt x="425497" y="2171958"/>
                  <a:pt x="417733" y="2154941"/>
                  <a:pt x="413238" y="2136959"/>
                </a:cubicBezTo>
                <a:cubicBezTo>
                  <a:pt x="410421" y="2125692"/>
                  <a:pt x="401960" y="2088025"/>
                  <a:pt x="395654" y="2075412"/>
                </a:cubicBezTo>
                <a:cubicBezTo>
                  <a:pt x="390928" y="2065961"/>
                  <a:pt x="383931" y="2057828"/>
                  <a:pt x="378069" y="2049036"/>
                </a:cubicBezTo>
                <a:cubicBezTo>
                  <a:pt x="356481" y="1962679"/>
                  <a:pt x="387735" y="2068366"/>
                  <a:pt x="342900" y="1978697"/>
                </a:cubicBezTo>
                <a:cubicBezTo>
                  <a:pt x="334610" y="1962118"/>
                  <a:pt x="333604" y="1942522"/>
                  <a:pt x="325315" y="1925943"/>
                </a:cubicBezTo>
                <a:cubicBezTo>
                  <a:pt x="309688" y="1894687"/>
                  <a:pt x="307562" y="1894579"/>
                  <a:pt x="298938" y="1864397"/>
                </a:cubicBezTo>
                <a:cubicBezTo>
                  <a:pt x="295182" y="1851252"/>
                  <a:pt x="288381" y="1816904"/>
                  <a:pt x="281354" y="1802851"/>
                </a:cubicBezTo>
                <a:cubicBezTo>
                  <a:pt x="276628" y="1793399"/>
                  <a:pt x="269631" y="1785266"/>
                  <a:pt x="263769" y="1776474"/>
                </a:cubicBezTo>
                <a:cubicBezTo>
                  <a:pt x="260838" y="1758889"/>
                  <a:pt x="260100" y="1740795"/>
                  <a:pt x="254977" y="1723720"/>
                </a:cubicBezTo>
                <a:cubicBezTo>
                  <a:pt x="251211" y="1711166"/>
                  <a:pt x="242555" y="1700598"/>
                  <a:pt x="237392" y="1688551"/>
                </a:cubicBezTo>
                <a:cubicBezTo>
                  <a:pt x="233741" y="1680032"/>
                  <a:pt x="231039" y="1671115"/>
                  <a:pt x="228600" y="1662174"/>
                </a:cubicBezTo>
                <a:cubicBezTo>
                  <a:pt x="222241" y="1638858"/>
                  <a:pt x="216877" y="1615282"/>
                  <a:pt x="211015" y="1591836"/>
                </a:cubicBezTo>
                <a:cubicBezTo>
                  <a:pt x="208084" y="1580113"/>
                  <a:pt x="206044" y="1568130"/>
                  <a:pt x="202223" y="1556666"/>
                </a:cubicBezTo>
                <a:lnTo>
                  <a:pt x="193431" y="1530289"/>
                </a:lnTo>
                <a:cubicBezTo>
                  <a:pt x="190628" y="1510669"/>
                  <a:pt x="180723" y="1437937"/>
                  <a:pt x="175846" y="1415989"/>
                </a:cubicBezTo>
                <a:cubicBezTo>
                  <a:pt x="173836" y="1406942"/>
                  <a:pt x="169985" y="1398404"/>
                  <a:pt x="167054" y="1389612"/>
                </a:cubicBezTo>
                <a:cubicBezTo>
                  <a:pt x="164123" y="1366166"/>
                  <a:pt x="162489" y="1342521"/>
                  <a:pt x="158262" y="1319274"/>
                </a:cubicBezTo>
                <a:cubicBezTo>
                  <a:pt x="156604" y="1310155"/>
                  <a:pt x="151553" y="1301928"/>
                  <a:pt x="149469" y="1292897"/>
                </a:cubicBezTo>
                <a:cubicBezTo>
                  <a:pt x="142748" y="1263774"/>
                  <a:pt x="131885" y="1204974"/>
                  <a:pt x="131885" y="1204974"/>
                </a:cubicBezTo>
                <a:cubicBezTo>
                  <a:pt x="133658" y="1157092"/>
                  <a:pt x="106506" y="1004870"/>
                  <a:pt x="158262" y="932412"/>
                </a:cubicBezTo>
                <a:cubicBezTo>
                  <a:pt x="165489" y="922294"/>
                  <a:pt x="175846" y="914828"/>
                  <a:pt x="184638" y="906036"/>
                </a:cubicBezTo>
                <a:cubicBezTo>
                  <a:pt x="187569" y="894313"/>
                  <a:pt x="188671" y="881973"/>
                  <a:pt x="193431" y="870866"/>
                </a:cubicBezTo>
                <a:cubicBezTo>
                  <a:pt x="197593" y="861153"/>
                  <a:pt x="207673" y="854514"/>
                  <a:pt x="211015" y="844489"/>
                </a:cubicBezTo>
                <a:cubicBezTo>
                  <a:pt x="216652" y="827577"/>
                  <a:pt x="214685" y="808811"/>
                  <a:pt x="219808" y="791736"/>
                </a:cubicBezTo>
                <a:cubicBezTo>
                  <a:pt x="225309" y="773398"/>
                  <a:pt x="256366" y="725931"/>
                  <a:pt x="263769" y="712605"/>
                </a:cubicBezTo>
                <a:cubicBezTo>
                  <a:pt x="281878" y="680009"/>
                  <a:pt x="279770" y="682189"/>
                  <a:pt x="290146" y="651059"/>
                </a:cubicBezTo>
                <a:cubicBezTo>
                  <a:pt x="290886" y="643656"/>
                  <a:pt x="305320" y="496062"/>
                  <a:pt x="307731" y="484005"/>
                </a:cubicBezTo>
                <a:cubicBezTo>
                  <a:pt x="311366" y="465829"/>
                  <a:pt x="325315" y="431251"/>
                  <a:pt x="325315" y="431251"/>
                </a:cubicBezTo>
                <a:cubicBezTo>
                  <a:pt x="336407" y="342523"/>
                  <a:pt x="326636" y="383326"/>
                  <a:pt x="351692" y="308159"/>
                </a:cubicBezTo>
                <a:lnTo>
                  <a:pt x="369277" y="255405"/>
                </a:lnTo>
                <a:cubicBezTo>
                  <a:pt x="384640" y="147861"/>
                  <a:pt x="365818" y="233281"/>
                  <a:pt x="395654" y="158689"/>
                </a:cubicBezTo>
                <a:cubicBezTo>
                  <a:pt x="402538" y="141479"/>
                  <a:pt x="397816" y="116218"/>
                  <a:pt x="413238" y="105936"/>
                </a:cubicBezTo>
                <a:lnTo>
                  <a:pt x="492369" y="53182"/>
                </a:lnTo>
                <a:lnTo>
                  <a:pt x="518746" y="35597"/>
                </a:lnTo>
                <a:cubicBezTo>
                  <a:pt x="527538" y="29735"/>
                  <a:pt x="535098" y="21354"/>
                  <a:pt x="545123" y="18012"/>
                </a:cubicBezTo>
                <a:cubicBezTo>
                  <a:pt x="566028" y="11044"/>
                  <a:pt x="584590" y="4108"/>
                  <a:pt x="606669" y="428"/>
                </a:cubicBezTo>
                <a:cubicBezTo>
                  <a:pt x="612451" y="-536"/>
                  <a:pt x="618392" y="428"/>
                  <a:pt x="624254" y="428"/>
                </a:cubicBezTo>
              </a:path>
            </a:pathLst>
          </a:custGeom>
          <a:noFill/>
          <a:ln w="25400">
            <a:solidFill>
              <a:schemeClr val="accent4">
                <a:lumMod val="60000"/>
                <a:lumOff val="40000"/>
              </a:schemeClr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62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010" y="1828800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685800" y="1926590"/>
            <a:ext cx="16995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Channels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8657394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682730"/>
            <a:ext cx="7780268" cy="433707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We noted that goroutines all run in a common address space</a:t>
            </a:r>
          </a:p>
          <a:p>
            <a:pPr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So you can code goroutines like Java threads… you can use various traditional synchronization primitives such as lock/unlock (Mutex), condition variable (Cond) and atomic read/write operations (atomic).  </a:t>
            </a:r>
          </a:p>
          <a:p>
            <a:pPr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Package </a:t>
            </a:r>
            <a:r>
              <a:rPr lang="en-US" sz="2200" b="1" dirty="0">
                <a:solidFill>
                  <a:srgbClr val="C00000"/>
                </a:solidFill>
                <a:latin typeface="Bahnschrift Light Condensed" panose="020B0502040204020203" pitchFamily="34" charset="0"/>
              </a:rPr>
              <a:t>sync</a:t>
            </a:r>
            <a:r>
              <a:rPr lang="en-US" sz="22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has these things if you wish to use them</a:t>
            </a:r>
          </a:p>
          <a:p>
            <a:pPr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Go also has other features that will do synchronization automatically: </a:t>
            </a:r>
            <a:r>
              <a:rPr lang="en-US" sz="2200" b="1" dirty="0">
                <a:solidFill>
                  <a:srgbClr val="C00000"/>
                </a:solidFill>
                <a:latin typeface="Bahnschrift Light Condensed" panose="020B0502040204020203" pitchFamily="34" charset="0"/>
              </a:rPr>
              <a:t>channel</a:t>
            </a:r>
            <a:endParaRPr lang="en-US" sz="2200" b="1" dirty="0">
              <a:solidFill>
                <a:srgbClr val="0070C0"/>
              </a:solidFill>
              <a:latin typeface="Bahnschrift Light Condensed" panose="020B0502040204020203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 Light Condensed" panose="020B0502040204020203" pitchFamily="34" charset="0"/>
                <a:cs typeface="Arial" panose="020B0604020202020204" pitchFamily="34" charset="0"/>
              </a:rPr>
              <a:t>Recall that Erlang uses a concurrency model called the </a:t>
            </a:r>
            <a:r>
              <a:rPr lang="en-US" sz="2200" b="1" dirty="0">
                <a:solidFill>
                  <a:schemeClr val="bg1"/>
                </a:solidFill>
                <a:latin typeface="Bahnschrift Light Condensed" panose="020B0502040204020203" pitchFamily="34" charset="0"/>
                <a:cs typeface="Arial" panose="020B0604020202020204" pitchFamily="34" charset="0"/>
                <a:hlinkClick r:id="rId3"/>
              </a:rPr>
              <a:t>Actor model</a:t>
            </a:r>
            <a:r>
              <a:rPr lang="en-US" sz="2200" dirty="0">
                <a:solidFill>
                  <a:schemeClr val="bg1"/>
                </a:solidFill>
                <a:latin typeface="Bahnschrift Light Condensed" panose="020B0502040204020203" pitchFamily="34" charset="0"/>
                <a:cs typeface="Arial" panose="020B0604020202020204" pitchFamily="34" charset="0"/>
              </a:rPr>
              <a:t> (from Carl Hewitt, 1973)</a:t>
            </a:r>
          </a:p>
          <a:p>
            <a:pPr marL="0" indent="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None/>
            </a:pPr>
            <a:endParaRPr lang="en-US" sz="9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Go concurrency is based on the </a:t>
            </a:r>
            <a:r>
              <a:rPr lang="en-US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  <a:hlinkClick r:id="rId4"/>
              </a:rPr>
              <a:t>CSP model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, “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Communicating Sequential Processes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” first described by Tony Hoare (1978)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152178"/>
            <a:ext cx="6858000" cy="6004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Not quite mailboxes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6995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Channels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1677736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9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1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1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2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1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1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1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52400" y="304800"/>
            <a:ext cx="8839200" cy="2286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82000"/>
                </a:schemeClr>
              </a:gs>
              <a:gs pos="49000">
                <a:schemeClr val="accent4">
                  <a:lumMod val="20000"/>
                  <a:lumOff val="80000"/>
                  <a:alpha val="53000"/>
                </a:schemeClr>
              </a:gs>
              <a:gs pos="86000">
                <a:schemeClr val="accent4">
                  <a:lumMod val="20000"/>
                  <a:lumOff val="80000"/>
                  <a:alpha val="42000"/>
                </a:schemeClr>
              </a:gs>
              <a:gs pos="100000">
                <a:schemeClr val="accent4">
                  <a:lumMod val="20000"/>
                  <a:lumOff val="80000"/>
                  <a:alpha val="16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EEFF106-D063-4ECC-9EFE-192E781BAD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800100"/>
            <a:ext cx="7620000" cy="15621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Go Language</a:t>
            </a:r>
            <a:b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600" b="1" i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concurrency</a:t>
            </a:r>
            <a:br>
              <a:rPr lang="en-US" sz="3200" b="1" i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600" b="1" i="1" dirty="0">
              <a:solidFill>
                <a:schemeClr val="bg1">
                  <a:lumMod val="65000"/>
                  <a:lumOff val="35000"/>
                </a:schemeClr>
              </a:solidFill>
              <a:latin typeface="Lucida Sans" panose="020B0602030504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92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59833" y="1244911"/>
            <a:ext cx="7780268" cy="27340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Channels are </a:t>
            </a:r>
            <a:r>
              <a:rPr lang="en-US" sz="1800" b="1" dirty="0">
                <a:solidFill>
                  <a:schemeClr val="bg1"/>
                </a:solidFill>
                <a:latin typeface="Arial Narrow" panose="020B0606020202030204" pitchFamily="34" charset="0"/>
              </a:rPr>
              <a:t>blocking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. If a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</a:rPr>
              <a:t>goroutine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tries to read from a empty channel then it will be blocked and program execution keeps on waiting until it receives a value.</a:t>
            </a:r>
          </a:p>
          <a:p>
            <a:pPr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By default, sends and receives block until the other side is ready. This allows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goroutines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 to synchronize without explicit locks or condition variables.</a:t>
            </a:r>
          </a:p>
          <a:p>
            <a:pPr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For an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</a:rPr>
              <a:t>unbuffered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channel a write operation will block the writing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</a:rPr>
              <a:t>goroutine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until another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</a:rPr>
              <a:t>goroutine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is ready to read from that channel. When the reading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</a:rPr>
              <a:t>goroutine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is ready to read (i.e. executes &lt;-ch), then the write and read take place, and both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</a:rPr>
              <a:t>goroutines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continue running.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6995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Channels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59833" y="3970066"/>
            <a:ext cx="7780268" cy="188846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Channel is </a:t>
            </a:r>
            <a:r>
              <a:rPr lang="en-US" sz="180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not a mailbox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, as a channel is an entity apart from a process (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</a:rPr>
              <a:t>goroutine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)</a:t>
            </a:r>
          </a:p>
          <a:p>
            <a:pPr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There is syntax in Go to tell the compiler to enforce “direction” a particular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</a:rPr>
              <a:t>goroutine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uses to access a channel… a process can indicate it intends to “only read” from a channel or “only write” to a channel</a:t>
            </a:r>
          </a:p>
          <a:p>
            <a:pPr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However a process is also free to both read and write to a channel if declared that way</a:t>
            </a:r>
          </a:p>
        </p:txBody>
      </p:sp>
    </p:spTree>
    <p:extLst>
      <p:ext uri="{BB962C8B-B14F-4D97-AF65-F5344CB8AC3E}">
        <p14:creationId xmlns:p14="http://schemas.microsoft.com/office/powerpoint/2010/main" val="296277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9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9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9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9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9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11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40EC114C-3966-4835-AF8A-D50D450725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6590" y="4026914"/>
            <a:ext cx="5616650" cy="2190908"/>
          </a:xfrm>
          <a:prstGeom prst="rect">
            <a:avLst/>
          </a:prstGeom>
        </p:spPr>
      </p:pic>
      <p:sp>
        <p:nvSpPr>
          <p:cNvPr id="10" name="Content Placeholder 1"/>
          <p:cNvSpPr txBox="1">
            <a:spLocks/>
          </p:cNvSpPr>
          <p:nvPr/>
        </p:nvSpPr>
        <p:spPr>
          <a:xfrm>
            <a:off x="304800" y="1510837"/>
            <a:ext cx="3657600" cy="6916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Arial" panose="020B0604020202020204" pitchFamily="34" charset="0"/>
              </a:rPr>
              <a:t>Message passing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283D078-5875-4970-9283-169C02D81B8D}"/>
              </a:ext>
            </a:extLst>
          </p:cNvPr>
          <p:cNvGrpSpPr/>
          <p:nvPr/>
        </p:nvGrpSpPr>
        <p:grpSpPr>
          <a:xfrm>
            <a:off x="3962400" y="1371600"/>
            <a:ext cx="4667045" cy="2533353"/>
            <a:chOff x="3245864" y="1276647"/>
            <a:chExt cx="4800597" cy="2533353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6A6E5BC-1B34-41AB-8423-4FA4BF907A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5864" y="1276647"/>
              <a:ext cx="4800597" cy="2533353"/>
            </a:xfrm>
            <a:prstGeom prst="rect">
              <a:avLst/>
            </a:prstGeom>
          </p:spPr>
        </p:pic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5DC0E461-586E-4646-8153-F351163641A6}"/>
                </a:ext>
              </a:extLst>
            </p:cNvPr>
            <p:cNvSpPr/>
            <p:nvPr/>
          </p:nvSpPr>
          <p:spPr>
            <a:xfrm>
              <a:off x="3621177" y="1566767"/>
              <a:ext cx="106940" cy="399692"/>
            </a:xfrm>
            <a:prstGeom prst="roundRect">
              <a:avLst/>
            </a:prstGeom>
            <a:solidFill>
              <a:srgbClr val="FFC000">
                <a:alpha val="5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1541FA87-D0FD-4175-9D90-195059536725}"/>
                </a:ext>
              </a:extLst>
            </p:cNvPr>
            <p:cNvSpPr/>
            <p:nvPr/>
          </p:nvSpPr>
          <p:spPr>
            <a:xfrm>
              <a:off x="5128779" y="1566767"/>
              <a:ext cx="106940" cy="399692"/>
            </a:xfrm>
            <a:prstGeom prst="roundRect">
              <a:avLst/>
            </a:prstGeom>
            <a:solidFill>
              <a:srgbClr val="FFC000">
                <a:alpha val="5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911DA9C3-CF0A-441A-A095-E7559999AA40}"/>
                </a:ext>
              </a:extLst>
            </p:cNvPr>
            <p:cNvSpPr/>
            <p:nvPr/>
          </p:nvSpPr>
          <p:spPr>
            <a:xfrm>
              <a:off x="5147963" y="2314026"/>
              <a:ext cx="106940" cy="399692"/>
            </a:xfrm>
            <a:prstGeom prst="roundRect">
              <a:avLst/>
            </a:prstGeom>
            <a:solidFill>
              <a:srgbClr val="FFC000">
                <a:alpha val="5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11923E26-F334-4883-BE59-CCE64BEBDC1C}"/>
                </a:ext>
              </a:extLst>
            </p:cNvPr>
            <p:cNvSpPr/>
            <p:nvPr/>
          </p:nvSpPr>
          <p:spPr>
            <a:xfrm>
              <a:off x="6598665" y="3088159"/>
              <a:ext cx="106940" cy="399692"/>
            </a:xfrm>
            <a:prstGeom prst="roundRect">
              <a:avLst/>
            </a:prstGeom>
            <a:solidFill>
              <a:srgbClr val="FFC000">
                <a:alpha val="5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7599630B-5D87-4F7E-8D8A-620B97EF2565}"/>
                </a:ext>
              </a:extLst>
            </p:cNvPr>
            <p:cNvSpPr/>
            <p:nvPr/>
          </p:nvSpPr>
          <p:spPr>
            <a:xfrm>
              <a:off x="6595877" y="2294316"/>
              <a:ext cx="106940" cy="399692"/>
            </a:xfrm>
            <a:prstGeom prst="roundRect">
              <a:avLst/>
            </a:prstGeom>
            <a:solidFill>
              <a:srgbClr val="FFC000">
                <a:alpha val="5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190CEF19-BAD5-4100-A4F9-B1A89194A6F3}"/>
                </a:ext>
              </a:extLst>
            </p:cNvPr>
            <p:cNvSpPr/>
            <p:nvPr/>
          </p:nvSpPr>
          <p:spPr>
            <a:xfrm>
              <a:off x="6595877" y="1551176"/>
              <a:ext cx="106940" cy="399692"/>
            </a:xfrm>
            <a:prstGeom prst="roundRect">
              <a:avLst/>
            </a:prstGeom>
            <a:solidFill>
              <a:srgbClr val="FFC000">
                <a:alpha val="5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</p:grpSp>
      <p:sp>
        <p:nvSpPr>
          <p:cNvPr id="25" name="Content Placeholder 1">
            <a:extLst>
              <a:ext uri="{FF2B5EF4-FFF2-40B4-BE49-F238E27FC236}">
                <a16:creationId xmlns:a16="http://schemas.microsoft.com/office/drawing/2014/main" id="{A5EC00E8-FEA9-47C0-9718-E495D0859412}"/>
              </a:ext>
            </a:extLst>
          </p:cNvPr>
          <p:cNvSpPr txBox="1">
            <a:spLocks/>
          </p:cNvSpPr>
          <p:nvPr/>
        </p:nvSpPr>
        <p:spPr>
          <a:xfrm>
            <a:off x="304800" y="2194584"/>
            <a:ext cx="3886200" cy="47241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Arial" panose="020B0604020202020204" pitchFamily="34" charset="0"/>
              </a:rPr>
              <a:t>Workers share no data</a:t>
            </a:r>
          </a:p>
        </p:txBody>
      </p:sp>
      <p:sp>
        <p:nvSpPr>
          <p:cNvPr id="26" name="Content Placeholder 1">
            <a:extLst>
              <a:ext uri="{FF2B5EF4-FFF2-40B4-BE49-F238E27FC236}">
                <a16:creationId xmlns:a16="http://schemas.microsoft.com/office/drawing/2014/main" id="{10A1EF3F-0A7A-4E37-8F4C-F0525C808719}"/>
              </a:ext>
            </a:extLst>
          </p:cNvPr>
          <p:cNvSpPr txBox="1">
            <a:spLocks/>
          </p:cNvSpPr>
          <p:nvPr/>
        </p:nvSpPr>
        <p:spPr>
          <a:xfrm>
            <a:off x="0" y="4917084"/>
            <a:ext cx="3530600" cy="61788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Arial" panose="020B0604020202020204" pitchFamily="34" charset="0"/>
              </a:rPr>
              <a:t>or, message channels are standalone entities that</a:t>
            </a:r>
          </a:p>
        </p:txBody>
      </p:sp>
      <p:sp>
        <p:nvSpPr>
          <p:cNvPr id="27" name="Content Placeholder 1">
            <a:extLst>
              <a:ext uri="{FF2B5EF4-FFF2-40B4-BE49-F238E27FC236}">
                <a16:creationId xmlns:a16="http://schemas.microsoft.com/office/drawing/2014/main" id="{2CD422E6-1E2F-4A07-8639-14E1E41D77EB}"/>
              </a:ext>
            </a:extLst>
          </p:cNvPr>
          <p:cNvSpPr txBox="1">
            <a:spLocks/>
          </p:cNvSpPr>
          <p:nvPr/>
        </p:nvSpPr>
        <p:spPr>
          <a:xfrm>
            <a:off x="448733" y="2788961"/>
            <a:ext cx="5058698" cy="97136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Arial" panose="020B0604020202020204" pitchFamily="34" charset="0"/>
              </a:rPr>
              <a:t>Communicate with message channels (often called mailboxes) unique to each computation agent</a:t>
            </a:r>
          </a:p>
        </p:txBody>
      </p:sp>
      <p:sp>
        <p:nvSpPr>
          <p:cNvPr id="17" name="Content Placeholder 1">
            <a:extLst>
              <a:ext uri="{FF2B5EF4-FFF2-40B4-BE49-F238E27FC236}">
                <a16:creationId xmlns:a16="http://schemas.microsoft.com/office/drawing/2014/main" id="{10A1EF3F-0A7A-4E37-8F4C-F0525C808719}"/>
              </a:ext>
            </a:extLst>
          </p:cNvPr>
          <p:cNvSpPr txBox="1">
            <a:spLocks/>
          </p:cNvSpPr>
          <p:nvPr/>
        </p:nvSpPr>
        <p:spPr>
          <a:xfrm>
            <a:off x="706437" y="5534969"/>
            <a:ext cx="3962400" cy="5699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Arial" panose="020B0604020202020204" pitchFamily="34" charset="0"/>
              </a:rPr>
              <a:t>computation agents send and receive from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840387" y="2237931"/>
            <a:ext cx="2817863" cy="1585832"/>
            <a:chOff x="90375" y="2910483"/>
            <a:chExt cx="2101600" cy="750314"/>
          </a:xfrm>
        </p:grpSpPr>
        <p:sp>
          <p:nvSpPr>
            <p:cNvPr id="2" name="Rounded Rectangle 1"/>
            <p:cNvSpPr/>
            <p:nvPr/>
          </p:nvSpPr>
          <p:spPr>
            <a:xfrm>
              <a:off x="90375" y="2910483"/>
              <a:ext cx="2101600" cy="750314"/>
            </a:xfrm>
            <a:prstGeom prst="roundRect">
              <a:avLst/>
            </a:prstGeom>
            <a:solidFill>
              <a:srgbClr val="F3FBC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77947" y="3006122"/>
              <a:ext cx="1686703" cy="509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i="1" dirty="0" err="1">
                  <a:solidFill>
                    <a:srgbClr val="00B050"/>
                  </a:solidFill>
                  <a:latin typeface="Bahnschrift" panose="020B0502040204020203" pitchFamily="34" charset="0"/>
                </a:rPr>
                <a:t>Erlang</a:t>
              </a:r>
              <a:endParaRPr lang="en-US" sz="3200" b="1" i="1" dirty="0">
                <a:solidFill>
                  <a:srgbClr val="00B050"/>
                </a:solidFill>
                <a:latin typeface="Bahnschrift" panose="020B0502040204020203" pitchFamily="34" charset="0"/>
              </a:endParaRPr>
            </a:p>
            <a:p>
              <a:pPr algn="ctr"/>
              <a:r>
                <a:rPr lang="en-US" sz="3200" b="1" i="1" dirty="0">
                  <a:solidFill>
                    <a:srgbClr val="00B050"/>
                  </a:solidFill>
                  <a:latin typeface="Bahnschrift" panose="020B0502040204020203" pitchFamily="34" charset="0"/>
                </a:rPr>
                <a:t>mailboxes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027410" y="4980525"/>
            <a:ext cx="2503190" cy="1330922"/>
            <a:chOff x="193844" y="4949892"/>
            <a:chExt cx="1939756" cy="750314"/>
          </a:xfrm>
        </p:grpSpPr>
        <p:sp>
          <p:nvSpPr>
            <p:cNvPr id="23" name="Rounded Rectangle 22"/>
            <p:cNvSpPr/>
            <p:nvPr/>
          </p:nvSpPr>
          <p:spPr>
            <a:xfrm>
              <a:off x="193844" y="4949892"/>
              <a:ext cx="1939756" cy="750314"/>
            </a:xfrm>
            <a:prstGeom prst="roundRect">
              <a:avLst/>
            </a:prstGeom>
            <a:solidFill>
              <a:srgbClr val="F3FBC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70989" y="4995480"/>
              <a:ext cx="1535259" cy="607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i="1" dirty="0">
                  <a:solidFill>
                    <a:srgbClr val="00B050"/>
                  </a:solidFill>
                  <a:latin typeface="Bahnschrift" panose="020B0502040204020203" pitchFamily="34" charset="0"/>
                </a:rPr>
                <a:t>Go</a:t>
              </a:r>
            </a:p>
            <a:p>
              <a:pPr algn="ctr"/>
              <a:r>
                <a:rPr lang="en-US" sz="3200" b="1" i="1" dirty="0">
                  <a:solidFill>
                    <a:srgbClr val="00B050"/>
                  </a:solidFill>
                  <a:latin typeface="Bahnschrift" panose="020B0502040204020203" pitchFamily="34" charset="0"/>
                </a:rPr>
                <a:t>channels</a:t>
              </a:r>
            </a:p>
          </p:txBody>
        </p:sp>
      </p:grpSp>
      <p:sp>
        <p:nvSpPr>
          <p:cNvPr id="9" name="Freeform 8"/>
          <p:cNvSpPr/>
          <p:nvPr/>
        </p:nvSpPr>
        <p:spPr>
          <a:xfrm>
            <a:off x="3657600" y="2023252"/>
            <a:ext cx="2006600" cy="559081"/>
          </a:xfrm>
          <a:custGeom>
            <a:avLst/>
            <a:gdLst>
              <a:gd name="connsiteX0" fmla="*/ 0 w 2006600"/>
              <a:gd name="connsiteY0" fmla="*/ 559081 h 559081"/>
              <a:gd name="connsiteX1" fmla="*/ 84667 w 2006600"/>
              <a:gd name="connsiteY1" fmla="*/ 542148 h 559081"/>
              <a:gd name="connsiteX2" fmla="*/ 118533 w 2006600"/>
              <a:gd name="connsiteY2" fmla="*/ 533681 h 559081"/>
              <a:gd name="connsiteX3" fmla="*/ 143933 w 2006600"/>
              <a:gd name="connsiteY3" fmla="*/ 525215 h 559081"/>
              <a:gd name="connsiteX4" fmla="*/ 270933 w 2006600"/>
              <a:gd name="connsiteY4" fmla="*/ 516748 h 559081"/>
              <a:gd name="connsiteX5" fmla="*/ 321733 w 2006600"/>
              <a:gd name="connsiteY5" fmla="*/ 508281 h 559081"/>
              <a:gd name="connsiteX6" fmla="*/ 745067 w 2006600"/>
              <a:gd name="connsiteY6" fmla="*/ 525215 h 559081"/>
              <a:gd name="connsiteX7" fmla="*/ 855133 w 2006600"/>
              <a:gd name="connsiteY7" fmla="*/ 508281 h 559081"/>
              <a:gd name="connsiteX8" fmla="*/ 905933 w 2006600"/>
              <a:gd name="connsiteY8" fmla="*/ 474415 h 559081"/>
              <a:gd name="connsiteX9" fmla="*/ 990600 w 2006600"/>
              <a:gd name="connsiteY9" fmla="*/ 449015 h 559081"/>
              <a:gd name="connsiteX10" fmla="*/ 1016000 w 2006600"/>
              <a:gd name="connsiteY10" fmla="*/ 440548 h 559081"/>
              <a:gd name="connsiteX11" fmla="*/ 1041400 w 2006600"/>
              <a:gd name="connsiteY11" fmla="*/ 423615 h 559081"/>
              <a:gd name="connsiteX12" fmla="*/ 1092200 w 2006600"/>
              <a:gd name="connsiteY12" fmla="*/ 415148 h 559081"/>
              <a:gd name="connsiteX13" fmla="*/ 1126067 w 2006600"/>
              <a:gd name="connsiteY13" fmla="*/ 398215 h 559081"/>
              <a:gd name="connsiteX14" fmla="*/ 1176867 w 2006600"/>
              <a:gd name="connsiteY14" fmla="*/ 364348 h 559081"/>
              <a:gd name="connsiteX15" fmla="*/ 1261533 w 2006600"/>
              <a:gd name="connsiteY15" fmla="*/ 338948 h 559081"/>
              <a:gd name="connsiteX16" fmla="*/ 1286933 w 2006600"/>
              <a:gd name="connsiteY16" fmla="*/ 322015 h 559081"/>
              <a:gd name="connsiteX17" fmla="*/ 1329267 w 2006600"/>
              <a:gd name="connsiteY17" fmla="*/ 288148 h 559081"/>
              <a:gd name="connsiteX18" fmla="*/ 1354667 w 2006600"/>
              <a:gd name="connsiteY18" fmla="*/ 279681 h 559081"/>
              <a:gd name="connsiteX19" fmla="*/ 1397000 w 2006600"/>
              <a:gd name="connsiteY19" fmla="*/ 245815 h 559081"/>
              <a:gd name="connsiteX20" fmla="*/ 1413933 w 2006600"/>
              <a:gd name="connsiteY20" fmla="*/ 228881 h 559081"/>
              <a:gd name="connsiteX21" fmla="*/ 1515533 w 2006600"/>
              <a:gd name="connsiteY21" fmla="*/ 186548 h 559081"/>
              <a:gd name="connsiteX22" fmla="*/ 1540933 w 2006600"/>
              <a:gd name="connsiteY22" fmla="*/ 152681 h 559081"/>
              <a:gd name="connsiteX23" fmla="*/ 1574800 w 2006600"/>
              <a:gd name="connsiteY23" fmla="*/ 135748 h 559081"/>
              <a:gd name="connsiteX24" fmla="*/ 1600200 w 2006600"/>
              <a:gd name="connsiteY24" fmla="*/ 118815 h 559081"/>
              <a:gd name="connsiteX25" fmla="*/ 1625600 w 2006600"/>
              <a:gd name="connsiteY25" fmla="*/ 110348 h 559081"/>
              <a:gd name="connsiteX26" fmla="*/ 1676400 w 2006600"/>
              <a:gd name="connsiteY26" fmla="*/ 76481 h 559081"/>
              <a:gd name="connsiteX27" fmla="*/ 1735667 w 2006600"/>
              <a:gd name="connsiteY27" fmla="*/ 59548 h 559081"/>
              <a:gd name="connsiteX28" fmla="*/ 1786467 w 2006600"/>
              <a:gd name="connsiteY28" fmla="*/ 25681 h 559081"/>
              <a:gd name="connsiteX29" fmla="*/ 1955800 w 2006600"/>
              <a:gd name="connsiteY29" fmla="*/ 8748 h 559081"/>
              <a:gd name="connsiteX30" fmla="*/ 2006600 w 2006600"/>
              <a:gd name="connsiteY30" fmla="*/ 281 h 559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006600" h="559081">
                <a:moveTo>
                  <a:pt x="0" y="559081"/>
                </a:moveTo>
                <a:cubicBezTo>
                  <a:pt x="28222" y="553437"/>
                  <a:pt x="56745" y="549129"/>
                  <a:pt x="84667" y="542148"/>
                </a:cubicBezTo>
                <a:cubicBezTo>
                  <a:pt x="95956" y="539326"/>
                  <a:pt x="107345" y="536878"/>
                  <a:pt x="118533" y="533681"/>
                </a:cubicBezTo>
                <a:cubicBezTo>
                  <a:pt x="127114" y="531229"/>
                  <a:pt x="135063" y="526201"/>
                  <a:pt x="143933" y="525215"/>
                </a:cubicBezTo>
                <a:cubicBezTo>
                  <a:pt x="186101" y="520530"/>
                  <a:pt x="228600" y="519570"/>
                  <a:pt x="270933" y="516748"/>
                </a:cubicBezTo>
                <a:cubicBezTo>
                  <a:pt x="287866" y="513926"/>
                  <a:pt x="304566" y="508281"/>
                  <a:pt x="321733" y="508281"/>
                </a:cubicBezTo>
                <a:cubicBezTo>
                  <a:pt x="628013" y="508281"/>
                  <a:pt x="573512" y="503770"/>
                  <a:pt x="745067" y="525215"/>
                </a:cubicBezTo>
                <a:cubicBezTo>
                  <a:pt x="750015" y="524665"/>
                  <a:pt x="834181" y="518757"/>
                  <a:pt x="855133" y="508281"/>
                </a:cubicBezTo>
                <a:cubicBezTo>
                  <a:pt x="873336" y="499180"/>
                  <a:pt x="886189" y="479351"/>
                  <a:pt x="905933" y="474415"/>
                </a:cubicBezTo>
                <a:cubicBezTo>
                  <a:pt x="957113" y="461620"/>
                  <a:pt x="928766" y="469626"/>
                  <a:pt x="990600" y="449015"/>
                </a:cubicBezTo>
                <a:cubicBezTo>
                  <a:pt x="999067" y="446193"/>
                  <a:pt x="1008574" y="445498"/>
                  <a:pt x="1016000" y="440548"/>
                </a:cubicBezTo>
                <a:cubicBezTo>
                  <a:pt x="1024467" y="434904"/>
                  <a:pt x="1031747" y="426833"/>
                  <a:pt x="1041400" y="423615"/>
                </a:cubicBezTo>
                <a:cubicBezTo>
                  <a:pt x="1057686" y="418186"/>
                  <a:pt x="1075267" y="417970"/>
                  <a:pt x="1092200" y="415148"/>
                </a:cubicBezTo>
                <a:cubicBezTo>
                  <a:pt x="1103489" y="409504"/>
                  <a:pt x="1115565" y="405216"/>
                  <a:pt x="1126067" y="398215"/>
                </a:cubicBezTo>
                <a:cubicBezTo>
                  <a:pt x="1170367" y="368682"/>
                  <a:pt x="1106701" y="390660"/>
                  <a:pt x="1176867" y="364348"/>
                </a:cubicBezTo>
                <a:cubicBezTo>
                  <a:pt x="1203909" y="354207"/>
                  <a:pt x="1236724" y="355487"/>
                  <a:pt x="1261533" y="338948"/>
                </a:cubicBezTo>
                <a:cubicBezTo>
                  <a:pt x="1270000" y="333304"/>
                  <a:pt x="1278987" y="328372"/>
                  <a:pt x="1286933" y="322015"/>
                </a:cubicBezTo>
                <a:cubicBezTo>
                  <a:pt x="1313185" y="301014"/>
                  <a:pt x="1294519" y="305522"/>
                  <a:pt x="1329267" y="288148"/>
                </a:cubicBezTo>
                <a:cubicBezTo>
                  <a:pt x="1337249" y="284157"/>
                  <a:pt x="1346200" y="282503"/>
                  <a:pt x="1354667" y="279681"/>
                </a:cubicBezTo>
                <a:cubicBezTo>
                  <a:pt x="1388394" y="229090"/>
                  <a:pt x="1351559" y="273080"/>
                  <a:pt x="1397000" y="245815"/>
                </a:cubicBezTo>
                <a:cubicBezTo>
                  <a:pt x="1403845" y="241708"/>
                  <a:pt x="1407088" y="232988"/>
                  <a:pt x="1413933" y="228881"/>
                </a:cubicBezTo>
                <a:cubicBezTo>
                  <a:pt x="1469745" y="195394"/>
                  <a:pt x="1467471" y="198564"/>
                  <a:pt x="1515533" y="186548"/>
                </a:cubicBezTo>
                <a:cubicBezTo>
                  <a:pt x="1524000" y="175259"/>
                  <a:pt x="1530219" y="161864"/>
                  <a:pt x="1540933" y="152681"/>
                </a:cubicBezTo>
                <a:cubicBezTo>
                  <a:pt x="1550516" y="144467"/>
                  <a:pt x="1563841" y="142010"/>
                  <a:pt x="1574800" y="135748"/>
                </a:cubicBezTo>
                <a:cubicBezTo>
                  <a:pt x="1583635" y="130700"/>
                  <a:pt x="1591099" y="123366"/>
                  <a:pt x="1600200" y="118815"/>
                </a:cubicBezTo>
                <a:cubicBezTo>
                  <a:pt x="1608182" y="114824"/>
                  <a:pt x="1617798" y="114682"/>
                  <a:pt x="1625600" y="110348"/>
                </a:cubicBezTo>
                <a:cubicBezTo>
                  <a:pt x="1643390" y="100464"/>
                  <a:pt x="1656656" y="81417"/>
                  <a:pt x="1676400" y="76481"/>
                </a:cubicBezTo>
                <a:cubicBezTo>
                  <a:pt x="1684376" y="74487"/>
                  <a:pt x="1725726" y="65071"/>
                  <a:pt x="1735667" y="59548"/>
                </a:cubicBezTo>
                <a:cubicBezTo>
                  <a:pt x="1753457" y="49664"/>
                  <a:pt x="1766199" y="27523"/>
                  <a:pt x="1786467" y="25681"/>
                </a:cubicBezTo>
                <a:cubicBezTo>
                  <a:pt x="1905051" y="14901"/>
                  <a:pt x="1848618" y="20658"/>
                  <a:pt x="1955800" y="8748"/>
                </a:cubicBezTo>
                <a:cubicBezTo>
                  <a:pt x="1989232" y="-2396"/>
                  <a:pt x="1972275" y="281"/>
                  <a:pt x="2006600" y="281"/>
                </a:cubicBezTo>
              </a:path>
            </a:pathLst>
          </a:custGeom>
          <a:noFill/>
          <a:ln w="41275">
            <a:solidFill>
              <a:schemeClr val="accent5">
                <a:lumMod val="60000"/>
                <a:lumOff val="40000"/>
              </a:schemeClr>
            </a:solidFill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657600" y="2649634"/>
            <a:ext cx="2074333" cy="135899"/>
          </a:xfrm>
          <a:custGeom>
            <a:avLst/>
            <a:gdLst>
              <a:gd name="connsiteX0" fmla="*/ 0 w 2074333"/>
              <a:gd name="connsiteY0" fmla="*/ 118966 h 135899"/>
              <a:gd name="connsiteX1" fmla="*/ 863600 w 2074333"/>
              <a:gd name="connsiteY1" fmla="*/ 127433 h 135899"/>
              <a:gd name="connsiteX2" fmla="*/ 889000 w 2074333"/>
              <a:gd name="connsiteY2" fmla="*/ 135899 h 135899"/>
              <a:gd name="connsiteX3" fmla="*/ 1464733 w 2074333"/>
              <a:gd name="connsiteY3" fmla="*/ 127433 h 135899"/>
              <a:gd name="connsiteX4" fmla="*/ 1540933 w 2074333"/>
              <a:gd name="connsiteY4" fmla="*/ 118966 h 135899"/>
              <a:gd name="connsiteX5" fmla="*/ 1591733 w 2074333"/>
              <a:gd name="connsiteY5" fmla="*/ 102033 h 135899"/>
              <a:gd name="connsiteX6" fmla="*/ 1625600 w 2074333"/>
              <a:gd name="connsiteY6" fmla="*/ 93566 h 135899"/>
              <a:gd name="connsiteX7" fmla="*/ 1651000 w 2074333"/>
              <a:gd name="connsiteY7" fmla="*/ 76633 h 135899"/>
              <a:gd name="connsiteX8" fmla="*/ 1701800 w 2074333"/>
              <a:gd name="connsiteY8" fmla="*/ 59699 h 135899"/>
              <a:gd name="connsiteX9" fmla="*/ 1727200 w 2074333"/>
              <a:gd name="connsiteY9" fmla="*/ 42766 h 135899"/>
              <a:gd name="connsiteX10" fmla="*/ 1778000 w 2074333"/>
              <a:gd name="connsiteY10" fmla="*/ 25833 h 135899"/>
              <a:gd name="connsiteX11" fmla="*/ 1794933 w 2074333"/>
              <a:gd name="connsiteY11" fmla="*/ 8899 h 135899"/>
              <a:gd name="connsiteX12" fmla="*/ 1989667 w 2074333"/>
              <a:gd name="connsiteY12" fmla="*/ 8899 h 135899"/>
              <a:gd name="connsiteX13" fmla="*/ 2057400 w 2074333"/>
              <a:gd name="connsiteY13" fmla="*/ 59699 h 135899"/>
              <a:gd name="connsiteX14" fmla="*/ 2074333 w 2074333"/>
              <a:gd name="connsiteY14" fmla="*/ 59699 h 135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74333" h="135899">
                <a:moveTo>
                  <a:pt x="0" y="118966"/>
                </a:moveTo>
                <a:cubicBezTo>
                  <a:pt x="429328" y="113317"/>
                  <a:pt x="528306" y="92747"/>
                  <a:pt x="863600" y="127433"/>
                </a:cubicBezTo>
                <a:cubicBezTo>
                  <a:pt x="872477" y="128351"/>
                  <a:pt x="880533" y="133077"/>
                  <a:pt x="889000" y="135899"/>
                </a:cubicBezTo>
                <a:lnTo>
                  <a:pt x="1464733" y="127433"/>
                </a:lnTo>
                <a:cubicBezTo>
                  <a:pt x="1490281" y="126769"/>
                  <a:pt x="1515873" y="123978"/>
                  <a:pt x="1540933" y="118966"/>
                </a:cubicBezTo>
                <a:cubicBezTo>
                  <a:pt x="1558436" y="115465"/>
                  <a:pt x="1574417" y="106362"/>
                  <a:pt x="1591733" y="102033"/>
                </a:cubicBezTo>
                <a:lnTo>
                  <a:pt x="1625600" y="93566"/>
                </a:lnTo>
                <a:cubicBezTo>
                  <a:pt x="1634067" y="87922"/>
                  <a:pt x="1641701" y="80766"/>
                  <a:pt x="1651000" y="76633"/>
                </a:cubicBezTo>
                <a:cubicBezTo>
                  <a:pt x="1667311" y="69384"/>
                  <a:pt x="1686948" y="69600"/>
                  <a:pt x="1701800" y="59699"/>
                </a:cubicBezTo>
                <a:cubicBezTo>
                  <a:pt x="1710267" y="54055"/>
                  <a:pt x="1717901" y="46899"/>
                  <a:pt x="1727200" y="42766"/>
                </a:cubicBezTo>
                <a:cubicBezTo>
                  <a:pt x="1743511" y="35517"/>
                  <a:pt x="1778000" y="25833"/>
                  <a:pt x="1778000" y="25833"/>
                </a:cubicBezTo>
                <a:cubicBezTo>
                  <a:pt x="1783644" y="20188"/>
                  <a:pt x="1787459" y="11702"/>
                  <a:pt x="1794933" y="8899"/>
                </a:cubicBezTo>
                <a:cubicBezTo>
                  <a:pt x="1845975" y="-10242"/>
                  <a:pt x="1960641" y="7192"/>
                  <a:pt x="1989667" y="8899"/>
                </a:cubicBezTo>
                <a:cubicBezTo>
                  <a:pt x="2005971" y="25204"/>
                  <a:pt x="2038250" y="59699"/>
                  <a:pt x="2057400" y="59699"/>
                </a:cubicBezTo>
                <a:lnTo>
                  <a:pt x="2074333" y="59699"/>
                </a:lnTo>
              </a:path>
            </a:pathLst>
          </a:custGeom>
          <a:noFill/>
          <a:ln w="38100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 flipV="1">
            <a:off x="3516244" y="5153312"/>
            <a:ext cx="674756" cy="115064"/>
          </a:xfrm>
          <a:custGeom>
            <a:avLst/>
            <a:gdLst>
              <a:gd name="connsiteX0" fmla="*/ 0 w 685800"/>
              <a:gd name="connsiteY0" fmla="*/ 22860 h 91440"/>
              <a:gd name="connsiteX1" fmla="*/ 68580 w 685800"/>
              <a:gd name="connsiteY1" fmla="*/ 15240 h 91440"/>
              <a:gd name="connsiteX2" fmla="*/ 220980 w 685800"/>
              <a:gd name="connsiteY2" fmla="*/ 0 h 91440"/>
              <a:gd name="connsiteX3" fmla="*/ 525780 w 685800"/>
              <a:gd name="connsiteY3" fmla="*/ 7620 h 91440"/>
              <a:gd name="connsiteX4" fmla="*/ 548640 w 685800"/>
              <a:gd name="connsiteY4" fmla="*/ 22860 h 91440"/>
              <a:gd name="connsiteX5" fmla="*/ 586740 w 685800"/>
              <a:gd name="connsiteY5" fmla="*/ 30480 h 91440"/>
              <a:gd name="connsiteX6" fmla="*/ 609600 w 685800"/>
              <a:gd name="connsiteY6" fmla="*/ 45720 h 91440"/>
              <a:gd name="connsiteX7" fmla="*/ 655320 w 685800"/>
              <a:gd name="connsiteY7" fmla="*/ 60960 h 91440"/>
              <a:gd name="connsiteX8" fmla="*/ 685800 w 685800"/>
              <a:gd name="connsiteY8" fmla="*/ 9144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00" h="91440">
                <a:moveTo>
                  <a:pt x="0" y="22860"/>
                </a:moveTo>
                <a:cubicBezTo>
                  <a:pt x="22860" y="20320"/>
                  <a:pt x="45647" y="17004"/>
                  <a:pt x="68580" y="15240"/>
                </a:cubicBezTo>
                <a:cubicBezTo>
                  <a:pt x="215848" y="3912"/>
                  <a:pt x="155282" y="21899"/>
                  <a:pt x="220980" y="0"/>
                </a:cubicBezTo>
                <a:cubicBezTo>
                  <a:pt x="322580" y="2540"/>
                  <a:pt x="424395" y="547"/>
                  <a:pt x="525780" y="7620"/>
                </a:cubicBezTo>
                <a:cubicBezTo>
                  <a:pt x="534916" y="8257"/>
                  <a:pt x="540065" y="19644"/>
                  <a:pt x="548640" y="22860"/>
                </a:cubicBezTo>
                <a:cubicBezTo>
                  <a:pt x="560767" y="27408"/>
                  <a:pt x="574040" y="27940"/>
                  <a:pt x="586740" y="30480"/>
                </a:cubicBezTo>
                <a:cubicBezTo>
                  <a:pt x="594360" y="35560"/>
                  <a:pt x="601231" y="42001"/>
                  <a:pt x="609600" y="45720"/>
                </a:cubicBezTo>
                <a:cubicBezTo>
                  <a:pt x="624280" y="52244"/>
                  <a:pt x="655320" y="60960"/>
                  <a:pt x="655320" y="60960"/>
                </a:cubicBezTo>
                <a:cubicBezTo>
                  <a:pt x="673710" y="88546"/>
                  <a:pt x="662369" y="79724"/>
                  <a:pt x="685800" y="91440"/>
                </a:cubicBezTo>
              </a:path>
            </a:pathLst>
          </a:custGeom>
          <a:noFill/>
          <a:ln w="38100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3543300" y="5341620"/>
            <a:ext cx="3002280" cy="411480"/>
          </a:xfrm>
          <a:custGeom>
            <a:avLst/>
            <a:gdLst>
              <a:gd name="connsiteX0" fmla="*/ 0 w 3002280"/>
              <a:gd name="connsiteY0" fmla="*/ 60960 h 411480"/>
              <a:gd name="connsiteX1" fmla="*/ 76200 w 3002280"/>
              <a:gd name="connsiteY1" fmla="*/ 68580 h 411480"/>
              <a:gd name="connsiteX2" fmla="*/ 121920 w 3002280"/>
              <a:gd name="connsiteY2" fmla="*/ 83820 h 411480"/>
              <a:gd name="connsiteX3" fmla="*/ 167640 w 3002280"/>
              <a:gd name="connsiteY3" fmla="*/ 91440 h 411480"/>
              <a:gd name="connsiteX4" fmla="*/ 243840 w 3002280"/>
              <a:gd name="connsiteY4" fmla="*/ 106680 h 411480"/>
              <a:gd name="connsiteX5" fmla="*/ 563880 w 3002280"/>
              <a:gd name="connsiteY5" fmla="*/ 114300 h 411480"/>
              <a:gd name="connsiteX6" fmla="*/ 754380 w 3002280"/>
              <a:gd name="connsiteY6" fmla="*/ 137160 h 411480"/>
              <a:gd name="connsiteX7" fmla="*/ 906780 w 3002280"/>
              <a:gd name="connsiteY7" fmla="*/ 160020 h 411480"/>
              <a:gd name="connsiteX8" fmla="*/ 944880 w 3002280"/>
              <a:gd name="connsiteY8" fmla="*/ 167640 h 411480"/>
              <a:gd name="connsiteX9" fmla="*/ 990600 w 3002280"/>
              <a:gd name="connsiteY9" fmla="*/ 182880 h 411480"/>
              <a:gd name="connsiteX10" fmla="*/ 1173480 w 3002280"/>
              <a:gd name="connsiteY10" fmla="*/ 190500 h 411480"/>
              <a:gd name="connsiteX11" fmla="*/ 1203960 w 3002280"/>
              <a:gd name="connsiteY11" fmla="*/ 198120 h 411480"/>
              <a:gd name="connsiteX12" fmla="*/ 1280160 w 3002280"/>
              <a:gd name="connsiteY12" fmla="*/ 213360 h 411480"/>
              <a:gd name="connsiteX13" fmla="*/ 1303020 w 3002280"/>
              <a:gd name="connsiteY13" fmla="*/ 228600 h 411480"/>
              <a:gd name="connsiteX14" fmla="*/ 1348740 w 3002280"/>
              <a:gd name="connsiteY14" fmla="*/ 251460 h 411480"/>
              <a:gd name="connsiteX15" fmla="*/ 1386840 w 3002280"/>
              <a:gd name="connsiteY15" fmla="*/ 297180 h 411480"/>
              <a:gd name="connsiteX16" fmla="*/ 1432560 w 3002280"/>
              <a:gd name="connsiteY16" fmla="*/ 335280 h 411480"/>
              <a:gd name="connsiteX17" fmla="*/ 1455420 w 3002280"/>
              <a:gd name="connsiteY17" fmla="*/ 358140 h 411480"/>
              <a:gd name="connsiteX18" fmla="*/ 1493520 w 3002280"/>
              <a:gd name="connsiteY18" fmla="*/ 365760 h 411480"/>
              <a:gd name="connsiteX19" fmla="*/ 1539240 w 3002280"/>
              <a:gd name="connsiteY19" fmla="*/ 381000 h 411480"/>
              <a:gd name="connsiteX20" fmla="*/ 1638300 w 3002280"/>
              <a:gd name="connsiteY20" fmla="*/ 403860 h 411480"/>
              <a:gd name="connsiteX21" fmla="*/ 1714500 w 3002280"/>
              <a:gd name="connsiteY21" fmla="*/ 411480 h 411480"/>
              <a:gd name="connsiteX22" fmla="*/ 1950720 w 3002280"/>
              <a:gd name="connsiteY22" fmla="*/ 403860 h 411480"/>
              <a:gd name="connsiteX23" fmla="*/ 1981200 w 3002280"/>
              <a:gd name="connsiteY23" fmla="*/ 396240 h 411480"/>
              <a:gd name="connsiteX24" fmla="*/ 2087880 w 3002280"/>
              <a:gd name="connsiteY24" fmla="*/ 388620 h 411480"/>
              <a:gd name="connsiteX25" fmla="*/ 2133600 w 3002280"/>
              <a:gd name="connsiteY25" fmla="*/ 358140 h 411480"/>
              <a:gd name="connsiteX26" fmla="*/ 2194560 w 3002280"/>
              <a:gd name="connsiteY26" fmla="*/ 335280 h 411480"/>
              <a:gd name="connsiteX27" fmla="*/ 2255520 w 3002280"/>
              <a:gd name="connsiteY27" fmla="*/ 320040 h 411480"/>
              <a:gd name="connsiteX28" fmla="*/ 2286000 w 3002280"/>
              <a:gd name="connsiteY28" fmla="*/ 312420 h 411480"/>
              <a:gd name="connsiteX29" fmla="*/ 2476500 w 3002280"/>
              <a:gd name="connsiteY29" fmla="*/ 304800 h 411480"/>
              <a:gd name="connsiteX30" fmla="*/ 2522220 w 3002280"/>
              <a:gd name="connsiteY30" fmla="*/ 289560 h 411480"/>
              <a:gd name="connsiteX31" fmla="*/ 2545080 w 3002280"/>
              <a:gd name="connsiteY31" fmla="*/ 281940 h 411480"/>
              <a:gd name="connsiteX32" fmla="*/ 2567940 w 3002280"/>
              <a:gd name="connsiteY32" fmla="*/ 266700 h 411480"/>
              <a:gd name="connsiteX33" fmla="*/ 2590800 w 3002280"/>
              <a:gd name="connsiteY33" fmla="*/ 259080 h 411480"/>
              <a:gd name="connsiteX34" fmla="*/ 2613660 w 3002280"/>
              <a:gd name="connsiteY34" fmla="*/ 243840 h 411480"/>
              <a:gd name="connsiteX35" fmla="*/ 2636520 w 3002280"/>
              <a:gd name="connsiteY35" fmla="*/ 236220 h 411480"/>
              <a:gd name="connsiteX36" fmla="*/ 2689860 w 3002280"/>
              <a:gd name="connsiteY36" fmla="*/ 213360 h 411480"/>
              <a:gd name="connsiteX37" fmla="*/ 2712720 w 3002280"/>
              <a:gd name="connsiteY37" fmla="*/ 190500 h 411480"/>
              <a:gd name="connsiteX38" fmla="*/ 2758440 w 3002280"/>
              <a:gd name="connsiteY38" fmla="*/ 175260 h 411480"/>
              <a:gd name="connsiteX39" fmla="*/ 2781300 w 3002280"/>
              <a:gd name="connsiteY39" fmla="*/ 160020 h 411480"/>
              <a:gd name="connsiteX40" fmla="*/ 2804160 w 3002280"/>
              <a:gd name="connsiteY40" fmla="*/ 152400 h 411480"/>
              <a:gd name="connsiteX41" fmla="*/ 2849880 w 3002280"/>
              <a:gd name="connsiteY41" fmla="*/ 121920 h 411480"/>
              <a:gd name="connsiteX42" fmla="*/ 2880360 w 3002280"/>
              <a:gd name="connsiteY42" fmla="*/ 106680 h 411480"/>
              <a:gd name="connsiteX43" fmla="*/ 2903220 w 3002280"/>
              <a:gd name="connsiteY43" fmla="*/ 91440 h 411480"/>
              <a:gd name="connsiteX44" fmla="*/ 2948940 w 3002280"/>
              <a:gd name="connsiteY44" fmla="*/ 68580 h 411480"/>
              <a:gd name="connsiteX45" fmla="*/ 2964180 w 3002280"/>
              <a:gd name="connsiteY45" fmla="*/ 45720 h 411480"/>
              <a:gd name="connsiteX46" fmla="*/ 2987040 w 3002280"/>
              <a:gd name="connsiteY46" fmla="*/ 38100 h 411480"/>
              <a:gd name="connsiteX47" fmla="*/ 2994660 w 3002280"/>
              <a:gd name="connsiteY47" fmla="*/ 15240 h 411480"/>
              <a:gd name="connsiteX48" fmla="*/ 3002280 w 3002280"/>
              <a:gd name="connsiteY48" fmla="*/ 0 h 411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002280" h="411480">
                <a:moveTo>
                  <a:pt x="0" y="60960"/>
                </a:moveTo>
                <a:cubicBezTo>
                  <a:pt x="25400" y="63500"/>
                  <a:pt x="51111" y="63876"/>
                  <a:pt x="76200" y="68580"/>
                </a:cubicBezTo>
                <a:cubicBezTo>
                  <a:pt x="91989" y="71540"/>
                  <a:pt x="106074" y="81179"/>
                  <a:pt x="121920" y="83820"/>
                </a:cubicBezTo>
                <a:cubicBezTo>
                  <a:pt x="137160" y="86360"/>
                  <a:pt x="152454" y="88593"/>
                  <a:pt x="167640" y="91440"/>
                </a:cubicBezTo>
                <a:cubicBezTo>
                  <a:pt x="193099" y="96214"/>
                  <a:pt x="217944" y="106063"/>
                  <a:pt x="243840" y="106680"/>
                </a:cubicBezTo>
                <a:lnTo>
                  <a:pt x="563880" y="114300"/>
                </a:lnTo>
                <a:cubicBezTo>
                  <a:pt x="698333" y="133508"/>
                  <a:pt x="634786" y="126288"/>
                  <a:pt x="754380" y="137160"/>
                </a:cubicBezTo>
                <a:cubicBezTo>
                  <a:pt x="845012" y="159818"/>
                  <a:pt x="794467" y="150661"/>
                  <a:pt x="906780" y="160020"/>
                </a:cubicBezTo>
                <a:cubicBezTo>
                  <a:pt x="919480" y="162560"/>
                  <a:pt x="932385" y="164232"/>
                  <a:pt x="944880" y="167640"/>
                </a:cubicBezTo>
                <a:cubicBezTo>
                  <a:pt x="960378" y="171867"/>
                  <a:pt x="974550" y="182211"/>
                  <a:pt x="990600" y="182880"/>
                </a:cubicBezTo>
                <a:lnTo>
                  <a:pt x="1173480" y="190500"/>
                </a:lnTo>
                <a:cubicBezTo>
                  <a:pt x="1183640" y="193040"/>
                  <a:pt x="1193720" y="195926"/>
                  <a:pt x="1203960" y="198120"/>
                </a:cubicBezTo>
                <a:cubicBezTo>
                  <a:pt x="1229288" y="203547"/>
                  <a:pt x="1280160" y="213360"/>
                  <a:pt x="1280160" y="213360"/>
                </a:cubicBezTo>
                <a:cubicBezTo>
                  <a:pt x="1287780" y="218440"/>
                  <a:pt x="1294829" y="224504"/>
                  <a:pt x="1303020" y="228600"/>
                </a:cubicBezTo>
                <a:cubicBezTo>
                  <a:pt x="1337387" y="245783"/>
                  <a:pt x="1315983" y="224163"/>
                  <a:pt x="1348740" y="251460"/>
                </a:cubicBezTo>
                <a:cubicBezTo>
                  <a:pt x="1385169" y="281817"/>
                  <a:pt x="1359595" y="264486"/>
                  <a:pt x="1386840" y="297180"/>
                </a:cubicBezTo>
                <a:cubicBezTo>
                  <a:pt x="1417197" y="333609"/>
                  <a:pt x="1399866" y="308035"/>
                  <a:pt x="1432560" y="335280"/>
                </a:cubicBezTo>
                <a:cubicBezTo>
                  <a:pt x="1440839" y="342179"/>
                  <a:pt x="1445781" y="353321"/>
                  <a:pt x="1455420" y="358140"/>
                </a:cubicBezTo>
                <a:cubicBezTo>
                  <a:pt x="1467004" y="363932"/>
                  <a:pt x="1481025" y="362352"/>
                  <a:pt x="1493520" y="365760"/>
                </a:cubicBezTo>
                <a:cubicBezTo>
                  <a:pt x="1509018" y="369987"/>
                  <a:pt x="1523655" y="377104"/>
                  <a:pt x="1539240" y="381000"/>
                </a:cubicBezTo>
                <a:cubicBezTo>
                  <a:pt x="1558576" y="385834"/>
                  <a:pt x="1613169" y="400509"/>
                  <a:pt x="1638300" y="403860"/>
                </a:cubicBezTo>
                <a:cubicBezTo>
                  <a:pt x="1663603" y="407234"/>
                  <a:pt x="1689100" y="408940"/>
                  <a:pt x="1714500" y="411480"/>
                </a:cubicBezTo>
                <a:cubicBezTo>
                  <a:pt x="1793240" y="408940"/>
                  <a:pt x="1872067" y="408354"/>
                  <a:pt x="1950720" y="403860"/>
                </a:cubicBezTo>
                <a:cubicBezTo>
                  <a:pt x="1961176" y="403263"/>
                  <a:pt x="1970791" y="397397"/>
                  <a:pt x="1981200" y="396240"/>
                </a:cubicBezTo>
                <a:cubicBezTo>
                  <a:pt x="2016633" y="392303"/>
                  <a:pt x="2052320" y="391160"/>
                  <a:pt x="2087880" y="388620"/>
                </a:cubicBezTo>
                <a:cubicBezTo>
                  <a:pt x="2103120" y="378460"/>
                  <a:pt x="2116594" y="364942"/>
                  <a:pt x="2133600" y="358140"/>
                </a:cubicBezTo>
                <a:cubicBezTo>
                  <a:pt x="2150097" y="351541"/>
                  <a:pt x="2175789" y="340399"/>
                  <a:pt x="2194560" y="335280"/>
                </a:cubicBezTo>
                <a:cubicBezTo>
                  <a:pt x="2214767" y="329769"/>
                  <a:pt x="2235200" y="325120"/>
                  <a:pt x="2255520" y="320040"/>
                </a:cubicBezTo>
                <a:cubicBezTo>
                  <a:pt x="2265680" y="317500"/>
                  <a:pt x="2275536" y="312839"/>
                  <a:pt x="2286000" y="312420"/>
                </a:cubicBezTo>
                <a:lnTo>
                  <a:pt x="2476500" y="304800"/>
                </a:lnTo>
                <a:lnTo>
                  <a:pt x="2522220" y="289560"/>
                </a:lnTo>
                <a:cubicBezTo>
                  <a:pt x="2529840" y="287020"/>
                  <a:pt x="2538397" y="286395"/>
                  <a:pt x="2545080" y="281940"/>
                </a:cubicBezTo>
                <a:cubicBezTo>
                  <a:pt x="2552700" y="276860"/>
                  <a:pt x="2559749" y="270796"/>
                  <a:pt x="2567940" y="266700"/>
                </a:cubicBezTo>
                <a:cubicBezTo>
                  <a:pt x="2575124" y="263108"/>
                  <a:pt x="2583616" y="262672"/>
                  <a:pt x="2590800" y="259080"/>
                </a:cubicBezTo>
                <a:cubicBezTo>
                  <a:pt x="2598991" y="254984"/>
                  <a:pt x="2605469" y="247936"/>
                  <a:pt x="2613660" y="243840"/>
                </a:cubicBezTo>
                <a:cubicBezTo>
                  <a:pt x="2620844" y="240248"/>
                  <a:pt x="2629336" y="239812"/>
                  <a:pt x="2636520" y="236220"/>
                </a:cubicBezTo>
                <a:cubicBezTo>
                  <a:pt x="2689143" y="209908"/>
                  <a:pt x="2626425" y="229219"/>
                  <a:pt x="2689860" y="213360"/>
                </a:cubicBezTo>
                <a:cubicBezTo>
                  <a:pt x="2697480" y="205740"/>
                  <a:pt x="2703300" y="195733"/>
                  <a:pt x="2712720" y="190500"/>
                </a:cubicBezTo>
                <a:cubicBezTo>
                  <a:pt x="2726763" y="182698"/>
                  <a:pt x="2745074" y="184171"/>
                  <a:pt x="2758440" y="175260"/>
                </a:cubicBezTo>
                <a:cubicBezTo>
                  <a:pt x="2766060" y="170180"/>
                  <a:pt x="2773109" y="164116"/>
                  <a:pt x="2781300" y="160020"/>
                </a:cubicBezTo>
                <a:cubicBezTo>
                  <a:pt x="2788484" y="156428"/>
                  <a:pt x="2797139" y="156301"/>
                  <a:pt x="2804160" y="152400"/>
                </a:cubicBezTo>
                <a:cubicBezTo>
                  <a:pt x="2820171" y="143505"/>
                  <a:pt x="2833497" y="130111"/>
                  <a:pt x="2849880" y="121920"/>
                </a:cubicBezTo>
                <a:cubicBezTo>
                  <a:pt x="2860040" y="116840"/>
                  <a:pt x="2870497" y="112316"/>
                  <a:pt x="2880360" y="106680"/>
                </a:cubicBezTo>
                <a:cubicBezTo>
                  <a:pt x="2888311" y="102136"/>
                  <a:pt x="2895029" y="95536"/>
                  <a:pt x="2903220" y="91440"/>
                </a:cubicBezTo>
                <a:cubicBezTo>
                  <a:pt x="2966316" y="59892"/>
                  <a:pt x="2883426" y="112256"/>
                  <a:pt x="2948940" y="68580"/>
                </a:cubicBezTo>
                <a:cubicBezTo>
                  <a:pt x="2954020" y="60960"/>
                  <a:pt x="2957029" y="51441"/>
                  <a:pt x="2964180" y="45720"/>
                </a:cubicBezTo>
                <a:cubicBezTo>
                  <a:pt x="2970452" y="40702"/>
                  <a:pt x="2981360" y="43780"/>
                  <a:pt x="2987040" y="38100"/>
                </a:cubicBezTo>
                <a:cubicBezTo>
                  <a:pt x="2992720" y="32420"/>
                  <a:pt x="2991677" y="22698"/>
                  <a:pt x="2994660" y="15240"/>
                </a:cubicBezTo>
                <a:cubicBezTo>
                  <a:pt x="2996769" y="9967"/>
                  <a:pt x="2999740" y="5080"/>
                  <a:pt x="3002280" y="0"/>
                </a:cubicBezTo>
              </a:path>
            </a:pathLst>
          </a:custGeom>
          <a:noFill/>
          <a:ln w="38100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342900" y="371822"/>
            <a:ext cx="8541236" cy="780356"/>
            <a:chOff x="342900" y="371822"/>
            <a:chExt cx="8541236" cy="780356"/>
          </a:xfrm>
        </p:grpSpPr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0D8664C7-18FE-40AD-8B1C-5045626F4B3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42900" y="371822"/>
              <a:ext cx="8541236" cy="780356"/>
            </a:xfrm>
            <a:prstGeom prst="rect">
              <a:avLst/>
            </a:prstGeom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3B1D25F-5005-4515-981E-D82CAEEF80CA}"/>
                </a:ext>
              </a:extLst>
            </p:cNvPr>
            <p:cNvSpPr txBox="1"/>
            <p:nvPr/>
          </p:nvSpPr>
          <p:spPr>
            <a:xfrm>
              <a:off x="533400" y="464555"/>
              <a:ext cx="412645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Arial Narrow" panose="020B0606020202030204" pitchFamily="34" charset="0"/>
                </a:rPr>
                <a:t>Channel is not a Mailbox</a:t>
              </a:r>
            </a:p>
          </p:txBody>
        </p:sp>
      </p:grpSp>
      <p:sp>
        <p:nvSpPr>
          <p:cNvPr id="35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46672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6" grpId="0" animBg="1"/>
      <p:bldP spid="2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 txBox="1">
            <a:spLocks/>
          </p:cNvSpPr>
          <p:nvPr/>
        </p:nvSpPr>
        <p:spPr>
          <a:xfrm>
            <a:off x="325967" y="1244910"/>
            <a:ext cx="8305800" cy="32508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Channels are a typed conduit through which you can send and receive values using the channel operator, 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&lt;-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ch := make(</a:t>
            </a:r>
            <a:r>
              <a:rPr lang="en-US" sz="1400" dirty="0" err="1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chan</a:t>
            </a: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int)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ch &lt;- v    // Send v to channel 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ch   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in some goroutine g1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v := &lt;- ch  // Receive from 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ch</a:t>
            </a: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, and  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in another goroutine g2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        // assign value to v.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800" dirty="0">
              <a:solidFill>
                <a:srgbClr val="C0000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By default, sends and receives block until the other side is ready. This allows goroutines to synchronize without explicit locks or condition variables. </a:t>
            </a: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Channels declared this way are </a:t>
            </a:r>
            <a:r>
              <a:rPr lang="en-US" sz="1800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bi-directional</a:t>
            </a:r>
            <a:r>
              <a:rPr lang="en-US" sz="1800" dirty="0">
                <a:solidFill>
                  <a:srgbClr val="C0000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, 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meaning any process that can see it can both read and write from it ( and can close it, even if other </a:t>
            </a:r>
            <a:r>
              <a:rPr lang="en-US" sz="1800" dirty="0" err="1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goroutines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 are still using it 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42900" y="371822"/>
            <a:ext cx="8541236" cy="780356"/>
            <a:chOff x="342900" y="371822"/>
            <a:chExt cx="8541236" cy="780356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0D8664C7-18FE-40AD-8B1C-5045626F4B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2900" y="371822"/>
              <a:ext cx="8541236" cy="780356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3B1D25F-5005-4515-981E-D82CAEEF80CA}"/>
                </a:ext>
              </a:extLst>
            </p:cNvPr>
            <p:cNvSpPr txBox="1"/>
            <p:nvPr/>
          </p:nvSpPr>
          <p:spPr>
            <a:xfrm>
              <a:off x="533400" y="464555"/>
              <a:ext cx="169950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Arial Narrow" panose="020B0606020202030204" pitchFamily="34" charset="0"/>
                </a:rPr>
                <a:t>Channels</a:t>
              </a:r>
            </a:p>
          </p:txBody>
        </p:sp>
      </p:grp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25967" y="4495799"/>
            <a:ext cx="8305800" cy="14478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  <a:hlinkClick r:id="rId3"/>
              </a:rPr>
              <a:t>Direction restrictions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:</a:t>
            </a:r>
            <a:endParaRPr lang="en-US" sz="1800" b="1" dirty="0">
              <a:solidFill>
                <a:schemeClr val="bg1"/>
              </a:solidFill>
              <a:latin typeface="Arial Narrow" panose="020B0606020202030204" pitchFamily="34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var </a:t>
            </a:r>
            <a:r>
              <a:rPr lang="en-US" sz="14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bidirectionalChan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chan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string </a:t>
            </a: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read, write and close()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var </a:t>
            </a:r>
            <a:r>
              <a:rPr lang="en-US" sz="14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receiveOnlyChan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&lt;-</a:t>
            </a:r>
            <a:r>
              <a:rPr lang="en-US" sz="14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chan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string </a:t>
            </a: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read only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var </a:t>
            </a:r>
            <a:r>
              <a:rPr lang="en-US" sz="14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sendOnlyChan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chan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&lt;- string    </a:t>
            </a: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write and close() only</a:t>
            </a:r>
          </a:p>
        </p:txBody>
      </p:sp>
    </p:spTree>
    <p:extLst>
      <p:ext uri="{BB962C8B-B14F-4D97-AF65-F5344CB8AC3E}">
        <p14:creationId xmlns:p14="http://schemas.microsoft.com/office/powerpoint/2010/main" val="59531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4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4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42648"/>
            <a:ext cx="7780268" cy="52320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package main  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source file chan1.go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"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n := 3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out := make(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chan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go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multByTwo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(n, out)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fmt.Println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(&lt;-out)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func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multByTwo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num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res_ch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chan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&lt;-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result :=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num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* 2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res_ch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&lt;- result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1774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Channels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652501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9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4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9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6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9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8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9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9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2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9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4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9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6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9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8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9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9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32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9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4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9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6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9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44911"/>
            <a:ext cx="7780268" cy="52320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package main  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source file chan2.go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100" b="1" dirty="0">
              <a:solidFill>
                <a:schemeClr val="bg1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"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"time"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100" b="1" dirty="0">
              <a:solidFill>
                <a:schemeClr val="bg1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n := 8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ich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:= make(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chan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go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multByTwo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(n,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ich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go report(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ich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time.Sleep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(2*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time.Second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try leaving this out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100" b="1" dirty="0">
              <a:solidFill>
                <a:schemeClr val="bg1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func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multByTwo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num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res_ch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chan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prod :=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num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* 2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res_ch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&lt;- prod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100" b="1" dirty="0">
              <a:solidFill>
                <a:schemeClr val="bg1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func report (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pch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chan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 { 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fmt.Println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(&lt;-</a:t>
            </a:r>
            <a:r>
              <a:rPr lang="en-US" sz="18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pch</a:t>
            </a:r>
            <a:r>
              <a:rPr lang="en-US" sz="1800" b="1" dirty="0">
                <a:solidFill>
                  <a:schemeClr val="bg1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 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1774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Channels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429211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9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4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9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6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9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8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9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9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2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9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4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9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6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9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8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9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9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32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9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4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9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6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9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68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9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8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9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92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900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1774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Buffered Channels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28258" y="1295400"/>
            <a:ext cx="7496541" cy="4876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Recall in unbuffered channel (one signal) both sender and receiver block until both are there at the rendezvous… until both are ready to do the signal exchange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Channels can be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buffered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and contain more that one “signal” or message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When you make the channel, you give the length (capacity) of the channel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Buffered channels do not block the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sending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goroutine unless the buffer is full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Receiving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goroutine is not blocked unless the channel buffer is empty</a:t>
            </a:r>
          </a:p>
          <a:p>
            <a:pPr marL="0" indent="0" algn="ctr">
              <a:spcBef>
                <a:spcPts val="1800"/>
              </a:spcBef>
              <a:buClr>
                <a:schemeClr val="bg1"/>
              </a:buClr>
              <a:buNone/>
            </a:pPr>
            <a:r>
              <a:rPr lang="en-US" dirty="0">
                <a:solidFill>
                  <a:srgbClr val="B34D1F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Example: Dining Philosophers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i="1" dirty="0">
              <a:solidFill>
                <a:srgbClr val="0070C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85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9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4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9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9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9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9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3118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Think on it …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28258" y="1447800"/>
            <a:ext cx="7496541" cy="224516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Exercise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you design a Go code structure (or </a:t>
            </a:r>
            <a:r>
              <a:rPr lang="en-US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useage</a:t>
            </a:r>
            <a:r>
              <a:rPr lang="en-US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convention) that will provide the semantics of an Erlang mailbox?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the properties of an Erlang mailbox?</a:t>
            </a:r>
          </a:p>
          <a:p>
            <a:pPr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we find some Go structure(s) that will create or simulate these properties?</a:t>
            </a: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428258" y="4005523"/>
            <a:ext cx="7648941" cy="1447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Followup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Exercise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you do something in Go with </a:t>
            </a:r>
            <a:r>
              <a:rPr lang="en-US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goroutines</a:t>
            </a:r>
            <a:r>
              <a:rPr lang="en-US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that Erlang cannot do with mailboxes?</a:t>
            </a:r>
          </a:p>
        </p:txBody>
      </p:sp>
    </p:spTree>
    <p:extLst>
      <p:ext uri="{BB962C8B-B14F-4D97-AF65-F5344CB8AC3E}">
        <p14:creationId xmlns:p14="http://schemas.microsoft.com/office/powerpoint/2010/main" val="379090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9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9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9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9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4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9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1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44911"/>
            <a:ext cx="7780268" cy="53082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package main                      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source file 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rwchan.go</a:t>
            </a:r>
            <a:endParaRPr lang="en-US" sz="1400" b="1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import (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"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"time"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main()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res := make(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chan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// Create a channel of type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endParaRPr lang="en-US" sz="14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fmt.Println("main spawning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goru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")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go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time.Sleep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(3*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time.Second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res &lt;- 42   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Send the value 42 to the channel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//close(res)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so signal no more messages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}()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// Receive and print the value from the channel (42)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fmt.Println("then printing results")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//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time.Sleep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(1*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time.Second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fmt.Println(&lt;-res)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sync until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goru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is done and has written to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chan</a:t>
            </a:r>
            <a:endParaRPr lang="en-US" sz="14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//fmt.Println("about to try to print a second message ...")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//fmt.Println(&lt;-res)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now what?? there will not be another message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fmt.Println("main ending")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8683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Channel sync behavior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21920156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1866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Goroutine</a:t>
            </a: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 pattern: Worker pool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57200" y="1244911"/>
            <a:ext cx="7613276" cy="47748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Pattern: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 A fixed number of worker goroutines are created to process tasks from a shared queue. The workers process jobs concurrently, making efficient use of resources without overwhelming the system.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Use case: 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This is useful when you need to manage a fixed number of goroutines processing a large number of tasks.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For example you might have a multi-core processor with 16 cores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Make a </a:t>
            </a:r>
            <a:r>
              <a:rPr lang="en-US" sz="1800" i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goroutine</a:t>
            </a:r>
            <a:r>
              <a:rPr lang="en-US" sz="18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 pool of size 16, and then send work to them with this pool pattern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In this way you don’t consume the resources for many more processes than you </a:t>
            </a:r>
            <a:r>
              <a:rPr lang="en-US" sz="1800" i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ctually</a:t>
            </a:r>
            <a:r>
              <a:rPr lang="en-US" sz="18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 can have executing simultaneously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ourier New" panose="02070309020205020404" pitchFamily="49" charset="0"/>
              </a:rPr>
              <a:t>There is nothing conceptual with, say, firing off 500 processes if you have 500 pieces of work to do… but since only 16 can run at a time, you will incur time penalties from context swapping as well as memory use</a:t>
            </a:r>
          </a:p>
        </p:txBody>
      </p:sp>
    </p:spTree>
    <p:extLst>
      <p:ext uri="{BB962C8B-B14F-4D97-AF65-F5344CB8AC3E}">
        <p14:creationId xmlns:p14="http://schemas.microsoft.com/office/powerpoint/2010/main" val="32175898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44911"/>
            <a:ext cx="7780268" cy="53082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package </a:t>
            </a:r>
            <a:r>
              <a:rPr lang="en-US" sz="12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main                               </a:t>
            </a:r>
            <a:r>
              <a:rPr lang="en-US" sz="1200" b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source file </a:t>
            </a:r>
            <a:r>
              <a:rPr lang="en-US" sz="1200" b="1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pool.go</a:t>
            </a:r>
            <a:r>
              <a:rPr lang="en-US" sz="1200" b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in </a:t>
            </a:r>
            <a:r>
              <a:rPr lang="en-US" sz="1200" b="1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goru</a:t>
            </a:r>
            <a:r>
              <a:rPr lang="en-US" sz="1200" b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200" b="1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patts</a:t>
            </a:r>
            <a:endParaRPr lang="en-US" sz="1200" b="1" dirty="0">
              <a:solidFill>
                <a:srgbClr val="C0000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import (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</a:t>
            </a:r>
            <a:r>
              <a:rPr lang="en-US" sz="12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"time"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2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worker(id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jobs &lt;-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chan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results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chan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&lt;-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for job := </a:t>
            </a:r>
            <a:r>
              <a:rPr lang="en-US" sz="12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range jobs 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fmt.Printf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("Worker %d processing job %d\n", id, job)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time.Sleep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(1*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time.Second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2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results &lt;- job * job 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Example of work done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            // better if job produce an </a:t>
            </a:r>
            <a:r>
              <a:rPr lang="en-US" sz="12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to square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 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2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main()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jobs := make(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chan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int, 100)      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buffered channel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results := make(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chan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int, 100)   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buffered channel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start 3 workers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for w := 1; w &lt;= 3; w++ { go worker(w, jobs, results)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parcel out jobs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for j := 1; j &lt;= 20;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j++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 </a:t>
            </a:r>
            <a:r>
              <a:rPr lang="en-US" sz="12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jobs &lt;- j 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close(jobs)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get results as messages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for r := 1; r &lt;= 20; r++ { </a:t>
            </a:r>
            <a:r>
              <a:rPr lang="en-US" sz="1200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fmt.Println</a:t>
            </a:r>
            <a:r>
              <a:rPr lang="en-US" sz="12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(&lt;-results) 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5820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Worker pool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926869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81000" y="1676400"/>
            <a:ext cx="8267700" cy="457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package main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import (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"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fmt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"time"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func hello(n int)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if n&gt;0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fmt.Printf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("Hello world goroutine %p \n“, n)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go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hello(n-1) 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fires off a goroutine, concurrent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func main()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go hello(5)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//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time.Sleep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(1 *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time.Second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time.Sleep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(3100)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fmt.Println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("main function")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676400"/>
            <a:ext cx="7780268" cy="2561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18288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 Condensed" panose="020B0502040204020203" pitchFamily="34" charset="0"/>
              <a:ea typeface="+mn-ea"/>
              <a:cs typeface="+mn-cs"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152178"/>
            <a:ext cx="6858000" cy="5242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Concurrent threads/tasks/processes in Go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7644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Goroutines: Simple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71066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219200"/>
            <a:ext cx="8368544" cy="1295400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9900" dirty="0">
              <a:solidFill>
                <a:srgbClr val="0070C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428750"/>
            <a:ext cx="2133600" cy="10668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779248"/>
            <a:ext cx="7505700" cy="431675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Basics… any function can be “spawned” off as a concurrent activity</a:t>
            </a: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Termed a “goroutine”</a:t>
            </a: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Runs until the code is exhausted, or </a:t>
            </a:r>
            <a:r>
              <a:rPr lang="en-US" i="1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until end of the spawning function</a:t>
            </a: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When we do this</a:t>
            </a:r>
          </a:p>
          <a:p>
            <a:pPr marL="182880" indent="-182880">
              <a:spcBef>
                <a:spcPts val="600"/>
              </a:spcBef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         </a:t>
            </a:r>
            <a:r>
              <a:rPr lang="pl-PL" b="1" dirty="0">
                <a:solidFill>
                  <a:srgbClr val="C00000"/>
                </a:solidFill>
                <a:latin typeface="Consolas" panose="020B0609020204030204" pitchFamily="49" charset="0"/>
              </a:rPr>
              <a:t>go f(x, y, z)</a:t>
            </a:r>
            <a:endParaRPr lang="en-US" b="1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182880" indent="-182880">
              <a:spcBef>
                <a:spcPts val="600"/>
              </a:spcBef>
              <a:buClr>
                <a:schemeClr val="bg1"/>
              </a:buClr>
              <a:buNone/>
            </a:pPr>
            <a:r>
              <a:rPr lang="en-US" b="1" dirty="0">
                <a:solidFill>
                  <a:srgbClr val="C00000"/>
                </a:solidFill>
                <a:latin typeface="Bahnschrift Light Condensed" panose="020B0502040204020203" pitchFamily="34" charset="0"/>
              </a:rPr>
              <a:t>     </a:t>
            </a: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we evaluate f, x, y, and z in the thread doing the “go” command</a:t>
            </a:r>
          </a:p>
          <a:p>
            <a:pPr marL="182880" indent="-18288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 and we execute the  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f(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x,y,z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call in the new thread, new environment</a:t>
            </a:r>
          </a:p>
          <a:p>
            <a:pPr marL="182880" indent="-182880">
              <a:spcBef>
                <a:spcPts val="12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Goroutines run is the same address space, so go supports traditional shared memory access methods for concurrent threads</a:t>
            </a:r>
          </a:p>
          <a:p>
            <a:pPr marL="182880" indent="-182880">
              <a:spcBef>
                <a:spcPts val="12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Watch Rob Pike explain </a:t>
            </a:r>
            <a:r>
              <a:rPr lang="en-US" b="1" dirty="0">
                <a:solidFill>
                  <a:schemeClr val="bg1"/>
                </a:solidFill>
                <a:latin typeface="Bahnschrift Light Condensed" panose="020B0502040204020203" pitchFamily="34" charset="0"/>
                <a:hlinkClick r:id="rId3"/>
              </a:rPr>
              <a:t>Go-style Concurrency</a:t>
            </a:r>
            <a:endParaRPr lang="en-US" b="1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152178"/>
            <a:ext cx="6858000" cy="62707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Concurrent threads/tasks/processes in Go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978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Goroutines</a:t>
            </a:r>
            <a:endParaRPr lang="en-US" sz="32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4F261E9-718C-435E-9E6F-C58C9BD84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go f(x, y, z)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157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81000" y="1676400"/>
            <a:ext cx="8267700" cy="457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"time"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 counter int 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auto set to 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hello(n int)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n&gt;0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fmt.Printf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("Hello world goroutine %d count %d\n“, n, counter)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counter++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hello(n-1)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fires off a goroutine, concurrent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 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hello(20)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 *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time.Second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(3100)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("main function")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152178"/>
            <a:ext cx="6858000" cy="5242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Concurrent threads/tasks/processes in Go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7644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Goroutines: Simple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287152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160051" y="1405869"/>
            <a:ext cx="4419600" cy="38729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"</a:t>
            </a:r>
            <a:r>
              <a:rPr lang="en-US" sz="15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</a:t>
            </a: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"time"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ccc </a:t>
            </a:r>
            <a:r>
              <a:rPr lang="en-US" sz="15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sz="15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5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burner (k </a:t>
            </a:r>
            <a:r>
              <a:rPr lang="en-US" sz="15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</a:t>
            </a:r>
            <a:r>
              <a:rPr lang="en-US" sz="15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fmt.Printf</a:t>
            </a: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 “&gt;&gt;Hi, start </a:t>
            </a:r>
            <a:r>
              <a:rPr lang="en-US" sz="15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goru</a:t>
            </a: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%d \n", k)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ccc = ccc + 1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5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(30*</a:t>
            </a:r>
            <a:r>
              <a:rPr lang="en-US" sz="15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time.Second</a:t>
            </a: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</a:t>
            </a:r>
            <a:r>
              <a:rPr lang="en-US" sz="15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fmt.Printf</a:t>
            </a: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 “&gt;&gt;Bye, end </a:t>
            </a:r>
            <a:r>
              <a:rPr lang="en-US" sz="15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goru</a:t>
            </a: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%d \n", k)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ccc = ccc - 1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5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6298590" y="1202978"/>
            <a:ext cx="2438400" cy="53703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LOTS of Go routines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7275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Goroutines: Bigger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317390" y="3124200"/>
            <a:ext cx="4419600" cy="3443236"/>
          </a:xfrm>
          <a:prstGeom prst="rect">
            <a:avLst/>
          </a:prstGeom>
          <a:solidFill>
            <a:schemeClr val="tx1">
              <a:alpha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7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main() {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ccc = 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n := 5000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 (n&gt;0)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go burner(n)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n = n-1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("all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procs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spawned")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k := 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 (k&lt;50)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fmt.Printf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("count: %d \n", ccc)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 *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time.Second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k = k+1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("\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nEnd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 function")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505200" y="1438682"/>
            <a:ext cx="2514600" cy="1399014"/>
            <a:chOff x="3200400" y="1471495"/>
            <a:chExt cx="2514600" cy="1399014"/>
          </a:xfrm>
        </p:grpSpPr>
        <p:sp>
          <p:nvSpPr>
            <p:cNvPr id="6" name="Rounded Rectangle 5"/>
            <p:cNvSpPr/>
            <p:nvPr/>
          </p:nvSpPr>
          <p:spPr>
            <a:xfrm>
              <a:off x="3200400" y="1471495"/>
              <a:ext cx="2514600" cy="1399014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  <a:alpha val="3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Content Placeholder 1">
              <a:extLst>
                <a:ext uri="{FF2B5EF4-FFF2-40B4-BE49-F238E27FC236}">
                  <a16:creationId xmlns:a16="http://schemas.microsoft.com/office/drawing/2014/main" id="{01045512-5708-4C5B-922C-0065959F9D5E}"/>
                </a:ext>
              </a:extLst>
            </p:cNvPr>
            <p:cNvSpPr txBox="1">
              <a:spLocks/>
            </p:cNvSpPr>
            <p:nvPr/>
          </p:nvSpPr>
          <p:spPr>
            <a:xfrm>
              <a:off x="3343622" y="1570726"/>
              <a:ext cx="2209799" cy="1134925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600" b="1" i="1" dirty="0">
                  <a:solidFill>
                    <a:srgbClr val="BE442C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run it…</a:t>
              </a:r>
            </a:p>
            <a:p>
              <a:pPr marL="0" indent="0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600" b="1" i="1" dirty="0">
                  <a:solidFill>
                    <a:srgbClr val="BE442C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this version shows race conditions</a:t>
              </a:r>
            </a:p>
          </p:txBody>
        </p:sp>
      </p:grpSp>
      <p:cxnSp>
        <p:nvCxnSpPr>
          <p:cNvPr id="15" name="Straight Arrow Connector 14"/>
          <p:cNvCxnSpPr/>
          <p:nvPr/>
        </p:nvCxnSpPr>
        <p:spPr>
          <a:xfrm flipH="1">
            <a:off x="1600200" y="1905000"/>
            <a:ext cx="1828800" cy="862661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133600" y="2286000"/>
            <a:ext cx="1291575" cy="1676400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>
            <a:off x="2091267" y="2794000"/>
            <a:ext cx="1413933" cy="2352564"/>
          </a:xfrm>
          <a:custGeom>
            <a:avLst/>
            <a:gdLst>
              <a:gd name="connsiteX0" fmla="*/ 1413933 w 1413933"/>
              <a:gd name="connsiteY0" fmla="*/ 0 h 2352564"/>
              <a:gd name="connsiteX1" fmla="*/ 1337733 w 1413933"/>
              <a:gd name="connsiteY1" fmla="*/ 1134533 h 2352564"/>
              <a:gd name="connsiteX2" fmla="*/ 1320800 w 1413933"/>
              <a:gd name="connsiteY2" fmla="*/ 1270000 h 2352564"/>
              <a:gd name="connsiteX3" fmla="*/ 1303866 w 1413933"/>
              <a:gd name="connsiteY3" fmla="*/ 1329267 h 2352564"/>
              <a:gd name="connsiteX4" fmla="*/ 1295400 w 1413933"/>
              <a:gd name="connsiteY4" fmla="*/ 1371600 h 2352564"/>
              <a:gd name="connsiteX5" fmla="*/ 1278466 w 1413933"/>
              <a:gd name="connsiteY5" fmla="*/ 1422400 h 2352564"/>
              <a:gd name="connsiteX6" fmla="*/ 1244600 w 1413933"/>
              <a:gd name="connsiteY6" fmla="*/ 1540933 h 2352564"/>
              <a:gd name="connsiteX7" fmla="*/ 1219200 w 1413933"/>
              <a:gd name="connsiteY7" fmla="*/ 1608667 h 2352564"/>
              <a:gd name="connsiteX8" fmla="*/ 1210733 w 1413933"/>
              <a:gd name="connsiteY8" fmla="*/ 1634067 h 2352564"/>
              <a:gd name="connsiteX9" fmla="*/ 1193800 w 1413933"/>
              <a:gd name="connsiteY9" fmla="*/ 1659467 h 2352564"/>
              <a:gd name="connsiteX10" fmla="*/ 1185333 w 1413933"/>
              <a:gd name="connsiteY10" fmla="*/ 1684867 h 2352564"/>
              <a:gd name="connsiteX11" fmla="*/ 1151466 w 1413933"/>
              <a:gd name="connsiteY11" fmla="*/ 1727200 h 2352564"/>
              <a:gd name="connsiteX12" fmla="*/ 1143000 w 1413933"/>
              <a:gd name="connsiteY12" fmla="*/ 1752600 h 2352564"/>
              <a:gd name="connsiteX13" fmla="*/ 1126066 w 1413933"/>
              <a:gd name="connsiteY13" fmla="*/ 1769533 h 2352564"/>
              <a:gd name="connsiteX14" fmla="*/ 1117600 w 1413933"/>
              <a:gd name="connsiteY14" fmla="*/ 1803400 h 2352564"/>
              <a:gd name="connsiteX15" fmla="*/ 1083733 w 1413933"/>
              <a:gd name="connsiteY15" fmla="*/ 1854200 h 2352564"/>
              <a:gd name="connsiteX16" fmla="*/ 1066800 w 1413933"/>
              <a:gd name="connsiteY16" fmla="*/ 1888067 h 2352564"/>
              <a:gd name="connsiteX17" fmla="*/ 1058333 w 1413933"/>
              <a:gd name="connsiteY17" fmla="*/ 1921933 h 2352564"/>
              <a:gd name="connsiteX18" fmla="*/ 1032933 w 1413933"/>
              <a:gd name="connsiteY18" fmla="*/ 1938867 h 2352564"/>
              <a:gd name="connsiteX19" fmla="*/ 1007533 w 1413933"/>
              <a:gd name="connsiteY19" fmla="*/ 1998133 h 2352564"/>
              <a:gd name="connsiteX20" fmla="*/ 990600 w 1413933"/>
              <a:gd name="connsiteY20" fmla="*/ 2015067 h 2352564"/>
              <a:gd name="connsiteX21" fmla="*/ 973666 w 1413933"/>
              <a:gd name="connsiteY21" fmla="*/ 2040467 h 2352564"/>
              <a:gd name="connsiteX22" fmla="*/ 846666 w 1413933"/>
              <a:gd name="connsiteY22" fmla="*/ 2125133 h 2352564"/>
              <a:gd name="connsiteX23" fmla="*/ 821266 w 1413933"/>
              <a:gd name="connsiteY23" fmla="*/ 2142067 h 2352564"/>
              <a:gd name="connsiteX24" fmla="*/ 787400 w 1413933"/>
              <a:gd name="connsiteY24" fmla="*/ 2175933 h 2352564"/>
              <a:gd name="connsiteX25" fmla="*/ 745066 w 1413933"/>
              <a:gd name="connsiteY25" fmla="*/ 2192867 h 2352564"/>
              <a:gd name="connsiteX26" fmla="*/ 694266 w 1413933"/>
              <a:gd name="connsiteY26" fmla="*/ 2235200 h 2352564"/>
              <a:gd name="connsiteX27" fmla="*/ 660400 w 1413933"/>
              <a:gd name="connsiteY27" fmla="*/ 2243667 h 2352564"/>
              <a:gd name="connsiteX28" fmla="*/ 635000 w 1413933"/>
              <a:gd name="connsiteY28" fmla="*/ 2252133 h 2352564"/>
              <a:gd name="connsiteX29" fmla="*/ 592666 w 1413933"/>
              <a:gd name="connsiteY29" fmla="*/ 2277533 h 2352564"/>
              <a:gd name="connsiteX30" fmla="*/ 558800 w 1413933"/>
              <a:gd name="connsiteY30" fmla="*/ 2319867 h 2352564"/>
              <a:gd name="connsiteX31" fmla="*/ 533400 w 1413933"/>
              <a:gd name="connsiteY31" fmla="*/ 2328333 h 2352564"/>
              <a:gd name="connsiteX32" fmla="*/ 397933 w 1413933"/>
              <a:gd name="connsiteY32" fmla="*/ 2336800 h 2352564"/>
              <a:gd name="connsiteX33" fmla="*/ 93133 w 1413933"/>
              <a:gd name="connsiteY33" fmla="*/ 2328333 h 2352564"/>
              <a:gd name="connsiteX34" fmla="*/ 67733 w 1413933"/>
              <a:gd name="connsiteY34" fmla="*/ 2277533 h 2352564"/>
              <a:gd name="connsiteX35" fmla="*/ 33866 w 1413933"/>
              <a:gd name="connsiteY35" fmla="*/ 2235200 h 2352564"/>
              <a:gd name="connsiteX36" fmla="*/ 16933 w 1413933"/>
              <a:gd name="connsiteY36" fmla="*/ 2184400 h 2352564"/>
              <a:gd name="connsiteX37" fmla="*/ 0 w 1413933"/>
              <a:gd name="connsiteY37" fmla="*/ 2159000 h 2352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413933" h="2352564">
                <a:moveTo>
                  <a:pt x="1413933" y="0"/>
                </a:moveTo>
                <a:cubicBezTo>
                  <a:pt x="1388533" y="378178"/>
                  <a:pt x="1364174" y="756427"/>
                  <a:pt x="1337733" y="1134533"/>
                </a:cubicBezTo>
                <a:cubicBezTo>
                  <a:pt x="1336127" y="1157497"/>
                  <a:pt x="1325801" y="1242492"/>
                  <a:pt x="1320800" y="1270000"/>
                </a:cubicBezTo>
                <a:cubicBezTo>
                  <a:pt x="1310242" y="1328073"/>
                  <a:pt x="1315957" y="1280903"/>
                  <a:pt x="1303866" y="1329267"/>
                </a:cubicBezTo>
                <a:cubicBezTo>
                  <a:pt x="1300376" y="1343228"/>
                  <a:pt x="1299186" y="1357717"/>
                  <a:pt x="1295400" y="1371600"/>
                </a:cubicBezTo>
                <a:cubicBezTo>
                  <a:pt x="1290704" y="1388820"/>
                  <a:pt x="1282795" y="1405084"/>
                  <a:pt x="1278466" y="1422400"/>
                </a:cubicBezTo>
                <a:cubicBezTo>
                  <a:pt x="1257206" y="1507442"/>
                  <a:pt x="1268891" y="1468060"/>
                  <a:pt x="1244600" y="1540933"/>
                </a:cubicBezTo>
                <a:cubicBezTo>
                  <a:pt x="1225388" y="1598568"/>
                  <a:pt x="1249560" y="1527706"/>
                  <a:pt x="1219200" y="1608667"/>
                </a:cubicBezTo>
                <a:cubicBezTo>
                  <a:pt x="1216066" y="1617023"/>
                  <a:pt x="1214724" y="1626085"/>
                  <a:pt x="1210733" y="1634067"/>
                </a:cubicBezTo>
                <a:cubicBezTo>
                  <a:pt x="1206182" y="1643168"/>
                  <a:pt x="1198351" y="1650366"/>
                  <a:pt x="1193800" y="1659467"/>
                </a:cubicBezTo>
                <a:cubicBezTo>
                  <a:pt x="1189809" y="1667449"/>
                  <a:pt x="1189324" y="1676885"/>
                  <a:pt x="1185333" y="1684867"/>
                </a:cubicBezTo>
                <a:cubicBezTo>
                  <a:pt x="1174651" y="1706230"/>
                  <a:pt x="1167218" y="1711449"/>
                  <a:pt x="1151466" y="1727200"/>
                </a:cubicBezTo>
                <a:cubicBezTo>
                  <a:pt x="1148644" y="1735667"/>
                  <a:pt x="1147592" y="1744947"/>
                  <a:pt x="1143000" y="1752600"/>
                </a:cubicBezTo>
                <a:cubicBezTo>
                  <a:pt x="1138893" y="1759445"/>
                  <a:pt x="1129636" y="1762393"/>
                  <a:pt x="1126066" y="1769533"/>
                </a:cubicBezTo>
                <a:cubicBezTo>
                  <a:pt x="1120862" y="1779941"/>
                  <a:pt x="1122804" y="1792992"/>
                  <a:pt x="1117600" y="1803400"/>
                </a:cubicBezTo>
                <a:cubicBezTo>
                  <a:pt x="1108499" y="1821603"/>
                  <a:pt x="1092834" y="1835997"/>
                  <a:pt x="1083733" y="1854200"/>
                </a:cubicBezTo>
                <a:cubicBezTo>
                  <a:pt x="1078089" y="1865489"/>
                  <a:pt x="1071232" y="1876249"/>
                  <a:pt x="1066800" y="1888067"/>
                </a:cubicBezTo>
                <a:cubicBezTo>
                  <a:pt x="1062714" y="1898962"/>
                  <a:pt x="1064788" y="1912251"/>
                  <a:pt x="1058333" y="1921933"/>
                </a:cubicBezTo>
                <a:cubicBezTo>
                  <a:pt x="1052688" y="1930400"/>
                  <a:pt x="1041400" y="1933222"/>
                  <a:pt x="1032933" y="1938867"/>
                </a:cubicBezTo>
                <a:cubicBezTo>
                  <a:pt x="1025407" y="1961444"/>
                  <a:pt x="1021482" y="1977209"/>
                  <a:pt x="1007533" y="1998133"/>
                </a:cubicBezTo>
                <a:cubicBezTo>
                  <a:pt x="1003105" y="2004775"/>
                  <a:pt x="995587" y="2008834"/>
                  <a:pt x="990600" y="2015067"/>
                </a:cubicBezTo>
                <a:cubicBezTo>
                  <a:pt x="984243" y="2023013"/>
                  <a:pt x="981542" y="2034023"/>
                  <a:pt x="973666" y="2040467"/>
                </a:cubicBezTo>
                <a:cubicBezTo>
                  <a:pt x="973656" y="2040475"/>
                  <a:pt x="860784" y="2115721"/>
                  <a:pt x="846666" y="2125133"/>
                </a:cubicBezTo>
                <a:cubicBezTo>
                  <a:pt x="838199" y="2130778"/>
                  <a:pt x="828461" y="2134872"/>
                  <a:pt x="821266" y="2142067"/>
                </a:cubicBezTo>
                <a:cubicBezTo>
                  <a:pt x="809977" y="2153356"/>
                  <a:pt x="800683" y="2167077"/>
                  <a:pt x="787400" y="2175933"/>
                </a:cubicBezTo>
                <a:cubicBezTo>
                  <a:pt x="774754" y="2184364"/>
                  <a:pt x="759177" y="2187222"/>
                  <a:pt x="745066" y="2192867"/>
                </a:cubicBezTo>
                <a:cubicBezTo>
                  <a:pt x="729808" y="2208125"/>
                  <a:pt x="714895" y="2226359"/>
                  <a:pt x="694266" y="2235200"/>
                </a:cubicBezTo>
                <a:cubicBezTo>
                  <a:pt x="683571" y="2239784"/>
                  <a:pt x="671588" y="2240470"/>
                  <a:pt x="660400" y="2243667"/>
                </a:cubicBezTo>
                <a:cubicBezTo>
                  <a:pt x="651819" y="2246119"/>
                  <a:pt x="643467" y="2249311"/>
                  <a:pt x="635000" y="2252133"/>
                </a:cubicBezTo>
                <a:cubicBezTo>
                  <a:pt x="592091" y="2295042"/>
                  <a:pt x="647624" y="2244558"/>
                  <a:pt x="592666" y="2277533"/>
                </a:cubicBezTo>
                <a:cubicBezTo>
                  <a:pt x="558147" y="2298245"/>
                  <a:pt x="593407" y="2292182"/>
                  <a:pt x="558800" y="2319867"/>
                </a:cubicBezTo>
                <a:cubicBezTo>
                  <a:pt x="551831" y="2325442"/>
                  <a:pt x="541867" y="2325511"/>
                  <a:pt x="533400" y="2328333"/>
                </a:cubicBezTo>
                <a:cubicBezTo>
                  <a:pt x="487686" y="2374047"/>
                  <a:pt x="528251" y="2342013"/>
                  <a:pt x="397933" y="2336800"/>
                </a:cubicBezTo>
                <a:cubicBezTo>
                  <a:pt x="296375" y="2332738"/>
                  <a:pt x="194733" y="2331155"/>
                  <a:pt x="93133" y="2328333"/>
                </a:cubicBezTo>
                <a:cubicBezTo>
                  <a:pt x="44606" y="2255541"/>
                  <a:pt x="102786" y="2347640"/>
                  <a:pt x="67733" y="2277533"/>
                </a:cubicBezTo>
                <a:cubicBezTo>
                  <a:pt x="57051" y="2256170"/>
                  <a:pt x="49618" y="2250951"/>
                  <a:pt x="33866" y="2235200"/>
                </a:cubicBezTo>
                <a:cubicBezTo>
                  <a:pt x="28222" y="2218267"/>
                  <a:pt x="26834" y="2199252"/>
                  <a:pt x="16933" y="2184400"/>
                </a:cubicBezTo>
                <a:lnTo>
                  <a:pt x="0" y="2159000"/>
                </a:lnTo>
              </a:path>
            </a:pathLst>
          </a:custGeom>
          <a:noFill/>
          <a:ln w="38100">
            <a:solidFill>
              <a:srgbClr val="FFC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954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8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8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8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8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8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8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8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70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8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80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8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90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8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8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8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8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8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40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8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800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500"/>
                            </p:stCondLst>
                            <p:childTnLst>
                              <p:par>
                                <p:cTn id="1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build="p"/>
      <p:bldP spid="11" grpId="0" build="p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 txBox="1">
            <a:spLocks/>
          </p:cNvSpPr>
          <p:nvPr/>
        </p:nvSpPr>
        <p:spPr>
          <a:xfrm>
            <a:off x="479668" y="1152178"/>
            <a:ext cx="8267700" cy="53969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6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7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"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"time"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"sync"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7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ccc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sz="1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mu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sync.Mutex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7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WW = 60   // sleep wait loops in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NN = 40   // sleep seconds in each process to sim workload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PP = 50000  // total number of processes to spawn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7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burner (k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fmt.Printf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("Hello world, starts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goroutine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%d \n", k)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mu.Lock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ccc = ccc + 1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mu.Unlock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(NN*</a:t>
            </a:r>
            <a:r>
              <a:rPr lang="en-US" sz="14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time.Second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mu.Lock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ccc = ccc - 1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mu.Unlock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486400" y="1152178"/>
            <a:ext cx="3250590" cy="5242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Prevent the Race Conditions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6714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Goroutines: Synch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347246" y="1962562"/>
            <a:ext cx="2362200" cy="1143000"/>
            <a:chOff x="3657600" y="1981200"/>
            <a:chExt cx="2362200" cy="1143000"/>
          </a:xfrm>
        </p:grpSpPr>
        <p:sp>
          <p:nvSpPr>
            <p:cNvPr id="3" name="Rounded Rectangle 2"/>
            <p:cNvSpPr/>
            <p:nvPr/>
          </p:nvSpPr>
          <p:spPr>
            <a:xfrm>
              <a:off x="3657600" y="1981200"/>
              <a:ext cx="2362200" cy="1143000"/>
            </a:xfrm>
            <a:prstGeom prst="roundRect">
              <a:avLst/>
            </a:prstGeom>
            <a:solidFill>
              <a:srgbClr val="FFFF00">
                <a:alpha val="1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ontent Placeholder 1">
              <a:extLst>
                <a:ext uri="{FF2B5EF4-FFF2-40B4-BE49-F238E27FC236}">
                  <a16:creationId xmlns:a16="http://schemas.microsoft.com/office/drawing/2014/main" id="{01045512-5708-4C5B-922C-0065959F9D5E}"/>
                </a:ext>
              </a:extLst>
            </p:cNvPr>
            <p:cNvSpPr txBox="1">
              <a:spLocks/>
            </p:cNvSpPr>
            <p:nvPr/>
          </p:nvSpPr>
          <p:spPr>
            <a:xfrm>
              <a:off x="3886200" y="1981200"/>
              <a:ext cx="2040162" cy="11430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b="1" i="1" dirty="0">
                  <a:solidFill>
                    <a:srgbClr val="FF0000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low level </a:t>
              </a:r>
              <a:r>
                <a:rPr lang="en-US" sz="1800" b="1" i="1" dirty="0" err="1">
                  <a:solidFill>
                    <a:srgbClr val="FF0000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mutex</a:t>
              </a:r>
              <a:r>
                <a:rPr lang="en-US" sz="1800" b="1" i="1" dirty="0">
                  <a:solidFill>
                    <a:srgbClr val="FF0000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 lock, like we did with Java threads</a:t>
              </a:r>
            </a:p>
          </p:txBody>
        </p:sp>
      </p:grpSp>
      <p:cxnSp>
        <p:nvCxnSpPr>
          <p:cNvPr id="12" name="Straight Arrow Connector 11"/>
          <p:cNvCxnSpPr/>
          <p:nvPr/>
        </p:nvCxnSpPr>
        <p:spPr>
          <a:xfrm flipH="1" flipV="1">
            <a:off x="1676400" y="2286000"/>
            <a:ext cx="1655214" cy="74140"/>
          </a:xfrm>
          <a:prstGeom prst="straightConnector1">
            <a:avLst/>
          </a:prstGeom>
          <a:ln w="25400">
            <a:solidFill>
              <a:schemeClr val="accent5">
                <a:lumMod val="75000"/>
                <a:alpha val="60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438400" y="2633958"/>
            <a:ext cx="893214" cy="337842"/>
          </a:xfrm>
          <a:prstGeom prst="straightConnector1">
            <a:avLst/>
          </a:prstGeom>
          <a:ln w="25400">
            <a:solidFill>
              <a:schemeClr val="accent5">
                <a:lumMod val="75000"/>
                <a:alpha val="60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1862630" y="3132667"/>
            <a:ext cx="2116703" cy="1905000"/>
          </a:xfrm>
          <a:custGeom>
            <a:avLst/>
            <a:gdLst>
              <a:gd name="connsiteX0" fmla="*/ 2116703 w 2116703"/>
              <a:gd name="connsiteY0" fmla="*/ 0 h 1905000"/>
              <a:gd name="connsiteX1" fmla="*/ 1981237 w 2116703"/>
              <a:gd name="connsiteY1" fmla="*/ 397933 h 1905000"/>
              <a:gd name="connsiteX2" fmla="*/ 1879637 w 2116703"/>
              <a:gd name="connsiteY2" fmla="*/ 626533 h 1905000"/>
              <a:gd name="connsiteX3" fmla="*/ 1828837 w 2116703"/>
              <a:gd name="connsiteY3" fmla="*/ 787400 h 1905000"/>
              <a:gd name="connsiteX4" fmla="*/ 1718770 w 2116703"/>
              <a:gd name="connsiteY4" fmla="*/ 1058333 h 1905000"/>
              <a:gd name="connsiteX5" fmla="*/ 1642570 w 2116703"/>
              <a:gd name="connsiteY5" fmla="*/ 1193800 h 1905000"/>
              <a:gd name="connsiteX6" fmla="*/ 1591770 w 2116703"/>
              <a:gd name="connsiteY6" fmla="*/ 1261533 h 1905000"/>
              <a:gd name="connsiteX7" fmla="*/ 1422437 w 2116703"/>
              <a:gd name="connsiteY7" fmla="*/ 1464733 h 1905000"/>
              <a:gd name="connsiteX8" fmla="*/ 1363170 w 2116703"/>
              <a:gd name="connsiteY8" fmla="*/ 1532466 h 1905000"/>
              <a:gd name="connsiteX9" fmla="*/ 1337770 w 2116703"/>
              <a:gd name="connsiteY9" fmla="*/ 1566333 h 1905000"/>
              <a:gd name="connsiteX10" fmla="*/ 1303903 w 2116703"/>
              <a:gd name="connsiteY10" fmla="*/ 1600200 h 1905000"/>
              <a:gd name="connsiteX11" fmla="*/ 1286970 w 2116703"/>
              <a:gd name="connsiteY11" fmla="*/ 1625600 h 1905000"/>
              <a:gd name="connsiteX12" fmla="*/ 1185370 w 2116703"/>
              <a:gd name="connsiteY12" fmla="*/ 1693333 h 1905000"/>
              <a:gd name="connsiteX13" fmla="*/ 1049903 w 2116703"/>
              <a:gd name="connsiteY13" fmla="*/ 1735666 h 1905000"/>
              <a:gd name="connsiteX14" fmla="*/ 982170 w 2116703"/>
              <a:gd name="connsiteY14" fmla="*/ 1761066 h 1905000"/>
              <a:gd name="connsiteX15" fmla="*/ 922903 w 2116703"/>
              <a:gd name="connsiteY15" fmla="*/ 1769533 h 1905000"/>
              <a:gd name="connsiteX16" fmla="*/ 846703 w 2116703"/>
              <a:gd name="connsiteY16" fmla="*/ 1786466 h 1905000"/>
              <a:gd name="connsiteX17" fmla="*/ 626570 w 2116703"/>
              <a:gd name="connsiteY17" fmla="*/ 1854200 h 1905000"/>
              <a:gd name="connsiteX18" fmla="*/ 499570 w 2116703"/>
              <a:gd name="connsiteY18" fmla="*/ 1871133 h 1905000"/>
              <a:gd name="connsiteX19" fmla="*/ 431837 w 2116703"/>
              <a:gd name="connsiteY19" fmla="*/ 1888066 h 1905000"/>
              <a:gd name="connsiteX20" fmla="*/ 372570 w 2116703"/>
              <a:gd name="connsiteY20" fmla="*/ 1896533 h 1905000"/>
              <a:gd name="connsiteX21" fmla="*/ 330237 w 2116703"/>
              <a:gd name="connsiteY21" fmla="*/ 1905000 h 1905000"/>
              <a:gd name="connsiteX22" fmla="*/ 127037 w 2116703"/>
              <a:gd name="connsiteY22" fmla="*/ 1896533 h 1905000"/>
              <a:gd name="connsiteX23" fmla="*/ 67770 w 2116703"/>
              <a:gd name="connsiteY23" fmla="*/ 1879600 h 1905000"/>
              <a:gd name="connsiteX24" fmla="*/ 33903 w 2116703"/>
              <a:gd name="connsiteY24" fmla="*/ 1871133 h 1905000"/>
              <a:gd name="connsiteX25" fmla="*/ 37 w 2116703"/>
              <a:gd name="connsiteY25" fmla="*/ 1862666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116703" h="1905000">
                <a:moveTo>
                  <a:pt x="2116703" y="0"/>
                </a:moveTo>
                <a:cubicBezTo>
                  <a:pt x="1885694" y="508223"/>
                  <a:pt x="2171703" y="-152304"/>
                  <a:pt x="1981237" y="397933"/>
                </a:cubicBezTo>
                <a:cubicBezTo>
                  <a:pt x="1953960" y="476733"/>
                  <a:pt x="1910023" y="548879"/>
                  <a:pt x="1879637" y="626533"/>
                </a:cubicBezTo>
                <a:cubicBezTo>
                  <a:pt x="1859146" y="678899"/>
                  <a:pt x="1847750" y="734444"/>
                  <a:pt x="1828837" y="787400"/>
                </a:cubicBezTo>
                <a:cubicBezTo>
                  <a:pt x="1824698" y="798990"/>
                  <a:pt x="1748172" y="1001791"/>
                  <a:pt x="1718770" y="1058333"/>
                </a:cubicBezTo>
                <a:cubicBezTo>
                  <a:pt x="1694868" y="1104299"/>
                  <a:pt x="1670029" y="1149866"/>
                  <a:pt x="1642570" y="1193800"/>
                </a:cubicBezTo>
                <a:cubicBezTo>
                  <a:pt x="1627612" y="1217732"/>
                  <a:pt x="1609567" y="1239629"/>
                  <a:pt x="1591770" y="1261533"/>
                </a:cubicBezTo>
                <a:cubicBezTo>
                  <a:pt x="1536171" y="1329962"/>
                  <a:pt x="1479295" y="1397346"/>
                  <a:pt x="1422437" y="1464733"/>
                </a:cubicBezTo>
                <a:cubicBezTo>
                  <a:pt x="1403090" y="1487662"/>
                  <a:pt x="1381170" y="1508465"/>
                  <a:pt x="1363170" y="1532466"/>
                </a:cubicBezTo>
                <a:cubicBezTo>
                  <a:pt x="1354703" y="1543755"/>
                  <a:pt x="1347062" y="1555713"/>
                  <a:pt x="1337770" y="1566333"/>
                </a:cubicBezTo>
                <a:cubicBezTo>
                  <a:pt x="1327257" y="1578348"/>
                  <a:pt x="1314293" y="1588078"/>
                  <a:pt x="1303903" y="1600200"/>
                </a:cubicBezTo>
                <a:cubicBezTo>
                  <a:pt x="1297281" y="1607926"/>
                  <a:pt x="1294499" y="1618755"/>
                  <a:pt x="1286970" y="1625600"/>
                </a:cubicBezTo>
                <a:cubicBezTo>
                  <a:pt x="1222712" y="1684016"/>
                  <a:pt x="1236031" y="1676445"/>
                  <a:pt x="1185370" y="1693333"/>
                </a:cubicBezTo>
                <a:cubicBezTo>
                  <a:pt x="1116123" y="1745268"/>
                  <a:pt x="1184676" y="1701973"/>
                  <a:pt x="1049903" y="1735666"/>
                </a:cubicBezTo>
                <a:cubicBezTo>
                  <a:pt x="1026510" y="1741514"/>
                  <a:pt x="1005469" y="1754853"/>
                  <a:pt x="982170" y="1761066"/>
                </a:cubicBezTo>
                <a:cubicBezTo>
                  <a:pt x="962888" y="1766208"/>
                  <a:pt x="942517" y="1765855"/>
                  <a:pt x="922903" y="1769533"/>
                </a:cubicBezTo>
                <a:cubicBezTo>
                  <a:pt x="897329" y="1774328"/>
                  <a:pt x="871682" y="1779180"/>
                  <a:pt x="846703" y="1786466"/>
                </a:cubicBezTo>
                <a:cubicBezTo>
                  <a:pt x="698154" y="1829793"/>
                  <a:pt x="756280" y="1823681"/>
                  <a:pt x="626570" y="1854200"/>
                </a:cubicBezTo>
                <a:cubicBezTo>
                  <a:pt x="592575" y="1862199"/>
                  <a:pt x="530287" y="1867720"/>
                  <a:pt x="499570" y="1871133"/>
                </a:cubicBezTo>
                <a:cubicBezTo>
                  <a:pt x="476992" y="1876777"/>
                  <a:pt x="454658" y="1883502"/>
                  <a:pt x="431837" y="1888066"/>
                </a:cubicBezTo>
                <a:cubicBezTo>
                  <a:pt x="412268" y="1891980"/>
                  <a:pt x="392255" y="1893252"/>
                  <a:pt x="372570" y="1896533"/>
                </a:cubicBezTo>
                <a:cubicBezTo>
                  <a:pt x="358375" y="1898899"/>
                  <a:pt x="344348" y="1902178"/>
                  <a:pt x="330237" y="1905000"/>
                </a:cubicBezTo>
                <a:cubicBezTo>
                  <a:pt x="262504" y="1902178"/>
                  <a:pt x="194657" y="1901363"/>
                  <a:pt x="127037" y="1896533"/>
                </a:cubicBezTo>
                <a:cubicBezTo>
                  <a:pt x="109398" y="1895273"/>
                  <a:pt x="85123" y="1884558"/>
                  <a:pt x="67770" y="1879600"/>
                </a:cubicBezTo>
                <a:cubicBezTo>
                  <a:pt x="56581" y="1876403"/>
                  <a:pt x="44799" y="1875219"/>
                  <a:pt x="33903" y="1871133"/>
                </a:cubicBezTo>
                <a:cubicBezTo>
                  <a:pt x="-2487" y="1857487"/>
                  <a:pt x="37" y="1840562"/>
                  <a:pt x="37" y="1862666"/>
                </a:cubicBezTo>
              </a:path>
            </a:pathLst>
          </a:custGeom>
          <a:noFill/>
          <a:ln w="25400">
            <a:solidFill>
              <a:srgbClr val="00B05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057400" y="3132666"/>
            <a:ext cx="2269103" cy="2277534"/>
          </a:xfrm>
          <a:custGeom>
            <a:avLst/>
            <a:gdLst>
              <a:gd name="connsiteX0" fmla="*/ 2116703 w 2116703"/>
              <a:gd name="connsiteY0" fmla="*/ 0 h 1905000"/>
              <a:gd name="connsiteX1" fmla="*/ 1981237 w 2116703"/>
              <a:gd name="connsiteY1" fmla="*/ 397933 h 1905000"/>
              <a:gd name="connsiteX2" fmla="*/ 1879637 w 2116703"/>
              <a:gd name="connsiteY2" fmla="*/ 626533 h 1905000"/>
              <a:gd name="connsiteX3" fmla="*/ 1828837 w 2116703"/>
              <a:gd name="connsiteY3" fmla="*/ 787400 h 1905000"/>
              <a:gd name="connsiteX4" fmla="*/ 1718770 w 2116703"/>
              <a:gd name="connsiteY4" fmla="*/ 1058333 h 1905000"/>
              <a:gd name="connsiteX5" fmla="*/ 1642570 w 2116703"/>
              <a:gd name="connsiteY5" fmla="*/ 1193800 h 1905000"/>
              <a:gd name="connsiteX6" fmla="*/ 1591770 w 2116703"/>
              <a:gd name="connsiteY6" fmla="*/ 1261533 h 1905000"/>
              <a:gd name="connsiteX7" fmla="*/ 1422437 w 2116703"/>
              <a:gd name="connsiteY7" fmla="*/ 1464733 h 1905000"/>
              <a:gd name="connsiteX8" fmla="*/ 1363170 w 2116703"/>
              <a:gd name="connsiteY8" fmla="*/ 1532466 h 1905000"/>
              <a:gd name="connsiteX9" fmla="*/ 1337770 w 2116703"/>
              <a:gd name="connsiteY9" fmla="*/ 1566333 h 1905000"/>
              <a:gd name="connsiteX10" fmla="*/ 1303903 w 2116703"/>
              <a:gd name="connsiteY10" fmla="*/ 1600200 h 1905000"/>
              <a:gd name="connsiteX11" fmla="*/ 1286970 w 2116703"/>
              <a:gd name="connsiteY11" fmla="*/ 1625600 h 1905000"/>
              <a:gd name="connsiteX12" fmla="*/ 1185370 w 2116703"/>
              <a:gd name="connsiteY12" fmla="*/ 1693333 h 1905000"/>
              <a:gd name="connsiteX13" fmla="*/ 1049903 w 2116703"/>
              <a:gd name="connsiteY13" fmla="*/ 1735666 h 1905000"/>
              <a:gd name="connsiteX14" fmla="*/ 982170 w 2116703"/>
              <a:gd name="connsiteY14" fmla="*/ 1761066 h 1905000"/>
              <a:gd name="connsiteX15" fmla="*/ 922903 w 2116703"/>
              <a:gd name="connsiteY15" fmla="*/ 1769533 h 1905000"/>
              <a:gd name="connsiteX16" fmla="*/ 846703 w 2116703"/>
              <a:gd name="connsiteY16" fmla="*/ 1786466 h 1905000"/>
              <a:gd name="connsiteX17" fmla="*/ 626570 w 2116703"/>
              <a:gd name="connsiteY17" fmla="*/ 1854200 h 1905000"/>
              <a:gd name="connsiteX18" fmla="*/ 499570 w 2116703"/>
              <a:gd name="connsiteY18" fmla="*/ 1871133 h 1905000"/>
              <a:gd name="connsiteX19" fmla="*/ 431837 w 2116703"/>
              <a:gd name="connsiteY19" fmla="*/ 1888066 h 1905000"/>
              <a:gd name="connsiteX20" fmla="*/ 372570 w 2116703"/>
              <a:gd name="connsiteY20" fmla="*/ 1896533 h 1905000"/>
              <a:gd name="connsiteX21" fmla="*/ 330237 w 2116703"/>
              <a:gd name="connsiteY21" fmla="*/ 1905000 h 1905000"/>
              <a:gd name="connsiteX22" fmla="*/ 127037 w 2116703"/>
              <a:gd name="connsiteY22" fmla="*/ 1896533 h 1905000"/>
              <a:gd name="connsiteX23" fmla="*/ 67770 w 2116703"/>
              <a:gd name="connsiteY23" fmla="*/ 1879600 h 1905000"/>
              <a:gd name="connsiteX24" fmla="*/ 33903 w 2116703"/>
              <a:gd name="connsiteY24" fmla="*/ 1871133 h 1905000"/>
              <a:gd name="connsiteX25" fmla="*/ 37 w 2116703"/>
              <a:gd name="connsiteY25" fmla="*/ 1862666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116703" h="1905000">
                <a:moveTo>
                  <a:pt x="2116703" y="0"/>
                </a:moveTo>
                <a:cubicBezTo>
                  <a:pt x="1885694" y="508223"/>
                  <a:pt x="2171703" y="-152304"/>
                  <a:pt x="1981237" y="397933"/>
                </a:cubicBezTo>
                <a:cubicBezTo>
                  <a:pt x="1953960" y="476733"/>
                  <a:pt x="1910023" y="548879"/>
                  <a:pt x="1879637" y="626533"/>
                </a:cubicBezTo>
                <a:cubicBezTo>
                  <a:pt x="1859146" y="678899"/>
                  <a:pt x="1847750" y="734444"/>
                  <a:pt x="1828837" y="787400"/>
                </a:cubicBezTo>
                <a:cubicBezTo>
                  <a:pt x="1824698" y="798990"/>
                  <a:pt x="1748172" y="1001791"/>
                  <a:pt x="1718770" y="1058333"/>
                </a:cubicBezTo>
                <a:cubicBezTo>
                  <a:pt x="1694868" y="1104299"/>
                  <a:pt x="1670029" y="1149866"/>
                  <a:pt x="1642570" y="1193800"/>
                </a:cubicBezTo>
                <a:cubicBezTo>
                  <a:pt x="1627612" y="1217732"/>
                  <a:pt x="1609567" y="1239629"/>
                  <a:pt x="1591770" y="1261533"/>
                </a:cubicBezTo>
                <a:cubicBezTo>
                  <a:pt x="1536171" y="1329962"/>
                  <a:pt x="1479295" y="1397346"/>
                  <a:pt x="1422437" y="1464733"/>
                </a:cubicBezTo>
                <a:cubicBezTo>
                  <a:pt x="1403090" y="1487662"/>
                  <a:pt x="1381170" y="1508465"/>
                  <a:pt x="1363170" y="1532466"/>
                </a:cubicBezTo>
                <a:cubicBezTo>
                  <a:pt x="1354703" y="1543755"/>
                  <a:pt x="1347062" y="1555713"/>
                  <a:pt x="1337770" y="1566333"/>
                </a:cubicBezTo>
                <a:cubicBezTo>
                  <a:pt x="1327257" y="1578348"/>
                  <a:pt x="1314293" y="1588078"/>
                  <a:pt x="1303903" y="1600200"/>
                </a:cubicBezTo>
                <a:cubicBezTo>
                  <a:pt x="1297281" y="1607926"/>
                  <a:pt x="1294499" y="1618755"/>
                  <a:pt x="1286970" y="1625600"/>
                </a:cubicBezTo>
                <a:cubicBezTo>
                  <a:pt x="1222712" y="1684016"/>
                  <a:pt x="1236031" y="1676445"/>
                  <a:pt x="1185370" y="1693333"/>
                </a:cubicBezTo>
                <a:cubicBezTo>
                  <a:pt x="1116123" y="1745268"/>
                  <a:pt x="1184676" y="1701973"/>
                  <a:pt x="1049903" y="1735666"/>
                </a:cubicBezTo>
                <a:cubicBezTo>
                  <a:pt x="1026510" y="1741514"/>
                  <a:pt x="1005469" y="1754853"/>
                  <a:pt x="982170" y="1761066"/>
                </a:cubicBezTo>
                <a:cubicBezTo>
                  <a:pt x="962888" y="1766208"/>
                  <a:pt x="942517" y="1765855"/>
                  <a:pt x="922903" y="1769533"/>
                </a:cubicBezTo>
                <a:cubicBezTo>
                  <a:pt x="897329" y="1774328"/>
                  <a:pt x="871682" y="1779180"/>
                  <a:pt x="846703" y="1786466"/>
                </a:cubicBezTo>
                <a:cubicBezTo>
                  <a:pt x="698154" y="1829793"/>
                  <a:pt x="756280" y="1823681"/>
                  <a:pt x="626570" y="1854200"/>
                </a:cubicBezTo>
                <a:cubicBezTo>
                  <a:pt x="592575" y="1862199"/>
                  <a:pt x="530287" y="1867720"/>
                  <a:pt x="499570" y="1871133"/>
                </a:cubicBezTo>
                <a:cubicBezTo>
                  <a:pt x="476992" y="1876777"/>
                  <a:pt x="454658" y="1883502"/>
                  <a:pt x="431837" y="1888066"/>
                </a:cubicBezTo>
                <a:cubicBezTo>
                  <a:pt x="412268" y="1891980"/>
                  <a:pt x="392255" y="1893252"/>
                  <a:pt x="372570" y="1896533"/>
                </a:cubicBezTo>
                <a:cubicBezTo>
                  <a:pt x="358375" y="1898899"/>
                  <a:pt x="344348" y="1902178"/>
                  <a:pt x="330237" y="1905000"/>
                </a:cubicBezTo>
                <a:cubicBezTo>
                  <a:pt x="262504" y="1902178"/>
                  <a:pt x="194657" y="1901363"/>
                  <a:pt x="127037" y="1896533"/>
                </a:cubicBezTo>
                <a:cubicBezTo>
                  <a:pt x="109398" y="1895273"/>
                  <a:pt x="85123" y="1884558"/>
                  <a:pt x="67770" y="1879600"/>
                </a:cubicBezTo>
                <a:cubicBezTo>
                  <a:pt x="56581" y="1876403"/>
                  <a:pt x="44799" y="1875219"/>
                  <a:pt x="33903" y="1871133"/>
                </a:cubicBezTo>
                <a:cubicBezTo>
                  <a:pt x="-2487" y="1857487"/>
                  <a:pt x="37" y="1840562"/>
                  <a:pt x="37" y="1862666"/>
                </a:cubicBezTo>
              </a:path>
            </a:pathLst>
          </a:custGeom>
          <a:noFill/>
          <a:ln w="25400">
            <a:solidFill>
              <a:srgbClr val="00B05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6575657" y="2362669"/>
            <a:ext cx="1676401" cy="1143000"/>
            <a:chOff x="4838700" y="5058946"/>
            <a:chExt cx="1676401" cy="1143000"/>
          </a:xfrm>
        </p:grpSpPr>
        <p:sp>
          <p:nvSpPr>
            <p:cNvPr id="21" name="Content Placeholder 1">
              <a:extLst>
                <a:ext uri="{FF2B5EF4-FFF2-40B4-BE49-F238E27FC236}">
                  <a16:creationId xmlns:a16="http://schemas.microsoft.com/office/drawing/2014/main" id="{01045512-5708-4C5B-922C-0065959F9D5E}"/>
                </a:ext>
              </a:extLst>
            </p:cNvPr>
            <p:cNvSpPr txBox="1">
              <a:spLocks/>
            </p:cNvSpPr>
            <p:nvPr/>
          </p:nvSpPr>
          <p:spPr>
            <a:xfrm>
              <a:off x="5029200" y="5192296"/>
              <a:ext cx="1417364" cy="8763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0"/>
                </a:spcBef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en-US" sz="1800" b="1" i="1" dirty="0">
                  <a:solidFill>
                    <a:srgbClr val="FF0000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Shared data / resource</a:t>
              </a: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838700" y="5058946"/>
              <a:ext cx="1676401" cy="1143000"/>
            </a:xfrm>
            <a:prstGeom prst="roundRect">
              <a:avLst/>
            </a:prstGeom>
            <a:solidFill>
              <a:srgbClr val="FFFF00">
                <a:alpha val="16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Freeform 29"/>
          <p:cNvSpPr/>
          <p:nvPr/>
        </p:nvSpPr>
        <p:spPr>
          <a:xfrm>
            <a:off x="1794926" y="1625600"/>
            <a:ext cx="4910674" cy="1202267"/>
          </a:xfrm>
          <a:custGeom>
            <a:avLst/>
            <a:gdLst>
              <a:gd name="connsiteX0" fmla="*/ 4910674 w 4910674"/>
              <a:gd name="connsiteY0" fmla="*/ 745067 h 1202267"/>
              <a:gd name="connsiteX1" fmla="*/ 4800607 w 4910674"/>
              <a:gd name="connsiteY1" fmla="*/ 423333 h 1202267"/>
              <a:gd name="connsiteX2" fmla="*/ 4732874 w 4910674"/>
              <a:gd name="connsiteY2" fmla="*/ 330200 h 1202267"/>
              <a:gd name="connsiteX3" fmla="*/ 4580474 w 4910674"/>
              <a:gd name="connsiteY3" fmla="*/ 279400 h 1202267"/>
              <a:gd name="connsiteX4" fmla="*/ 4241807 w 4910674"/>
              <a:gd name="connsiteY4" fmla="*/ 211667 h 1202267"/>
              <a:gd name="connsiteX5" fmla="*/ 4047074 w 4910674"/>
              <a:gd name="connsiteY5" fmla="*/ 177800 h 1202267"/>
              <a:gd name="connsiteX6" fmla="*/ 4021674 w 4910674"/>
              <a:gd name="connsiteY6" fmla="*/ 169333 h 1202267"/>
              <a:gd name="connsiteX7" fmla="*/ 3920074 w 4910674"/>
              <a:gd name="connsiteY7" fmla="*/ 127000 h 1202267"/>
              <a:gd name="connsiteX8" fmla="*/ 3759207 w 4910674"/>
              <a:gd name="connsiteY8" fmla="*/ 101600 h 1202267"/>
              <a:gd name="connsiteX9" fmla="*/ 3589874 w 4910674"/>
              <a:gd name="connsiteY9" fmla="*/ 67733 h 1202267"/>
              <a:gd name="connsiteX10" fmla="*/ 3513674 w 4910674"/>
              <a:gd name="connsiteY10" fmla="*/ 50800 h 1202267"/>
              <a:gd name="connsiteX11" fmla="*/ 2954874 w 4910674"/>
              <a:gd name="connsiteY11" fmla="*/ 25400 h 1202267"/>
              <a:gd name="connsiteX12" fmla="*/ 2726274 w 4910674"/>
              <a:gd name="connsiteY12" fmla="*/ 16933 h 1202267"/>
              <a:gd name="connsiteX13" fmla="*/ 2573874 w 4910674"/>
              <a:gd name="connsiteY13" fmla="*/ 25400 h 1202267"/>
              <a:gd name="connsiteX14" fmla="*/ 2235207 w 4910674"/>
              <a:gd name="connsiteY14" fmla="*/ 0 h 1202267"/>
              <a:gd name="connsiteX15" fmla="*/ 1921941 w 4910674"/>
              <a:gd name="connsiteY15" fmla="*/ 8467 h 1202267"/>
              <a:gd name="connsiteX16" fmla="*/ 1820341 w 4910674"/>
              <a:gd name="connsiteY16" fmla="*/ 42333 h 1202267"/>
              <a:gd name="connsiteX17" fmla="*/ 1676407 w 4910674"/>
              <a:gd name="connsiteY17" fmla="*/ 59267 h 1202267"/>
              <a:gd name="connsiteX18" fmla="*/ 1507074 w 4910674"/>
              <a:gd name="connsiteY18" fmla="*/ 101600 h 1202267"/>
              <a:gd name="connsiteX19" fmla="*/ 1329274 w 4910674"/>
              <a:gd name="connsiteY19" fmla="*/ 152400 h 1202267"/>
              <a:gd name="connsiteX20" fmla="*/ 1303874 w 4910674"/>
              <a:gd name="connsiteY20" fmla="*/ 160867 h 1202267"/>
              <a:gd name="connsiteX21" fmla="*/ 1176874 w 4910674"/>
              <a:gd name="connsiteY21" fmla="*/ 194733 h 1202267"/>
              <a:gd name="connsiteX22" fmla="*/ 999074 w 4910674"/>
              <a:gd name="connsiteY22" fmla="*/ 296333 h 1202267"/>
              <a:gd name="connsiteX23" fmla="*/ 956741 w 4910674"/>
              <a:gd name="connsiteY23" fmla="*/ 321733 h 1202267"/>
              <a:gd name="connsiteX24" fmla="*/ 795874 w 4910674"/>
              <a:gd name="connsiteY24" fmla="*/ 381000 h 1202267"/>
              <a:gd name="connsiteX25" fmla="*/ 397941 w 4910674"/>
              <a:gd name="connsiteY25" fmla="*/ 668867 h 1202267"/>
              <a:gd name="connsiteX26" fmla="*/ 160874 w 4910674"/>
              <a:gd name="connsiteY26" fmla="*/ 914400 h 1202267"/>
              <a:gd name="connsiteX27" fmla="*/ 135474 w 4910674"/>
              <a:gd name="connsiteY27" fmla="*/ 965200 h 1202267"/>
              <a:gd name="connsiteX28" fmla="*/ 118541 w 4910674"/>
              <a:gd name="connsiteY28" fmla="*/ 1041400 h 1202267"/>
              <a:gd name="connsiteX29" fmla="*/ 50807 w 4910674"/>
              <a:gd name="connsiteY29" fmla="*/ 1092200 h 1202267"/>
              <a:gd name="connsiteX30" fmla="*/ 42341 w 4910674"/>
              <a:gd name="connsiteY30" fmla="*/ 1134533 h 1202267"/>
              <a:gd name="connsiteX31" fmla="*/ 7 w 4910674"/>
              <a:gd name="connsiteY31" fmla="*/ 1202267 h 1202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910674" h="1202267">
                <a:moveTo>
                  <a:pt x="4910674" y="745067"/>
                </a:moveTo>
                <a:cubicBezTo>
                  <a:pt x="4878291" y="615534"/>
                  <a:pt x="4870590" y="567187"/>
                  <a:pt x="4800607" y="423333"/>
                </a:cubicBezTo>
                <a:cubicBezTo>
                  <a:pt x="4783814" y="388815"/>
                  <a:pt x="4765002" y="351207"/>
                  <a:pt x="4732874" y="330200"/>
                </a:cubicBezTo>
                <a:cubicBezTo>
                  <a:pt x="4688056" y="300896"/>
                  <a:pt x="4633293" y="288203"/>
                  <a:pt x="4580474" y="279400"/>
                </a:cubicBezTo>
                <a:cubicBezTo>
                  <a:pt x="4208779" y="217451"/>
                  <a:pt x="4671768" y="297659"/>
                  <a:pt x="4241807" y="211667"/>
                </a:cubicBezTo>
                <a:cubicBezTo>
                  <a:pt x="4177201" y="198746"/>
                  <a:pt x="4047074" y="177800"/>
                  <a:pt x="4047074" y="177800"/>
                </a:cubicBezTo>
                <a:cubicBezTo>
                  <a:pt x="4038607" y="174978"/>
                  <a:pt x="4029960" y="172648"/>
                  <a:pt x="4021674" y="169333"/>
                </a:cubicBezTo>
                <a:cubicBezTo>
                  <a:pt x="3987609" y="155707"/>
                  <a:pt x="3955599" y="136168"/>
                  <a:pt x="3920074" y="127000"/>
                </a:cubicBezTo>
                <a:cubicBezTo>
                  <a:pt x="3867509" y="113435"/>
                  <a:pt x="3812640" y="111191"/>
                  <a:pt x="3759207" y="101600"/>
                </a:cubicBezTo>
                <a:cubicBezTo>
                  <a:pt x="3702550" y="91431"/>
                  <a:pt x="3646242" y="79395"/>
                  <a:pt x="3589874" y="67733"/>
                </a:cubicBezTo>
                <a:cubicBezTo>
                  <a:pt x="3564394" y="62461"/>
                  <a:pt x="3539551" y="53524"/>
                  <a:pt x="3513674" y="50800"/>
                </a:cubicBezTo>
                <a:cubicBezTo>
                  <a:pt x="3317741" y="30176"/>
                  <a:pt x="3154299" y="31632"/>
                  <a:pt x="2954874" y="25400"/>
                </a:cubicBezTo>
                <a:lnTo>
                  <a:pt x="2726274" y="16933"/>
                </a:lnTo>
                <a:cubicBezTo>
                  <a:pt x="2675474" y="19755"/>
                  <a:pt x="2624752" y="25400"/>
                  <a:pt x="2573874" y="25400"/>
                </a:cubicBezTo>
                <a:cubicBezTo>
                  <a:pt x="2408101" y="25400"/>
                  <a:pt x="2382298" y="18386"/>
                  <a:pt x="2235207" y="0"/>
                </a:cubicBezTo>
                <a:cubicBezTo>
                  <a:pt x="2130785" y="2822"/>
                  <a:pt x="2025862" y="-2137"/>
                  <a:pt x="1921941" y="8467"/>
                </a:cubicBezTo>
                <a:cubicBezTo>
                  <a:pt x="1886427" y="12091"/>
                  <a:pt x="1855299" y="35100"/>
                  <a:pt x="1820341" y="42333"/>
                </a:cubicBezTo>
                <a:cubicBezTo>
                  <a:pt x="1773034" y="52121"/>
                  <a:pt x="1724385" y="53622"/>
                  <a:pt x="1676407" y="59267"/>
                </a:cubicBezTo>
                <a:lnTo>
                  <a:pt x="1507074" y="101600"/>
                </a:lnTo>
                <a:cubicBezTo>
                  <a:pt x="1447541" y="117572"/>
                  <a:pt x="1388447" y="135141"/>
                  <a:pt x="1329274" y="152400"/>
                </a:cubicBezTo>
                <a:cubicBezTo>
                  <a:pt x="1320706" y="154899"/>
                  <a:pt x="1312473" y="158478"/>
                  <a:pt x="1303874" y="160867"/>
                </a:cubicBezTo>
                <a:cubicBezTo>
                  <a:pt x="1261660" y="172593"/>
                  <a:pt x="1219207" y="183444"/>
                  <a:pt x="1176874" y="194733"/>
                </a:cubicBezTo>
                <a:lnTo>
                  <a:pt x="999074" y="296333"/>
                </a:lnTo>
                <a:cubicBezTo>
                  <a:pt x="984820" y="304557"/>
                  <a:pt x="972183" y="316044"/>
                  <a:pt x="956741" y="321733"/>
                </a:cubicBezTo>
                <a:cubicBezTo>
                  <a:pt x="903119" y="341489"/>
                  <a:pt x="845681" y="352984"/>
                  <a:pt x="795874" y="381000"/>
                </a:cubicBezTo>
                <a:cubicBezTo>
                  <a:pt x="733157" y="416278"/>
                  <a:pt x="476184" y="599722"/>
                  <a:pt x="397941" y="668867"/>
                </a:cubicBezTo>
                <a:cubicBezTo>
                  <a:pt x="271348" y="780740"/>
                  <a:pt x="220283" y="805483"/>
                  <a:pt x="160874" y="914400"/>
                </a:cubicBezTo>
                <a:cubicBezTo>
                  <a:pt x="151808" y="931020"/>
                  <a:pt x="143941" y="948267"/>
                  <a:pt x="135474" y="965200"/>
                </a:cubicBezTo>
                <a:cubicBezTo>
                  <a:pt x="129830" y="990600"/>
                  <a:pt x="130877" y="1018491"/>
                  <a:pt x="118541" y="1041400"/>
                </a:cubicBezTo>
                <a:cubicBezTo>
                  <a:pt x="112909" y="1051859"/>
                  <a:pt x="66103" y="1082003"/>
                  <a:pt x="50807" y="1092200"/>
                </a:cubicBezTo>
                <a:cubicBezTo>
                  <a:pt x="47985" y="1106311"/>
                  <a:pt x="48777" y="1121662"/>
                  <a:pt x="42341" y="1134533"/>
                </a:cubicBezTo>
                <a:cubicBezTo>
                  <a:pt x="-1633" y="1222482"/>
                  <a:pt x="7" y="1166455"/>
                  <a:pt x="7" y="1202267"/>
                </a:cubicBezTo>
              </a:path>
            </a:pathLst>
          </a:custGeom>
          <a:noFill/>
          <a:ln w="25400">
            <a:solidFill>
              <a:srgbClr val="00B05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431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8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6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4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2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8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6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4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2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9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8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6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8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14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2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3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38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46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/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4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800"/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62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/>
                                        <p:tgtEl>
                                          <p:spTgt spid="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7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800"/>
                                        <p:tgtEl>
                                          <p:spTgt spid="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78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800"/>
                                        <p:tgtEl>
                                          <p:spTgt spid="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86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800"/>
                                        <p:tgtEl>
                                          <p:spTgt spid="4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build="p"/>
      <p:bldP spid="19" grpId="0" animBg="1"/>
      <p:bldP spid="20" grpId="0" animBg="1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81000" y="1232498"/>
            <a:ext cx="8267700" cy="50159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6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spawnem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 (n&gt;0)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go burner(n)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n = n-1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(“All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goroutines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spawned")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ccc = 0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needed, but doesn’t hurt to do it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go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spawnem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(PP)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not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gonna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wait until all spawning is done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// we want to see the counter go up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k := 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 (k &lt; WW) {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check on # of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goroutines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active every 2 secs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fmt.Printf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("count: %d \n", ccc)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 *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time.Second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k = k+1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("\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nEnd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 function")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486400" y="1152178"/>
            <a:ext cx="3250590" cy="5242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Prevent the Race Conditions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6714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Goroutines: Synch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9652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8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8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9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800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42900" y="1244911"/>
            <a:ext cx="8267700" cy="522291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main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to make this work we have to synchronize the actions of the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goroutines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on the shared data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(   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this version makes a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lock and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everytime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goroutine</a:t>
            </a:r>
            <a:endParaRPr lang="en-US" sz="12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 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needs to check and update the message buffer, they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"sync“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lock the shared buffer, and then unlock it when they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"time“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have written a message to the buffer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9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Shared variable buffer for communication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mu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sync.Mutex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synchronize access to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endParaRPr lang="en-US" sz="12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9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pps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b="1" dirty="0">
              <a:solidFill>
                <a:schemeClr val="bg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ping( 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:= 0;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pps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 {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simulate some ping-pong exchanges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mu.Lock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if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"pong" {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Wait for pong to be written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("(",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,") Ping received:",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"ping"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("Ping sent:",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sharedData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mu.Unlock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(500 * </a:t>
            </a:r>
            <a:r>
              <a:rPr lang="en-US" sz="1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time.Millisecond</a:t>
            </a: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Simulate processing time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this also limits starvation by giving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other </a:t>
            </a:r>
            <a:r>
              <a:rPr lang="en-US" sz="12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goroutine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chance to get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</a:t>
            </a:r>
            <a:r>
              <a:rPr lang="en-US" sz="1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buffer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1019060" y="5638800"/>
            <a:ext cx="2873001" cy="798665"/>
          </a:xfrm>
          <a:prstGeom prst="rect">
            <a:avLst/>
          </a:prstGeom>
          <a:solidFill>
            <a:schemeClr val="accent4">
              <a:lumMod val="20000"/>
              <a:lumOff val="80000"/>
              <a:alpha val="79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1900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Shared Message Buffer Example, Timed main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844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Goroutines: Ping Pong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2891666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18543</TotalTime>
  <Words>3985</Words>
  <Application>Microsoft Office PowerPoint</Application>
  <PresentationFormat>On-screen Show (4:3)</PresentationFormat>
  <Paragraphs>551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8" baseType="lpstr">
      <vt:lpstr>Arial</vt:lpstr>
      <vt:lpstr>Arial Narrow</vt:lpstr>
      <vt:lpstr>Arial Unicode MS</vt:lpstr>
      <vt:lpstr>Bahnschrift</vt:lpstr>
      <vt:lpstr>Bahnschrift Light Condensed</vt:lpstr>
      <vt:lpstr>Bahnschrift SemiCondensed</vt:lpstr>
      <vt:lpstr>Bahnschrift SemiLight</vt:lpstr>
      <vt:lpstr>Calibri</vt:lpstr>
      <vt:lpstr>Cascadia Code</vt:lpstr>
      <vt:lpstr>Century Gothic</vt:lpstr>
      <vt:lpstr>Consolas</vt:lpstr>
      <vt:lpstr>Courier New</vt:lpstr>
      <vt:lpstr>Lucida Sans</vt:lpstr>
      <vt:lpstr>MV Boli</vt:lpstr>
      <vt:lpstr>Verdana</vt:lpstr>
      <vt:lpstr>Wingdings</vt:lpstr>
      <vt:lpstr>Wingdings 3</vt:lpstr>
      <vt:lpstr>Slice</vt:lpstr>
      <vt:lpstr>On Beyond Objects Programming in the 21th century  COMP 590-059  Fall 2024</vt:lpstr>
      <vt:lpstr>The Go Language concurrency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1379</cp:revision>
  <dcterms:created xsi:type="dcterms:W3CDTF">2013-02-22T17:09:52Z</dcterms:created>
  <dcterms:modified xsi:type="dcterms:W3CDTF">2025-03-27T15:27:13Z</dcterms:modified>
</cp:coreProperties>
</file>