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54"/>
  </p:notesMasterIdLst>
  <p:sldIdLst>
    <p:sldId id="682" r:id="rId2"/>
    <p:sldId id="683" r:id="rId3"/>
    <p:sldId id="556" r:id="rId4"/>
    <p:sldId id="721" r:id="rId5"/>
    <p:sldId id="586" r:id="rId6"/>
    <p:sldId id="555" r:id="rId7"/>
    <p:sldId id="719" r:id="rId8"/>
    <p:sldId id="720" r:id="rId9"/>
    <p:sldId id="718" r:id="rId10"/>
    <p:sldId id="587" r:id="rId11"/>
    <p:sldId id="565" r:id="rId12"/>
    <p:sldId id="588" r:id="rId13"/>
    <p:sldId id="590" r:id="rId14"/>
    <p:sldId id="589" r:id="rId15"/>
    <p:sldId id="552" r:id="rId16"/>
    <p:sldId id="593" r:id="rId17"/>
    <p:sldId id="594" r:id="rId18"/>
    <p:sldId id="595" r:id="rId19"/>
    <p:sldId id="596" r:id="rId20"/>
    <p:sldId id="597" r:id="rId21"/>
    <p:sldId id="598" r:id="rId22"/>
    <p:sldId id="711" r:id="rId23"/>
    <p:sldId id="571" r:id="rId24"/>
    <p:sldId id="600" r:id="rId25"/>
    <p:sldId id="584" r:id="rId26"/>
    <p:sldId id="604" r:id="rId27"/>
    <p:sldId id="712" r:id="rId28"/>
    <p:sldId id="713" r:id="rId29"/>
    <p:sldId id="714" r:id="rId30"/>
    <p:sldId id="715" r:id="rId31"/>
    <p:sldId id="716" r:id="rId32"/>
    <p:sldId id="731" r:id="rId33"/>
    <p:sldId id="729" r:id="rId34"/>
    <p:sldId id="730" r:id="rId35"/>
    <p:sldId id="722" r:id="rId36"/>
    <p:sldId id="724" r:id="rId37"/>
    <p:sldId id="725" r:id="rId38"/>
    <p:sldId id="726" r:id="rId39"/>
    <p:sldId id="727" r:id="rId40"/>
    <p:sldId id="728" r:id="rId41"/>
    <p:sldId id="687" r:id="rId42"/>
    <p:sldId id="732" r:id="rId43"/>
    <p:sldId id="583" r:id="rId44"/>
    <p:sldId id="733" r:id="rId45"/>
    <p:sldId id="734" r:id="rId46"/>
    <p:sldId id="717" r:id="rId47"/>
    <p:sldId id="688" r:id="rId48"/>
    <p:sldId id="686" r:id="rId49"/>
    <p:sldId id="689" r:id="rId50"/>
    <p:sldId id="690" r:id="rId51"/>
    <p:sldId id="691" r:id="rId52"/>
    <p:sldId id="472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BCD"/>
    <a:srgbClr val="BE442C"/>
    <a:srgbClr val="B34D1F"/>
    <a:srgbClr val="F9FDC3"/>
    <a:srgbClr val="FFFFFF"/>
    <a:srgbClr val="FAF2DE"/>
    <a:srgbClr val="E6AF00"/>
    <a:srgbClr val="F6BB00"/>
    <a:srgbClr val="F7FCE0"/>
    <a:srgbClr val="FCF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19" autoAdjust="0"/>
    <p:restoredTop sz="94633" autoAdjust="0"/>
  </p:normalViewPr>
  <p:slideViewPr>
    <p:cSldViewPr>
      <p:cViewPr varScale="1">
        <p:scale>
          <a:sx n="125" d="100"/>
          <a:sy n="125" d="100"/>
        </p:scale>
        <p:origin x="2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methods-in-golan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2286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0574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5257800"/>
            <a:ext cx="34290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Computer Science </a:t>
            </a:r>
            <a:r>
              <a:rPr lang="en-US" sz="4900" b="1" i="1" dirty="0" err="1">
                <a:solidFill>
                  <a:srgbClr val="FEF5E8"/>
                </a:solidFill>
                <a:latin typeface="Bahnschrift SemiLight" panose="020B0502040204020203" pitchFamily="34" charset="0"/>
              </a:rPr>
              <a:t>Dept</a:t>
            </a:r>
            <a:endParaRPr lang="en-US" sz="49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UNC Chapel Hill</a:t>
            </a:r>
            <a:endParaRPr lang="en-US" sz="25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9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00449" y="1830199"/>
            <a:ext cx="8305800" cy="45632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"math"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Vertex struct { X, Y float64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 Vertex) </a:t>
            </a:r>
            <a:r>
              <a:rPr lang="en-US" sz="1800" b="1" dirty="0">
                <a:solidFill>
                  <a:srgbClr val="B34D1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Abs() float64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v.X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v.X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v.Y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v.Y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 := Vertex{3, 4}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800" b="1" dirty="0" err="1">
                <a:solidFill>
                  <a:srgbClr val="B34D1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v.Abs</a:t>
            </a:r>
            <a:r>
              <a:rPr lang="en-US" sz="1800" b="1" dirty="0">
                <a:solidFill>
                  <a:srgbClr val="B34D1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5201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hnschrift SemiCondensed" panose="020B0502040204020203" pitchFamily="34" charset="0"/>
              </a:rPr>
              <a:t>Lets examine the scope of the variables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Struct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B484D-79E5-48AD-B958-4F037D72B16B}"/>
              </a:ext>
            </a:extLst>
          </p:cNvPr>
          <p:cNvSpPr txBox="1"/>
          <p:nvPr/>
        </p:nvSpPr>
        <p:spPr>
          <a:xfrm>
            <a:off x="3886200" y="2457835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Caps… so exported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4A7CE08-3EEA-4B52-947D-C2D6895CA461}"/>
              </a:ext>
            </a:extLst>
          </p:cNvPr>
          <p:cNvCxnSpPr>
            <a:cxnSpLocks/>
          </p:cNvCxnSpPr>
          <p:nvPr/>
        </p:nvCxnSpPr>
        <p:spPr>
          <a:xfrm flipH="1">
            <a:off x="3581400" y="2819400"/>
            <a:ext cx="457200" cy="763399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01671D4-F641-46C3-8DA0-707AB93AFB55}"/>
              </a:ext>
            </a:extLst>
          </p:cNvPr>
          <p:cNvCxnSpPr>
            <a:cxnSpLocks/>
          </p:cNvCxnSpPr>
          <p:nvPr/>
        </p:nvCxnSpPr>
        <p:spPr>
          <a:xfrm flipH="1">
            <a:off x="4038600" y="2799866"/>
            <a:ext cx="184322" cy="782933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FFEBE66-AC6B-4EDF-9C09-602EAB6D5BF2}"/>
              </a:ext>
            </a:extLst>
          </p:cNvPr>
          <p:cNvSpPr txBox="1"/>
          <p:nvPr/>
        </p:nvSpPr>
        <p:spPr>
          <a:xfrm>
            <a:off x="5009062" y="2795062"/>
            <a:ext cx="2696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rgbClr val="0070C0"/>
                </a:solidFill>
                <a:latin typeface="Arial Narrow" panose="020B0606020202030204" pitchFamily="34" charset="0"/>
              </a:rPr>
              <a:t>Wont matter in this demo since all code is in package main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74A4DC-83C4-47B0-9C8F-6A8264E20670}"/>
              </a:ext>
            </a:extLst>
          </p:cNvPr>
          <p:cNvSpPr txBox="1"/>
          <p:nvPr/>
        </p:nvSpPr>
        <p:spPr>
          <a:xfrm>
            <a:off x="4984349" y="5333114"/>
            <a:ext cx="2696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Caps… so </a:t>
            </a:r>
            <a:r>
              <a:rPr lang="en-US" sz="16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must</a:t>
            </a: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 be exported for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Abs</a:t>
            </a:r>
            <a:r>
              <a:rPr lang="en-US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 to see the data needed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373DE48-AE1A-4206-9497-3D85F4110DE0}"/>
              </a:ext>
            </a:extLst>
          </p:cNvPr>
          <p:cNvCxnSpPr>
            <a:cxnSpLocks/>
          </p:cNvCxnSpPr>
          <p:nvPr/>
        </p:nvCxnSpPr>
        <p:spPr>
          <a:xfrm flipH="1" flipV="1">
            <a:off x="4343400" y="4648200"/>
            <a:ext cx="640949" cy="684914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C165741-DB26-4256-8B42-56493118D362}"/>
              </a:ext>
            </a:extLst>
          </p:cNvPr>
          <p:cNvCxnSpPr>
            <a:cxnSpLocks/>
          </p:cNvCxnSpPr>
          <p:nvPr/>
        </p:nvCxnSpPr>
        <p:spPr>
          <a:xfrm flipV="1">
            <a:off x="5139664" y="4648200"/>
            <a:ext cx="1" cy="684914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379160A-6549-45D5-B97D-036445567241}"/>
              </a:ext>
            </a:extLst>
          </p:cNvPr>
          <p:cNvCxnSpPr>
            <a:cxnSpLocks/>
          </p:cNvCxnSpPr>
          <p:nvPr/>
        </p:nvCxnSpPr>
        <p:spPr>
          <a:xfrm flipH="1">
            <a:off x="1447800" y="2704984"/>
            <a:ext cx="2438400" cy="877815"/>
          </a:xfrm>
          <a:prstGeom prst="straightConnector1">
            <a:avLst/>
          </a:prstGeom>
          <a:ln w="31750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53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33400" y="1793789"/>
            <a:ext cx="8115300" cy="483561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3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oop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/employee"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 := 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employee.Employee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FirstName:   "Sam",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 "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Aders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TotalLeaves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27,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LeavesTaken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12,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.LeavesRemaining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5963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hnschrift SemiCondensed" panose="020B0502040204020203" pitchFamily="34" charset="0"/>
              </a:rPr>
              <a:t>Example of struct package with methods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9D94A6-E92D-489A-AE34-6E1CDCC4BA06}"/>
              </a:ext>
            </a:extLst>
          </p:cNvPr>
          <p:cNvSpPr txBox="1"/>
          <p:nvPr/>
        </p:nvSpPr>
        <p:spPr>
          <a:xfrm>
            <a:off x="4648200" y="5334000"/>
            <a:ext cx="3198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  <a:latin typeface="Arial Narrow" panose="020B0606020202030204" pitchFamily="34" charset="0"/>
              </a:rPr>
              <a:t>Method call on Employee struct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E009580-F9C9-49D2-B762-8D7D9F725061}"/>
              </a:ext>
            </a:extLst>
          </p:cNvPr>
          <p:cNvCxnSpPr>
            <a:stCxn id="5" idx="1"/>
          </p:cNvCxnSpPr>
          <p:nvPr/>
        </p:nvCxnSpPr>
        <p:spPr>
          <a:xfrm flipH="1">
            <a:off x="3440885" y="5518666"/>
            <a:ext cx="1207315" cy="331857"/>
          </a:xfrm>
          <a:prstGeom prst="straightConnector1">
            <a:avLst/>
          </a:prstGeom>
          <a:ln w="34925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30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1447801"/>
            <a:ext cx="8305800" cy="4648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employee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 "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Employee struct {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upper E-</a:t>
            </a:r>
            <a:r>
              <a:rPr lang="en-US" sz="1600" b="1" dirty="0" err="1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mployee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exported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FirstName   string 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upper F-</a:t>
            </a:r>
            <a:r>
              <a:rPr lang="en-US" sz="1600" b="1" dirty="0" err="1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irstName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so these are exported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string 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 outside this package CAN use the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TotalLeaves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fields of the struct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LeavesTaken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 Employee)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LeavesRemaining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1600" b="1" dirty="0">
                <a:solidFill>
                  <a:srgbClr val="BE442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exported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("%s %s has %d leaves remaining\n",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e.FirstName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e.LastName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e.TotalLeaves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e.LeavesTaken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2790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dirty="0">
              <a:latin typeface="Bahnschrift Light Condensed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8550C4-DC1D-4635-835D-3D963D41E97A}"/>
              </a:ext>
            </a:extLst>
          </p:cNvPr>
          <p:cNvSpPr txBox="1"/>
          <p:nvPr/>
        </p:nvSpPr>
        <p:spPr>
          <a:xfrm>
            <a:off x="3810000" y="3931678"/>
            <a:ext cx="3027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  <a:latin typeface="Arial Narrow" panose="020B0606020202030204" pitchFamily="34" charset="0"/>
              </a:rPr>
              <a:t>Method with accepting struct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0716077-31F4-4CE7-8BE9-028C1E7D3024}"/>
              </a:ext>
            </a:extLst>
          </p:cNvPr>
          <p:cNvCxnSpPr/>
          <p:nvPr/>
        </p:nvCxnSpPr>
        <p:spPr>
          <a:xfrm flipH="1">
            <a:off x="2057400" y="4162854"/>
            <a:ext cx="1676400" cy="409146"/>
          </a:xfrm>
          <a:prstGeom prst="straightConnector1">
            <a:avLst/>
          </a:prstGeom>
          <a:ln w="31750">
            <a:solidFill>
              <a:srgbClr val="FF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68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8B6AD1E-DD59-4CCA-811E-306C45D7F9C4}"/>
              </a:ext>
            </a:extLst>
          </p:cNvPr>
          <p:cNvGrpSpPr/>
          <p:nvPr/>
        </p:nvGrpSpPr>
        <p:grpSpPr>
          <a:xfrm>
            <a:off x="3124200" y="3246406"/>
            <a:ext cx="3886200" cy="960408"/>
            <a:chOff x="3048000" y="3429000"/>
            <a:chExt cx="3625728" cy="919607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E4C24DD9-B654-4F2F-9574-3C0B57C77B96}"/>
                </a:ext>
              </a:extLst>
            </p:cNvPr>
            <p:cNvSpPr/>
            <p:nvPr/>
          </p:nvSpPr>
          <p:spPr>
            <a:xfrm>
              <a:off x="3048000" y="3429000"/>
              <a:ext cx="3625728" cy="76200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53365B8-1CAE-4838-9DF7-2083EB5FE57D}"/>
                </a:ext>
              </a:extLst>
            </p:cNvPr>
            <p:cNvSpPr txBox="1"/>
            <p:nvPr/>
          </p:nvSpPr>
          <p:spPr>
            <a:xfrm>
              <a:off x="3200400" y="3517612"/>
              <a:ext cx="3276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i="1" dirty="0">
                  <a:solidFill>
                    <a:schemeClr val="accent3">
                      <a:lumMod val="75000"/>
                    </a:schemeClr>
                  </a:solidFill>
                  <a:latin typeface="Arial Narrow" panose="020B0606020202030204" pitchFamily="34" charset="0"/>
                </a:rPr>
                <a:t>Since the struct is not exported, we add a method to  manufacture and return one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33399" y="1905000"/>
            <a:ext cx="8111181" cy="45811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employee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7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 "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6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employee struct {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lower e-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mployee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means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string 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lower f-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irtName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so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string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totalLeaves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leavesTaken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string,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totalLeave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int,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leavesTaken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int) 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e := employee {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totalLeave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leavesTaken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1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 employee)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LeavesRemaining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this is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fmt.Printf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("%s %s has %d leaves remaining\n",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e.firstName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e.lastName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(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e.totalLeaves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e.leavesTaken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7803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Now deal with encapsulation… global visibility via export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The struct is not exported.  Its fields are not visible outside package “employee”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290253B-A479-4C81-8E56-6642112D6160}"/>
              </a:ext>
            </a:extLst>
          </p:cNvPr>
          <p:cNvSpPr/>
          <p:nvPr/>
        </p:nvSpPr>
        <p:spPr>
          <a:xfrm>
            <a:off x="1355785" y="3809999"/>
            <a:ext cx="1768415" cy="396815"/>
          </a:xfrm>
          <a:custGeom>
            <a:avLst/>
            <a:gdLst>
              <a:gd name="connsiteX0" fmla="*/ 1768415 w 1768415"/>
              <a:gd name="connsiteY0" fmla="*/ 0 h 396815"/>
              <a:gd name="connsiteX1" fmla="*/ 1561381 w 1768415"/>
              <a:gd name="connsiteY1" fmla="*/ 69012 h 396815"/>
              <a:gd name="connsiteX2" fmla="*/ 1535502 w 1768415"/>
              <a:gd name="connsiteY2" fmla="*/ 86265 h 396815"/>
              <a:gd name="connsiteX3" fmla="*/ 1173192 w 1768415"/>
              <a:gd name="connsiteY3" fmla="*/ 77638 h 396815"/>
              <a:gd name="connsiteX4" fmla="*/ 940279 w 1768415"/>
              <a:gd name="connsiteY4" fmla="*/ 60385 h 396815"/>
              <a:gd name="connsiteX5" fmla="*/ 793630 w 1768415"/>
              <a:gd name="connsiteY5" fmla="*/ 43132 h 396815"/>
              <a:gd name="connsiteX6" fmla="*/ 457200 w 1768415"/>
              <a:gd name="connsiteY6" fmla="*/ 51759 h 396815"/>
              <a:gd name="connsiteX7" fmla="*/ 345056 w 1768415"/>
              <a:gd name="connsiteY7" fmla="*/ 77638 h 396815"/>
              <a:gd name="connsiteX8" fmla="*/ 310551 w 1768415"/>
              <a:gd name="connsiteY8" fmla="*/ 94891 h 396815"/>
              <a:gd name="connsiteX9" fmla="*/ 276045 w 1768415"/>
              <a:gd name="connsiteY9" fmla="*/ 120770 h 396815"/>
              <a:gd name="connsiteX10" fmla="*/ 232913 w 1768415"/>
              <a:gd name="connsiteY10" fmla="*/ 138023 h 396815"/>
              <a:gd name="connsiteX11" fmla="*/ 146649 w 1768415"/>
              <a:gd name="connsiteY11" fmla="*/ 181155 h 396815"/>
              <a:gd name="connsiteX12" fmla="*/ 129396 w 1768415"/>
              <a:gd name="connsiteY12" fmla="*/ 207034 h 396815"/>
              <a:gd name="connsiteX13" fmla="*/ 103517 w 1768415"/>
              <a:gd name="connsiteY13" fmla="*/ 224287 h 396815"/>
              <a:gd name="connsiteX14" fmla="*/ 43132 w 1768415"/>
              <a:gd name="connsiteY14" fmla="*/ 293299 h 396815"/>
              <a:gd name="connsiteX15" fmla="*/ 8626 w 1768415"/>
              <a:gd name="connsiteY15" fmla="*/ 370936 h 396815"/>
              <a:gd name="connsiteX16" fmla="*/ 0 w 1768415"/>
              <a:gd name="connsiteY16" fmla="*/ 396815 h 396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68415" h="396815">
                <a:moveTo>
                  <a:pt x="1768415" y="0"/>
                </a:moveTo>
                <a:cubicBezTo>
                  <a:pt x="1699404" y="23004"/>
                  <a:pt x="1629597" y="43747"/>
                  <a:pt x="1561381" y="69012"/>
                </a:cubicBezTo>
                <a:cubicBezTo>
                  <a:pt x="1551659" y="72613"/>
                  <a:pt x="1545867" y="86035"/>
                  <a:pt x="1535502" y="86265"/>
                </a:cubicBezTo>
                <a:lnTo>
                  <a:pt x="1173192" y="77638"/>
                </a:lnTo>
                <a:cubicBezTo>
                  <a:pt x="1053594" y="57706"/>
                  <a:pt x="1167277" y="74572"/>
                  <a:pt x="940279" y="60385"/>
                </a:cubicBezTo>
                <a:cubicBezTo>
                  <a:pt x="858590" y="55279"/>
                  <a:pt x="859854" y="54170"/>
                  <a:pt x="793630" y="43132"/>
                </a:cubicBezTo>
                <a:lnTo>
                  <a:pt x="457200" y="51759"/>
                </a:lnTo>
                <a:cubicBezTo>
                  <a:pt x="424875" y="53164"/>
                  <a:pt x="374903" y="62714"/>
                  <a:pt x="345056" y="77638"/>
                </a:cubicBezTo>
                <a:cubicBezTo>
                  <a:pt x="333554" y="83389"/>
                  <a:pt x="321456" y="88076"/>
                  <a:pt x="310551" y="94891"/>
                </a:cubicBezTo>
                <a:cubicBezTo>
                  <a:pt x="298359" y="102511"/>
                  <a:pt x="288613" y="113788"/>
                  <a:pt x="276045" y="120770"/>
                </a:cubicBezTo>
                <a:cubicBezTo>
                  <a:pt x="262509" y="128290"/>
                  <a:pt x="246763" y="131098"/>
                  <a:pt x="232913" y="138023"/>
                </a:cubicBezTo>
                <a:cubicBezTo>
                  <a:pt x="135374" y="186793"/>
                  <a:pt x="205998" y="161373"/>
                  <a:pt x="146649" y="181155"/>
                </a:cubicBezTo>
                <a:cubicBezTo>
                  <a:pt x="140898" y="189781"/>
                  <a:pt x="136727" y="199703"/>
                  <a:pt x="129396" y="207034"/>
                </a:cubicBezTo>
                <a:cubicBezTo>
                  <a:pt x="122065" y="214365"/>
                  <a:pt x="110344" y="216485"/>
                  <a:pt x="103517" y="224287"/>
                </a:cubicBezTo>
                <a:cubicBezTo>
                  <a:pt x="33068" y="304801"/>
                  <a:pt x="101360" y="254480"/>
                  <a:pt x="43132" y="293299"/>
                </a:cubicBezTo>
                <a:cubicBezTo>
                  <a:pt x="15792" y="334309"/>
                  <a:pt x="29157" y="309344"/>
                  <a:pt x="8626" y="370936"/>
                </a:cubicBezTo>
                <a:lnTo>
                  <a:pt x="0" y="396815"/>
                </a:lnTo>
              </a:path>
            </a:pathLst>
          </a:custGeom>
          <a:noFill/>
          <a:ln w="31750">
            <a:solidFill>
              <a:srgbClr val="FFC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2A0464D-640E-4157-9540-79A22BEF8C3A}"/>
              </a:ext>
            </a:extLst>
          </p:cNvPr>
          <p:cNvSpPr/>
          <p:nvPr/>
        </p:nvSpPr>
        <p:spPr>
          <a:xfrm rot="19086193">
            <a:off x="5510619" y="4061258"/>
            <a:ext cx="603207" cy="147121"/>
          </a:xfrm>
          <a:custGeom>
            <a:avLst/>
            <a:gdLst>
              <a:gd name="connsiteX0" fmla="*/ 1768415 w 1768415"/>
              <a:gd name="connsiteY0" fmla="*/ 0 h 396815"/>
              <a:gd name="connsiteX1" fmla="*/ 1561381 w 1768415"/>
              <a:gd name="connsiteY1" fmla="*/ 69012 h 396815"/>
              <a:gd name="connsiteX2" fmla="*/ 1535502 w 1768415"/>
              <a:gd name="connsiteY2" fmla="*/ 86265 h 396815"/>
              <a:gd name="connsiteX3" fmla="*/ 1173192 w 1768415"/>
              <a:gd name="connsiteY3" fmla="*/ 77638 h 396815"/>
              <a:gd name="connsiteX4" fmla="*/ 940279 w 1768415"/>
              <a:gd name="connsiteY4" fmla="*/ 60385 h 396815"/>
              <a:gd name="connsiteX5" fmla="*/ 793630 w 1768415"/>
              <a:gd name="connsiteY5" fmla="*/ 43132 h 396815"/>
              <a:gd name="connsiteX6" fmla="*/ 457200 w 1768415"/>
              <a:gd name="connsiteY6" fmla="*/ 51759 h 396815"/>
              <a:gd name="connsiteX7" fmla="*/ 345056 w 1768415"/>
              <a:gd name="connsiteY7" fmla="*/ 77638 h 396815"/>
              <a:gd name="connsiteX8" fmla="*/ 310551 w 1768415"/>
              <a:gd name="connsiteY8" fmla="*/ 94891 h 396815"/>
              <a:gd name="connsiteX9" fmla="*/ 276045 w 1768415"/>
              <a:gd name="connsiteY9" fmla="*/ 120770 h 396815"/>
              <a:gd name="connsiteX10" fmla="*/ 232913 w 1768415"/>
              <a:gd name="connsiteY10" fmla="*/ 138023 h 396815"/>
              <a:gd name="connsiteX11" fmla="*/ 146649 w 1768415"/>
              <a:gd name="connsiteY11" fmla="*/ 181155 h 396815"/>
              <a:gd name="connsiteX12" fmla="*/ 129396 w 1768415"/>
              <a:gd name="connsiteY12" fmla="*/ 207034 h 396815"/>
              <a:gd name="connsiteX13" fmla="*/ 103517 w 1768415"/>
              <a:gd name="connsiteY13" fmla="*/ 224287 h 396815"/>
              <a:gd name="connsiteX14" fmla="*/ 43132 w 1768415"/>
              <a:gd name="connsiteY14" fmla="*/ 293299 h 396815"/>
              <a:gd name="connsiteX15" fmla="*/ 8626 w 1768415"/>
              <a:gd name="connsiteY15" fmla="*/ 370936 h 396815"/>
              <a:gd name="connsiteX16" fmla="*/ 0 w 1768415"/>
              <a:gd name="connsiteY16" fmla="*/ 396815 h 396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68415" h="396815">
                <a:moveTo>
                  <a:pt x="1768415" y="0"/>
                </a:moveTo>
                <a:cubicBezTo>
                  <a:pt x="1699404" y="23004"/>
                  <a:pt x="1629597" y="43747"/>
                  <a:pt x="1561381" y="69012"/>
                </a:cubicBezTo>
                <a:cubicBezTo>
                  <a:pt x="1551659" y="72613"/>
                  <a:pt x="1545867" y="86035"/>
                  <a:pt x="1535502" y="86265"/>
                </a:cubicBezTo>
                <a:lnTo>
                  <a:pt x="1173192" y="77638"/>
                </a:lnTo>
                <a:cubicBezTo>
                  <a:pt x="1053594" y="57706"/>
                  <a:pt x="1167277" y="74572"/>
                  <a:pt x="940279" y="60385"/>
                </a:cubicBezTo>
                <a:cubicBezTo>
                  <a:pt x="858590" y="55279"/>
                  <a:pt x="859854" y="54170"/>
                  <a:pt x="793630" y="43132"/>
                </a:cubicBezTo>
                <a:lnTo>
                  <a:pt x="457200" y="51759"/>
                </a:lnTo>
                <a:cubicBezTo>
                  <a:pt x="424875" y="53164"/>
                  <a:pt x="374903" y="62714"/>
                  <a:pt x="345056" y="77638"/>
                </a:cubicBezTo>
                <a:cubicBezTo>
                  <a:pt x="333554" y="83389"/>
                  <a:pt x="321456" y="88076"/>
                  <a:pt x="310551" y="94891"/>
                </a:cubicBezTo>
                <a:cubicBezTo>
                  <a:pt x="298359" y="102511"/>
                  <a:pt x="288613" y="113788"/>
                  <a:pt x="276045" y="120770"/>
                </a:cubicBezTo>
                <a:cubicBezTo>
                  <a:pt x="262509" y="128290"/>
                  <a:pt x="246763" y="131098"/>
                  <a:pt x="232913" y="138023"/>
                </a:cubicBezTo>
                <a:cubicBezTo>
                  <a:pt x="135374" y="186793"/>
                  <a:pt x="205998" y="161373"/>
                  <a:pt x="146649" y="181155"/>
                </a:cubicBezTo>
                <a:cubicBezTo>
                  <a:pt x="140898" y="189781"/>
                  <a:pt x="136727" y="199703"/>
                  <a:pt x="129396" y="207034"/>
                </a:cubicBezTo>
                <a:cubicBezTo>
                  <a:pt x="122065" y="214365"/>
                  <a:pt x="110344" y="216485"/>
                  <a:pt x="103517" y="224287"/>
                </a:cubicBezTo>
                <a:cubicBezTo>
                  <a:pt x="33068" y="304801"/>
                  <a:pt x="101360" y="254480"/>
                  <a:pt x="43132" y="293299"/>
                </a:cubicBezTo>
                <a:cubicBezTo>
                  <a:pt x="15792" y="334309"/>
                  <a:pt x="29157" y="309344"/>
                  <a:pt x="8626" y="370936"/>
                </a:cubicBezTo>
                <a:lnTo>
                  <a:pt x="0" y="396815"/>
                </a:lnTo>
              </a:path>
            </a:pathLst>
          </a:custGeom>
          <a:noFill/>
          <a:ln w="31750">
            <a:solidFill>
              <a:srgbClr val="FFC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5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00"/>
                            </p:stCondLst>
                            <p:childTnLst>
                              <p:par>
                                <p:cTn id="68" presetID="22" presetClass="entr" presetSubtype="2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2209799"/>
            <a:ext cx="8305800" cy="36576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(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"oop2/employee"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e :=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employee.New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("Sam", "Anders", 27, 12)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e.LeavesRemaining</a:t>
            </a: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28917"/>
            <a:ext cx="8115300" cy="9154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SemiCondensed" panose="020B0502040204020203" pitchFamily="34" charset="0"/>
              </a:rPr>
              <a:t>Now deal with encapsulation… global visibility via export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SemiCondensed" panose="020B0502040204020203" pitchFamily="34" charset="0"/>
              </a:rPr>
              <a:t>Main, using the “object” cannot reach in and assign to fields of the employee struct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Go “Objects”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9D94A6-E92D-489A-AE34-6E1CDCC4BA06}"/>
              </a:ext>
            </a:extLst>
          </p:cNvPr>
          <p:cNvSpPr txBox="1"/>
          <p:nvPr/>
        </p:nvSpPr>
        <p:spPr>
          <a:xfrm>
            <a:off x="3553600" y="2514600"/>
            <a:ext cx="2817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Arial Narrow" panose="020B0606020202030204" pitchFamily="34" charset="0"/>
              </a:rPr>
              <a:t>Method call New in package employee struct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E009580-F9C9-49D2-B762-8D7D9F725061}"/>
              </a:ext>
            </a:extLst>
          </p:cNvPr>
          <p:cNvCxnSpPr>
            <a:cxnSpLocks/>
          </p:cNvCxnSpPr>
          <p:nvPr/>
        </p:nvCxnSpPr>
        <p:spPr>
          <a:xfrm flipH="1">
            <a:off x="3048000" y="3099375"/>
            <a:ext cx="773329" cy="1472625"/>
          </a:xfrm>
          <a:prstGeom prst="straightConnector1">
            <a:avLst/>
          </a:prstGeom>
          <a:ln w="34925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8C97DC7-93E9-417A-9F88-F7F2B9FD3C79}"/>
              </a:ext>
            </a:extLst>
          </p:cNvPr>
          <p:cNvSpPr txBox="1"/>
          <p:nvPr/>
        </p:nvSpPr>
        <p:spPr>
          <a:xfrm>
            <a:off x="3962400" y="5282625"/>
            <a:ext cx="3440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New is exported, and </a:t>
            </a:r>
            <a:r>
              <a:rPr lang="en-US" sz="16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LeavesRemaining</a:t>
            </a:r>
            <a:r>
              <a:rPr lang="en-US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, but the struct and its contents are not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829EBBE-9EF2-4BB0-BBB6-6FA36080F910}"/>
              </a:ext>
            </a:extLst>
          </p:cNvPr>
          <p:cNvCxnSpPr>
            <a:cxnSpLocks/>
          </p:cNvCxnSpPr>
          <p:nvPr/>
        </p:nvCxnSpPr>
        <p:spPr>
          <a:xfrm flipH="1">
            <a:off x="1371600" y="3062305"/>
            <a:ext cx="2289607" cy="1890695"/>
          </a:xfrm>
          <a:prstGeom prst="straightConnector1">
            <a:avLst/>
          </a:prstGeom>
          <a:ln w="34925">
            <a:solidFill>
              <a:srgbClr val="C0000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87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703172"/>
            <a:ext cx="7505700" cy="18020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Methods can be attached to any defined type, struct or non-struct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You can even attach methods to base type like int if you define a type that is int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The method always has a </a:t>
            </a:r>
            <a:r>
              <a:rPr lang="en-US" sz="1800" b="1" i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receiver  </a:t>
            </a: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and the receiver has a defined type</a:t>
            </a:r>
          </a:p>
          <a:p>
            <a:pPr marL="182880" indent="-18288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When you create a method in your code both the </a:t>
            </a:r>
            <a:r>
              <a:rPr lang="en-US" sz="1800" b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receiver</a:t>
            </a: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and </a:t>
            </a:r>
            <a:r>
              <a:rPr lang="en-US" sz="1800" b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receiver type </a:t>
            </a:r>
            <a:r>
              <a:rPr lang="en-US" sz="1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must be present in the same package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27900"/>
            <a:ext cx="6858000" cy="4484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Not just on Structs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1547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   </a:t>
            </a:r>
            <a:r>
              <a:rPr lang="en-US" sz="1400" b="1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hlinkClick r:id="rId3"/>
              </a:rPr>
              <a:t>(reference)</a:t>
            </a:r>
            <a:endParaRPr lang="en-US" sz="3200" b="1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3791783"/>
            <a:ext cx="7505700" cy="10088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receiver_name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Type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method_name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param_list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return_type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9871F699-4908-4C49-A6B3-A9BC532255A6}"/>
              </a:ext>
            </a:extLst>
          </p:cNvPr>
          <p:cNvSpPr txBox="1">
            <a:spLocks/>
          </p:cNvSpPr>
          <p:nvPr/>
        </p:nvSpPr>
        <p:spPr>
          <a:xfrm>
            <a:off x="342900" y="4800600"/>
            <a:ext cx="7505700" cy="1295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nl-NL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(</a:t>
            </a:r>
            <a:r>
              <a:rPr lang="nl-NL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*Type</a:t>
            </a:r>
            <a:r>
              <a:rPr lang="nl-NL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method_name(...Type) Type {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nl-NL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nl-NL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50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12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457200" y="1295400"/>
            <a:ext cx="7391400" cy="5257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Go program to illustrate attaching a method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to a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non-struct type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receiver ( “boxed” int here 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"</a:t>
            </a:r>
            <a:r>
              <a:rPr lang="en-US" sz="16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Type definition, in this package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data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Defining a method with non-struct type receiver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d1 data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(d2 data)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return d1 * d2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if you try this code, the compiler will throw error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d1 int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(d2 int)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return d1 * d2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val1 := data(23)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val2 := data(20)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res := val1.mult(val2)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("Final result: ", res)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9230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12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232497"/>
            <a:ext cx="8115300" cy="51609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C00000"/>
                </a:solidFill>
                <a:latin typeface="Consolas" panose="020B0609020204030204" pitchFamily="49" charset="0"/>
              </a:rPr>
              <a:t>// Go program to illustrate a method with struct type receiver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700" b="1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import "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000" b="1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 Author structure, defined in this package; note... lower so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type author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name   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branch 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particles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salary   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900" b="1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// Method with a receiver of author type; also lower, so not exported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func (a author) show()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("Author's Name: ", a.name)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("Branch Name: ",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a.branch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("Published articles: ",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a.particles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("Salary: ",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a.salary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b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res := author{ name: “Sona", branch: "CSE", particles: 203, salary: 34000,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res.show</a:t>
            </a: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59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12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232497"/>
            <a:ext cx="8115300" cy="525368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rgbClr val="C00000"/>
                </a:solidFill>
                <a:latin typeface="Consolas" panose="020B0609020204030204" pitchFamily="49" charset="0"/>
              </a:rPr>
              <a:t>// Go program to illustrate pointer receiver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import "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// author structure, declared in this package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type author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name   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branch 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particles int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// Method with a receiver of </a:t>
            </a:r>
            <a:r>
              <a:rPr lang="en-US" sz="1200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ptr</a:t>
            </a: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 to author type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func (a *author) show(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abranch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string)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(*a).branch =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abranch</a:t>
            </a:r>
            <a:endParaRPr lang="en-US" sz="1200" b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res := author{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   name:   "Sona",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   branch: "CSE",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("Author's name: ", res.name)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("Branch Name(Before): 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res.branch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>
                <a:solidFill>
                  <a:srgbClr val="C00000"/>
                </a:solidFill>
                <a:latin typeface="Consolas" panose="020B0609020204030204" pitchFamily="49" charset="0"/>
              </a:rPr>
              <a:t>// Creating a pointer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p := &amp;res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// Calling the show method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p.show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("ECE")  </a:t>
            </a: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// using the </a:t>
            </a:r>
            <a:r>
              <a:rPr lang="en-US" sz="1200" b="1" dirty="0" err="1">
                <a:solidFill>
                  <a:srgbClr val="0070C0"/>
                </a:solidFill>
                <a:latin typeface="Consolas" panose="020B0609020204030204" pitchFamily="49" charset="0"/>
              </a:rPr>
              <a:t>ptr</a:t>
            </a: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</a:rPr>
              <a:t> like a value variable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("Author's name: ", res.name)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("Branch Name(After): ", </a:t>
            </a:r>
            <a:r>
              <a:rPr lang="en-US" sz="12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res.branch</a:t>
            </a: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C09818B-B9F8-4C38-AAF7-46ABCD2D319D}"/>
              </a:ext>
            </a:extLst>
          </p:cNvPr>
          <p:cNvGrpSpPr/>
          <p:nvPr/>
        </p:nvGrpSpPr>
        <p:grpSpPr>
          <a:xfrm>
            <a:off x="4698390" y="2438400"/>
            <a:ext cx="3912210" cy="2133600"/>
            <a:chOff x="4572000" y="2438400"/>
            <a:chExt cx="4038600" cy="2286000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FBEE9006-E42F-4F18-9733-6BA294A25D30}"/>
                </a:ext>
              </a:extLst>
            </p:cNvPr>
            <p:cNvSpPr/>
            <p:nvPr/>
          </p:nvSpPr>
          <p:spPr>
            <a:xfrm>
              <a:off x="4572000" y="2438400"/>
              <a:ext cx="4038600" cy="2286000"/>
            </a:xfrm>
            <a:prstGeom prst="roundRect">
              <a:avLst/>
            </a:prstGeom>
            <a:solidFill>
              <a:srgbClr val="F7FCE0">
                <a:alpha val="65000"/>
              </a:srgb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54DB7AA-DA05-415C-9A88-A4A86B563194}"/>
                </a:ext>
              </a:extLst>
            </p:cNvPr>
            <p:cNvSpPr txBox="1"/>
            <p:nvPr/>
          </p:nvSpPr>
          <p:spPr>
            <a:xfrm>
              <a:off x="4674209" y="2611904"/>
              <a:ext cx="3779067" cy="1879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</a:rPr>
                <a:t>Using a pointer receiver, if a change is made in the method body, it will reflect in the caller data</a:t>
              </a:r>
            </a:p>
            <a:p>
              <a:endParaRPr lang="en-US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endParaRPr>
            </a:p>
            <a:p>
              <a:r>
                <a:rPr lang="en-US" dirty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</a:rPr>
                <a:t>This is not possible with the value receiver methods.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013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280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Types: Overloading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232497"/>
            <a:ext cx="7505700" cy="51609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// Go program to illustrate how "the method"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// can accept both pointer and value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import "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// Author structure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type author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name  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branch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// Method with a pointer receiver of author type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func (a *author) 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show_p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abranch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string)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(*a).branch = 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abranch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// Method with a value receiver of author type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func (a author) 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show_v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a.name = "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Gourav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("Author's name(Before) : ", a.name)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50" b="1" dirty="0">
              <a:solidFill>
                <a:srgbClr val="0070C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07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3048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EFF106-D063-4ECC-9EFE-192E781BA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800100"/>
            <a:ext cx="7620000" cy="14097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Go Language</a:t>
            </a:r>
            <a:b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600" b="1" i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en-US" sz="3600" b="1" i="1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Oo” </a:t>
            </a:r>
            <a:r>
              <a:rPr lang="en-US" sz="3600" b="1" i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structure</a:t>
            </a:r>
            <a:endParaRPr lang="en-US" sz="1600" b="1" i="1" dirty="0">
              <a:solidFill>
                <a:schemeClr val="accent3">
                  <a:lumMod val="7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2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280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Types: Overloading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232497"/>
            <a:ext cx="7505700" cy="516094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using these methods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res := author{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name:   "Sona",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    branch: "CSE",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("Branch Name(Before): ",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res.branch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Calling the 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show_p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method (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ptr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method) with value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res.show_p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("ECE")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("Branch Name(After): ",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res.branch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// Calling the 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show_v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method (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method) with </a:t>
            </a:r>
            <a:r>
              <a:rPr lang="en-US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ptr</a:t>
            </a:r>
            <a:endParaRPr lang="en-US" sz="1800" b="1" dirty="0">
              <a:solidFill>
                <a:srgbClr val="0070C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(&amp;res).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show_v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fmt.Println</a:t>
            </a: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("Author's name(After): ", res.name)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b="1" dirty="0">
                <a:solidFill>
                  <a:schemeClr val="bg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solidFill>
                <a:schemeClr val="bg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828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vs. Functions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4F261E9-718C-435E-9E6F-C58C9BD84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go f(x, y, z)</a:t>
            </a: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BDDC9318-A7F4-4BD2-ABCB-E55F046D8C60}"/>
              </a:ext>
            </a:extLst>
          </p:cNvPr>
          <p:cNvSpPr txBox="1">
            <a:spLocks/>
          </p:cNvSpPr>
          <p:nvPr/>
        </p:nvSpPr>
        <p:spPr>
          <a:xfrm>
            <a:off x="342900" y="1958672"/>
            <a:ext cx="3543300" cy="383252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None/>
            </a:pPr>
            <a:r>
              <a:rPr lang="en-US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It contains a receiver. </a:t>
            </a:r>
            <a:endParaRPr lang="en-US" sz="105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Methods of the same name but different types can be defined in the program. </a:t>
            </a:r>
            <a:endParaRPr lang="en-US" sz="11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It cannot be used as a first-order entity.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54B83E98-4CF3-4A39-898E-345A5CBEC8ED}"/>
              </a:ext>
            </a:extLst>
          </p:cNvPr>
          <p:cNvSpPr txBox="1">
            <a:spLocks/>
          </p:cNvSpPr>
          <p:nvPr/>
        </p:nvSpPr>
        <p:spPr>
          <a:xfrm>
            <a:off x="342900" y="1232498"/>
            <a:ext cx="7505700" cy="64585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  </a:t>
            </a:r>
            <a:r>
              <a:rPr lang="en-US" sz="24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Comparison point-by-point</a:t>
            </a:r>
            <a:endParaRPr lang="en-US" sz="18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8BCDA6D-2A03-4562-8D8B-A127C982C425}"/>
              </a:ext>
            </a:extLst>
          </p:cNvPr>
          <p:cNvSpPr txBox="1">
            <a:spLocks/>
          </p:cNvSpPr>
          <p:nvPr/>
        </p:nvSpPr>
        <p:spPr>
          <a:xfrm>
            <a:off x="3962400" y="2046136"/>
            <a:ext cx="4038600" cy="3657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None/>
            </a:pPr>
            <a:r>
              <a:rPr lang="en-US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Function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It does </a:t>
            </a:r>
            <a:r>
              <a:rPr lang="en-US" sz="2400" i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not</a:t>
            </a: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contain a receiver.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Functions of the same name but different type are </a:t>
            </a:r>
            <a:r>
              <a:rPr lang="en-US" sz="2400" i="1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not</a:t>
            </a: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allowed to be defined in the program.</a:t>
            </a:r>
            <a:endParaRPr lang="en-US" sz="105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It can be used as first-order entity, and can be passed</a:t>
            </a:r>
          </a:p>
        </p:txBody>
      </p:sp>
    </p:spTree>
    <p:extLst>
      <p:ext uri="{BB962C8B-B14F-4D97-AF65-F5344CB8AC3E}">
        <p14:creationId xmlns:p14="http://schemas.microsoft.com/office/powerpoint/2010/main" val="275802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311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Think on it …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28258" y="1447799"/>
            <a:ext cx="7496541" cy="43434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spcBef>
                <a:spcPts val="1800"/>
              </a:spcBef>
              <a:buClr>
                <a:schemeClr val="bg1"/>
              </a:buClr>
              <a:buNone/>
            </a:pP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Go features, structures, aspects would you use to “duplicate” the class concept in Java?</a:t>
            </a:r>
          </a:p>
          <a:p>
            <a:pPr marL="0" indent="0">
              <a:spcBef>
                <a:spcPts val="2400"/>
              </a:spcBef>
              <a:buClr>
                <a:schemeClr val="bg1"/>
              </a:buClr>
              <a:buNone/>
            </a:pP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have a Java class definition (call it class CCC), what Go code would you produce to provide the same sorts of access, scope, encapsulation, etc. defined in CCC?</a:t>
            </a:r>
          </a:p>
          <a:p>
            <a:pPr marL="0" indent="0">
              <a:spcBef>
                <a:spcPts val="24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would you in Go do what you would do in Java with  </a:t>
            </a:r>
          </a:p>
          <a:p>
            <a:pPr marL="0" indent="0">
              <a:spcBef>
                <a:spcPts val="600"/>
              </a:spcBef>
              <a:buClr>
                <a:schemeClr val="bg1"/>
              </a:buClr>
              <a:buNone/>
            </a:pPr>
            <a:r>
              <a:rPr lang="en-US" i="1">
                <a:solidFill>
                  <a:srgbClr val="B34D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CCC </a:t>
            </a:r>
            <a:r>
              <a:rPr lang="en-US" i="1" dirty="0">
                <a:solidFill>
                  <a:srgbClr val="B34D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 = new CCC( )</a:t>
            </a:r>
          </a:p>
        </p:txBody>
      </p:sp>
    </p:spTree>
    <p:extLst>
      <p:ext uri="{BB962C8B-B14F-4D97-AF65-F5344CB8AC3E}">
        <p14:creationId xmlns:p14="http://schemas.microsoft.com/office/powerpoint/2010/main" val="379090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9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9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9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9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966963"/>
            <a:ext cx="7398327" cy="41290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A closure is a first class function which captures the lexical bindings of free variables in its defining environment. 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Practical definition means a function that can execute properly because the runtime system has set up a collection of any non-local variables it might need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When a function is written its text may depend on variables in the calling environment (</a:t>
            </a:r>
            <a:r>
              <a:rPr lang="en-US" dirty="0" err="1">
                <a:latin typeface="Bahnschrift SemiCondensed" panose="020B0502040204020203" pitchFamily="34" charset="0"/>
              </a:rPr>
              <a:t>globals</a:t>
            </a:r>
            <a:r>
              <a:rPr lang="en-US" dirty="0">
                <a:latin typeface="Bahnschrift SemiCondensed" panose="020B0502040204020203" pitchFamily="34" charset="0"/>
              </a:rPr>
              <a:t>, </a:t>
            </a:r>
            <a:r>
              <a:rPr lang="en-US" dirty="0" err="1">
                <a:latin typeface="Bahnschrift SemiCondensed" panose="020B0502040204020203" pitchFamily="34" charset="0"/>
              </a:rPr>
              <a:t>vars</a:t>
            </a:r>
            <a:r>
              <a:rPr lang="en-US" dirty="0">
                <a:latin typeface="Bahnschrift SemiCondensed" panose="020B0502040204020203" pitchFamily="34" charset="0"/>
              </a:rPr>
              <a:t> local to the function calling it, etc.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A closure </a:t>
            </a:r>
            <a:r>
              <a:rPr lang="en-US" b="1" i="1" dirty="0">
                <a:latin typeface="Bahnschrift SemiCondensed" panose="020B0502040204020203" pitchFamily="34" charset="0"/>
              </a:rPr>
              <a:t>makes a referencing environment  </a:t>
            </a:r>
            <a:r>
              <a:rPr lang="en-US" dirty="0">
                <a:latin typeface="Bahnschrift SemiCondensed" panose="020B0502040204020203" pitchFamily="34" charset="0"/>
              </a:rPr>
              <a:t>that allows the function to run when called in any circumstances, even ones where the needed environment is not extant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SemiCondensed" panose="020B0502040204020203" pitchFamily="34" charset="0"/>
              </a:rPr>
              <a:t>So a closure is a run-time creation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98533" y="1229671"/>
            <a:ext cx="6858000" cy="6037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When functions are first class entities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6661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Closures  </a:t>
            </a:r>
            <a:r>
              <a:rPr lang="en-US" sz="2400" b="1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(</a:t>
            </a:r>
            <a:r>
              <a:rPr lang="en-US" sz="2400" b="1" i="1" dirty="0" err="1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redux</a:t>
            </a:r>
            <a:r>
              <a:rPr lang="en-US" sz="2400" b="1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17220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398327" cy="524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import "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adder() func(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sum := 0  // needed by the returned func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// but not inside the func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defn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return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(x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sum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+= x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 return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sum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neg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:=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adder(), adder()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and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neg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are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-&gt;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functions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for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:= 0;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++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fmt.Println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), 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neg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(-2*</a:t>
            </a:r>
            <a:r>
              <a:rPr lang="en-US" b="1" dirty="0" err="1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16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21342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44911"/>
            <a:ext cx="7398327" cy="52320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import "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fmt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func adder() func(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sum :=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return func(x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	   sum += x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	   return sum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}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b="1" dirty="0"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neg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:= adder(), adder()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for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:= 0;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++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fmt.Println(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pos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), 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neg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(-2*</a:t>
            </a:r>
            <a:r>
              <a:rPr lang="en-US" b="1" dirty="0" err="1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dirty="0"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866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 Example in Go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851663" y="1574955"/>
            <a:ext cx="3386704" cy="311100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Closures have some object characteristics</a:t>
            </a:r>
          </a:p>
          <a:p>
            <a:pPr algn="r"/>
            <a:endParaRPr lang="en-US" sz="2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algn="r"/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Encapsulation</a:t>
            </a:r>
          </a:p>
          <a:p>
            <a:pPr algn="r"/>
            <a:endParaRPr lang="en-US" sz="2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pPr algn="r"/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You can make many of them from one definition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209800" y="2743200"/>
            <a:ext cx="4114800" cy="296534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971800" y="3895979"/>
            <a:ext cx="2133600" cy="901075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152900" y="3997123"/>
            <a:ext cx="1104900" cy="781572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466782" y="3198197"/>
            <a:ext cx="3857818" cy="183263"/>
          </a:xfrm>
          <a:prstGeom prst="straightConnector1">
            <a:avLst/>
          </a:prstGeom>
          <a:ln w="38100">
            <a:solidFill>
              <a:srgbClr val="C00000">
                <a:alpha val="60000"/>
              </a:srgb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96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9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398327" cy="524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package main 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makes closure using a global var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"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var </a:t>
            </a:r>
            <a:r>
              <a:rPr lang="en-US" sz="16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 adder() func(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sum :=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return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(x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sum,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sum+x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</a:t>
            </a:r>
            <a:r>
              <a:rPr lang="en-US" sz="16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g_fac+1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return sum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btw in go the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inc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operator is a statement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// not an expression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g_fac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pos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neg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:= adder(), adder()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both using one global?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:= 0;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 10;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pos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neg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(-2*</a:t>
            </a:r>
            <a:r>
              <a:rPr lang="en-US" sz="16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16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Closure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59100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6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398327" cy="524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package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(                           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source code obj/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actor.go</a:t>
            </a: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type Actor struct {  state int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Define messages that can be sent to the 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type Message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action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value 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Define a stateful process (actor)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(a *Actor) behavior(messages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Message)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msg := range messages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switch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msg.action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case "increment":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a.state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msg.value</a:t>
            </a: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case "decrement":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a.state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-=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msg.value</a:t>
            </a: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("Current state:",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a.state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23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Stateful Process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72FB42D-54C8-4371-A485-3BEEBCD0DFE0}"/>
              </a:ext>
            </a:extLst>
          </p:cNvPr>
          <p:cNvSpPr/>
          <p:nvPr/>
        </p:nvSpPr>
        <p:spPr>
          <a:xfrm>
            <a:off x="4043680" y="1357080"/>
            <a:ext cx="3276600" cy="533400"/>
          </a:xfrm>
          <a:prstGeom prst="roundRect">
            <a:avLst/>
          </a:prstGeom>
          <a:solidFill>
            <a:srgbClr val="FAF2DE">
              <a:alpha val="28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7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4648200"/>
            <a:ext cx="8305800" cy="1524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One way to get an “object” in Go… a stateful process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Here the object encapsulates state (the int in the struct) 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Methods to alter the state… attached to Actor struct is “behavior”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“behavior” methods uses a channel of “messages” to specify state changes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398327" cy="31109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actor := &amp;Actor{state: 0}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messages := make(</a:t>
            </a:r>
            <a:r>
              <a:rPr lang="en-US" sz="1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Message)  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endParaRPr lang="en-US" sz="12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go </a:t>
            </a:r>
            <a:r>
              <a:rPr lang="en-US" sz="1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actor.behavior</a:t>
            </a: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(messages)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Start the actor activity in a goroutine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endParaRPr lang="en-US" sz="12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Send messages to the actor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messages &lt;- Message{"increment", 5}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messages &lt;- Message{"decrement", 2}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endParaRPr lang="en-US" sz="12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Allow some time for processing before closing the channel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time.Sleep</a:t>
            </a: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 * </a:t>
            </a:r>
            <a:r>
              <a:rPr lang="en-US" sz="1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time.Second</a:t>
            </a: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close(messages)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23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Stateful Process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6370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4650800"/>
            <a:ext cx="8305800" cy="1524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One way to get an “object” in Go… a stateful process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Here the object encapsulates state (the int in the struct) 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Methods to alter the state… attached to Actor struct is “behavior”</a:t>
            </a:r>
          </a:p>
          <a:p>
            <a:pPr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“behavior” methods uses a channel of “messages” to specify state changes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44911"/>
            <a:ext cx="7398327" cy="31109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actor := &amp;Actor{state: 0}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messages := make(</a:t>
            </a:r>
            <a:r>
              <a:rPr lang="en-US" sz="1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Message)  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endParaRPr lang="en-US" sz="12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go </a:t>
            </a:r>
            <a:r>
              <a:rPr lang="en-US" sz="1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actor.behavior</a:t>
            </a: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(messages)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Start the actor activity in a goroutine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endParaRPr lang="en-US" sz="12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Send messages to the actor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messages &lt;- Message{"increment", 5}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messages &lt;- Message{"decrement", 2}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endParaRPr lang="en-US" sz="12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Allow some time for processing before closing the channel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time.Sleep</a:t>
            </a: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 * </a:t>
            </a:r>
            <a:r>
              <a:rPr lang="en-US" sz="1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time.Second</a:t>
            </a: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close(messages)</a:t>
            </a:r>
          </a:p>
          <a:p>
            <a:pPr marL="0" indent="0">
              <a:spcBef>
                <a:spcPts val="0"/>
              </a:spcBef>
              <a:spcAft>
                <a:spcPts val="20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23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Stateful Process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16C05B3-91A8-4B06-9BF0-08C2FB16A0FE}"/>
              </a:ext>
            </a:extLst>
          </p:cNvPr>
          <p:cNvGrpSpPr/>
          <p:nvPr/>
        </p:nvGrpSpPr>
        <p:grpSpPr>
          <a:xfrm>
            <a:off x="4218774" y="990600"/>
            <a:ext cx="4038600" cy="1066800"/>
            <a:chOff x="4267200" y="1295400"/>
            <a:chExt cx="4038600" cy="1066800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9127BFB0-C42D-4CD4-B945-F20CDCFAE01E}"/>
                </a:ext>
              </a:extLst>
            </p:cNvPr>
            <p:cNvSpPr/>
            <p:nvPr/>
          </p:nvSpPr>
          <p:spPr>
            <a:xfrm>
              <a:off x="4267200" y="1295400"/>
              <a:ext cx="4038600" cy="10668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01139AD-00B9-481D-9642-8358011E477B}"/>
                </a:ext>
              </a:extLst>
            </p:cNvPr>
            <p:cNvSpPr txBox="1"/>
            <p:nvPr/>
          </p:nvSpPr>
          <p:spPr>
            <a:xfrm>
              <a:off x="4464628" y="1444079"/>
              <a:ext cx="38411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Is this the “object” ? </a:t>
              </a:r>
            </a:p>
            <a:p>
              <a:r>
                <a:rPr lang="en-US" sz="1400" b="1" dirty="0">
                  <a:solidFill>
                    <a:schemeClr val="accent6">
                      <a:lumMod val="75000"/>
                    </a:schemeClr>
                  </a:solidFill>
                  <a:latin typeface="Arial Narrow" panose="020B0606020202030204" pitchFamily="34" charset="0"/>
                </a:rPr>
                <a:t>It seems to be the public interface by which we know what data/methods bundle we want to talk to </a:t>
              </a:r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500A5F-D084-4F73-B995-18BB9C715BD8}"/>
              </a:ext>
            </a:extLst>
          </p:cNvPr>
          <p:cNvSpPr/>
          <p:nvPr/>
        </p:nvSpPr>
        <p:spPr>
          <a:xfrm rot="20614178" flipV="1">
            <a:off x="1381072" y="1132531"/>
            <a:ext cx="2815647" cy="548576"/>
          </a:xfrm>
          <a:custGeom>
            <a:avLst/>
            <a:gdLst>
              <a:gd name="connsiteX0" fmla="*/ 2932982 w 2932982"/>
              <a:gd name="connsiteY0" fmla="*/ 0 h 448573"/>
              <a:gd name="connsiteX1" fmla="*/ 2915729 w 2932982"/>
              <a:gd name="connsiteY1" fmla="*/ 43132 h 448573"/>
              <a:gd name="connsiteX2" fmla="*/ 2907102 w 2932982"/>
              <a:gd name="connsiteY2" fmla="*/ 77638 h 448573"/>
              <a:gd name="connsiteX3" fmla="*/ 2872597 w 2932982"/>
              <a:gd name="connsiteY3" fmla="*/ 163902 h 448573"/>
              <a:gd name="connsiteX4" fmla="*/ 2838091 w 2932982"/>
              <a:gd name="connsiteY4" fmla="*/ 215660 h 448573"/>
              <a:gd name="connsiteX5" fmla="*/ 2803585 w 2932982"/>
              <a:gd name="connsiteY5" fmla="*/ 224287 h 448573"/>
              <a:gd name="connsiteX6" fmla="*/ 2700068 w 2932982"/>
              <a:gd name="connsiteY6" fmla="*/ 267419 h 448573"/>
              <a:gd name="connsiteX7" fmla="*/ 2656936 w 2932982"/>
              <a:gd name="connsiteY7" fmla="*/ 276045 h 448573"/>
              <a:gd name="connsiteX8" fmla="*/ 2631057 w 2932982"/>
              <a:gd name="connsiteY8" fmla="*/ 284672 h 448573"/>
              <a:gd name="connsiteX9" fmla="*/ 2544793 w 2932982"/>
              <a:gd name="connsiteY9" fmla="*/ 310551 h 448573"/>
              <a:gd name="connsiteX10" fmla="*/ 2510287 w 2932982"/>
              <a:gd name="connsiteY10" fmla="*/ 319177 h 448573"/>
              <a:gd name="connsiteX11" fmla="*/ 2484408 w 2932982"/>
              <a:gd name="connsiteY11" fmla="*/ 327804 h 448573"/>
              <a:gd name="connsiteX12" fmla="*/ 2415397 w 2932982"/>
              <a:gd name="connsiteY12" fmla="*/ 345056 h 448573"/>
              <a:gd name="connsiteX13" fmla="*/ 2355012 w 2932982"/>
              <a:gd name="connsiteY13" fmla="*/ 362309 h 448573"/>
              <a:gd name="connsiteX14" fmla="*/ 2277374 w 2932982"/>
              <a:gd name="connsiteY14" fmla="*/ 370936 h 448573"/>
              <a:gd name="connsiteX15" fmla="*/ 2242868 w 2932982"/>
              <a:gd name="connsiteY15" fmla="*/ 379562 h 448573"/>
              <a:gd name="connsiteX16" fmla="*/ 2035834 w 2932982"/>
              <a:gd name="connsiteY16" fmla="*/ 405441 h 448573"/>
              <a:gd name="connsiteX17" fmla="*/ 2001329 w 2932982"/>
              <a:gd name="connsiteY17" fmla="*/ 414068 h 448573"/>
              <a:gd name="connsiteX18" fmla="*/ 1897812 w 2932982"/>
              <a:gd name="connsiteY18" fmla="*/ 431321 h 448573"/>
              <a:gd name="connsiteX19" fmla="*/ 1716657 w 2932982"/>
              <a:gd name="connsiteY19" fmla="*/ 448573 h 448573"/>
              <a:gd name="connsiteX20" fmla="*/ 267419 w 2932982"/>
              <a:gd name="connsiteY20" fmla="*/ 439947 h 448573"/>
              <a:gd name="connsiteX21" fmla="*/ 241540 w 2932982"/>
              <a:gd name="connsiteY21" fmla="*/ 431321 h 448573"/>
              <a:gd name="connsiteX22" fmla="*/ 189782 w 2932982"/>
              <a:gd name="connsiteY22" fmla="*/ 422694 h 448573"/>
              <a:gd name="connsiteX23" fmla="*/ 146649 w 2932982"/>
              <a:gd name="connsiteY23" fmla="*/ 362309 h 448573"/>
              <a:gd name="connsiteX24" fmla="*/ 120770 w 2932982"/>
              <a:gd name="connsiteY24" fmla="*/ 353683 h 448573"/>
              <a:gd name="connsiteX25" fmla="*/ 94891 w 2932982"/>
              <a:gd name="connsiteY25" fmla="*/ 327804 h 448573"/>
              <a:gd name="connsiteX26" fmla="*/ 43133 w 2932982"/>
              <a:gd name="connsiteY26" fmla="*/ 293298 h 448573"/>
              <a:gd name="connsiteX27" fmla="*/ 17253 w 2932982"/>
              <a:gd name="connsiteY27" fmla="*/ 276045 h 448573"/>
              <a:gd name="connsiteX28" fmla="*/ 0 w 2932982"/>
              <a:gd name="connsiteY28" fmla="*/ 258792 h 448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932982" h="448573">
                <a:moveTo>
                  <a:pt x="2932982" y="0"/>
                </a:moveTo>
                <a:cubicBezTo>
                  <a:pt x="2927231" y="14377"/>
                  <a:pt x="2920626" y="28442"/>
                  <a:pt x="2915729" y="43132"/>
                </a:cubicBezTo>
                <a:cubicBezTo>
                  <a:pt x="2911980" y="54380"/>
                  <a:pt x="2910509" y="66282"/>
                  <a:pt x="2907102" y="77638"/>
                </a:cubicBezTo>
                <a:cubicBezTo>
                  <a:pt x="2897229" y="110548"/>
                  <a:pt x="2889888" y="135084"/>
                  <a:pt x="2872597" y="163902"/>
                </a:cubicBezTo>
                <a:cubicBezTo>
                  <a:pt x="2861929" y="181682"/>
                  <a:pt x="2858207" y="210631"/>
                  <a:pt x="2838091" y="215660"/>
                </a:cubicBezTo>
                <a:cubicBezTo>
                  <a:pt x="2826589" y="218536"/>
                  <a:pt x="2814686" y="220124"/>
                  <a:pt x="2803585" y="224287"/>
                </a:cubicBezTo>
                <a:cubicBezTo>
                  <a:pt x="2768584" y="237412"/>
                  <a:pt x="2736723" y="260088"/>
                  <a:pt x="2700068" y="267419"/>
                </a:cubicBezTo>
                <a:cubicBezTo>
                  <a:pt x="2685691" y="270294"/>
                  <a:pt x="2671160" y="272489"/>
                  <a:pt x="2656936" y="276045"/>
                </a:cubicBezTo>
                <a:cubicBezTo>
                  <a:pt x="2648114" y="278250"/>
                  <a:pt x="2639748" y="281998"/>
                  <a:pt x="2631057" y="284672"/>
                </a:cubicBezTo>
                <a:lnTo>
                  <a:pt x="2544793" y="310551"/>
                </a:lnTo>
                <a:cubicBezTo>
                  <a:pt x="2533393" y="313808"/>
                  <a:pt x="2521687" y="315920"/>
                  <a:pt x="2510287" y="319177"/>
                </a:cubicBezTo>
                <a:cubicBezTo>
                  <a:pt x="2501544" y="321675"/>
                  <a:pt x="2493181" y="325411"/>
                  <a:pt x="2484408" y="327804"/>
                </a:cubicBezTo>
                <a:cubicBezTo>
                  <a:pt x="2461532" y="334043"/>
                  <a:pt x="2437892" y="337557"/>
                  <a:pt x="2415397" y="345056"/>
                </a:cubicBezTo>
                <a:cubicBezTo>
                  <a:pt x="2396070" y="351499"/>
                  <a:pt x="2375132" y="359214"/>
                  <a:pt x="2355012" y="362309"/>
                </a:cubicBezTo>
                <a:cubicBezTo>
                  <a:pt x="2329276" y="366268"/>
                  <a:pt x="2303253" y="368060"/>
                  <a:pt x="2277374" y="370936"/>
                </a:cubicBezTo>
                <a:cubicBezTo>
                  <a:pt x="2265872" y="373811"/>
                  <a:pt x="2254494" y="377237"/>
                  <a:pt x="2242868" y="379562"/>
                </a:cubicBezTo>
                <a:cubicBezTo>
                  <a:pt x="2178398" y="392456"/>
                  <a:pt x="2093396" y="399046"/>
                  <a:pt x="2035834" y="405441"/>
                </a:cubicBezTo>
                <a:cubicBezTo>
                  <a:pt x="2024332" y="408317"/>
                  <a:pt x="2012982" y="411883"/>
                  <a:pt x="2001329" y="414068"/>
                </a:cubicBezTo>
                <a:cubicBezTo>
                  <a:pt x="1966947" y="420515"/>
                  <a:pt x="1932580" y="427458"/>
                  <a:pt x="1897812" y="431321"/>
                </a:cubicBezTo>
                <a:cubicBezTo>
                  <a:pt x="1785760" y="443771"/>
                  <a:pt x="1846123" y="437785"/>
                  <a:pt x="1716657" y="448573"/>
                </a:cubicBezTo>
                <a:lnTo>
                  <a:pt x="267419" y="439947"/>
                </a:lnTo>
                <a:cubicBezTo>
                  <a:pt x="258327" y="439841"/>
                  <a:pt x="250416" y="433294"/>
                  <a:pt x="241540" y="431321"/>
                </a:cubicBezTo>
                <a:cubicBezTo>
                  <a:pt x="224466" y="427527"/>
                  <a:pt x="207035" y="425570"/>
                  <a:pt x="189782" y="422694"/>
                </a:cubicBezTo>
                <a:cubicBezTo>
                  <a:pt x="181914" y="410893"/>
                  <a:pt x="154674" y="368997"/>
                  <a:pt x="146649" y="362309"/>
                </a:cubicBezTo>
                <a:cubicBezTo>
                  <a:pt x="139664" y="356488"/>
                  <a:pt x="129396" y="356558"/>
                  <a:pt x="120770" y="353683"/>
                </a:cubicBezTo>
                <a:cubicBezTo>
                  <a:pt x="112144" y="345057"/>
                  <a:pt x="104521" y="335294"/>
                  <a:pt x="94891" y="327804"/>
                </a:cubicBezTo>
                <a:cubicBezTo>
                  <a:pt x="78524" y="315074"/>
                  <a:pt x="60386" y="304800"/>
                  <a:pt x="43133" y="293298"/>
                </a:cubicBezTo>
                <a:cubicBezTo>
                  <a:pt x="34506" y="287547"/>
                  <a:pt x="24584" y="283376"/>
                  <a:pt x="17253" y="276045"/>
                </a:cubicBezTo>
                <a:lnTo>
                  <a:pt x="0" y="258792"/>
                </a:lnTo>
              </a:path>
            </a:pathLst>
          </a:custGeom>
          <a:noFill/>
          <a:ln w="34925">
            <a:solidFill>
              <a:schemeClr val="accent4">
                <a:lumMod val="75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A755120-CBDD-46B5-8A40-540EC01791DE}"/>
              </a:ext>
            </a:extLst>
          </p:cNvPr>
          <p:cNvSpPr/>
          <p:nvPr/>
        </p:nvSpPr>
        <p:spPr>
          <a:xfrm>
            <a:off x="533400" y="1676400"/>
            <a:ext cx="990600" cy="381000"/>
          </a:xfrm>
          <a:prstGeom prst="ellipse">
            <a:avLst/>
          </a:prstGeom>
          <a:solidFill>
            <a:srgbClr val="E6AF00">
              <a:alpha val="16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20284BE-B40F-4858-B540-D3B13141E023}"/>
              </a:ext>
            </a:extLst>
          </p:cNvPr>
          <p:cNvSpPr/>
          <p:nvPr/>
        </p:nvSpPr>
        <p:spPr>
          <a:xfrm>
            <a:off x="3952240" y="2062480"/>
            <a:ext cx="1563405" cy="865022"/>
          </a:xfrm>
          <a:custGeom>
            <a:avLst/>
            <a:gdLst>
              <a:gd name="connsiteX0" fmla="*/ 1544320 w 1563405"/>
              <a:gd name="connsiteY0" fmla="*/ 0 h 865022"/>
              <a:gd name="connsiteX1" fmla="*/ 1544320 w 1563405"/>
              <a:gd name="connsiteY1" fmla="*/ 447040 h 865022"/>
              <a:gd name="connsiteX2" fmla="*/ 1473200 w 1563405"/>
              <a:gd name="connsiteY2" fmla="*/ 589280 h 865022"/>
              <a:gd name="connsiteX3" fmla="*/ 1412240 w 1563405"/>
              <a:gd name="connsiteY3" fmla="*/ 680720 h 865022"/>
              <a:gd name="connsiteX4" fmla="*/ 1330960 w 1563405"/>
              <a:gd name="connsiteY4" fmla="*/ 741680 h 865022"/>
              <a:gd name="connsiteX5" fmla="*/ 1270000 w 1563405"/>
              <a:gd name="connsiteY5" fmla="*/ 782320 h 865022"/>
              <a:gd name="connsiteX6" fmla="*/ 1198880 w 1563405"/>
              <a:gd name="connsiteY6" fmla="*/ 792480 h 865022"/>
              <a:gd name="connsiteX7" fmla="*/ 1107440 w 1563405"/>
              <a:gd name="connsiteY7" fmla="*/ 822960 h 865022"/>
              <a:gd name="connsiteX8" fmla="*/ 955040 w 1563405"/>
              <a:gd name="connsiteY8" fmla="*/ 843280 h 865022"/>
              <a:gd name="connsiteX9" fmla="*/ 924560 w 1563405"/>
              <a:gd name="connsiteY9" fmla="*/ 853440 h 865022"/>
              <a:gd name="connsiteX10" fmla="*/ 873760 w 1563405"/>
              <a:gd name="connsiteY10" fmla="*/ 863600 h 865022"/>
              <a:gd name="connsiteX11" fmla="*/ 0 w 1563405"/>
              <a:gd name="connsiteY11" fmla="*/ 863600 h 865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63405" h="865022">
                <a:moveTo>
                  <a:pt x="1544320" y="0"/>
                </a:moveTo>
                <a:cubicBezTo>
                  <a:pt x="1562126" y="160258"/>
                  <a:pt x="1576424" y="250401"/>
                  <a:pt x="1544320" y="447040"/>
                </a:cubicBezTo>
                <a:cubicBezTo>
                  <a:pt x="1535778" y="499357"/>
                  <a:pt x="1497889" y="542371"/>
                  <a:pt x="1473200" y="589280"/>
                </a:cubicBezTo>
                <a:cubicBezTo>
                  <a:pt x="1464371" y="606056"/>
                  <a:pt x="1428533" y="665909"/>
                  <a:pt x="1412240" y="680720"/>
                </a:cubicBezTo>
                <a:cubicBezTo>
                  <a:pt x="1387181" y="703501"/>
                  <a:pt x="1358518" y="721995"/>
                  <a:pt x="1330960" y="741680"/>
                </a:cubicBezTo>
                <a:cubicBezTo>
                  <a:pt x="1311087" y="755875"/>
                  <a:pt x="1294176" y="778866"/>
                  <a:pt x="1270000" y="782320"/>
                </a:cubicBezTo>
                <a:lnTo>
                  <a:pt x="1198880" y="792480"/>
                </a:lnTo>
                <a:cubicBezTo>
                  <a:pt x="1168400" y="802640"/>
                  <a:pt x="1138609" y="815168"/>
                  <a:pt x="1107440" y="822960"/>
                </a:cubicBezTo>
                <a:cubicBezTo>
                  <a:pt x="1093419" y="826465"/>
                  <a:pt x="964161" y="842140"/>
                  <a:pt x="955040" y="843280"/>
                </a:cubicBezTo>
                <a:cubicBezTo>
                  <a:pt x="944880" y="846667"/>
                  <a:pt x="934950" y="850843"/>
                  <a:pt x="924560" y="853440"/>
                </a:cubicBezTo>
                <a:cubicBezTo>
                  <a:pt x="907807" y="857628"/>
                  <a:pt x="891028" y="863410"/>
                  <a:pt x="873760" y="863600"/>
                </a:cubicBezTo>
                <a:cubicBezTo>
                  <a:pt x="582524" y="866800"/>
                  <a:pt x="291253" y="863600"/>
                  <a:pt x="0" y="863600"/>
                </a:cubicBezTo>
              </a:path>
            </a:pathLst>
          </a:custGeom>
          <a:noFill/>
          <a:ln w="31750">
            <a:solidFill>
              <a:schemeClr val="accent6">
                <a:lumMod val="60000"/>
                <a:lumOff val="4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9A4D670-8888-403D-9C3F-38396FDEEBC4}"/>
              </a:ext>
            </a:extLst>
          </p:cNvPr>
          <p:cNvSpPr/>
          <p:nvPr/>
        </p:nvSpPr>
        <p:spPr>
          <a:xfrm>
            <a:off x="3886201" y="2068109"/>
            <a:ext cx="1981200" cy="1088393"/>
          </a:xfrm>
          <a:custGeom>
            <a:avLst/>
            <a:gdLst>
              <a:gd name="connsiteX0" fmla="*/ 1544320 w 1563405"/>
              <a:gd name="connsiteY0" fmla="*/ 0 h 865022"/>
              <a:gd name="connsiteX1" fmla="*/ 1544320 w 1563405"/>
              <a:gd name="connsiteY1" fmla="*/ 447040 h 865022"/>
              <a:gd name="connsiteX2" fmla="*/ 1473200 w 1563405"/>
              <a:gd name="connsiteY2" fmla="*/ 589280 h 865022"/>
              <a:gd name="connsiteX3" fmla="*/ 1412240 w 1563405"/>
              <a:gd name="connsiteY3" fmla="*/ 680720 h 865022"/>
              <a:gd name="connsiteX4" fmla="*/ 1330960 w 1563405"/>
              <a:gd name="connsiteY4" fmla="*/ 741680 h 865022"/>
              <a:gd name="connsiteX5" fmla="*/ 1270000 w 1563405"/>
              <a:gd name="connsiteY5" fmla="*/ 782320 h 865022"/>
              <a:gd name="connsiteX6" fmla="*/ 1198880 w 1563405"/>
              <a:gd name="connsiteY6" fmla="*/ 792480 h 865022"/>
              <a:gd name="connsiteX7" fmla="*/ 1107440 w 1563405"/>
              <a:gd name="connsiteY7" fmla="*/ 822960 h 865022"/>
              <a:gd name="connsiteX8" fmla="*/ 955040 w 1563405"/>
              <a:gd name="connsiteY8" fmla="*/ 843280 h 865022"/>
              <a:gd name="connsiteX9" fmla="*/ 924560 w 1563405"/>
              <a:gd name="connsiteY9" fmla="*/ 853440 h 865022"/>
              <a:gd name="connsiteX10" fmla="*/ 873760 w 1563405"/>
              <a:gd name="connsiteY10" fmla="*/ 863600 h 865022"/>
              <a:gd name="connsiteX11" fmla="*/ 0 w 1563405"/>
              <a:gd name="connsiteY11" fmla="*/ 863600 h 865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63405" h="865022">
                <a:moveTo>
                  <a:pt x="1544320" y="0"/>
                </a:moveTo>
                <a:cubicBezTo>
                  <a:pt x="1562126" y="160258"/>
                  <a:pt x="1576424" y="250401"/>
                  <a:pt x="1544320" y="447040"/>
                </a:cubicBezTo>
                <a:cubicBezTo>
                  <a:pt x="1535778" y="499357"/>
                  <a:pt x="1497889" y="542371"/>
                  <a:pt x="1473200" y="589280"/>
                </a:cubicBezTo>
                <a:cubicBezTo>
                  <a:pt x="1464371" y="606056"/>
                  <a:pt x="1428533" y="665909"/>
                  <a:pt x="1412240" y="680720"/>
                </a:cubicBezTo>
                <a:cubicBezTo>
                  <a:pt x="1387181" y="703501"/>
                  <a:pt x="1358518" y="721995"/>
                  <a:pt x="1330960" y="741680"/>
                </a:cubicBezTo>
                <a:cubicBezTo>
                  <a:pt x="1311087" y="755875"/>
                  <a:pt x="1294176" y="778866"/>
                  <a:pt x="1270000" y="782320"/>
                </a:cubicBezTo>
                <a:lnTo>
                  <a:pt x="1198880" y="792480"/>
                </a:lnTo>
                <a:cubicBezTo>
                  <a:pt x="1168400" y="802640"/>
                  <a:pt x="1138609" y="815168"/>
                  <a:pt x="1107440" y="822960"/>
                </a:cubicBezTo>
                <a:cubicBezTo>
                  <a:pt x="1093419" y="826465"/>
                  <a:pt x="964161" y="842140"/>
                  <a:pt x="955040" y="843280"/>
                </a:cubicBezTo>
                <a:cubicBezTo>
                  <a:pt x="944880" y="846667"/>
                  <a:pt x="934950" y="850843"/>
                  <a:pt x="924560" y="853440"/>
                </a:cubicBezTo>
                <a:cubicBezTo>
                  <a:pt x="907807" y="857628"/>
                  <a:pt x="891028" y="863410"/>
                  <a:pt x="873760" y="863600"/>
                </a:cubicBezTo>
                <a:cubicBezTo>
                  <a:pt x="582524" y="866800"/>
                  <a:pt x="291253" y="863600"/>
                  <a:pt x="0" y="863600"/>
                </a:cubicBezTo>
              </a:path>
            </a:pathLst>
          </a:custGeom>
          <a:noFill/>
          <a:ln w="31750">
            <a:solidFill>
              <a:schemeClr val="accent6">
                <a:lumMod val="60000"/>
                <a:lumOff val="4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34A4AB0-B684-4EAE-B122-42DABB6574E4}"/>
              </a:ext>
            </a:extLst>
          </p:cNvPr>
          <p:cNvGrpSpPr/>
          <p:nvPr/>
        </p:nvGrpSpPr>
        <p:grpSpPr>
          <a:xfrm>
            <a:off x="5604384" y="2698484"/>
            <a:ext cx="2507602" cy="1066800"/>
            <a:chOff x="5951060" y="2676178"/>
            <a:chExt cx="2507602" cy="1066800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871296FD-C30D-44FA-8FA6-E1490DBF66D2}"/>
                </a:ext>
              </a:extLst>
            </p:cNvPr>
            <p:cNvSpPr/>
            <p:nvPr/>
          </p:nvSpPr>
          <p:spPr>
            <a:xfrm>
              <a:off x="5951060" y="2676178"/>
              <a:ext cx="2507602" cy="1066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ADC4D46-EFD6-4515-8ABF-BF86A1DB3780}"/>
                </a:ext>
              </a:extLst>
            </p:cNvPr>
            <p:cNvSpPr txBox="1"/>
            <p:nvPr/>
          </p:nvSpPr>
          <p:spPr>
            <a:xfrm>
              <a:off x="6039886" y="2775803"/>
              <a:ext cx="232994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“method” calls</a:t>
              </a:r>
            </a:p>
            <a:p>
              <a:r>
                <a:rPr lang="en-US" sz="1600" b="1" dirty="0">
                  <a:solidFill>
                    <a:srgbClr val="B34D1F"/>
                  </a:solidFill>
                  <a:latin typeface="Arial Narrow" panose="020B0606020202030204" pitchFamily="34" charset="0"/>
                </a:rPr>
                <a:t>  messages sent to the </a:t>
              </a:r>
            </a:p>
            <a:p>
              <a:r>
                <a:rPr lang="en-US" sz="1600" b="1" dirty="0">
                  <a:solidFill>
                    <a:srgbClr val="B34D1F"/>
                  </a:solidFill>
                  <a:latin typeface="Arial Narrow" panose="020B0606020202030204" pitchFamily="34" charset="0"/>
                </a:rPr>
                <a:t>  channel that “is” the obj</a:t>
              </a:r>
              <a:endParaRPr lang="en-US" sz="1400" b="1" dirty="0">
                <a:solidFill>
                  <a:srgbClr val="B34D1F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791ECD6-2915-4FA1-8BAD-AE66480D89D9}"/>
              </a:ext>
            </a:extLst>
          </p:cNvPr>
          <p:cNvGrpSpPr/>
          <p:nvPr/>
        </p:nvGrpSpPr>
        <p:grpSpPr>
          <a:xfrm>
            <a:off x="3048000" y="3797604"/>
            <a:ext cx="1295400" cy="787209"/>
            <a:chOff x="2607722" y="4126172"/>
            <a:chExt cx="1377333" cy="9144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19A0E3D-F7FB-4E75-8627-60B9DF4170C6}"/>
                </a:ext>
              </a:extLst>
            </p:cNvPr>
            <p:cNvSpPr/>
            <p:nvPr/>
          </p:nvSpPr>
          <p:spPr>
            <a:xfrm>
              <a:off x="2607722" y="4126172"/>
              <a:ext cx="1377333" cy="9144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9821A49-E48F-40C9-94F7-B5120C164E46}"/>
                </a:ext>
              </a:extLst>
            </p:cNvPr>
            <p:cNvSpPr txBox="1"/>
            <p:nvPr/>
          </p:nvSpPr>
          <p:spPr>
            <a:xfrm>
              <a:off x="2740853" y="4246017"/>
              <a:ext cx="109145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“method” names</a:t>
              </a:r>
              <a:endParaRPr lang="en-US" sz="1400" b="1" dirty="0">
                <a:solidFill>
                  <a:srgbClr val="B34D1F"/>
                </a:solidFill>
                <a:latin typeface="Arial Narrow" panose="020B0606020202030204" pitchFamily="34" charset="0"/>
              </a:endParaRPr>
            </a:p>
          </p:txBody>
        </p: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0CBE9C0-D5FD-4E48-AEA0-410CDA4E3B15}"/>
              </a:ext>
            </a:extLst>
          </p:cNvPr>
          <p:cNvCxnSpPr>
            <a:cxnSpLocks/>
          </p:cNvCxnSpPr>
          <p:nvPr/>
        </p:nvCxnSpPr>
        <p:spPr>
          <a:xfrm flipH="1" flipV="1">
            <a:off x="2809448" y="2957221"/>
            <a:ext cx="441175" cy="948998"/>
          </a:xfrm>
          <a:prstGeom prst="straightConnector1">
            <a:avLst/>
          </a:prstGeom>
          <a:ln w="34925">
            <a:solidFill>
              <a:srgbClr val="00B05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DB0BF46-3F5D-4130-8EA4-66CA92861B48}"/>
              </a:ext>
            </a:extLst>
          </p:cNvPr>
          <p:cNvCxnSpPr>
            <a:cxnSpLocks/>
          </p:cNvCxnSpPr>
          <p:nvPr/>
        </p:nvCxnSpPr>
        <p:spPr>
          <a:xfrm flipH="1" flipV="1">
            <a:off x="3164414" y="3167212"/>
            <a:ext cx="375203" cy="630392"/>
          </a:xfrm>
          <a:prstGeom prst="straightConnector1">
            <a:avLst/>
          </a:prstGeom>
          <a:ln w="34925">
            <a:solidFill>
              <a:srgbClr val="00B05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DF627F9-0BF8-4353-B579-F790E0338EAA}"/>
              </a:ext>
            </a:extLst>
          </p:cNvPr>
          <p:cNvGrpSpPr/>
          <p:nvPr/>
        </p:nvGrpSpPr>
        <p:grpSpPr>
          <a:xfrm>
            <a:off x="4386211" y="3736751"/>
            <a:ext cx="1129434" cy="787209"/>
            <a:chOff x="2607722" y="4126172"/>
            <a:chExt cx="1377333" cy="914400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56150DAA-920E-4D22-9DA9-4A9A2B51FE6E}"/>
                </a:ext>
              </a:extLst>
            </p:cNvPr>
            <p:cNvSpPr/>
            <p:nvPr/>
          </p:nvSpPr>
          <p:spPr>
            <a:xfrm>
              <a:off x="2607722" y="4126172"/>
              <a:ext cx="1377333" cy="9144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27B1D82-FF75-43BB-96AA-BB80C5D9EBC0}"/>
                </a:ext>
              </a:extLst>
            </p:cNvPr>
            <p:cNvSpPr txBox="1"/>
            <p:nvPr/>
          </p:nvSpPr>
          <p:spPr>
            <a:xfrm>
              <a:off x="2828695" y="4245151"/>
              <a:ext cx="1091455" cy="679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method params</a:t>
              </a:r>
              <a:endParaRPr lang="en-US" sz="1400" b="1" dirty="0">
                <a:solidFill>
                  <a:srgbClr val="B34D1F"/>
                </a:solidFill>
                <a:latin typeface="Arial Narrow" panose="020B0606020202030204" pitchFamily="34" charset="0"/>
              </a:endParaRPr>
            </a:p>
          </p:txBody>
        </p:sp>
      </p:grp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61AE461-42F8-4029-A689-3AB9200B40D1}"/>
              </a:ext>
            </a:extLst>
          </p:cNvPr>
          <p:cNvCxnSpPr>
            <a:cxnSpLocks/>
          </p:cNvCxnSpPr>
          <p:nvPr/>
        </p:nvCxnSpPr>
        <p:spPr>
          <a:xfrm flipH="1" flipV="1">
            <a:off x="3695700" y="3029931"/>
            <a:ext cx="948985" cy="748130"/>
          </a:xfrm>
          <a:prstGeom prst="straightConnector1">
            <a:avLst/>
          </a:prstGeom>
          <a:ln w="34925">
            <a:solidFill>
              <a:srgbClr val="00B050">
                <a:alpha val="60000"/>
              </a:srgb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433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750099"/>
            <a:ext cx="7780268" cy="44136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2400" dirty="0">
                <a:solidFill>
                  <a:srgbClr val="B34D1F"/>
                </a:solidFill>
                <a:latin typeface="Bahnschrift SemiCondensed" panose="020B0502040204020203" pitchFamily="34" charset="0"/>
              </a:rPr>
              <a:t>Yes and no.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dirty="0">
                <a:latin typeface="Bahnschrift SemiCondensed" panose="020B0502040204020203" pitchFamily="34" charset="0"/>
              </a:rPr>
              <a:t>Although Go has types and methods and allows an object-oriented style of programming, there is no type hierarchy.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dirty="0">
                <a:latin typeface="Bahnschrift SemiCondensed" panose="020B0502040204020203" pitchFamily="34" charset="0"/>
              </a:rPr>
              <a:t>The concept of “interface” in Go provides a different approach that the designers believe is easy to use and in some ways more general.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Bahnschrift SemiCondensed" panose="020B0502040204020203" pitchFamily="34" charset="0"/>
              </a:rPr>
              <a:t>similar to Java Interface ( </a:t>
            </a:r>
            <a:r>
              <a:rPr lang="en-US" i="1" dirty="0">
                <a:latin typeface="Bahnschrift SemiCondensed" panose="020B0502040204020203" pitchFamily="34" charset="0"/>
              </a:rPr>
              <a:t>some declaration differences </a:t>
            </a:r>
            <a:r>
              <a:rPr lang="en-US" dirty="0">
                <a:latin typeface="Bahnschrift SemiCondensed" panose="020B0502040204020203" pitchFamily="34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dirty="0">
                <a:latin typeface="Bahnschrift SemiCondensed" panose="020B0502040204020203" pitchFamily="34" charset="0"/>
              </a:rPr>
              <a:t>There are also ways to embed types in other types to provide something analogous—but not identical—to subclassing.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dirty="0">
                <a:latin typeface="Bahnschrift SemiCondensed" panose="020B0502040204020203" pitchFamily="34" charset="0"/>
              </a:rPr>
              <a:t>Moreover, methods in Go are </a:t>
            </a:r>
            <a:r>
              <a:rPr lang="en-US" i="1" dirty="0">
                <a:latin typeface="Bahnschrift SemiCondensed" panose="020B0502040204020203" pitchFamily="34" charset="0"/>
              </a:rPr>
              <a:t>more general  </a:t>
            </a:r>
            <a:r>
              <a:rPr lang="en-US" dirty="0">
                <a:latin typeface="Bahnschrift SemiCondensed" panose="020B0502040204020203" pitchFamily="34" charset="0"/>
              </a:rPr>
              <a:t>than in C++ or Java: they can be defined for any sort of data, even built-in types such as plain, "unboxed" integers. They are not restricted to structs (classes).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74807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Condensed" panose="020B0502040204020203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From the Go language FAQs: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Is Go Object-Oriented? 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1829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32498"/>
            <a:ext cx="7398327" cy="524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package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type Actor struct {  state int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Define messages that can be sent to the 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type Message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action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value 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Define a stateful process (actor)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(a *Actor) behavior(messages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Message)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msg := range messages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switch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msg.action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case "increment":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a.state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+=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msg.value</a:t>
            </a: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case "decrement":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a.state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-=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msg.value</a:t>
            </a: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("Current state:",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a.state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23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Stateful Process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747F9FD-E696-4C51-95E1-E4BFE48039A1}"/>
              </a:ext>
            </a:extLst>
          </p:cNvPr>
          <p:cNvGrpSpPr/>
          <p:nvPr/>
        </p:nvGrpSpPr>
        <p:grpSpPr>
          <a:xfrm>
            <a:off x="4042063" y="2250573"/>
            <a:ext cx="1672937" cy="609600"/>
            <a:chOff x="2522140" y="4003930"/>
            <a:chExt cx="1377333" cy="91440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2F5EDA5-A931-426C-9037-AED7BB7EC1BA}"/>
                </a:ext>
              </a:extLst>
            </p:cNvPr>
            <p:cNvSpPr/>
            <p:nvPr/>
          </p:nvSpPr>
          <p:spPr>
            <a:xfrm>
              <a:off x="2522140" y="4003930"/>
              <a:ext cx="1377333" cy="9144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86BF3E9-BC10-4BF5-A4FE-D65927062729}"/>
                </a:ext>
              </a:extLst>
            </p:cNvPr>
            <p:cNvSpPr txBox="1"/>
            <p:nvPr/>
          </p:nvSpPr>
          <p:spPr>
            <a:xfrm>
              <a:off x="2618197" y="4179444"/>
              <a:ext cx="1218539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“method” name</a:t>
              </a:r>
              <a:endParaRPr lang="en-US" sz="1400" b="1" dirty="0">
                <a:solidFill>
                  <a:srgbClr val="B34D1F"/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F78092E-7BDB-4E70-B124-53BC9BFB2A00}"/>
              </a:ext>
            </a:extLst>
          </p:cNvPr>
          <p:cNvGrpSpPr/>
          <p:nvPr/>
        </p:nvGrpSpPr>
        <p:grpSpPr>
          <a:xfrm>
            <a:off x="3383380" y="3245149"/>
            <a:ext cx="1792793" cy="609600"/>
            <a:chOff x="2597914" y="4081205"/>
            <a:chExt cx="1377333" cy="9144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1DA5B48-94C6-4306-B8AA-801381782A91}"/>
                </a:ext>
              </a:extLst>
            </p:cNvPr>
            <p:cNvSpPr/>
            <p:nvPr/>
          </p:nvSpPr>
          <p:spPr>
            <a:xfrm>
              <a:off x="2597914" y="4081205"/>
              <a:ext cx="1377333" cy="9144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2940372-FFAB-4530-8EA7-62D5CF8856BE}"/>
                </a:ext>
              </a:extLst>
            </p:cNvPr>
            <p:cNvSpPr txBox="1"/>
            <p:nvPr/>
          </p:nvSpPr>
          <p:spPr>
            <a:xfrm>
              <a:off x="2644058" y="4238921"/>
              <a:ext cx="128202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2060"/>
                  </a:solidFill>
                  <a:latin typeface="Arial Narrow" panose="020B0606020202030204" pitchFamily="34" charset="0"/>
                </a:rPr>
                <a:t>“method” params</a:t>
              </a:r>
              <a:endParaRPr lang="en-US" sz="1400" b="1" dirty="0">
                <a:solidFill>
                  <a:srgbClr val="B34D1F"/>
                </a:solidFill>
                <a:latin typeface="Arial Narrow" panose="020B0606020202030204" pitchFamily="34" charset="0"/>
              </a:endParaRPr>
            </a:p>
          </p:txBody>
        </p:sp>
      </p:grp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3B5D5FA-E53A-43FA-B644-0530E1B11209}"/>
              </a:ext>
            </a:extLst>
          </p:cNvPr>
          <p:cNvSpPr/>
          <p:nvPr/>
        </p:nvSpPr>
        <p:spPr>
          <a:xfrm>
            <a:off x="2135694" y="2744298"/>
            <a:ext cx="2092960" cy="812800"/>
          </a:xfrm>
          <a:custGeom>
            <a:avLst/>
            <a:gdLst>
              <a:gd name="connsiteX0" fmla="*/ 2092960 w 2092960"/>
              <a:gd name="connsiteY0" fmla="*/ 0 h 812800"/>
              <a:gd name="connsiteX1" fmla="*/ 2032000 w 2092960"/>
              <a:gd name="connsiteY1" fmla="*/ 91440 h 812800"/>
              <a:gd name="connsiteX2" fmla="*/ 1950720 w 2092960"/>
              <a:gd name="connsiteY2" fmla="*/ 172720 h 812800"/>
              <a:gd name="connsiteX3" fmla="*/ 1930400 w 2092960"/>
              <a:gd name="connsiteY3" fmla="*/ 203200 h 812800"/>
              <a:gd name="connsiteX4" fmla="*/ 1889760 w 2092960"/>
              <a:gd name="connsiteY4" fmla="*/ 223520 h 812800"/>
              <a:gd name="connsiteX5" fmla="*/ 1828800 w 2092960"/>
              <a:gd name="connsiteY5" fmla="*/ 264160 h 812800"/>
              <a:gd name="connsiteX6" fmla="*/ 1798320 w 2092960"/>
              <a:gd name="connsiteY6" fmla="*/ 274320 h 812800"/>
              <a:gd name="connsiteX7" fmla="*/ 1737360 w 2092960"/>
              <a:gd name="connsiteY7" fmla="*/ 314960 h 812800"/>
              <a:gd name="connsiteX8" fmla="*/ 1706880 w 2092960"/>
              <a:gd name="connsiteY8" fmla="*/ 345440 h 812800"/>
              <a:gd name="connsiteX9" fmla="*/ 1635760 w 2092960"/>
              <a:gd name="connsiteY9" fmla="*/ 365760 h 812800"/>
              <a:gd name="connsiteX10" fmla="*/ 1442720 w 2092960"/>
              <a:gd name="connsiteY10" fmla="*/ 426720 h 812800"/>
              <a:gd name="connsiteX11" fmla="*/ 1351280 w 2092960"/>
              <a:gd name="connsiteY11" fmla="*/ 457200 h 812800"/>
              <a:gd name="connsiteX12" fmla="*/ 1239520 w 2092960"/>
              <a:gd name="connsiteY12" fmla="*/ 467360 h 812800"/>
              <a:gd name="connsiteX13" fmla="*/ 1168400 w 2092960"/>
              <a:gd name="connsiteY13" fmla="*/ 477520 h 812800"/>
              <a:gd name="connsiteX14" fmla="*/ 1087120 w 2092960"/>
              <a:gd name="connsiteY14" fmla="*/ 487680 h 812800"/>
              <a:gd name="connsiteX15" fmla="*/ 1056640 w 2092960"/>
              <a:gd name="connsiteY15" fmla="*/ 497840 h 812800"/>
              <a:gd name="connsiteX16" fmla="*/ 894080 w 2092960"/>
              <a:gd name="connsiteY16" fmla="*/ 518160 h 812800"/>
              <a:gd name="connsiteX17" fmla="*/ 853440 w 2092960"/>
              <a:gd name="connsiteY17" fmla="*/ 528320 h 812800"/>
              <a:gd name="connsiteX18" fmla="*/ 701040 w 2092960"/>
              <a:gd name="connsiteY18" fmla="*/ 558800 h 812800"/>
              <a:gd name="connsiteX19" fmla="*/ 579120 w 2092960"/>
              <a:gd name="connsiteY19" fmla="*/ 589280 h 812800"/>
              <a:gd name="connsiteX20" fmla="*/ 294640 w 2092960"/>
              <a:gd name="connsiteY20" fmla="*/ 640080 h 812800"/>
              <a:gd name="connsiteX21" fmla="*/ 243840 w 2092960"/>
              <a:gd name="connsiteY21" fmla="*/ 650240 h 812800"/>
              <a:gd name="connsiteX22" fmla="*/ 172720 w 2092960"/>
              <a:gd name="connsiteY22" fmla="*/ 670560 h 812800"/>
              <a:gd name="connsiteX23" fmla="*/ 111760 w 2092960"/>
              <a:gd name="connsiteY23" fmla="*/ 711200 h 812800"/>
              <a:gd name="connsiteX24" fmla="*/ 81280 w 2092960"/>
              <a:gd name="connsiteY24" fmla="*/ 731520 h 812800"/>
              <a:gd name="connsiteX25" fmla="*/ 50800 w 2092960"/>
              <a:gd name="connsiteY25" fmla="*/ 772160 h 812800"/>
              <a:gd name="connsiteX26" fmla="*/ 20320 w 2092960"/>
              <a:gd name="connsiteY26" fmla="*/ 792480 h 812800"/>
              <a:gd name="connsiteX27" fmla="*/ 0 w 2092960"/>
              <a:gd name="connsiteY27" fmla="*/ 81280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092960" h="812800">
                <a:moveTo>
                  <a:pt x="2092960" y="0"/>
                </a:moveTo>
                <a:cubicBezTo>
                  <a:pt x="2074552" y="30679"/>
                  <a:pt x="2056506" y="64706"/>
                  <a:pt x="2032000" y="91440"/>
                </a:cubicBezTo>
                <a:cubicBezTo>
                  <a:pt x="2006109" y="119685"/>
                  <a:pt x="1976494" y="144369"/>
                  <a:pt x="1950720" y="172720"/>
                </a:cubicBezTo>
                <a:cubicBezTo>
                  <a:pt x="1942506" y="181755"/>
                  <a:pt x="1939781" y="195383"/>
                  <a:pt x="1930400" y="203200"/>
                </a:cubicBezTo>
                <a:cubicBezTo>
                  <a:pt x="1918765" y="212896"/>
                  <a:pt x="1902747" y="215728"/>
                  <a:pt x="1889760" y="223520"/>
                </a:cubicBezTo>
                <a:cubicBezTo>
                  <a:pt x="1868819" y="236085"/>
                  <a:pt x="1850148" y="252300"/>
                  <a:pt x="1828800" y="264160"/>
                </a:cubicBezTo>
                <a:cubicBezTo>
                  <a:pt x="1819438" y="269361"/>
                  <a:pt x="1807682" y="269119"/>
                  <a:pt x="1798320" y="274320"/>
                </a:cubicBezTo>
                <a:cubicBezTo>
                  <a:pt x="1776972" y="286180"/>
                  <a:pt x="1756637" y="299967"/>
                  <a:pt x="1737360" y="314960"/>
                </a:cubicBezTo>
                <a:cubicBezTo>
                  <a:pt x="1726018" y="323781"/>
                  <a:pt x="1718835" y="337470"/>
                  <a:pt x="1706880" y="345440"/>
                </a:cubicBezTo>
                <a:cubicBezTo>
                  <a:pt x="1696696" y="352229"/>
                  <a:pt x="1643055" y="363155"/>
                  <a:pt x="1635760" y="365760"/>
                </a:cubicBezTo>
                <a:cubicBezTo>
                  <a:pt x="1330759" y="474689"/>
                  <a:pt x="1719065" y="349958"/>
                  <a:pt x="1442720" y="426720"/>
                </a:cubicBezTo>
                <a:cubicBezTo>
                  <a:pt x="1411763" y="435319"/>
                  <a:pt x="1382785" y="450899"/>
                  <a:pt x="1351280" y="457200"/>
                </a:cubicBezTo>
                <a:cubicBezTo>
                  <a:pt x="1314599" y="464536"/>
                  <a:pt x="1276698" y="463229"/>
                  <a:pt x="1239520" y="467360"/>
                </a:cubicBezTo>
                <a:cubicBezTo>
                  <a:pt x="1215719" y="470005"/>
                  <a:pt x="1192137" y="474355"/>
                  <a:pt x="1168400" y="477520"/>
                </a:cubicBezTo>
                <a:lnTo>
                  <a:pt x="1087120" y="487680"/>
                </a:lnTo>
                <a:cubicBezTo>
                  <a:pt x="1076960" y="491067"/>
                  <a:pt x="1067030" y="495243"/>
                  <a:pt x="1056640" y="497840"/>
                </a:cubicBezTo>
                <a:cubicBezTo>
                  <a:pt x="996653" y="512837"/>
                  <a:pt x="963481" y="511851"/>
                  <a:pt x="894080" y="518160"/>
                </a:cubicBezTo>
                <a:cubicBezTo>
                  <a:pt x="880533" y="521547"/>
                  <a:pt x="867104" y="525443"/>
                  <a:pt x="853440" y="528320"/>
                </a:cubicBezTo>
                <a:cubicBezTo>
                  <a:pt x="802745" y="538993"/>
                  <a:pt x="751299" y="546235"/>
                  <a:pt x="701040" y="558800"/>
                </a:cubicBezTo>
                <a:cubicBezTo>
                  <a:pt x="660400" y="568960"/>
                  <a:pt x="620590" y="583356"/>
                  <a:pt x="579120" y="589280"/>
                </a:cubicBezTo>
                <a:cubicBezTo>
                  <a:pt x="439231" y="609264"/>
                  <a:pt x="522751" y="596213"/>
                  <a:pt x="294640" y="640080"/>
                </a:cubicBezTo>
                <a:cubicBezTo>
                  <a:pt x="277682" y="643341"/>
                  <a:pt x="260223" y="644779"/>
                  <a:pt x="243840" y="650240"/>
                </a:cubicBezTo>
                <a:cubicBezTo>
                  <a:pt x="200113" y="664816"/>
                  <a:pt x="223750" y="657803"/>
                  <a:pt x="172720" y="670560"/>
                </a:cubicBezTo>
                <a:lnTo>
                  <a:pt x="111760" y="711200"/>
                </a:lnTo>
                <a:cubicBezTo>
                  <a:pt x="101600" y="717973"/>
                  <a:pt x="88606" y="721751"/>
                  <a:pt x="81280" y="731520"/>
                </a:cubicBezTo>
                <a:cubicBezTo>
                  <a:pt x="71120" y="745067"/>
                  <a:pt x="62774" y="760186"/>
                  <a:pt x="50800" y="772160"/>
                </a:cubicBezTo>
                <a:cubicBezTo>
                  <a:pt x="42166" y="780794"/>
                  <a:pt x="29855" y="784852"/>
                  <a:pt x="20320" y="792480"/>
                </a:cubicBezTo>
                <a:cubicBezTo>
                  <a:pt x="12840" y="798464"/>
                  <a:pt x="6773" y="806027"/>
                  <a:pt x="0" y="812800"/>
                </a:cubicBezTo>
              </a:path>
            </a:pathLst>
          </a:custGeom>
          <a:noFill/>
          <a:ln w="34925">
            <a:solidFill>
              <a:schemeClr val="accent4">
                <a:lumMod val="75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586F68E-B095-47C2-A69C-DC0BF4E8C397}"/>
              </a:ext>
            </a:extLst>
          </p:cNvPr>
          <p:cNvSpPr/>
          <p:nvPr/>
        </p:nvSpPr>
        <p:spPr>
          <a:xfrm rot="21239090">
            <a:off x="1858533" y="3657508"/>
            <a:ext cx="1634963" cy="264353"/>
          </a:xfrm>
          <a:custGeom>
            <a:avLst/>
            <a:gdLst>
              <a:gd name="connsiteX0" fmla="*/ 1584960 w 1584960"/>
              <a:gd name="connsiteY0" fmla="*/ 102648 h 234728"/>
              <a:gd name="connsiteX1" fmla="*/ 1381760 w 1584960"/>
              <a:gd name="connsiteY1" fmla="*/ 153448 h 234728"/>
              <a:gd name="connsiteX2" fmla="*/ 1290320 w 1584960"/>
              <a:gd name="connsiteY2" fmla="*/ 183928 h 234728"/>
              <a:gd name="connsiteX3" fmla="*/ 1249680 w 1584960"/>
              <a:gd name="connsiteY3" fmla="*/ 194088 h 234728"/>
              <a:gd name="connsiteX4" fmla="*/ 1209040 w 1584960"/>
              <a:gd name="connsiteY4" fmla="*/ 214408 h 234728"/>
              <a:gd name="connsiteX5" fmla="*/ 1137920 w 1584960"/>
              <a:gd name="connsiteY5" fmla="*/ 224568 h 234728"/>
              <a:gd name="connsiteX6" fmla="*/ 1097280 w 1584960"/>
              <a:gd name="connsiteY6" fmla="*/ 234728 h 234728"/>
              <a:gd name="connsiteX7" fmla="*/ 558800 w 1584960"/>
              <a:gd name="connsiteY7" fmla="*/ 224568 h 234728"/>
              <a:gd name="connsiteX8" fmla="*/ 467360 w 1584960"/>
              <a:gd name="connsiteY8" fmla="*/ 204248 h 234728"/>
              <a:gd name="connsiteX9" fmla="*/ 436880 w 1584960"/>
              <a:gd name="connsiteY9" fmla="*/ 183928 h 234728"/>
              <a:gd name="connsiteX10" fmla="*/ 386080 w 1584960"/>
              <a:gd name="connsiteY10" fmla="*/ 173768 h 234728"/>
              <a:gd name="connsiteX11" fmla="*/ 355600 w 1584960"/>
              <a:gd name="connsiteY11" fmla="*/ 153448 h 234728"/>
              <a:gd name="connsiteX12" fmla="*/ 314960 w 1584960"/>
              <a:gd name="connsiteY12" fmla="*/ 133128 h 234728"/>
              <a:gd name="connsiteX13" fmla="*/ 274320 w 1584960"/>
              <a:gd name="connsiteY13" fmla="*/ 102648 h 234728"/>
              <a:gd name="connsiteX14" fmla="*/ 223520 w 1584960"/>
              <a:gd name="connsiteY14" fmla="*/ 72168 h 234728"/>
              <a:gd name="connsiteX15" fmla="*/ 193040 w 1584960"/>
              <a:gd name="connsiteY15" fmla="*/ 51848 h 234728"/>
              <a:gd name="connsiteX16" fmla="*/ 132080 w 1584960"/>
              <a:gd name="connsiteY16" fmla="*/ 31528 h 234728"/>
              <a:gd name="connsiteX17" fmla="*/ 71120 w 1584960"/>
              <a:gd name="connsiteY17" fmla="*/ 1048 h 234728"/>
              <a:gd name="connsiteX18" fmla="*/ 0 w 1584960"/>
              <a:gd name="connsiteY18" fmla="*/ 1048 h 234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584960" h="234728">
                <a:moveTo>
                  <a:pt x="1584960" y="102648"/>
                </a:moveTo>
                <a:cubicBezTo>
                  <a:pt x="1517227" y="119581"/>
                  <a:pt x="1449064" y="134881"/>
                  <a:pt x="1381760" y="153448"/>
                </a:cubicBezTo>
                <a:cubicBezTo>
                  <a:pt x="1350788" y="161992"/>
                  <a:pt x="1321489" y="176136"/>
                  <a:pt x="1290320" y="183928"/>
                </a:cubicBezTo>
                <a:cubicBezTo>
                  <a:pt x="1276773" y="187315"/>
                  <a:pt x="1262755" y="189185"/>
                  <a:pt x="1249680" y="194088"/>
                </a:cubicBezTo>
                <a:cubicBezTo>
                  <a:pt x="1235499" y="199406"/>
                  <a:pt x="1223652" y="210423"/>
                  <a:pt x="1209040" y="214408"/>
                </a:cubicBezTo>
                <a:cubicBezTo>
                  <a:pt x="1185936" y="220709"/>
                  <a:pt x="1161481" y="220284"/>
                  <a:pt x="1137920" y="224568"/>
                </a:cubicBezTo>
                <a:cubicBezTo>
                  <a:pt x="1124182" y="227066"/>
                  <a:pt x="1110827" y="231341"/>
                  <a:pt x="1097280" y="234728"/>
                </a:cubicBezTo>
                <a:lnTo>
                  <a:pt x="558800" y="224568"/>
                </a:lnTo>
                <a:cubicBezTo>
                  <a:pt x="542056" y="224000"/>
                  <a:pt x="488904" y="215020"/>
                  <a:pt x="467360" y="204248"/>
                </a:cubicBezTo>
                <a:cubicBezTo>
                  <a:pt x="456438" y="198787"/>
                  <a:pt x="448313" y="188215"/>
                  <a:pt x="436880" y="183928"/>
                </a:cubicBezTo>
                <a:cubicBezTo>
                  <a:pt x="420711" y="177865"/>
                  <a:pt x="403013" y="177155"/>
                  <a:pt x="386080" y="173768"/>
                </a:cubicBezTo>
                <a:cubicBezTo>
                  <a:pt x="375920" y="166995"/>
                  <a:pt x="366202" y="159506"/>
                  <a:pt x="355600" y="153448"/>
                </a:cubicBezTo>
                <a:cubicBezTo>
                  <a:pt x="342450" y="145934"/>
                  <a:pt x="327803" y="141155"/>
                  <a:pt x="314960" y="133128"/>
                </a:cubicBezTo>
                <a:cubicBezTo>
                  <a:pt x="300601" y="124153"/>
                  <a:pt x="288409" y="112041"/>
                  <a:pt x="274320" y="102648"/>
                </a:cubicBezTo>
                <a:cubicBezTo>
                  <a:pt x="257889" y="91694"/>
                  <a:pt x="240266" y="82634"/>
                  <a:pt x="223520" y="72168"/>
                </a:cubicBezTo>
                <a:cubicBezTo>
                  <a:pt x="213165" y="65696"/>
                  <a:pt x="204198" y="56807"/>
                  <a:pt x="193040" y="51848"/>
                </a:cubicBezTo>
                <a:cubicBezTo>
                  <a:pt x="173467" y="43149"/>
                  <a:pt x="149902" y="43409"/>
                  <a:pt x="132080" y="31528"/>
                </a:cubicBezTo>
                <a:cubicBezTo>
                  <a:pt x="112438" y="18433"/>
                  <a:pt x="95864" y="3522"/>
                  <a:pt x="71120" y="1048"/>
                </a:cubicBezTo>
                <a:cubicBezTo>
                  <a:pt x="47531" y="-1311"/>
                  <a:pt x="23707" y="1048"/>
                  <a:pt x="0" y="1048"/>
                </a:cubicBezTo>
              </a:path>
            </a:pathLst>
          </a:custGeom>
          <a:noFill/>
          <a:ln w="34925">
            <a:solidFill>
              <a:schemeClr val="accent4">
                <a:lumMod val="75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B41221D-00D5-4E69-9E0B-2CA9730B5826}"/>
              </a:ext>
            </a:extLst>
          </p:cNvPr>
          <p:cNvGrpSpPr/>
          <p:nvPr/>
        </p:nvGrpSpPr>
        <p:grpSpPr>
          <a:xfrm>
            <a:off x="5943601" y="1573360"/>
            <a:ext cx="2863150" cy="4832497"/>
            <a:chOff x="5943601" y="1573361"/>
            <a:chExt cx="2863150" cy="3536684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D7402399-D56F-436E-8BAF-C413B1187CC8}"/>
                </a:ext>
              </a:extLst>
            </p:cNvPr>
            <p:cNvSpPr/>
            <p:nvPr/>
          </p:nvSpPr>
          <p:spPr>
            <a:xfrm>
              <a:off x="5943601" y="1573361"/>
              <a:ext cx="2863150" cy="3536684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  <a:alpha val="6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89370E2-FFA2-4024-AF03-BD928E5C3EE7}"/>
                </a:ext>
              </a:extLst>
            </p:cNvPr>
            <p:cNvSpPr txBox="1"/>
            <p:nvPr/>
          </p:nvSpPr>
          <p:spPr>
            <a:xfrm>
              <a:off x="6084670" y="1797035"/>
              <a:ext cx="252593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6">
                      <a:lumMod val="75000"/>
                    </a:schemeClr>
                  </a:solidFill>
                  <a:latin typeface="Bahnschrift SemiBold" panose="020B0502040204020203" pitchFamily="34" charset="0"/>
                </a:rPr>
                <a:t>Doesn’t look like much of an “active actor” here, as its just a struct</a:t>
              </a: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BF27D71-E909-42E5-818F-0D20D1DCE97B}"/>
              </a:ext>
            </a:extLst>
          </p:cNvPr>
          <p:cNvSpPr/>
          <p:nvPr/>
        </p:nvSpPr>
        <p:spPr>
          <a:xfrm>
            <a:off x="1828800" y="1696720"/>
            <a:ext cx="4124960" cy="792480"/>
          </a:xfrm>
          <a:custGeom>
            <a:avLst/>
            <a:gdLst>
              <a:gd name="connsiteX0" fmla="*/ 4124960 w 4124960"/>
              <a:gd name="connsiteY0" fmla="*/ 223520 h 792480"/>
              <a:gd name="connsiteX1" fmla="*/ 3434080 w 4124960"/>
              <a:gd name="connsiteY1" fmla="*/ 20320 h 792480"/>
              <a:gd name="connsiteX2" fmla="*/ 3230880 w 4124960"/>
              <a:gd name="connsiteY2" fmla="*/ 0 h 792480"/>
              <a:gd name="connsiteX3" fmla="*/ 2336800 w 4124960"/>
              <a:gd name="connsiteY3" fmla="*/ 10160 h 792480"/>
              <a:gd name="connsiteX4" fmla="*/ 2082800 w 4124960"/>
              <a:gd name="connsiteY4" fmla="*/ 40640 h 792480"/>
              <a:gd name="connsiteX5" fmla="*/ 2021840 w 4124960"/>
              <a:gd name="connsiteY5" fmla="*/ 50800 h 792480"/>
              <a:gd name="connsiteX6" fmla="*/ 1950720 w 4124960"/>
              <a:gd name="connsiteY6" fmla="*/ 60960 h 792480"/>
              <a:gd name="connsiteX7" fmla="*/ 1899920 w 4124960"/>
              <a:gd name="connsiteY7" fmla="*/ 71120 h 792480"/>
              <a:gd name="connsiteX8" fmla="*/ 1808480 w 4124960"/>
              <a:gd name="connsiteY8" fmla="*/ 81280 h 792480"/>
              <a:gd name="connsiteX9" fmla="*/ 1686560 w 4124960"/>
              <a:gd name="connsiteY9" fmla="*/ 101600 h 792480"/>
              <a:gd name="connsiteX10" fmla="*/ 1605280 w 4124960"/>
              <a:gd name="connsiteY10" fmla="*/ 111760 h 792480"/>
              <a:gd name="connsiteX11" fmla="*/ 1564640 w 4124960"/>
              <a:gd name="connsiteY11" fmla="*/ 121920 h 792480"/>
              <a:gd name="connsiteX12" fmla="*/ 1473200 w 4124960"/>
              <a:gd name="connsiteY12" fmla="*/ 142240 h 792480"/>
              <a:gd name="connsiteX13" fmla="*/ 1442720 w 4124960"/>
              <a:gd name="connsiteY13" fmla="*/ 152400 h 792480"/>
              <a:gd name="connsiteX14" fmla="*/ 1270000 w 4124960"/>
              <a:gd name="connsiteY14" fmla="*/ 193040 h 792480"/>
              <a:gd name="connsiteX15" fmla="*/ 1158240 w 4124960"/>
              <a:gd name="connsiteY15" fmla="*/ 213360 h 792480"/>
              <a:gd name="connsiteX16" fmla="*/ 1107440 w 4124960"/>
              <a:gd name="connsiteY16" fmla="*/ 223520 h 792480"/>
              <a:gd name="connsiteX17" fmla="*/ 934720 w 4124960"/>
              <a:gd name="connsiteY17" fmla="*/ 284480 h 792480"/>
              <a:gd name="connsiteX18" fmla="*/ 843280 w 4124960"/>
              <a:gd name="connsiteY18" fmla="*/ 314960 h 792480"/>
              <a:gd name="connsiteX19" fmla="*/ 812800 w 4124960"/>
              <a:gd name="connsiteY19" fmla="*/ 335280 h 792480"/>
              <a:gd name="connsiteX20" fmla="*/ 741680 w 4124960"/>
              <a:gd name="connsiteY20" fmla="*/ 355600 h 792480"/>
              <a:gd name="connsiteX21" fmla="*/ 711200 w 4124960"/>
              <a:gd name="connsiteY21" fmla="*/ 365760 h 792480"/>
              <a:gd name="connsiteX22" fmla="*/ 680720 w 4124960"/>
              <a:gd name="connsiteY22" fmla="*/ 386080 h 792480"/>
              <a:gd name="connsiteX23" fmla="*/ 650240 w 4124960"/>
              <a:gd name="connsiteY23" fmla="*/ 396240 h 792480"/>
              <a:gd name="connsiteX24" fmla="*/ 589280 w 4124960"/>
              <a:gd name="connsiteY24" fmla="*/ 426720 h 792480"/>
              <a:gd name="connsiteX25" fmla="*/ 436880 w 4124960"/>
              <a:gd name="connsiteY25" fmla="*/ 497840 h 792480"/>
              <a:gd name="connsiteX26" fmla="*/ 365760 w 4124960"/>
              <a:gd name="connsiteY26" fmla="*/ 538480 h 792480"/>
              <a:gd name="connsiteX27" fmla="*/ 233680 w 4124960"/>
              <a:gd name="connsiteY27" fmla="*/ 619760 h 792480"/>
              <a:gd name="connsiteX28" fmla="*/ 203200 w 4124960"/>
              <a:gd name="connsiteY28" fmla="*/ 640080 h 792480"/>
              <a:gd name="connsiteX29" fmla="*/ 172720 w 4124960"/>
              <a:gd name="connsiteY29" fmla="*/ 660400 h 792480"/>
              <a:gd name="connsiteX30" fmla="*/ 152400 w 4124960"/>
              <a:gd name="connsiteY30" fmla="*/ 690880 h 792480"/>
              <a:gd name="connsiteX31" fmla="*/ 121920 w 4124960"/>
              <a:gd name="connsiteY31" fmla="*/ 701040 h 792480"/>
              <a:gd name="connsiteX32" fmla="*/ 60960 w 4124960"/>
              <a:gd name="connsiteY32" fmla="*/ 731520 h 792480"/>
              <a:gd name="connsiteX33" fmla="*/ 40640 w 4124960"/>
              <a:gd name="connsiteY33" fmla="*/ 762000 h 792480"/>
              <a:gd name="connsiteX34" fmla="*/ 10160 w 4124960"/>
              <a:gd name="connsiteY34" fmla="*/ 782320 h 792480"/>
              <a:gd name="connsiteX35" fmla="*/ 0 w 4124960"/>
              <a:gd name="connsiteY35" fmla="*/ 792480 h 79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124960" h="792480">
                <a:moveTo>
                  <a:pt x="4124960" y="223520"/>
                </a:moveTo>
                <a:cubicBezTo>
                  <a:pt x="3894667" y="155787"/>
                  <a:pt x="3666960" y="78540"/>
                  <a:pt x="3434080" y="20320"/>
                </a:cubicBezTo>
                <a:cubicBezTo>
                  <a:pt x="3368041" y="3810"/>
                  <a:pt x="3230880" y="0"/>
                  <a:pt x="3230880" y="0"/>
                </a:cubicBezTo>
                <a:lnTo>
                  <a:pt x="2336800" y="10160"/>
                </a:lnTo>
                <a:cubicBezTo>
                  <a:pt x="2230989" y="12255"/>
                  <a:pt x="2185437" y="23534"/>
                  <a:pt x="2082800" y="40640"/>
                </a:cubicBezTo>
                <a:cubicBezTo>
                  <a:pt x="2062480" y="44027"/>
                  <a:pt x="2042233" y="47887"/>
                  <a:pt x="2021840" y="50800"/>
                </a:cubicBezTo>
                <a:cubicBezTo>
                  <a:pt x="1998133" y="54187"/>
                  <a:pt x="1974342" y="57023"/>
                  <a:pt x="1950720" y="60960"/>
                </a:cubicBezTo>
                <a:cubicBezTo>
                  <a:pt x="1933686" y="63799"/>
                  <a:pt x="1917015" y="68678"/>
                  <a:pt x="1899920" y="71120"/>
                </a:cubicBezTo>
                <a:cubicBezTo>
                  <a:pt x="1869561" y="75457"/>
                  <a:pt x="1838911" y="77476"/>
                  <a:pt x="1808480" y="81280"/>
                </a:cubicBezTo>
                <a:cubicBezTo>
                  <a:pt x="1610057" y="106083"/>
                  <a:pt x="1840315" y="77945"/>
                  <a:pt x="1686560" y="101600"/>
                </a:cubicBezTo>
                <a:cubicBezTo>
                  <a:pt x="1659573" y="105752"/>
                  <a:pt x="1632213" y="107271"/>
                  <a:pt x="1605280" y="111760"/>
                </a:cubicBezTo>
                <a:cubicBezTo>
                  <a:pt x="1591506" y="114056"/>
                  <a:pt x="1578246" y="118780"/>
                  <a:pt x="1564640" y="121920"/>
                </a:cubicBezTo>
                <a:cubicBezTo>
                  <a:pt x="1534216" y="128941"/>
                  <a:pt x="1503491" y="134667"/>
                  <a:pt x="1473200" y="142240"/>
                </a:cubicBezTo>
                <a:cubicBezTo>
                  <a:pt x="1462810" y="144837"/>
                  <a:pt x="1453110" y="149803"/>
                  <a:pt x="1442720" y="152400"/>
                </a:cubicBezTo>
                <a:cubicBezTo>
                  <a:pt x="1385340" y="166745"/>
                  <a:pt x="1328192" y="182460"/>
                  <a:pt x="1270000" y="193040"/>
                </a:cubicBezTo>
                <a:lnTo>
                  <a:pt x="1158240" y="213360"/>
                </a:lnTo>
                <a:cubicBezTo>
                  <a:pt x="1141267" y="216542"/>
                  <a:pt x="1124007" y="218647"/>
                  <a:pt x="1107440" y="223520"/>
                </a:cubicBezTo>
                <a:cubicBezTo>
                  <a:pt x="910176" y="281539"/>
                  <a:pt x="1050005" y="243307"/>
                  <a:pt x="934720" y="284480"/>
                </a:cubicBezTo>
                <a:cubicBezTo>
                  <a:pt x="904463" y="295286"/>
                  <a:pt x="870013" y="297138"/>
                  <a:pt x="843280" y="314960"/>
                </a:cubicBezTo>
                <a:cubicBezTo>
                  <a:pt x="833120" y="321733"/>
                  <a:pt x="824137" y="330745"/>
                  <a:pt x="812800" y="335280"/>
                </a:cubicBezTo>
                <a:cubicBezTo>
                  <a:pt x="789908" y="344437"/>
                  <a:pt x="765295" y="348515"/>
                  <a:pt x="741680" y="355600"/>
                </a:cubicBezTo>
                <a:cubicBezTo>
                  <a:pt x="731422" y="358677"/>
                  <a:pt x="720779" y="360971"/>
                  <a:pt x="711200" y="365760"/>
                </a:cubicBezTo>
                <a:cubicBezTo>
                  <a:pt x="700278" y="371221"/>
                  <a:pt x="691642" y="380619"/>
                  <a:pt x="680720" y="386080"/>
                </a:cubicBezTo>
                <a:cubicBezTo>
                  <a:pt x="671141" y="390869"/>
                  <a:pt x="660027" y="391890"/>
                  <a:pt x="650240" y="396240"/>
                </a:cubicBezTo>
                <a:cubicBezTo>
                  <a:pt x="629480" y="405467"/>
                  <a:pt x="610040" y="417493"/>
                  <a:pt x="589280" y="426720"/>
                </a:cubicBezTo>
                <a:cubicBezTo>
                  <a:pt x="514296" y="460046"/>
                  <a:pt x="574315" y="394764"/>
                  <a:pt x="436880" y="497840"/>
                </a:cubicBezTo>
                <a:cubicBezTo>
                  <a:pt x="338610" y="571542"/>
                  <a:pt x="443334" y="499693"/>
                  <a:pt x="365760" y="538480"/>
                </a:cubicBezTo>
                <a:cubicBezTo>
                  <a:pt x="313003" y="564858"/>
                  <a:pt x="281968" y="587568"/>
                  <a:pt x="233680" y="619760"/>
                </a:cubicBezTo>
                <a:lnTo>
                  <a:pt x="203200" y="640080"/>
                </a:lnTo>
                <a:lnTo>
                  <a:pt x="172720" y="660400"/>
                </a:lnTo>
                <a:cubicBezTo>
                  <a:pt x="165947" y="670560"/>
                  <a:pt x="161935" y="683252"/>
                  <a:pt x="152400" y="690880"/>
                </a:cubicBezTo>
                <a:cubicBezTo>
                  <a:pt x="144037" y="697570"/>
                  <a:pt x="131499" y="696251"/>
                  <a:pt x="121920" y="701040"/>
                </a:cubicBezTo>
                <a:cubicBezTo>
                  <a:pt x="43138" y="740431"/>
                  <a:pt x="137572" y="705983"/>
                  <a:pt x="60960" y="731520"/>
                </a:cubicBezTo>
                <a:cubicBezTo>
                  <a:pt x="54187" y="741680"/>
                  <a:pt x="49274" y="753366"/>
                  <a:pt x="40640" y="762000"/>
                </a:cubicBezTo>
                <a:cubicBezTo>
                  <a:pt x="32006" y="770634"/>
                  <a:pt x="19929" y="774994"/>
                  <a:pt x="10160" y="782320"/>
                </a:cubicBezTo>
                <a:cubicBezTo>
                  <a:pt x="6328" y="785194"/>
                  <a:pt x="3387" y="789093"/>
                  <a:pt x="0" y="792480"/>
                </a:cubicBezTo>
              </a:path>
            </a:pathLst>
          </a:custGeom>
          <a:noFill/>
          <a:ln w="34925">
            <a:solidFill>
              <a:schemeClr val="accent5">
                <a:lumMod val="60000"/>
                <a:lumOff val="4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7D62EB9-8B99-42AD-ACB7-A2E08ADA0537}"/>
              </a:ext>
            </a:extLst>
          </p:cNvPr>
          <p:cNvSpPr txBox="1"/>
          <p:nvPr/>
        </p:nvSpPr>
        <p:spPr>
          <a:xfrm>
            <a:off x="6018903" y="3353485"/>
            <a:ext cx="25259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But we bind actions (methods) onto the state (struct) here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496EEBB-E24D-4A38-BCF0-9174260BA60B}"/>
              </a:ext>
            </a:extLst>
          </p:cNvPr>
          <p:cNvSpPr/>
          <p:nvPr/>
        </p:nvSpPr>
        <p:spPr>
          <a:xfrm>
            <a:off x="2611120" y="3931920"/>
            <a:ext cx="3332480" cy="619799"/>
          </a:xfrm>
          <a:custGeom>
            <a:avLst/>
            <a:gdLst>
              <a:gd name="connsiteX0" fmla="*/ 3332480 w 3332480"/>
              <a:gd name="connsiteY0" fmla="*/ 162560 h 619799"/>
              <a:gd name="connsiteX1" fmla="*/ 3281680 w 3332480"/>
              <a:gd name="connsiteY1" fmla="*/ 152400 h 619799"/>
              <a:gd name="connsiteX2" fmla="*/ 3088640 w 3332480"/>
              <a:gd name="connsiteY2" fmla="*/ 132080 h 619799"/>
              <a:gd name="connsiteX3" fmla="*/ 2854960 w 3332480"/>
              <a:gd name="connsiteY3" fmla="*/ 81280 h 619799"/>
              <a:gd name="connsiteX4" fmla="*/ 2773680 w 3332480"/>
              <a:gd name="connsiteY4" fmla="*/ 50800 h 619799"/>
              <a:gd name="connsiteX5" fmla="*/ 2641600 w 3332480"/>
              <a:gd name="connsiteY5" fmla="*/ 30480 h 619799"/>
              <a:gd name="connsiteX6" fmla="*/ 2560320 w 3332480"/>
              <a:gd name="connsiteY6" fmla="*/ 10160 h 619799"/>
              <a:gd name="connsiteX7" fmla="*/ 2499360 w 3332480"/>
              <a:gd name="connsiteY7" fmla="*/ 0 h 619799"/>
              <a:gd name="connsiteX8" fmla="*/ 1849120 w 3332480"/>
              <a:gd name="connsiteY8" fmla="*/ 20320 h 619799"/>
              <a:gd name="connsiteX9" fmla="*/ 1595120 w 3332480"/>
              <a:gd name="connsiteY9" fmla="*/ 40640 h 619799"/>
              <a:gd name="connsiteX10" fmla="*/ 1320800 w 3332480"/>
              <a:gd name="connsiteY10" fmla="*/ 50800 h 619799"/>
              <a:gd name="connsiteX11" fmla="*/ 1209040 w 3332480"/>
              <a:gd name="connsiteY11" fmla="*/ 71120 h 619799"/>
              <a:gd name="connsiteX12" fmla="*/ 1066800 w 3332480"/>
              <a:gd name="connsiteY12" fmla="*/ 101600 h 619799"/>
              <a:gd name="connsiteX13" fmla="*/ 1016000 w 3332480"/>
              <a:gd name="connsiteY13" fmla="*/ 121920 h 619799"/>
              <a:gd name="connsiteX14" fmla="*/ 863600 w 3332480"/>
              <a:gd name="connsiteY14" fmla="*/ 162560 h 619799"/>
              <a:gd name="connsiteX15" fmla="*/ 833120 w 3332480"/>
              <a:gd name="connsiteY15" fmla="*/ 172720 h 619799"/>
              <a:gd name="connsiteX16" fmla="*/ 782320 w 3332480"/>
              <a:gd name="connsiteY16" fmla="*/ 182880 h 619799"/>
              <a:gd name="connsiteX17" fmla="*/ 731520 w 3332480"/>
              <a:gd name="connsiteY17" fmla="*/ 203200 h 619799"/>
              <a:gd name="connsiteX18" fmla="*/ 650240 w 3332480"/>
              <a:gd name="connsiteY18" fmla="*/ 223520 h 619799"/>
              <a:gd name="connsiteX19" fmla="*/ 579120 w 3332480"/>
              <a:gd name="connsiteY19" fmla="*/ 254000 h 619799"/>
              <a:gd name="connsiteX20" fmla="*/ 457200 w 3332480"/>
              <a:gd name="connsiteY20" fmla="*/ 314960 h 619799"/>
              <a:gd name="connsiteX21" fmla="*/ 386080 w 3332480"/>
              <a:gd name="connsiteY21" fmla="*/ 345440 h 619799"/>
              <a:gd name="connsiteX22" fmla="*/ 325120 w 3332480"/>
              <a:gd name="connsiteY22" fmla="*/ 365760 h 619799"/>
              <a:gd name="connsiteX23" fmla="*/ 254000 w 3332480"/>
              <a:gd name="connsiteY23" fmla="*/ 406400 h 619799"/>
              <a:gd name="connsiteX24" fmla="*/ 182880 w 3332480"/>
              <a:gd name="connsiteY24" fmla="*/ 457200 h 619799"/>
              <a:gd name="connsiteX25" fmla="*/ 152400 w 3332480"/>
              <a:gd name="connsiteY25" fmla="*/ 477520 h 619799"/>
              <a:gd name="connsiteX26" fmla="*/ 91440 w 3332480"/>
              <a:gd name="connsiteY26" fmla="*/ 538480 h 619799"/>
              <a:gd name="connsiteX27" fmla="*/ 60960 w 3332480"/>
              <a:gd name="connsiteY27" fmla="*/ 568960 h 619799"/>
              <a:gd name="connsiteX28" fmla="*/ 40640 w 3332480"/>
              <a:gd name="connsiteY28" fmla="*/ 599440 h 619799"/>
              <a:gd name="connsiteX29" fmla="*/ 0 w 3332480"/>
              <a:gd name="connsiteY29" fmla="*/ 619760 h 61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332480" h="619799">
                <a:moveTo>
                  <a:pt x="3332480" y="162560"/>
                </a:moveTo>
                <a:cubicBezTo>
                  <a:pt x="3315547" y="159173"/>
                  <a:pt x="3298797" y="154682"/>
                  <a:pt x="3281680" y="152400"/>
                </a:cubicBezTo>
                <a:cubicBezTo>
                  <a:pt x="3264323" y="150086"/>
                  <a:pt x="3110505" y="136180"/>
                  <a:pt x="3088640" y="132080"/>
                </a:cubicBezTo>
                <a:cubicBezTo>
                  <a:pt x="3010293" y="117390"/>
                  <a:pt x="2932144" y="101198"/>
                  <a:pt x="2854960" y="81280"/>
                </a:cubicBezTo>
                <a:cubicBezTo>
                  <a:pt x="2826942" y="74050"/>
                  <a:pt x="2801829" y="57502"/>
                  <a:pt x="2773680" y="50800"/>
                </a:cubicBezTo>
                <a:cubicBezTo>
                  <a:pt x="2730347" y="40483"/>
                  <a:pt x="2685358" y="38815"/>
                  <a:pt x="2641600" y="30480"/>
                </a:cubicBezTo>
                <a:cubicBezTo>
                  <a:pt x="2614166" y="25254"/>
                  <a:pt x="2587867" y="14751"/>
                  <a:pt x="2560320" y="10160"/>
                </a:cubicBezTo>
                <a:lnTo>
                  <a:pt x="2499360" y="0"/>
                </a:lnTo>
                <a:lnTo>
                  <a:pt x="1849120" y="20320"/>
                </a:lnTo>
                <a:cubicBezTo>
                  <a:pt x="1131385" y="47235"/>
                  <a:pt x="2036827" y="16101"/>
                  <a:pt x="1595120" y="40640"/>
                </a:cubicBezTo>
                <a:cubicBezTo>
                  <a:pt x="1503758" y="45716"/>
                  <a:pt x="1412240" y="47413"/>
                  <a:pt x="1320800" y="50800"/>
                </a:cubicBezTo>
                <a:lnTo>
                  <a:pt x="1209040" y="71120"/>
                </a:lnTo>
                <a:cubicBezTo>
                  <a:pt x="1208413" y="71240"/>
                  <a:pt x="1094587" y="92338"/>
                  <a:pt x="1066800" y="101600"/>
                </a:cubicBezTo>
                <a:cubicBezTo>
                  <a:pt x="1049498" y="107367"/>
                  <a:pt x="1033469" y="116679"/>
                  <a:pt x="1016000" y="121920"/>
                </a:cubicBezTo>
                <a:cubicBezTo>
                  <a:pt x="965642" y="137027"/>
                  <a:pt x="914257" y="148489"/>
                  <a:pt x="863600" y="162560"/>
                </a:cubicBezTo>
                <a:cubicBezTo>
                  <a:pt x="853281" y="165426"/>
                  <a:pt x="843510" y="170123"/>
                  <a:pt x="833120" y="172720"/>
                </a:cubicBezTo>
                <a:cubicBezTo>
                  <a:pt x="816367" y="176908"/>
                  <a:pt x="798860" y="177918"/>
                  <a:pt x="782320" y="182880"/>
                </a:cubicBezTo>
                <a:cubicBezTo>
                  <a:pt x="764851" y="188121"/>
                  <a:pt x="748951" y="197837"/>
                  <a:pt x="731520" y="203200"/>
                </a:cubicBezTo>
                <a:cubicBezTo>
                  <a:pt x="704828" y="211413"/>
                  <a:pt x="677333" y="216747"/>
                  <a:pt x="650240" y="223520"/>
                </a:cubicBezTo>
                <a:cubicBezTo>
                  <a:pt x="570589" y="276621"/>
                  <a:pt x="674549" y="212250"/>
                  <a:pt x="579120" y="254000"/>
                </a:cubicBezTo>
                <a:cubicBezTo>
                  <a:pt x="537493" y="272212"/>
                  <a:pt x="498963" y="297062"/>
                  <a:pt x="457200" y="314960"/>
                </a:cubicBezTo>
                <a:cubicBezTo>
                  <a:pt x="433493" y="325120"/>
                  <a:pt x="410153" y="336181"/>
                  <a:pt x="386080" y="345440"/>
                </a:cubicBezTo>
                <a:cubicBezTo>
                  <a:pt x="366089" y="353129"/>
                  <a:pt x="342942" y="353879"/>
                  <a:pt x="325120" y="365760"/>
                </a:cubicBezTo>
                <a:cubicBezTo>
                  <a:pt x="250860" y="415266"/>
                  <a:pt x="344233" y="354838"/>
                  <a:pt x="254000" y="406400"/>
                </a:cubicBezTo>
                <a:cubicBezTo>
                  <a:pt x="230056" y="420082"/>
                  <a:pt x="204686" y="441624"/>
                  <a:pt x="182880" y="457200"/>
                </a:cubicBezTo>
                <a:cubicBezTo>
                  <a:pt x="172944" y="464297"/>
                  <a:pt x="161526" y="469408"/>
                  <a:pt x="152400" y="477520"/>
                </a:cubicBezTo>
                <a:cubicBezTo>
                  <a:pt x="130922" y="496612"/>
                  <a:pt x="111760" y="518160"/>
                  <a:pt x="91440" y="538480"/>
                </a:cubicBezTo>
                <a:cubicBezTo>
                  <a:pt x="81280" y="548640"/>
                  <a:pt x="68930" y="557005"/>
                  <a:pt x="60960" y="568960"/>
                </a:cubicBezTo>
                <a:cubicBezTo>
                  <a:pt x="54187" y="579120"/>
                  <a:pt x="49274" y="590806"/>
                  <a:pt x="40640" y="599440"/>
                </a:cubicBezTo>
                <a:cubicBezTo>
                  <a:pt x="18441" y="621639"/>
                  <a:pt x="19292" y="619760"/>
                  <a:pt x="0" y="619760"/>
                </a:cubicBezTo>
              </a:path>
            </a:pathLst>
          </a:custGeom>
          <a:noFill/>
          <a:ln w="34925">
            <a:solidFill>
              <a:srgbClr val="00B050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DF0A9BB-6E5C-4BE3-8170-5192D6316C73}"/>
              </a:ext>
            </a:extLst>
          </p:cNvPr>
          <p:cNvSpPr/>
          <p:nvPr/>
        </p:nvSpPr>
        <p:spPr>
          <a:xfrm>
            <a:off x="1558291" y="4022271"/>
            <a:ext cx="1584960" cy="509089"/>
          </a:xfrm>
          <a:custGeom>
            <a:avLst/>
            <a:gdLst>
              <a:gd name="connsiteX0" fmla="*/ 1584960 w 1584960"/>
              <a:gd name="connsiteY0" fmla="*/ 209705 h 555145"/>
              <a:gd name="connsiteX1" fmla="*/ 1503680 w 1584960"/>
              <a:gd name="connsiteY1" fmla="*/ 169065 h 555145"/>
              <a:gd name="connsiteX2" fmla="*/ 1442720 w 1584960"/>
              <a:gd name="connsiteY2" fmla="*/ 128425 h 555145"/>
              <a:gd name="connsiteX3" fmla="*/ 1412240 w 1584960"/>
              <a:gd name="connsiteY3" fmla="*/ 108105 h 555145"/>
              <a:gd name="connsiteX4" fmla="*/ 1361440 w 1584960"/>
              <a:gd name="connsiteY4" fmla="*/ 97945 h 555145"/>
              <a:gd name="connsiteX5" fmla="*/ 1280160 w 1584960"/>
              <a:gd name="connsiteY5" fmla="*/ 77625 h 555145"/>
              <a:gd name="connsiteX6" fmla="*/ 1168400 w 1584960"/>
              <a:gd name="connsiteY6" fmla="*/ 67465 h 555145"/>
              <a:gd name="connsiteX7" fmla="*/ 1076960 w 1584960"/>
              <a:gd name="connsiteY7" fmla="*/ 47145 h 555145"/>
              <a:gd name="connsiteX8" fmla="*/ 1046480 w 1584960"/>
              <a:gd name="connsiteY8" fmla="*/ 36985 h 555145"/>
              <a:gd name="connsiteX9" fmla="*/ 924560 w 1584960"/>
              <a:gd name="connsiteY9" fmla="*/ 26825 h 555145"/>
              <a:gd name="connsiteX10" fmla="*/ 619760 w 1584960"/>
              <a:gd name="connsiteY10" fmla="*/ 16665 h 555145"/>
              <a:gd name="connsiteX11" fmla="*/ 406400 w 1584960"/>
              <a:gd name="connsiteY11" fmla="*/ 57305 h 555145"/>
              <a:gd name="connsiteX12" fmla="*/ 345440 w 1584960"/>
              <a:gd name="connsiteY12" fmla="*/ 77625 h 555145"/>
              <a:gd name="connsiteX13" fmla="*/ 203200 w 1584960"/>
              <a:gd name="connsiteY13" fmla="*/ 179225 h 555145"/>
              <a:gd name="connsiteX14" fmla="*/ 172720 w 1584960"/>
              <a:gd name="connsiteY14" fmla="*/ 219865 h 555145"/>
              <a:gd name="connsiteX15" fmla="*/ 111760 w 1584960"/>
              <a:gd name="connsiteY15" fmla="*/ 270665 h 555145"/>
              <a:gd name="connsiteX16" fmla="*/ 60960 w 1584960"/>
              <a:gd name="connsiteY16" fmla="*/ 362105 h 555145"/>
              <a:gd name="connsiteX17" fmla="*/ 40640 w 1584960"/>
              <a:gd name="connsiteY17" fmla="*/ 392585 h 555145"/>
              <a:gd name="connsiteX18" fmla="*/ 20320 w 1584960"/>
              <a:gd name="connsiteY18" fmla="*/ 453545 h 555145"/>
              <a:gd name="connsiteX19" fmla="*/ 10160 w 1584960"/>
              <a:gd name="connsiteY19" fmla="*/ 484025 h 555145"/>
              <a:gd name="connsiteX20" fmla="*/ 0 w 1584960"/>
              <a:gd name="connsiteY20" fmla="*/ 514505 h 555145"/>
              <a:gd name="connsiteX21" fmla="*/ 0 w 1584960"/>
              <a:gd name="connsiteY21" fmla="*/ 555145 h 555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584960" h="555145">
                <a:moveTo>
                  <a:pt x="1584960" y="209705"/>
                </a:moveTo>
                <a:cubicBezTo>
                  <a:pt x="1557867" y="196158"/>
                  <a:pt x="1529980" y="184094"/>
                  <a:pt x="1503680" y="169065"/>
                </a:cubicBezTo>
                <a:cubicBezTo>
                  <a:pt x="1482476" y="156948"/>
                  <a:pt x="1463040" y="141972"/>
                  <a:pt x="1442720" y="128425"/>
                </a:cubicBezTo>
                <a:cubicBezTo>
                  <a:pt x="1432560" y="121652"/>
                  <a:pt x="1424214" y="110500"/>
                  <a:pt x="1412240" y="108105"/>
                </a:cubicBezTo>
                <a:cubicBezTo>
                  <a:pt x="1395307" y="104718"/>
                  <a:pt x="1378193" y="102133"/>
                  <a:pt x="1361440" y="97945"/>
                </a:cubicBezTo>
                <a:cubicBezTo>
                  <a:pt x="1306146" y="84122"/>
                  <a:pt x="1355056" y="86987"/>
                  <a:pt x="1280160" y="77625"/>
                </a:cubicBezTo>
                <a:cubicBezTo>
                  <a:pt x="1243042" y="72985"/>
                  <a:pt x="1205653" y="70852"/>
                  <a:pt x="1168400" y="67465"/>
                </a:cubicBezTo>
                <a:cubicBezTo>
                  <a:pt x="1099785" y="44593"/>
                  <a:pt x="1184246" y="70986"/>
                  <a:pt x="1076960" y="47145"/>
                </a:cubicBezTo>
                <a:cubicBezTo>
                  <a:pt x="1066505" y="44822"/>
                  <a:pt x="1057096" y="38400"/>
                  <a:pt x="1046480" y="36985"/>
                </a:cubicBezTo>
                <a:cubicBezTo>
                  <a:pt x="1006057" y="31595"/>
                  <a:pt x="965200" y="30212"/>
                  <a:pt x="924560" y="26825"/>
                </a:cubicBezTo>
                <a:cubicBezTo>
                  <a:pt x="786424" y="-19220"/>
                  <a:pt x="885001" y="5613"/>
                  <a:pt x="619760" y="16665"/>
                </a:cubicBezTo>
                <a:cubicBezTo>
                  <a:pt x="544254" y="29249"/>
                  <a:pt x="479544" y="37800"/>
                  <a:pt x="406400" y="57305"/>
                </a:cubicBezTo>
                <a:cubicBezTo>
                  <a:pt x="385704" y="62824"/>
                  <a:pt x="363262" y="65744"/>
                  <a:pt x="345440" y="77625"/>
                </a:cubicBezTo>
                <a:cubicBezTo>
                  <a:pt x="319914" y="94642"/>
                  <a:pt x="215802" y="162422"/>
                  <a:pt x="203200" y="179225"/>
                </a:cubicBezTo>
                <a:cubicBezTo>
                  <a:pt x="193040" y="192772"/>
                  <a:pt x="184694" y="207891"/>
                  <a:pt x="172720" y="219865"/>
                </a:cubicBezTo>
                <a:cubicBezTo>
                  <a:pt x="114018" y="278567"/>
                  <a:pt x="170016" y="195765"/>
                  <a:pt x="111760" y="270665"/>
                </a:cubicBezTo>
                <a:cubicBezTo>
                  <a:pt x="22063" y="385990"/>
                  <a:pt x="97751" y="288524"/>
                  <a:pt x="60960" y="362105"/>
                </a:cubicBezTo>
                <a:cubicBezTo>
                  <a:pt x="55499" y="373027"/>
                  <a:pt x="45599" y="381427"/>
                  <a:pt x="40640" y="392585"/>
                </a:cubicBezTo>
                <a:cubicBezTo>
                  <a:pt x="31941" y="412158"/>
                  <a:pt x="27093" y="433225"/>
                  <a:pt x="20320" y="453545"/>
                </a:cubicBezTo>
                <a:lnTo>
                  <a:pt x="10160" y="484025"/>
                </a:lnTo>
                <a:cubicBezTo>
                  <a:pt x="6773" y="494185"/>
                  <a:pt x="0" y="503795"/>
                  <a:pt x="0" y="514505"/>
                </a:cubicBezTo>
                <a:lnTo>
                  <a:pt x="0" y="555145"/>
                </a:lnTo>
              </a:path>
            </a:pathLst>
          </a:custGeom>
          <a:noFill/>
          <a:ln w="34925">
            <a:solidFill>
              <a:srgbClr val="00B050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1B14A03-991B-477E-AA8E-93A1C5E775A6}"/>
              </a:ext>
            </a:extLst>
          </p:cNvPr>
          <p:cNvSpPr txBox="1"/>
          <p:nvPr/>
        </p:nvSpPr>
        <p:spPr>
          <a:xfrm>
            <a:off x="6018902" y="4630689"/>
            <a:ext cx="25916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And we indicate how each action is to be requested by message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Including params for data state alterations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3C0867E-98CB-4C8D-8F6C-17EFED1CBA7C}"/>
              </a:ext>
            </a:extLst>
          </p:cNvPr>
          <p:cNvSpPr/>
          <p:nvPr/>
        </p:nvSpPr>
        <p:spPr>
          <a:xfrm>
            <a:off x="4602480" y="4754880"/>
            <a:ext cx="1341120" cy="254000"/>
          </a:xfrm>
          <a:custGeom>
            <a:avLst/>
            <a:gdLst>
              <a:gd name="connsiteX0" fmla="*/ 1341120 w 1341120"/>
              <a:gd name="connsiteY0" fmla="*/ 254000 h 254000"/>
              <a:gd name="connsiteX1" fmla="*/ 650240 w 1341120"/>
              <a:gd name="connsiteY1" fmla="*/ 243840 h 254000"/>
              <a:gd name="connsiteX2" fmla="*/ 508000 w 1341120"/>
              <a:gd name="connsiteY2" fmla="*/ 223520 h 254000"/>
              <a:gd name="connsiteX3" fmla="*/ 457200 w 1341120"/>
              <a:gd name="connsiteY3" fmla="*/ 213360 h 254000"/>
              <a:gd name="connsiteX4" fmla="*/ 314960 w 1341120"/>
              <a:gd name="connsiteY4" fmla="*/ 193040 h 254000"/>
              <a:gd name="connsiteX5" fmla="*/ 264160 w 1341120"/>
              <a:gd name="connsiteY5" fmla="*/ 172720 h 254000"/>
              <a:gd name="connsiteX6" fmla="*/ 223520 w 1341120"/>
              <a:gd name="connsiteY6" fmla="*/ 152400 h 254000"/>
              <a:gd name="connsiteX7" fmla="*/ 172720 w 1341120"/>
              <a:gd name="connsiteY7" fmla="*/ 111760 h 254000"/>
              <a:gd name="connsiteX8" fmla="*/ 81280 w 1341120"/>
              <a:gd name="connsiteY8" fmla="*/ 60960 h 254000"/>
              <a:gd name="connsiteX9" fmla="*/ 0 w 1341120"/>
              <a:gd name="connsiteY9" fmla="*/ 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41120" h="254000">
                <a:moveTo>
                  <a:pt x="1341120" y="254000"/>
                </a:moveTo>
                <a:lnTo>
                  <a:pt x="650240" y="243840"/>
                </a:lnTo>
                <a:cubicBezTo>
                  <a:pt x="624423" y="243161"/>
                  <a:pt x="538625" y="229088"/>
                  <a:pt x="508000" y="223520"/>
                </a:cubicBezTo>
                <a:cubicBezTo>
                  <a:pt x="491010" y="220431"/>
                  <a:pt x="474295" y="215802"/>
                  <a:pt x="457200" y="213360"/>
                </a:cubicBezTo>
                <a:cubicBezTo>
                  <a:pt x="418052" y="207767"/>
                  <a:pt x="356722" y="205569"/>
                  <a:pt x="314960" y="193040"/>
                </a:cubicBezTo>
                <a:cubicBezTo>
                  <a:pt x="297491" y="187799"/>
                  <a:pt x="280826" y="180127"/>
                  <a:pt x="264160" y="172720"/>
                </a:cubicBezTo>
                <a:cubicBezTo>
                  <a:pt x="250320" y="166569"/>
                  <a:pt x="236122" y="160801"/>
                  <a:pt x="223520" y="152400"/>
                </a:cubicBezTo>
                <a:cubicBezTo>
                  <a:pt x="205477" y="140371"/>
                  <a:pt x="190485" y="124196"/>
                  <a:pt x="172720" y="111760"/>
                </a:cubicBezTo>
                <a:cubicBezTo>
                  <a:pt x="96703" y="58548"/>
                  <a:pt x="148963" y="101570"/>
                  <a:pt x="81280" y="60960"/>
                </a:cubicBezTo>
                <a:cubicBezTo>
                  <a:pt x="23838" y="26495"/>
                  <a:pt x="33083" y="33083"/>
                  <a:pt x="0" y="0"/>
                </a:cubicBezTo>
              </a:path>
            </a:pathLst>
          </a:custGeom>
          <a:noFill/>
          <a:ln w="31750">
            <a:solidFill>
              <a:srgbClr val="BE442C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E39AFA2-1220-4C45-9784-C2E01E8994AF}"/>
              </a:ext>
            </a:extLst>
          </p:cNvPr>
          <p:cNvSpPr/>
          <p:nvPr/>
        </p:nvSpPr>
        <p:spPr>
          <a:xfrm>
            <a:off x="5242560" y="5638800"/>
            <a:ext cx="690880" cy="375920"/>
          </a:xfrm>
          <a:custGeom>
            <a:avLst/>
            <a:gdLst>
              <a:gd name="connsiteX0" fmla="*/ 690880 w 690880"/>
              <a:gd name="connsiteY0" fmla="*/ 162560 h 375920"/>
              <a:gd name="connsiteX1" fmla="*/ 650240 w 690880"/>
              <a:gd name="connsiteY1" fmla="*/ 213360 h 375920"/>
              <a:gd name="connsiteX2" fmla="*/ 609600 w 690880"/>
              <a:gd name="connsiteY2" fmla="*/ 274320 h 375920"/>
              <a:gd name="connsiteX3" fmla="*/ 579120 w 690880"/>
              <a:gd name="connsiteY3" fmla="*/ 304800 h 375920"/>
              <a:gd name="connsiteX4" fmla="*/ 538480 w 690880"/>
              <a:gd name="connsiteY4" fmla="*/ 335280 h 375920"/>
              <a:gd name="connsiteX5" fmla="*/ 518160 w 690880"/>
              <a:gd name="connsiteY5" fmla="*/ 365760 h 375920"/>
              <a:gd name="connsiteX6" fmla="*/ 467360 w 690880"/>
              <a:gd name="connsiteY6" fmla="*/ 375920 h 375920"/>
              <a:gd name="connsiteX7" fmla="*/ 406400 w 690880"/>
              <a:gd name="connsiteY7" fmla="*/ 365760 h 375920"/>
              <a:gd name="connsiteX8" fmla="*/ 335280 w 690880"/>
              <a:gd name="connsiteY8" fmla="*/ 325120 h 375920"/>
              <a:gd name="connsiteX9" fmla="*/ 294640 w 690880"/>
              <a:gd name="connsiteY9" fmla="*/ 304800 h 375920"/>
              <a:gd name="connsiteX10" fmla="*/ 254000 w 690880"/>
              <a:gd name="connsiteY10" fmla="*/ 274320 h 375920"/>
              <a:gd name="connsiteX11" fmla="*/ 172720 w 690880"/>
              <a:gd name="connsiteY11" fmla="*/ 233680 h 375920"/>
              <a:gd name="connsiteX12" fmla="*/ 142240 w 690880"/>
              <a:gd name="connsiteY12" fmla="*/ 193040 h 375920"/>
              <a:gd name="connsiteX13" fmla="*/ 91440 w 690880"/>
              <a:gd name="connsiteY13" fmla="*/ 111760 h 375920"/>
              <a:gd name="connsiteX14" fmla="*/ 71120 w 690880"/>
              <a:gd name="connsiteY14" fmla="*/ 81280 h 375920"/>
              <a:gd name="connsiteX15" fmla="*/ 40640 w 690880"/>
              <a:gd name="connsiteY15" fmla="*/ 50800 h 375920"/>
              <a:gd name="connsiteX16" fmla="*/ 0 w 690880"/>
              <a:gd name="connsiteY16" fmla="*/ 0 h 37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0880" h="375920">
                <a:moveTo>
                  <a:pt x="690880" y="162560"/>
                </a:moveTo>
                <a:cubicBezTo>
                  <a:pt x="677333" y="179493"/>
                  <a:pt x="662995" y="195822"/>
                  <a:pt x="650240" y="213360"/>
                </a:cubicBezTo>
                <a:cubicBezTo>
                  <a:pt x="635876" y="233111"/>
                  <a:pt x="626869" y="257051"/>
                  <a:pt x="609600" y="274320"/>
                </a:cubicBezTo>
                <a:cubicBezTo>
                  <a:pt x="599440" y="284480"/>
                  <a:pt x="590029" y="295449"/>
                  <a:pt x="579120" y="304800"/>
                </a:cubicBezTo>
                <a:cubicBezTo>
                  <a:pt x="566263" y="315820"/>
                  <a:pt x="550454" y="323306"/>
                  <a:pt x="538480" y="335280"/>
                </a:cubicBezTo>
                <a:cubicBezTo>
                  <a:pt x="529846" y="343914"/>
                  <a:pt x="528762" y="359702"/>
                  <a:pt x="518160" y="365760"/>
                </a:cubicBezTo>
                <a:cubicBezTo>
                  <a:pt x="503167" y="374328"/>
                  <a:pt x="484293" y="372533"/>
                  <a:pt x="467360" y="375920"/>
                </a:cubicBezTo>
                <a:cubicBezTo>
                  <a:pt x="447040" y="372533"/>
                  <a:pt x="426131" y="371679"/>
                  <a:pt x="406400" y="365760"/>
                </a:cubicBezTo>
                <a:cubicBezTo>
                  <a:pt x="374081" y="356064"/>
                  <a:pt x="362848" y="340873"/>
                  <a:pt x="335280" y="325120"/>
                </a:cubicBezTo>
                <a:cubicBezTo>
                  <a:pt x="322130" y="317606"/>
                  <a:pt x="307483" y="312827"/>
                  <a:pt x="294640" y="304800"/>
                </a:cubicBezTo>
                <a:cubicBezTo>
                  <a:pt x="280281" y="295825"/>
                  <a:pt x="268802" y="282544"/>
                  <a:pt x="254000" y="274320"/>
                </a:cubicBezTo>
                <a:cubicBezTo>
                  <a:pt x="221256" y="256129"/>
                  <a:pt x="198695" y="259655"/>
                  <a:pt x="172720" y="233680"/>
                </a:cubicBezTo>
                <a:cubicBezTo>
                  <a:pt x="160746" y="221706"/>
                  <a:pt x="152400" y="206587"/>
                  <a:pt x="142240" y="193040"/>
                </a:cubicBezTo>
                <a:cubicBezTo>
                  <a:pt x="124054" y="138481"/>
                  <a:pt x="141137" y="178022"/>
                  <a:pt x="91440" y="111760"/>
                </a:cubicBezTo>
                <a:cubicBezTo>
                  <a:pt x="84114" y="101991"/>
                  <a:pt x="78937" y="90661"/>
                  <a:pt x="71120" y="81280"/>
                </a:cubicBezTo>
                <a:cubicBezTo>
                  <a:pt x="61922" y="70242"/>
                  <a:pt x="49838" y="61838"/>
                  <a:pt x="40640" y="50800"/>
                </a:cubicBezTo>
                <a:cubicBezTo>
                  <a:pt x="-23444" y="-26100"/>
                  <a:pt x="59117" y="59117"/>
                  <a:pt x="0" y="0"/>
                </a:cubicBezTo>
              </a:path>
            </a:pathLst>
          </a:custGeom>
          <a:noFill/>
          <a:ln w="31750">
            <a:solidFill>
              <a:srgbClr val="C00000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73BF72D6-38B2-4AE6-BF05-403449457D73}"/>
              </a:ext>
            </a:extLst>
          </p:cNvPr>
          <p:cNvSpPr/>
          <p:nvPr/>
        </p:nvSpPr>
        <p:spPr>
          <a:xfrm>
            <a:off x="2672080" y="5628640"/>
            <a:ext cx="2926080" cy="792480"/>
          </a:xfrm>
          <a:custGeom>
            <a:avLst/>
            <a:gdLst>
              <a:gd name="connsiteX0" fmla="*/ 2926080 w 2926080"/>
              <a:gd name="connsiteY0" fmla="*/ 365760 h 792480"/>
              <a:gd name="connsiteX1" fmla="*/ 2824480 w 2926080"/>
              <a:gd name="connsiteY1" fmla="*/ 457200 h 792480"/>
              <a:gd name="connsiteX2" fmla="*/ 2763520 w 2926080"/>
              <a:gd name="connsiteY2" fmla="*/ 518160 h 792480"/>
              <a:gd name="connsiteX3" fmla="*/ 2621280 w 2926080"/>
              <a:gd name="connsiteY3" fmla="*/ 568960 h 792480"/>
              <a:gd name="connsiteX4" fmla="*/ 2509520 w 2926080"/>
              <a:gd name="connsiteY4" fmla="*/ 609600 h 792480"/>
              <a:gd name="connsiteX5" fmla="*/ 2407920 w 2926080"/>
              <a:gd name="connsiteY5" fmla="*/ 640080 h 792480"/>
              <a:gd name="connsiteX6" fmla="*/ 2367280 w 2926080"/>
              <a:gd name="connsiteY6" fmla="*/ 650240 h 792480"/>
              <a:gd name="connsiteX7" fmla="*/ 2255520 w 2926080"/>
              <a:gd name="connsiteY7" fmla="*/ 680720 h 792480"/>
              <a:gd name="connsiteX8" fmla="*/ 2153920 w 2926080"/>
              <a:gd name="connsiteY8" fmla="*/ 711200 h 792480"/>
              <a:gd name="connsiteX9" fmla="*/ 2123440 w 2926080"/>
              <a:gd name="connsiteY9" fmla="*/ 721360 h 792480"/>
              <a:gd name="connsiteX10" fmla="*/ 1981200 w 2926080"/>
              <a:gd name="connsiteY10" fmla="*/ 741680 h 792480"/>
              <a:gd name="connsiteX11" fmla="*/ 1899920 w 2926080"/>
              <a:gd name="connsiteY11" fmla="*/ 762000 h 792480"/>
              <a:gd name="connsiteX12" fmla="*/ 1798320 w 2926080"/>
              <a:gd name="connsiteY12" fmla="*/ 772160 h 792480"/>
              <a:gd name="connsiteX13" fmla="*/ 1554480 w 2926080"/>
              <a:gd name="connsiteY13" fmla="*/ 792480 h 792480"/>
              <a:gd name="connsiteX14" fmla="*/ 751840 w 2926080"/>
              <a:gd name="connsiteY14" fmla="*/ 782320 h 792480"/>
              <a:gd name="connsiteX15" fmla="*/ 680720 w 2926080"/>
              <a:gd name="connsiteY15" fmla="*/ 762000 h 792480"/>
              <a:gd name="connsiteX16" fmla="*/ 619760 w 2926080"/>
              <a:gd name="connsiteY16" fmla="*/ 751840 h 792480"/>
              <a:gd name="connsiteX17" fmla="*/ 538480 w 2926080"/>
              <a:gd name="connsiteY17" fmla="*/ 711200 h 792480"/>
              <a:gd name="connsiteX18" fmla="*/ 497840 w 2926080"/>
              <a:gd name="connsiteY18" fmla="*/ 690880 h 792480"/>
              <a:gd name="connsiteX19" fmla="*/ 436880 w 2926080"/>
              <a:gd name="connsiteY19" fmla="*/ 650240 h 792480"/>
              <a:gd name="connsiteX20" fmla="*/ 345440 w 2926080"/>
              <a:gd name="connsiteY20" fmla="*/ 558800 h 792480"/>
              <a:gd name="connsiteX21" fmla="*/ 314960 w 2926080"/>
              <a:gd name="connsiteY21" fmla="*/ 528320 h 792480"/>
              <a:gd name="connsiteX22" fmla="*/ 284480 w 2926080"/>
              <a:gd name="connsiteY22" fmla="*/ 487680 h 792480"/>
              <a:gd name="connsiteX23" fmla="*/ 203200 w 2926080"/>
              <a:gd name="connsiteY23" fmla="*/ 426720 h 792480"/>
              <a:gd name="connsiteX24" fmla="*/ 162560 w 2926080"/>
              <a:gd name="connsiteY24" fmla="*/ 345440 h 792480"/>
              <a:gd name="connsiteX25" fmla="*/ 152400 w 2926080"/>
              <a:gd name="connsiteY25" fmla="*/ 314960 h 792480"/>
              <a:gd name="connsiteX26" fmla="*/ 132080 w 2926080"/>
              <a:gd name="connsiteY26" fmla="*/ 284480 h 792480"/>
              <a:gd name="connsiteX27" fmla="*/ 121920 w 2926080"/>
              <a:gd name="connsiteY27" fmla="*/ 254000 h 792480"/>
              <a:gd name="connsiteX28" fmla="*/ 101600 w 2926080"/>
              <a:gd name="connsiteY28" fmla="*/ 213360 h 792480"/>
              <a:gd name="connsiteX29" fmla="*/ 60960 w 2926080"/>
              <a:gd name="connsiteY29" fmla="*/ 142240 h 792480"/>
              <a:gd name="connsiteX30" fmla="*/ 40640 w 2926080"/>
              <a:gd name="connsiteY30" fmla="*/ 50800 h 792480"/>
              <a:gd name="connsiteX31" fmla="*/ 0 w 2926080"/>
              <a:gd name="connsiteY31" fmla="*/ 0 h 79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26080" h="792480">
                <a:moveTo>
                  <a:pt x="2926080" y="365760"/>
                </a:moveTo>
                <a:cubicBezTo>
                  <a:pt x="2767847" y="523993"/>
                  <a:pt x="2977379" y="318201"/>
                  <a:pt x="2824480" y="457200"/>
                </a:cubicBezTo>
                <a:cubicBezTo>
                  <a:pt x="2803216" y="476530"/>
                  <a:pt x="2788700" y="504311"/>
                  <a:pt x="2763520" y="518160"/>
                </a:cubicBezTo>
                <a:cubicBezTo>
                  <a:pt x="2719406" y="542423"/>
                  <a:pt x="2668650" y="551907"/>
                  <a:pt x="2621280" y="568960"/>
                </a:cubicBezTo>
                <a:cubicBezTo>
                  <a:pt x="2583983" y="582387"/>
                  <a:pt x="2547488" y="598210"/>
                  <a:pt x="2509520" y="609600"/>
                </a:cubicBezTo>
                <a:lnTo>
                  <a:pt x="2407920" y="640080"/>
                </a:lnTo>
                <a:cubicBezTo>
                  <a:pt x="2394494" y="643916"/>
                  <a:pt x="2380655" y="646228"/>
                  <a:pt x="2367280" y="650240"/>
                </a:cubicBezTo>
                <a:cubicBezTo>
                  <a:pt x="2264157" y="681177"/>
                  <a:pt x="2348108" y="662202"/>
                  <a:pt x="2255520" y="680720"/>
                </a:cubicBezTo>
                <a:cubicBezTo>
                  <a:pt x="2185294" y="715833"/>
                  <a:pt x="2244999" y="690960"/>
                  <a:pt x="2153920" y="711200"/>
                </a:cubicBezTo>
                <a:cubicBezTo>
                  <a:pt x="2143465" y="713523"/>
                  <a:pt x="2133830" y="718763"/>
                  <a:pt x="2123440" y="721360"/>
                </a:cubicBezTo>
                <a:cubicBezTo>
                  <a:pt x="2071682" y="734300"/>
                  <a:pt x="2038099" y="735358"/>
                  <a:pt x="1981200" y="741680"/>
                </a:cubicBezTo>
                <a:cubicBezTo>
                  <a:pt x="1954107" y="748453"/>
                  <a:pt x="1927467" y="757409"/>
                  <a:pt x="1899920" y="762000"/>
                </a:cubicBezTo>
                <a:cubicBezTo>
                  <a:pt x="1866348" y="767595"/>
                  <a:pt x="1832147" y="768401"/>
                  <a:pt x="1798320" y="772160"/>
                </a:cubicBezTo>
                <a:cubicBezTo>
                  <a:pt x="1624552" y="791468"/>
                  <a:pt x="1821075" y="775818"/>
                  <a:pt x="1554480" y="792480"/>
                </a:cubicBezTo>
                <a:cubicBezTo>
                  <a:pt x="1286933" y="789093"/>
                  <a:pt x="1019245" y="791648"/>
                  <a:pt x="751840" y="782320"/>
                </a:cubicBezTo>
                <a:cubicBezTo>
                  <a:pt x="727200" y="781460"/>
                  <a:pt x="704744" y="767544"/>
                  <a:pt x="680720" y="762000"/>
                </a:cubicBezTo>
                <a:cubicBezTo>
                  <a:pt x="660647" y="757368"/>
                  <a:pt x="640080" y="755227"/>
                  <a:pt x="619760" y="751840"/>
                </a:cubicBezTo>
                <a:cubicBezTo>
                  <a:pt x="519740" y="711832"/>
                  <a:pt x="609498" y="751782"/>
                  <a:pt x="538480" y="711200"/>
                </a:cubicBezTo>
                <a:cubicBezTo>
                  <a:pt x="525330" y="703686"/>
                  <a:pt x="510827" y="698672"/>
                  <a:pt x="497840" y="690880"/>
                </a:cubicBezTo>
                <a:cubicBezTo>
                  <a:pt x="476899" y="678315"/>
                  <a:pt x="452514" y="669001"/>
                  <a:pt x="436880" y="650240"/>
                </a:cubicBezTo>
                <a:cubicBezTo>
                  <a:pt x="345072" y="540071"/>
                  <a:pt x="426553" y="628326"/>
                  <a:pt x="345440" y="558800"/>
                </a:cubicBezTo>
                <a:cubicBezTo>
                  <a:pt x="334531" y="549449"/>
                  <a:pt x="324311" y="539229"/>
                  <a:pt x="314960" y="528320"/>
                </a:cubicBezTo>
                <a:cubicBezTo>
                  <a:pt x="303940" y="515463"/>
                  <a:pt x="297010" y="499071"/>
                  <a:pt x="284480" y="487680"/>
                </a:cubicBezTo>
                <a:cubicBezTo>
                  <a:pt x="259421" y="464899"/>
                  <a:pt x="203200" y="426720"/>
                  <a:pt x="203200" y="426720"/>
                </a:cubicBezTo>
                <a:cubicBezTo>
                  <a:pt x="180289" y="357988"/>
                  <a:pt x="210547" y="441413"/>
                  <a:pt x="162560" y="345440"/>
                </a:cubicBezTo>
                <a:cubicBezTo>
                  <a:pt x="157771" y="335861"/>
                  <a:pt x="157189" y="324539"/>
                  <a:pt x="152400" y="314960"/>
                </a:cubicBezTo>
                <a:cubicBezTo>
                  <a:pt x="146939" y="304038"/>
                  <a:pt x="137541" y="295402"/>
                  <a:pt x="132080" y="284480"/>
                </a:cubicBezTo>
                <a:cubicBezTo>
                  <a:pt x="127291" y="274901"/>
                  <a:pt x="126139" y="263844"/>
                  <a:pt x="121920" y="254000"/>
                </a:cubicBezTo>
                <a:cubicBezTo>
                  <a:pt x="115954" y="240079"/>
                  <a:pt x="109114" y="226510"/>
                  <a:pt x="101600" y="213360"/>
                </a:cubicBezTo>
                <a:cubicBezTo>
                  <a:pt x="44157" y="112835"/>
                  <a:pt x="122365" y="265050"/>
                  <a:pt x="60960" y="142240"/>
                </a:cubicBezTo>
                <a:cubicBezTo>
                  <a:pt x="59152" y="133199"/>
                  <a:pt x="46021" y="63355"/>
                  <a:pt x="40640" y="50800"/>
                </a:cubicBezTo>
                <a:cubicBezTo>
                  <a:pt x="31027" y="28371"/>
                  <a:pt x="16387" y="16387"/>
                  <a:pt x="0" y="0"/>
                </a:cubicBezTo>
              </a:path>
            </a:pathLst>
          </a:custGeom>
          <a:noFill/>
          <a:ln w="31750">
            <a:solidFill>
              <a:srgbClr val="C00000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9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 animBg="1"/>
      <p:bldP spid="5" grpId="0" animBg="1"/>
      <p:bldP spid="18" grpId="0" animBg="1"/>
      <p:bldP spid="19" grpId="0"/>
      <p:bldP spid="21" grpId="0" animBg="1"/>
      <p:bldP spid="22" grpId="0" animBg="1"/>
      <p:bldP spid="24" grpId="0"/>
      <p:bldP spid="25" grpId="0" animBg="1"/>
      <p:bldP spid="26" grpId="0" animBg="1"/>
      <p:bldP spid="2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373380" y="1371600"/>
            <a:ext cx="7879880" cy="2057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source code obj/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stopgo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stopgo.go</a:t>
            </a:r>
            <a:endParaRPr lang="en-US" sz="14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source code obj/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stopgo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/stopgo2.go</a:t>
            </a: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Demonstrates channel semantics on close,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On select, etc.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216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Stateful Process… another way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86526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142062"/>
            <a:ext cx="7879880" cy="524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                         // source code obj/actor2.go</a:t>
            </a: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Define an actor type  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type Actor struct {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mbox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string   // Channel for receiving messages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quit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struct{} // Channel for stopping the 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Actor's message processing loop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(a *Actor) Run() {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for {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select {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case msg := &lt;-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</a:t>
            </a:r>
            <a:r>
              <a:rPr lang="en-US" sz="140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  <a:r>
              <a:rPr lang="en-US" sz="140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mbox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      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("Actor received:", msg)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case &lt;-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a.quit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      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fmt.Println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("Actor shutting down.")      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return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}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72FB42D-54C8-4371-A485-3BEEBCD0DFE0}"/>
              </a:ext>
            </a:extLst>
          </p:cNvPr>
          <p:cNvSpPr/>
          <p:nvPr/>
        </p:nvSpPr>
        <p:spPr>
          <a:xfrm>
            <a:off x="4876800" y="1244910"/>
            <a:ext cx="3200400" cy="533400"/>
          </a:xfrm>
          <a:prstGeom prst="roundRect">
            <a:avLst/>
          </a:prstGeom>
          <a:solidFill>
            <a:srgbClr val="FAF2DE">
              <a:alpha val="2800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216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Stateful Process… another way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26332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457201" y="1244911"/>
            <a:ext cx="7851304" cy="53844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Function to send messages to the 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(a *Actor)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SendMessage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(msg string) {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a.mbox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&lt;- msg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Function to stop the 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(a *Actor) Stop() { close(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a.quit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main() {   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actor := &amp;Actor {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Create an actor instance </a:t>
            </a: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mbox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 make(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string),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quit:    make(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chan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struct{}),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}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go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actor.Run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Start the actor in a separate Goroutine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Send messages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actor.SendMessage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("Hello")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actor.SendMessage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("How are you?")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time.Sleep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time.Second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Allow some time for processing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chemeClr val="bg1">
                  <a:lumMod val="85000"/>
                  <a:lumOff val="1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actor.Stop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stop the actor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time.Sleep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(3 *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time.Second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// Allow time for cleanup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216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Stateful Process… another way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1176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352425" y="1295400"/>
            <a:ext cx="7851304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This is a classic actor model implementation in Go:</a:t>
            </a:r>
            <a:endParaRPr lang="en-US" sz="1400" dirty="0">
              <a:solidFill>
                <a:srgbClr val="0070C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548640" lvl="1" indent="-27432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actor runs in its own goroutine ( go </a:t>
            </a:r>
            <a:r>
              <a:rPr lang="en-US" i="1" dirty="0" err="1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actor.Run</a:t>
            </a: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() )</a:t>
            </a:r>
          </a:p>
          <a:p>
            <a:pPr marL="548640" lvl="1" indent="-27432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mailbox ( channel ) is part of the Actor</a:t>
            </a:r>
          </a:p>
          <a:p>
            <a:pPr marL="548640" lvl="1" indent="-27432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It waits for messages or a shutdown signal, using channels</a:t>
            </a:r>
          </a:p>
          <a:p>
            <a:pPr marL="548640" lvl="1" indent="-27432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And it blocks (sleeps) when there's nothing to do — using select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For loop runs “forever”  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 really until the quit signal )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quit is a close on a channel… this close is a “message” in the channel so the select will awaken and do a return to end loop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endParaRPr lang="en-US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Source: </a:t>
            </a: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obj/actor3.go</a:t>
            </a: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shows a fuller collection of ops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216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Stateful Process… another way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21714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44911"/>
            <a:ext cx="7437368" cy="50796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C62324">
                    <a:lumMod val="75000"/>
                  </a:srgb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// this solution uses channels to coordinate goroutines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C62324">
                    <a:lumMod val="75000"/>
                  </a:srgb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// buffered channels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Cascadia Mono" panose="020B06090200000200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Cascadia Mono" panose="020B06090200000200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// Philosopher represents a philosopher with a name and left/right forks.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type Philosopher struct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  name       string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 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leftFork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 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chan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struct{}  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// channel is unbuffered, holds a “signal” empty struct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 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rightFork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chan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struct{}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Cascadia Mono" panose="020B06090200000200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// dine method handles the eating and thinking routine for each philosopher.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func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(p *Philosopher) dine(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wg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*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sync.WaitGroup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  defer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wg.Done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  for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:= 0;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&lt; 7;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++ {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// each philosopher will eat/think 7 times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    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p.think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    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p.eat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 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fmt.Printf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("%s is done being.\n", p.name)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Cascadia Mono" panose="020B06090200000200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// think method simulates thinking time.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func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(p *Philosopher) think()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 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fmt.Printf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("%s is thinking...\n", p.name)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  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time.Sleep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(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time.Duration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(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rand.Intn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(8000)) *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time.Millisecond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Cascadia Mono" panose="020B06090200000200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791200" y="1232498"/>
            <a:ext cx="2640990" cy="4314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Dining Philosophers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120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More Channels: Buff vs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Unbuff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89245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447800"/>
            <a:ext cx="7437368" cy="50383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eat simulates eating by picking up and releasing forks.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func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(p *Philosopher) eat() {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Pick up forks (channels are buffered with 1 slot)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fmt.Printf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("%s is hungry and tries to pick up forks.\n", p.name)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&lt;-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p.leftFork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&lt;-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p.rightFork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fmt.Printf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("%s picked up forks and is eating.\n", p.name)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time.Sleep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time.Duration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rand.Intn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(8000)) *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time.Millisecond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Release forks after eating.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p.leftFork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&lt;- struct{}{}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p.rightFork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&lt;- struct{}{}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fmt.Printf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("%s finished eating and put down forks.\n", p.name)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func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main() {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rand.Seed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time.Now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().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UnixNano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())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:= 5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var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wg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sync.WaitGroup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wg.Add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6193452" y="1142062"/>
            <a:ext cx="2705100" cy="4275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Dining Philosophers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120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More Channels: Buff vs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Unbuff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529782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71600"/>
            <a:ext cx="7437368" cy="51145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// Initialize forks (one fork per philosopher).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forks := make([]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chan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struct{},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for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:= 0;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&lt;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++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forks[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 = make(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chan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struct{}, 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forks[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 &lt;- struct{}{}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Each fork channel can hold one item.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// Create philosophers and assign them forks.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philosophers := make([]*Philosopher,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for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:= 0;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&lt;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;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++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leftFork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:= forks[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rightFork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:= forks[(i+1)%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philosophers[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 = &amp;Philosopher{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 name: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fmt.Sprintf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("Philosopher %d", i+1),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leftFork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: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leftFork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rightFork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: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rightFork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go philosophers[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].dine(&amp;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wg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make main wait for all philosophers to finish dining.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wg.Wait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fmt.Println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("All philosophers are finished being.")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}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Cascadia Mono" panose="020B0609020000020004" pitchFamily="49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6096000" y="1281164"/>
            <a:ext cx="2543538" cy="4275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Dining Philosophers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120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More Channels: Buff vs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Unbuff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94932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502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Buff vs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Unbuff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6797BAD-CF63-4552-9282-1EC8707D7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47800"/>
            <a:ext cx="6554867" cy="495805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What is </a:t>
            </a:r>
            <a:r>
              <a:rPr lang="en-US" sz="18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struct{ }  </a:t>
            </a:r>
            <a:r>
              <a:rPr lang="en-US" sz="18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? the empty struct type in Go:</a:t>
            </a:r>
          </a:p>
          <a:p>
            <a:pPr marL="365760" lvl="1" indent="-182880">
              <a:spcBef>
                <a:spcPts val="0"/>
              </a:spcBef>
              <a:spcAft>
                <a:spcPts val="200"/>
              </a:spcAft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It takes up zero bytes of memory.</a:t>
            </a:r>
          </a:p>
          <a:p>
            <a:pPr marL="365760" lvl="1" indent="-182880">
              <a:spcBef>
                <a:spcPts val="0"/>
              </a:spcBef>
              <a:spcAft>
                <a:spcPts val="200"/>
              </a:spcAft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It carries no information.</a:t>
            </a:r>
          </a:p>
          <a:p>
            <a:pPr marL="365760" lvl="1" indent="-182880">
              <a:spcBef>
                <a:spcPts val="0"/>
              </a:spcBef>
              <a:spcAft>
                <a:spcPts val="200"/>
              </a:spcAft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It’s often used when you just need a signal or a place-holder, not data.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chemeClr val="bg1">
                  <a:lumMod val="85000"/>
                  <a:lumOff val="1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Why use buffered channels?</a:t>
            </a:r>
          </a:p>
          <a:p>
            <a:pPr marL="365760" lvl="1" indent="-182880">
              <a:spcBef>
                <a:spcPts val="0"/>
              </a:spcBef>
              <a:spcAft>
                <a:spcPts val="200"/>
              </a:spcAft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buffered with size 1… the channel will hold one data item</a:t>
            </a:r>
          </a:p>
          <a:p>
            <a:pPr marL="365760" lvl="1" indent="-182880">
              <a:spcBef>
                <a:spcPts val="0"/>
              </a:spcBef>
              <a:spcAft>
                <a:spcPts val="200"/>
              </a:spcAft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there is only one “physical fork” to be picked up or put down</a:t>
            </a:r>
          </a:p>
          <a:p>
            <a:pPr marL="365760" lvl="1" indent="-182880">
              <a:spcBef>
                <a:spcPts val="0"/>
              </a:spcBef>
              <a:spcAft>
                <a:spcPts val="200"/>
              </a:spcAft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Buffered does not block the sender or receiver…</a:t>
            </a:r>
          </a:p>
          <a:p>
            <a:pPr marL="365760" lvl="1" indent="-182880">
              <a:spcBef>
                <a:spcPts val="0"/>
              </a:spcBef>
              <a:spcAft>
                <a:spcPts val="200"/>
              </a:spcAft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So a </a:t>
            </a:r>
            <a:r>
              <a:rPr lang="en-US" sz="1600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philo</a:t>
            </a: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 trying to put down a fork does not sit and wait until another </a:t>
            </a:r>
            <a:r>
              <a:rPr lang="en-US" sz="1600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philo</a:t>
            </a: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 is trying to pick it up</a:t>
            </a:r>
          </a:p>
          <a:p>
            <a:pPr marL="365760" lvl="1" indent="-182880">
              <a:spcBef>
                <a:spcPts val="0"/>
              </a:spcBef>
              <a:spcAft>
                <a:spcPts val="200"/>
              </a:spcAft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Same for pick-up waiting for a put-down</a:t>
            </a:r>
          </a:p>
          <a:p>
            <a:pPr marL="365760" lvl="1" indent="-182880">
              <a:spcBef>
                <a:spcPts val="0"/>
              </a:spcBef>
              <a:spcAft>
                <a:spcPts val="200"/>
              </a:spcAft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Only two </a:t>
            </a:r>
            <a:r>
              <a:rPr lang="en-US" sz="1600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philos</a:t>
            </a:r>
            <a:r>
              <a:rPr lang="en-US" sz="1600" i="1" dirty="0">
                <a:solidFill>
                  <a:srgbClr val="0070C0"/>
                </a:solidFill>
                <a:latin typeface="Bahnschrift" panose="020B0502040204020203" pitchFamily="34" charset="0"/>
              </a:rPr>
              <a:t> share any particular fork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>
                  <a:lumMod val="85000"/>
                  <a:lumOff val="15000"/>
                </a:schemeClr>
              </a:buClr>
              <a:buNone/>
            </a:pPr>
            <a:endParaRPr lang="en-US" sz="1800" i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>
                  <a:lumMod val="85000"/>
                  <a:lumOff val="15000"/>
                </a:schemeClr>
              </a:buClr>
              <a:buNone/>
            </a:pPr>
            <a:r>
              <a:rPr lang="en-US" sz="18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What happens if we switch to </a:t>
            </a:r>
            <a:r>
              <a:rPr lang="en-US" sz="18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unbuffered</a:t>
            </a:r>
            <a:r>
              <a:rPr lang="en-US" sz="18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 channels?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>
                  <a:lumMod val="85000"/>
                  <a:lumOff val="15000"/>
                </a:schemeClr>
              </a:buClr>
              <a:buNone/>
            </a:pPr>
            <a:r>
              <a:rPr lang="en-US" sz="18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Try it and see…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60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71600"/>
            <a:ext cx="7437368" cy="51145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func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main()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Initialize forks (one fork per philosopher) as unbuffered channels.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forks := make([]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chan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struct{},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for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:= 0;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&lt;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;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++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forks[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 = make(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chan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struct{})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Unbuffered channel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go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func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(fork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chan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struct{})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    fork &lt;- struct{}{}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Initialize each fork as available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 }(forks[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Create philosophers and assign them forks.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philosophers := make([]*Philosopher,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for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:= 0;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&lt;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;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++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leftFork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:= forks[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rightFork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:= forks[(i+1)%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philosophers[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 = &amp;Philosopher{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   name:     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fmt.Sprintf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("Philosopher %d", i+1),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  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leftFork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: 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leftFork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  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rightFork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: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rightFork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go philosophers[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].dine(&amp;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wg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6096000" y="1281164"/>
            <a:ext cx="2543538" cy="4275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Dining Philosophers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120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More Channels: Buff vs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Unbuff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03917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2133601"/>
            <a:ext cx="7780268" cy="12238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// common, name a struct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type Dog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   Name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   Age  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74807"/>
            <a:ext cx="6858000" cy="8587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Condensed" panose="020B0502040204020203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Think of it as introducing a new type name</a:t>
            </a:r>
          </a:p>
          <a:p>
            <a:pPr marL="182880" indent="-18288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Condensed" panose="020B0502040204020203" pitchFamily="34" charset="0"/>
              </a:rPr>
              <a:t>Often built on existing types, structs, interfaces</a:t>
            </a:r>
            <a:endParaRPr lang="en-US" i="1" dirty="0">
              <a:solidFill>
                <a:schemeClr val="bg1">
                  <a:lumMod val="85000"/>
                  <a:lumOff val="15000"/>
                </a:schemeClr>
              </a:solidFill>
              <a:latin typeface="Bahnschrift SemiCondensed" panose="020B0502040204020203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Type Declarations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F4FD4186-2785-437C-9DD7-8D7E1AADF53E}"/>
              </a:ext>
            </a:extLst>
          </p:cNvPr>
          <p:cNvSpPr txBox="1">
            <a:spLocks/>
          </p:cNvSpPr>
          <p:nvPr/>
        </p:nvSpPr>
        <p:spPr>
          <a:xfrm>
            <a:off x="342900" y="3285776"/>
            <a:ext cx="7780268" cy="1138469"/>
          </a:xfrm>
          <a:prstGeom prst="rect">
            <a:avLst/>
          </a:prstGeom>
          <a:solidFill>
            <a:srgbClr val="F9FDC3">
              <a:alpha val="36000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// alias type… second name for existing type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// </a:t>
            </a:r>
            <a:r>
              <a:rPr lang="en-US" sz="1200" dirty="0" err="1">
                <a:solidFill>
                  <a:srgbClr val="C0000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MyInt</a:t>
            </a: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is a new label for </a:t>
            </a:r>
            <a:r>
              <a:rPr lang="en-US" sz="1200" dirty="0">
                <a:solidFill>
                  <a:srgbClr val="C0000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// no new type — functions expecting </a:t>
            </a:r>
            <a:r>
              <a:rPr lang="en-US" sz="1200" dirty="0">
                <a:solidFill>
                  <a:srgbClr val="BE442C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int</a:t>
            </a: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will accept </a:t>
            </a:r>
            <a:r>
              <a:rPr lang="en-US" sz="1200" dirty="0" err="1">
                <a:solidFill>
                  <a:srgbClr val="BE442C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MyInt</a:t>
            </a:r>
            <a:endParaRPr lang="en-US" sz="1200" dirty="0">
              <a:solidFill>
                <a:srgbClr val="0070C0"/>
              </a:solidFill>
              <a:latin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type </a:t>
            </a:r>
            <a:r>
              <a:rPr lang="en-US" sz="12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MyInt</a:t>
            </a: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=</a:t>
            </a: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int    </a:t>
            </a: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// note the = equal sign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E01B041C-1BF1-4BC6-B137-654BB8AE2EEA}"/>
              </a:ext>
            </a:extLst>
          </p:cNvPr>
          <p:cNvSpPr txBox="1">
            <a:spLocks/>
          </p:cNvSpPr>
          <p:nvPr/>
        </p:nvSpPr>
        <p:spPr>
          <a:xfrm>
            <a:off x="342900" y="4572000"/>
            <a:ext cx="7780268" cy="1447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// new distinct type, same underlying representation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type Age int    </a:t>
            </a: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// note, NO = sign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dirty="0">
              <a:solidFill>
                <a:schemeClr val="bg1">
                  <a:lumMod val="85000"/>
                  <a:lumOff val="15000"/>
                </a:schemeClr>
              </a:solidFill>
              <a:latin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36576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Condensed" panose="020B0502040204020203" pitchFamily="34" charset="0"/>
                <a:cs typeface="Cascadia Code SemiBold" panose="020B0609020000020004" pitchFamily="49" charset="0"/>
              </a:rPr>
              <a:t>Age i</a:t>
            </a: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Condensed" panose="020B0502040204020203" pitchFamily="34" charset="0"/>
                <a:cs typeface="Cascadia Code SemiBold" panose="020B0609020000020004" pitchFamily="49" charset="0"/>
              </a:rPr>
              <a:t>s not interchangeable with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Condensed" panose="020B0502040204020203" pitchFamily="34" charset="0"/>
                <a:cs typeface="Cascadia Code SemiBold" panose="020B0609020000020004" pitchFamily="49" charset="0"/>
              </a:rPr>
              <a:t>int</a:t>
            </a:r>
          </a:p>
          <a:p>
            <a:pPr marL="36576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Condensed" panose="020B0502040204020203" pitchFamily="34" charset="0"/>
                <a:cs typeface="Cascadia Code SemiBold" panose="020B0609020000020004" pitchFamily="49" charset="0"/>
              </a:rPr>
              <a:t>You can’t pass an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Condensed" panose="020B0502040204020203" pitchFamily="34" charset="0"/>
                <a:cs typeface="Cascadia Code SemiBold" panose="020B0609020000020004" pitchFamily="49" charset="0"/>
              </a:rPr>
              <a:t>Age</a:t>
            </a: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Condensed" panose="020B0502040204020203" pitchFamily="34" charset="0"/>
                <a:cs typeface="Cascadia Code SemiBold" panose="020B0609020000020004" pitchFamily="49" charset="0"/>
              </a:rPr>
              <a:t> to a function expecting an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Condensed" panose="020B0502040204020203" pitchFamily="34" charset="0"/>
                <a:cs typeface="Cascadia Code SemiBold" panose="020B0609020000020004" pitchFamily="49" charset="0"/>
              </a:rPr>
              <a:t>int </a:t>
            </a: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Condensed" panose="020B0502040204020203" pitchFamily="34" charset="0"/>
                <a:cs typeface="Cascadia Code SemiBold" panose="020B0609020000020004" pitchFamily="49" charset="0"/>
              </a:rPr>
              <a:t>without a cast</a:t>
            </a:r>
          </a:p>
          <a:p>
            <a:pPr marL="36576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Condensed" panose="020B0502040204020203" pitchFamily="34" charset="0"/>
                <a:cs typeface="Cascadia Code SemiBold" panose="020B0609020000020004" pitchFamily="49" charset="0"/>
              </a:rPr>
              <a:t>Why do this? For type safety but you get the know structure/representation</a:t>
            </a:r>
          </a:p>
        </p:txBody>
      </p:sp>
    </p:spTree>
    <p:extLst>
      <p:ext uri="{BB962C8B-B14F-4D97-AF65-F5344CB8AC3E}">
        <p14:creationId xmlns:p14="http://schemas.microsoft.com/office/powerpoint/2010/main" val="216654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 animBg="1"/>
      <p:bldP spid="12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71600"/>
            <a:ext cx="7437368" cy="51145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func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main()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Initialize forks (one fork per philosopher) as unbuffered channels.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forks := make([]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chan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struct{},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for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:= 0;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&lt;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;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++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forks[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 = make(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chan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struct{})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Unbuffered channel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go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func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(fork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chan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struct{})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    fork &lt;- struct{}{}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Initialize each fork as available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 }(forks[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B34D1F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Create philosophers and assign them forks.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philosophers := make([]*Philosopher,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for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:= 0;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&lt;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;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++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leftFork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:= forks[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rightFork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:= forks[(i+1)%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numPhilosophers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philosophers[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 = &amp;Philosopher{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   name:     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fmt.Sprintf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("Philosopher %d", i+1),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  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leftFork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: 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leftFork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  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rightFork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: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rightFork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	go philosophers[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].dine(&amp;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wg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6096000" y="1281164"/>
            <a:ext cx="2543538" cy="4275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Dining Philosophers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120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More Channels: Buff vs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Unbuff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DFB55CA-8DF9-43E4-9DB4-DB72A2951796}"/>
              </a:ext>
            </a:extLst>
          </p:cNvPr>
          <p:cNvSpPr/>
          <p:nvPr/>
        </p:nvSpPr>
        <p:spPr>
          <a:xfrm>
            <a:off x="708784" y="2667000"/>
            <a:ext cx="3258368" cy="847378"/>
          </a:xfrm>
          <a:prstGeom prst="roundRect">
            <a:avLst/>
          </a:prstGeom>
          <a:solidFill>
            <a:srgbClr val="F3FBCD">
              <a:alpha val="1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D390BB8-4E6E-4E51-8765-CD968F6F5959}"/>
              </a:ext>
            </a:extLst>
          </p:cNvPr>
          <p:cNvSpPr/>
          <p:nvPr/>
        </p:nvSpPr>
        <p:spPr>
          <a:xfrm>
            <a:off x="4208824" y="3514378"/>
            <a:ext cx="3962400" cy="243840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9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This now done via goroutine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It will block, waiting for a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philos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to pick up the fork… then on to the next fork, etc.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BE442C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But at least the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philos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don’t all block</a:t>
            </a:r>
          </a:p>
        </p:txBody>
      </p:sp>
    </p:spTree>
    <p:extLst>
      <p:ext uri="{BB962C8B-B14F-4D97-AF65-F5344CB8AC3E}">
        <p14:creationId xmlns:p14="http://schemas.microsoft.com/office/powerpoint/2010/main" val="417028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382" y="2057400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2155190"/>
            <a:ext cx="21499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Heap Issues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7086600" y="2130365"/>
            <a:ext cx="19108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5052452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9" y="3111222"/>
            <a:ext cx="7780268" cy="30609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When a variable is allocated on a function call, pointers to that storage may “escape” into other parts of the code… into the calling function for example ( if a pointer is returned )</a:t>
            </a:r>
          </a:p>
          <a:p>
            <a:pPr marL="182880" marR="0" lvl="0" indent="-18288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The compiler will inspect the vars declared in a function and determine their scope and lifetime; if a variable can be seen in a goroutine, and is referenced… or if it is passed to a function that outlives its creation environment (i.e., returned by pointer)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-- we say it “escapes to the heap”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-- meaning it must be allocated on the heap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-- otherwise it gets allocated in the stack frame for the function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52178"/>
            <a:ext cx="8170932" cy="4975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Dynamic Scope analysis in compiler optimization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30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Escape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3D2C607-C074-4978-B645-65FCD8B3D25D}"/>
              </a:ext>
            </a:extLst>
          </p:cNvPr>
          <p:cNvSpPr txBox="1">
            <a:spLocks/>
          </p:cNvSpPr>
          <p:nvPr/>
        </p:nvSpPr>
        <p:spPr>
          <a:xfrm>
            <a:off x="342899" y="1712974"/>
            <a:ext cx="7780268" cy="13350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Used by the compiler to decide if a declared variable should be allocated on the stack, or on the heap instead.</a:t>
            </a:r>
          </a:p>
          <a:p>
            <a:pPr marL="457200" marR="0" lvl="1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--  speed / efficiency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is “the thing” in Go</a:t>
            </a:r>
          </a:p>
          <a:p>
            <a:pPr marL="457200" marR="0" lvl="1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--  we want vars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on the stack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if at all possible for speed and efficiency </a:t>
            </a:r>
          </a:p>
        </p:txBody>
      </p:sp>
    </p:spTree>
    <p:extLst>
      <p:ext uri="{BB962C8B-B14F-4D97-AF65-F5344CB8AC3E}">
        <p14:creationId xmlns:p14="http://schemas.microsoft.com/office/powerpoint/2010/main" val="358924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1649752"/>
            <a:ext cx="7780268" cy="3657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solidFill>
                  <a:srgbClr val="0070C0"/>
                </a:solidFill>
              </a:rPr>
              <a:t>Stack vs Heap in Go</a:t>
            </a:r>
          </a:p>
          <a:p>
            <a:r>
              <a:rPr lang="en-US" sz="1800" b="1" dirty="0">
                <a:solidFill>
                  <a:srgbClr val="0070C0"/>
                </a:solidFill>
              </a:rPr>
              <a:t>Stack</a:t>
            </a:r>
          </a:p>
          <a:p>
            <a:pPr marL="640080" lvl="1" indent="-182880">
              <a:spcBef>
                <a:spcPts val="0"/>
              </a:spcBef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i="1" dirty="0"/>
              <a:t>Memory is allocated locally and </a:t>
            </a:r>
            <a:r>
              <a:rPr lang="en-US" sz="1400" b="1" i="1" dirty="0"/>
              <a:t>freed automatically</a:t>
            </a:r>
            <a:r>
              <a:rPr lang="en-US" sz="1400" i="1" dirty="0"/>
              <a:t> when the function returns</a:t>
            </a:r>
          </a:p>
          <a:p>
            <a:pPr marL="640080" lvl="1" indent="-182880">
              <a:spcBef>
                <a:spcPts val="0"/>
              </a:spcBef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i="1" dirty="0"/>
              <a:t>Fast and efficient</a:t>
            </a:r>
          </a:p>
          <a:p>
            <a:pPr marL="640080" lvl="1" indent="-182880">
              <a:spcBef>
                <a:spcPts val="0"/>
              </a:spcBef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i="1" dirty="0"/>
              <a:t>No need for garbage collection</a:t>
            </a:r>
          </a:p>
          <a:p>
            <a:pPr>
              <a:spcBef>
                <a:spcPts val="1200"/>
              </a:spcBef>
            </a:pPr>
            <a:r>
              <a:rPr lang="en-US" sz="1800" b="1" dirty="0">
                <a:solidFill>
                  <a:srgbClr val="0070C0"/>
                </a:solidFill>
              </a:rPr>
              <a:t>Heap</a:t>
            </a:r>
          </a:p>
          <a:p>
            <a:pPr marL="640080" lvl="1" indent="-182880">
              <a:spcBef>
                <a:spcPts val="0"/>
              </a:spcBef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i="1" dirty="0"/>
              <a:t>Memory is </a:t>
            </a:r>
            <a:r>
              <a:rPr lang="en-US" sz="1400" b="1" i="1" dirty="0"/>
              <a:t>allocated dynamically</a:t>
            </a:r>
            <a:endParaRPr lang="en-US" sz="1400" i="1" dirty="0"/>
          </a:p>
          <a:p>
            <a:pPr marL="640080" lvl="1" indent="-182880">
              <a:spcBef>
                <a:spcPts val="0"/>
              </a:spcBef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i="1" dirty="0"/>
              <a:t>Managed by the </a:t>
            </a:r>
            <a:r>
              <a:rPr lang="en-US" sz="1400" b="1" i="1" dirty="0"/>
              <a:t>garbage collector</a:t>
            </a:r>
            <a:endParaRPr lang="en-US" sz="1400" i="1" dirty="0"/>
          </a:p>
          <a:p>
            <a:pPr marL="640080" lvl="1" indent="-182880">
              <a:spcBef>
                <a:spcPts val="0"/>
              </a:spcBef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i="1" dirty="0"/>
              <a:t>Used when the lifetime of a variable </a:t>
            </a:r>
            <a:r>
              <a:rPr lang="en-US" sz="1400" b="1" i="1" dirty="0"/>
              <a:t>escapes</a:t>
            </a:r>
            <a:r>
              <a:rPr lang="en-US" sz="1400" i="1" dirty="0"/>
              <a:t> the function or goroutine that created it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52178"/>
            <a:ext cx="8170932" cy="4975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Is a struct / var allocated</a:t>
            </a:r>
            <a:r>
              <a:rPr kumimoji="0" lang="en-US" sz="2200" b="1" i="1" u="none" strike="noStrike" kern="1200" cap="none" spc="0" normalizeH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on the RT Stack or in the Heap?</a:t>
            </a:r>
            <a:endParaRPr kumimoji="0" lang="en-US" sz="2200" b="1" i="1" u="none" strike="noStrike" kern="1200" cap="none" spc="0" normalizeH="0" baseline="0" noProof="0" dirty="0">
              <a:ln>
                <a:noFill/>
              </a:ln>
              <a:solidFill>
                <a:srgbClr val="BE442C"/>
              </a:solidFill>
              <a:effectLst/>
              <a:uLnTx/>
              <a:uFillTx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561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Heap vs. Stack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24233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533400" y="1672612"/>
            <a:ext cx="7780268" cy="33032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</a:rPr>
              <a:t>When does a struct go to the heap?</a:t>
            </a:r>
          </a:p>
          <a:p>
            <a:pPr marL="0" indent="0">
              <a:buNone/>
            </a:pPr>
            <a:r>
              <a:rPr lang="en-US" sz="1800" b="1" dirty="0"/>
              <a:t>It goes on the heap if it "escapes" the current function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800" dirty="0"/>
              <a:t>That means:</a:t>
            </a:r>
          </a:p>
          <a:p>
            <a:pPr lvl="1"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i="1" dirty="0"/>
              <a:t>Perhaps, if a variable is returned</a:t>
            </a:r>
          </a:p>
          <a:p>
            <a:pPr marL="1005840" lvl="2" indent="-18288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85000"/>
                  <a:lumOff val="1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200" b="1" i="1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return a value, the item is on the stack</a:t>
            </a:r>
          </a:p>
          <a:p>
            <a:pPr marL="1005840" lvl="2" indent="-18288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chemeClr val="bg1">
                  <a:lumMod val="85000"/>
                  <a:lumOff val="1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200" b="1" i="1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return a reference… its in the heap</a:t>
            </a:r>
          </a:p>
          <a:p>
            <a:pPr lvl="1"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i="1" dirty="0"/>
              <a:t>Or a reference (like a pointer) to it is stored in a longer-lived context.</a:t>
            </a:r>
          </a:p>
          <a:p>
            <a:pPr lvl="1"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i="1" dirty="0"/>
              <a:t>Or passed to a goroutine.</a:t>
            </a:r>
          </a:p>
          <a:p>
            <a:pPr lvl="1">
              <a:buClr>
                <a:schemeClr val="bg1">
                  <a:lumMod val="85000"/>
                  <a:lumOff val="1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400" i="1" dirty="0"/>
              <a:t>Or anything that causes it to </a:t>
            </a:r>
            <a:r>
              <a:rPr lang="en-US" sz="1400" b="1" i="1" dirty="0"/>
              <a:t>outlive the function</a:t>
            </a:r>
            <a:r>
              <a:rPr lang="en-US" sz="1400" i="1" dirty="0"/>
              <a:t> that created it.</a:t>
            </a:r>
          </a:p>
          <a:p>
            <a:pPr marL="0" indent="0">
              <a:buClr>
                <a:schemeClr val="bg1">
                  <a:lumMod val="85000"/>
                  <a:lumOff val="15000"/>
                </a:schemeClr>
              </a:buClr>
              <a:buNone/>
            </a:pPr>
            <a:endParaRPr lang="en-US" sz="1600" b="1" dirty="0"/>
          </a:p>
          <a:p>
            <a:pPr marL="0" indent="0">
              <a:buClr>
                <a:schemeClr val="bg1">
                  <a:lumMod val="85000"/>
                  <a:lumOff val="15000"/>
                </a:schemeClr>
              </a:buClr>
              <a:buNone/>
            </a:pPr>
            <a:r>
              <a:rPr lang="en-US" sz="1800" b="1" dirty="0"/>
              <a:t>It goes on the stack otherwise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52178"/>
            <a:ext cx="8170932" cy="4975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Is a struct / var allocated</a:t>
            </a:r>
            <a:r>
              <a:rPr kumimoji="0" lang="en-US" sz="2200" b="1" i="1" u="none" strike="noStrike" kern="1200" cap="none" spc="0" normalizeH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on the RT Stack or in the Heap?</a:t>
            </a:r>
            <a:endParaRPr kumimoji="0" lang="en-US" sz="2200" b="1" i="1" u="none" strike="noStrike" kern="1200" cap="none" spc="0" normalizeH="0" baseline="0" noProof="0" dirty="0">
              <a:ln>
                <a:noFill/>
              </a:ln>
              <a:solidFill>
                <a:srgbClr val="BE442C"/>
              </a:solidFill>
              <a:effectLst/>
              <a:uLnTx/>
              <a:uFillTx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561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Heap vs. Stack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37021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561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Heap vs. Stack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8238ED21-A867-46DD-96F6-1E1A3487EA49}"/>
              </a:ext>
            </a:extLst>
          </p:cNvPr>
          <p:cNvSpPr txBox="1">
            <a:spLocks/>
          </p:cNvSpPr>
          <p:nvPr/>
        </p:nvSpPr>
        <p:spPr>
          <a:xfrm>
            <a:off x="342900" y="1627346"/>
            <a:ext cx="7640083" cy="12007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None/>
              <a:defRPr/>
            </a:pPr>
            <a:r>
              <a:rPr lang="en-US" sz="1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f() {</a:t>
            </a: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None/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   s := </a:t>
            </a:r>
            <a:r>
              <a:rPr lang="en-US" sz="1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MyStruct</a:t>
            </a: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{}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// s lives only inside f</a:t>
            </a: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None/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s.doSomething</a:t>
            </a: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None/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}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840D471C-CA1A-477E-BDD3-FE2A347198E3}"/>
              </a:ext>
            </a:extLst>
          </p:cNvPr>
          <p:cNvSpPr txBox="1">
            <a:spLocks/>
          </p:cNvSpPr>
          <p:nvPr/>
        </p:nvSpPr>
        <p:spPr>
          <a:xfrm>
            <a:off x="342900" y="3429000"/>
            <a:ext cx="81153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None/>
              <a:defRPr/>
            </a:pPr>
            <a:r>
              <a:rPr lang="en-US" sz="1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f() *</a:t>
            </a:r>
            <a:r>
              <a:rPr lang="en-US" sz="1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MyStruct</a:t>
            </a: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{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// s “escapes” f</a:t>
            </a: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None/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   s := </a:t>
            </a:r>
            <a:r>
              <a:rPr lang="en-US" sz="1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MyStruct</a:t>
            </a: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{}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// s is returned → must live longer than f()</a:t>
            </a: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None/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   return &amp;s      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// the call to f() so it must not be in</a:t>
            </a: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None/>
              <a:defRPr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}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                   // the stack frame for f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79135B2D-18AF-49FA-9A47-F089E022DAA7}"/>
              </a:ext>
            </a:extLst>
          </p:cNvPr>
          <p:cNvSpPr txBox="1">
            <a:spLocks/>
          </p:cNvSpPr>
          <p:nvPr/>
        </p:nvSpPr>
        <p:spPr>
          <a:xfrm>
            <a:off x="342900" y="1244911"/>
            <a:ext cx="8170932" cy="38243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Stack allocation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CC9D2FB2-E5E3-47EE-A28A-0409E28B8252}"/>
              </a:ext>
            </a:extLst>
          </p:cNvPr>
          <p:cNvSpPr txBox="1">
            <a:spLocks/>
          </p:cNvSpPr>
          <p:nvPr/>
        </p:nvSpPr>
        <p:spPr>
          <a:xfrm>
            <a:off x="342900" y="2959102"/>
            <a:ext cx="8170932" cy="3817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Heap allocation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6DE64B7D-6350-4F5A-AEBC-A44EC67580A0}"/>
              </a:ext>
            </a:extLst>
          </p:cNvPr>
          <p:cNvSpPr txBox="1">
            <a:spLocks/>
          </p:cNvSpPr>
          <p:nvPr/>
        </p:nvSpPr>
        <p:spPr>
          <a:xfrm>
            <a:off x="342900" y="4733080"/>
            <a:ext cx="8170932" cy="4975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Watch the compiler do it’s thing..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3EA94AF5-8BC6-4BF6-B2C2-39EF8831DB8E}"/>
              </a:ext>
            </a:extLst>
          </p:cNvPr>
          <p:cNvSpPr txBox="1">
            <a:spLocks/>
          </p:cNvSpPr>
          <p:nvPr/>
        </p:nvSpPr>
        <p:spPr>
          <a:xfrm>
            <a:off x="342900" y="5230654"/>
            <a:ext cx="8115300" cy="63674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None/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go build -</a:t>
            </a:r>
            <a:r>
              <a:rPr lang="en-US" sz="1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gcflags</a:t>
            </a: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="-m" </a:t>
            </a:r>
            <a:r>
              <a:rPr lang="en-US" sz="1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myfile.go</a:t>
            </a:r>
            <a:endParaRPr lang="en-US" sz="1400" dirty="0">
              <a:solidFill>
                <a:prstClr val="black">
                  <a:lumMod val="75000"/>
                  <a:lumOff val="25000"/>
                </a:prstClr>
              </a:solidFill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lvl="0" indent="0"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None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scadia Code" panose="020B0609020000020004" pitchFamily="49" charset="0"/>
                <a:cs typeface="Cascadia Code" panose="020B0609020000020004" pitchFamily="49" charset="0"/>
              </a:rPr>
              <a:t>&gt;&gt; </a:t>
            </a:r>
            <a:r>
              <a:rPr lang="en-US" sz="1400" i="1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myfile.go:6:6: moved to heap: s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6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  <p:bldP spid="1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8" y="1649752"/>
            <a:ext cx="8191502" cy="49034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package main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import "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fmt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Bahnschrift SemiBold" panose="020B0502040204020203" pitchFamily="34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func main()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var a int = 42 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// Stack-allocated, `a` does not escape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fmt.Println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(a)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Bahnschrift SemiBold" panose="020B0502040204020203" pitchFamily="34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b := new(int)  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// Heap-allocated, it’s explicitly created with `new`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*b = 21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fmt.Println(*b)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Bahnschrift SemiBold" panose="020B0502040204020203" pitchFamily="34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c :=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createPointer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()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// `c` escapes because `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createPointer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` returns a pointer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fmt.Println(*c)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Bahnschrift SemiBold" panose="020B0502040204020203" pitchFamily="34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d := 50                     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// Stack-allocated as it doesn’t escape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usePointer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(&amp;d)      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// `d` may escape here, we pass a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ptr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into another func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hnschrift SemiBold" panose="020B0502040204020203" pitchFamily="34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e := 10                     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// Stack-allocated, as `e` does not escape main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fmt.Println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doubleValue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(e))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52178"/>
            <a:ext cx="8203590" cy="4975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30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Escape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79516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7" y="1649752"/>
            <a:ext cx="7640083" cy="45986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func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createPointer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() *int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// `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createPointer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` returns a pointer to an integer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// so `x` escapes to the heap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x := 100       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// escapes to the heap, it's returned from this func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return &amp;x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Bahnschrift SemiBold" panose="020B0502040204020203" pitchFamily="34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func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usePointer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(y *int)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// `y` in `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usePointer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` may escape depending on how `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usePointer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` is used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fmt.Println(*y)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Bahnschrift SemiBold" panose="020B0502040204020203" pitchFamily="34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func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doubleValue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(n int) int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// `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doubleValue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` is a simple computation with no pointers,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// so `n` remains on the stack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   return n *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 SemiBold" panose="020B0502040204020203" pitchFamily="34" charset="0"/>
                <a:ea typeface="+mn-ea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52178"/>
            <a:ext cx="8203590" cy="4975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30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Escape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55260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9" y="1883696"/>
            <a:ext cx="7780268" cy="4059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This analysis is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done by the compiler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to determine what variables in the scope of a function is “closed”, i.e., wrapped up in the proper reference environment so that a function value can be created (i.e. made into a closure)</a:t>
            </a:r>
          </a:p>
          <a:p>
            <a:pPr marL="18288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This ensures that the vars used in a function body are accessed properly (visible to be read, updated) when the closure is executed … even if it is executed outside the scope in which it was defined</a:t>
            </a:r>
          </a:p>
          <a:p>
            <a:pPr marL="18288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Changes made to the vars “captured” in a closure must behave properly for other closures seeing those same vars (i.e. if you capture a global var)</a:t>
            </a:r>
          </a:p>
          <a:p>
            <a:pPr marL="18288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Closures capture vars by reference, not by value.  A closure access the variables original location, it is does not get a snapshot of the value when the closure is made</a:t>
            </a:r>
          </a:p>
          <a:p>
            <a:pPr marL="182880" marR="0" lvl="0" indent="-1828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prstClr val="black"/>
              </a:buClr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This is a problem for closures over loop indexes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srgbClr val="E87D37">
                  <a:lumMod val="50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52178"/>
            <a:ext cx="8170932" cy="6004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Similar concept to escape analysis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23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Capture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05656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533400" y="1615848"/>
            <a:ext cx="7589768" cy="455635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package main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import (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"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fmt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"time"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func main()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fmt.Println(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967C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"Starting capture analysis example..."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for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:= 0;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&lt; 3;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++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go func()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 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time.Sleep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(100*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time.Millisecond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   fmt.Println(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967C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"Captured value:"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function body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                                       // captures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}()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Give goroutines time to complete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time.Sleep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(2 *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time.Second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67825"/>
            <a:ext cx="8170932" cy="4323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Loop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23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Capture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10476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22367" y="2819400"/>
            <a:ext cx="8170933" cy="36667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"math"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Vertex struct {	X, Y float64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 Vertex) </a:t>
            </a:r>
            <a:r>
              <a:rPr lang="en-US" sz="1600" b="1" dirty="0">
                <a:solidFill>
                  <a:srgbClr val="B34D1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Abs( ) float64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 := Vertex{3, 4}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dirty="0" err="1">
                <a:solidFill>
                  <a:srgbClr val="B34D1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v.Abs</a:t>
            </a:r>
            <a:r>
              <a:rPr lang="en-US" sz="1600" b="1" dirty="0">
                <a:solidFill>
                  <a:srgbClr val="B34D1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1434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Bold" panose="020B0502040204020203" pitchFamily="34" charset="0"/>
              </a:rPr>
              <a:t>Go does not provide classes or object by name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Bold" panose="020B0502040204020203" pitchFamily="34" charset="0"/>
              </a:rPr>
              <a:t>It does provide </a:t>
            </a:r>
            <a:r>
              <a:rPr lang="en-US" sz="1800" b="1" dirty="0">
                <a:latin typeface="Bahnschrift SemiBold" panose="020B0502040204020203" pitchFamily="34" charset="0"/>
              </a:rPr>
              <a:t>structs  </a:t>
            </a:r>
            <a:r>
              <a:rPr lang="en-US" sz="1800" dirty="0">
                <a:latin typeface="Bahnschrift SemiBold" panose="020B0502040204020203" pitchFamily="34" charset="0"/>
              </a:rPr>
              <a:t>( like in C )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Methods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Bahnschrift SemiBold" panose="020B0502040204020203" pitchFamily="34" charset="0"/>
              </a:rPr>
              <a:t> </a:t>
            </a:r>
            <a:r>
              <a:rPr lang="en-US" sz="1800" dirty="0">
                <a:latin typeface="Bahnschrift SemiBold" panose="020B0502040204020203" pitchFamily="34" charset="0"/>
              </a:rPr>
              <a:t>can be added on structs. This provides the behavior of bundling the data and methods that operate on the data together ( partial </a:t>
            </a:r>
            <a:r>
              <a:rPr lang="en-US" sz="1800" dirty="0">
                <a:solidFill>
                  <a:srgbClr val="BE442C"/>
                </a:solidFill>
                <a:latin typeface="Bahnschrift SemiBold" panose="020B0502040204020203" pitchFamily="34" charset="0"/>
              </a:rPr>
              <a:t>encapsulation</a:t>
            </a:r>
            <a:r>
              <a:rPr lang="en-US" sz="1800" dirty="0">
                <a:latin typeface="Bahnschrift SemiBold" panose="020B0502040204020203" pitchFamily="34" charset="0"/>
              </a:rPr>
              <a:t>, akin to a class 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Struct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298127" y="2501518"/>
            <a:ext cx="2324100" cy="635764"/>
            <a:chOff x="2552700" y="2747320"/>
            <a:chExt cx="2324100" cy="635764"/>
          </a:xfrm>
        </p:grpSpPr>
        <p:sp>
          <p:nvSpPr>
            <p:cNvPr id="3" name="Rounded Rectangle 2"/>
            <p:cNvSpPr/>
            <p:nvPr/>
          </p:nvSpPr>
          <p:spPr>
            <a:xfrm>
              <a:off x="2552700" y="2747320"/>
              <a:ext cx="2324100" cy="63576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667000" y="2880536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BE442C"/>
                  </a:solidFill>
                </a:rPr>
                <a:t>Function name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432418" y="3289682"/>
            <a:ext cx="2362200" cy="635764"/>
            <a:chOff x="2552700" y="2747320"/>
            <a:chExt cx="2362200" cy="635764"/>
          </a:xfrm>
        </p:grpSpPr>
        <p:sp>
          <p:nvSpPr>
            <p:cNvPr id="12" name="Rounded Rectangle 11"/>
            <p:cNvSpPr/>
            <p:nvPr/>
          </p:nvSpPr>
          <p:spPr>
            <a:xfrm>
              <a:off x="2552700" y="2747320"/>
              <a:ext cx="2324100" cy="63576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05100" y="2880536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BE442C"/>
                  </a:solidFill>
                </a:rPr>
                <a:t>Parameter list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410200" y="4276115"/>
            <a:ext cx="1799303" cy="635764"/>
            <a:chOff x="2552700" y="2747320"/>
            <a:chExt cx="2324100" cy="635764"/>
          </a:xfrm>
        </p:grpSpPr>
        <p:sp>
          <p:nvSpPr>
            <p:cNvPr id="15" name="Rounded Rectangle 14"/>
            <p:cNvSpPr/>
            <p:nvPr/>
          </p:nvSpPr>
          <p:spPr>
            <a:xfrm>
              <a:off x="2552700" y="2747320"/>
              <a:ext cx="2324100" cy="635764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05100" y="2880536"/>
              <a:ext cx="19145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BE442C"/>
                  </a:solidFill>
                </a:rPr>
                <a:t>Return type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133247" y="5459452"/>
            <a:ext cx="1647220" cy="635764"/>
            <a:chOff x="2552701" y="2747320"/>
            <a:chExt cx="1757832" cy="635764"/>
          </a:xfrm>
        </p:grpSpPr>
        <p:sp>
          <p:nvSpPr>
            <p:cNvPr id="18" name="Rounded Rectangle 17"/>
            <p:cNvSpPr/>
            <p:nvPr/>
          </p:nvSpPr>
          <p:spPr>
            <a:xfrm>
              <a:off x="2552701" y="2747320"/>
              <a:ext cx="1454430" cy="635764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05100" y="2880536"/>
              <a:ext cx="1605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BE442C"/>
                  </a:solidFill>
                </a:rPr>
                <a:t>receiver</a:t>
              </a:r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2590800" y="3137282"/>
            <a:ext cx="152400" cy="1456715"/>
          </a:xfrm>
          <a:prstGeom prst="straightConnector1">
            <a:avLst/>
          </a:prstGeom>
          <a:ln w="38100">
            <a:solidFill>
              <a:srgbClr val="BE442C">
                <a:alpha val="60000"/>
              </a:srgb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124200" y="3936020"/>
            <a:ext cx="609870" cy="842643"/>
          </a:xfrm>
          <a:prstGeom prst="straightConnector1">
            <a:avLst/>
          </a:prstGeom>
          <a:ln w="38100">
            <a:solidFill>
              <a:srgbClr val="BE442C">
                <a:alpha val="60000"/>
              </a:srgb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288667" y="4558454"/>
            <a:ext cx="1121533" cy="127585"/>
          </a:xfrm>
          <a:prstGeom prst="straightConnector1">
            <a:avLst/>
          </a:prstGeom>
          <a:ln w="38100">
            <a:solidFill>
              <a:srgbClr val="BE442C">
                <a:alpha val="60000"/>
              </a:srgb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>
            <a:off x="1976846" y="4781006"/>
            <a:ext cx="2151017" cy="940525"/>
          </a:xfrm>
          <a:custGeom>
            <a:avLst/>
            <a:gdLst>
              <a:gd name="connsiteX0" fmla="*/ 2151017 w 2151017"/>
              <a:gd name="connsiteY0" fmla="*/ 940525 h 940525"/>
              <a:gd name="connsiteX1" fmla="*/ 1846217 w 2151017"/>
              <a:gd name="connsiteY1" fmla="*/ 888274 h 940525"/>
              <a:gd name="connsiteX2" fmla="*/ 1689463 w 2151017"/>
              <a:gd name="connsiteY2" fmla="*/ 870857 h 940525"/>
              <a:gd name="connsiteX3" fmla="*/ 1489165 w 2151017"/>
              <a:gd name="connsiteY3" fmla="*/ 844731 h 940525"/>
              <a:gd name="connsiteX4" fmla="*/ 1454331 w 2151017"/>
              <a:gd name="connsiteY4" fmla="*/ 836023 h 940525"/>
              <a:gd name="connsiteX5" fmla="*/ 1358537 w 2151017"/>
              <a:gd name="connsiteY5" fmla="*/ 827314 h 940525"/>
              <a:gd name="connsiteX6" fmla="*/ 1288868 w 2151017"/>
              <a:gd name="connsiteY6" fmla="*/ 809897 h 940525"/>
              <a:gd name="connsiteX7" fmla="*/ 1254034 w 2151017"/>
              <a:gd name="connsiteY7" fmla="*/ 801188 h 940525"/>
              <a:gd name="connsiteX8" fmla="*/ 1210491 w 2151017"/>
              <a:gd name="connsiteY8" fmla="*/ 792480 h 940525"/>
              <a:gd name="connsiteX9" fmla="*/ 1132114 w 2151017"/>
              <a:gd name="connsiteY9" fmla="*/ 775063 h 940525"/>
              <a:gd name="connsiteX10" fmla="*/ 1088571 w 2151017"/>
              <a:gd name="connsiteY10" fmla="*/ 757645 h 940525"/>
              <a:gd name="connsiteX11" fmla="*/ 1062445 w 2151017"/>
              <a:gd name="connsiteY11" fmla="*/ 740228 h 940525"/>
              <a:gd name="connsiteX12" fmla="*/ 984068 w 2151017"/>
              <a:gd name="connsiteY12" fmla="*/ 714103 h 940525"/>
              <a:gd name="connsiteX13" fmla="*/ 914400 w 2151017"/>
              <a:gd name="connsiteY13" fmla="*/ 679268 h 940525"/>
              <a:gd name="connsiteX14" fmla="*/ 862148 w 2151017"/>
              <a:gd name="connsiteY14" fmla="*/ 653143 h 940525"/>
              <a:gd name="connsiteX15" fmla="*/ 836023 w 2151017"/>
              <a:gd name="connsiteY15" fmla="*/ 635725 h 940525"/>
              <a:gd name="connsiteX16" fmla="*/ 809897 w 2151017"/>
              <a:gd name="connsiteY16" fmla="*/ 627017 h 940525"/>
              <a:gd name="connsiteX17" fmla="*/ 775063 w 2151017"/>
              <a:gd name="connsiteY17" fmla="*/ 592183 h 940525"/>
              <a:gd name="connsiteX18" fmla="*/ 740228 w 2151017"/>
              <a:gd name="connsiteY18" fmla="*/ 574765 h 940525"/>
              <a:gd name="connsiteX19" fmla="*/ 714103 w 2151017"/>
              <a:gd name="connsiteY19" fmla="*/ 548640 h 940525"/>
              <a:gd name="connsiteX20" fmla="*/ 661851 w 2151017"/>
              <a:gd name="connsiteY20" fmla="*/ 531223 h 940525"/>
              <a:gd name="connsiteX21" fmla="*/ 592183 w 2151017"/>
              <a:gd name="connsiteY21" fmla="*/ 505097 h 940525"/>
              <a:gd name="connsiteX22" fmla="*/ 566057 w 2151017"/>
              <a:gd name="connsiteY22" fmla="*/ 487680 h 940525"/>
              <a:gd name="connsiteX23" fmla="*/ 531223 w 2151017"/>
              <a:gd name="connsiteY23" fmla="*/ 470263 h 940525"/>
              <a:gd name="connsiteX24" fmla="*/ 513805 w 2151017"/>
              <a:gd name="connsiteY24" fmla="*/ 452845 h 940525"/>
              <a:gd name="connsiteX25" fmla="*/ 478971 w 2151017"/>
              <a:gd name="connsiteY25" fmla="*/ 426720 h 940525"/>
              <a:gd name="connsiteX26" fmla="*/ 452845 w 2151017"/>
              <a:gd name="connsiteY26" fmla="*/ 409303 h 940525"/>
              <a:gd name="connsiteX27" fmla="*/ 435428 w 2151017"/>
              <a:gd name="connsiteY27" fmla="*/ 391885 h 940525"/>
              <a:gd name="connsiteX28" fmla="*/ 348343 w 2151017"/>
              <a:gd name="connsiteY28" fmla="*/ 339634 h 940525"/>
              <a:gd name="connsiteX29" fmla="*/ 322217 w 2151017"/>
              <a:gd name="connsiteY29" fmla="*/ 330925 h 940525"/>
              <a:gd name="connsiteX30" fmla="*/ 261257 w 2151017"/>
              <a:gd name="connsiteY30" fmla="*/ 296091 h 940525"/>
              <a:gd name="connsiteX31" fmla="*/ 235131 w 2151017"/>
              <a:gd name="connsiteY31" fmla="*/ 278674 h 940525"/>
              <a:gd name="connsiteX32" fmla="*/ 174171 w 2151017"/>
              <a:gd name="connsiteY32" fmla="*/ 226423 h 940525"/>
              <a:gd name="connsiteX33" fmla="*/ 148045 w 2151017"/>
              <a:gd name="connsiteY33" fmla="*/ 182880 h 940525"/>
              <a:gd name="connsiteX34" fmla="*/ 113211 w 2151017"/>
              <a:gd name="connsiteY34" fmla="*/ 113211 h 940525"/>
              <a:gd name="connsiteX35" fmla="*/ 87085 w 2151017"/>
              <a:gd name="connsiteY35" fmla="*/ 95794 h 940525"/>
              <a:gd name="connsiteX36" fmla="*/ 34834 w 2151017"/>
              <a:gd name="connsiteY36" fmla="*/ 43543 h 940525"/>
              <a:gd name="connsiteX37" fmla="*/ 17417 w 2151017"/>
              <a:gd name="connsiteY37" fmla="*/ 26125 h 940525"/>
              <a:gd name="connsiteX38" fmla="*/ 0 w 2151017"/>
              <a:gd name="connsiteY38" fmla="*/ 0 h 940525"/>
              <a:gd name="connsiteX39" fmla="*/ 0 w 2151017"/>
              <a:gd name="connsiteY39" fmla="*/ 8708 h 94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151017" h="940525">
                <a:moveTo>
                  <a:pt x="2151017" y="940525"/>
                </a:moveTo>
                <a:cubicBezTo>
                  <a:pt x="2049417" y="923108"/>
                  <a:pt x="1948263" y="902852"/>
                  <a:pt x="1846217" y="888274"/>
                </a:cubicBezTo>
                <a:cubicBezTo>
                  <a:pt x="1623112" y="856402"/>
                  <a:pt x="1790041" y="896000"/>
                  <a:pt x="1689463" y="870857"/>
                </a:cubicBezTo>
                <a:cubicBezTo>
                  <a:pt x="1601743" y="826998"/>
                  <a:pt x="1682419" y="861536"/>
                  <a:pt x="1489165" y="844731"/>
                </a:cubicBezTo>
                <a:cubicBezTo>
                  <a:pt x="1477241" y="843694"/>
                  <a:pt x="1466195" y="837605"/>
                  <a:pt x="1454331" y="836023"/>
                </a:cubicBezTo>
                <a:cubicBezTo>
                  <a:pt x="1422549" y="831785"/>
                  <a:pt x="1390468" y="830217"/>
                  <a:pt x="1358537" y="827314"/>
                </a:cubicBezTo>
                <a:lnTo>
                  <a:pt x="1288868" y="809897"/>
                </a:lnTo>
                <a:cubicBezTo>
                  <a:pt x="1277257" y="806994"/>
                  <a:pt x="1265770" y="803535"/>
                  <a:pt x="1254034" y="801188"/>
                </a:cubicBezTo>
                <a:cubicBezTo>
                  <a:pt x="1239520" y="798285"/>
                  <a:pt x="1224940" y="795691"/>
                  <a:pt x="1210491" y="792480"/>
                </a:cubicBezTo>
                <a:cubicBezTo>
                  <a:pt x="1099804" y="767883"/>
                  <a:pt x="1263442" y="801327"/>
                  <a:pt x="1132114" y="775063"/>
                </a:cubicBezTo>
                <a:cubicBezTo>
                  <a:pt x="1117600" y="769257"/>
                  <a:pt x="1102553" y="764636"/>
                  <a:pt x="1088571" y="757645"/>
                </a:cubicBezTo>
                <a:cubicBezTo>
                  <a:pt x="1079210" y="752964"/>
                  <a:pt x="1071806" y="744909"/>
                  <a:pt x="1062445" y="740228"/>
                </a:cubicBezTo>
                <a:cubicBezTo>
                  <a:pt x="1029649" y="723830"/>
                  <a:pt x="1017332" y="722418"/>
                  <a:pt x="984068" y="714103"/>
                </a:cubicBezTo>
                <a:cubicBezTo>
                  <a:pt x="960845" y="702491"/>
                  <a:pt x="936003" y="693670"/>
                  <a:pt x="914400" y="679268"/>
                </a:cubicBezTo>
                <a:cubicBezTo>
                  <a:pt x="880636" y="656759"/>
                  <a:pt x="898203" y="665161"/>
                  <a:pt x="862148" y="653143"/>
                </a:cubicBezTo>
                <a:cubicBezTo>
                  <a:pt x="853440" y="647337"/>
                  <a:pt x="845384" y="640406"/>
                  <a:pt x="836023" y="635725"/>
                </a:cubicBezTo>
                <a:cubicBezTo>
                  <a:pt x="827812" y="631620"/>
                  <a:pt x="817367" y="632353"/>
                  <a:pt x="809897" y="627017"/>
                </a:cubicBezTo>
                <a:cubicBezTo>
                  <a:pt x="796535" y="617473"/>
                  <a:pt x="788200" y="602036"/>
                  <a:pt x="775063" y="592183"/>
                </a:cubicBezTo>
                <a:cubicBezTo>
                  <a:pt x="764677" y="584394"/>
                  <a:pt x="750792" y="582311"/>
                  <a:pt x="740228" y="574765"/>
                </a:cubicBezTo>
                <a:cubicBezTo>
                  <a:pt x="730207" y="567607"/>
                  <a:pt x="724869" y="554621"/>
                  <a:pt x="714103" y="548640"/>
                </a:cubicBezTo>
                <a:cubicBezTo>
                  <a:pt x="698054" y="539724"/>
                  <a:pt x="678272" y="539434"/>
                  <a:pt x="661851" y="531223"/>
                </a:cubicBezTo>
                <a:cubicBezTo>
                  <a:pt x="616312" y="508452"/>
                  <a:pt x="639611" y="516953"/>
                  <a:pt x="592183" y="505097"/>
                </a:cubicBezTo>
                <a:cubicBezTo>
                  <a:pt x="583474" y="499291"/>
                  <a:pt x="575144" y="492873"/>
                  <a:pt x="566057" y="487680"/>
                </a:cubicBezTo>
                <a:cubicBezTo>
                  <a:pt x="554786" y="481239"/>
                  <a:pt x="542025" y="477464"/>
                  <a:pt x="531223" y="470263"/>
                </a:cubicBezTo>
                <a:cubicBezTo>
                  <a:pt x="524391" y="465708"/>
                  <a:pt x="520113" y="458101"/>
                  <a:pt x="513805" y="452845"/>
                </a:cubicBezTo>
                <a:cubicBezTo>
                  <a:pt x="502655" y="443553"/>
                  <a:pt x="490782" y="435156"/>
                  <a:pt x="478971" y="426720"/>
                </a:cubicBezTo>
                <a:cubicBezTo>
                  <a:pt x="470454" y="420637"/>
                  <a:pt x="461018" y="415841"/>
                  <a:pt x="452845" y="409303"/>
                </a:cubicBezTo>
                <a:cubicBezTo>
                  <a:pt x="446434" y="404174"/>
                  <a:pt x="441997" y="396811"/>
                  <a:pt x="435428" y="391885"/>
                </a:cubicBezTo>
                <a:cubicBezTo>
                  <a:pt x="407913" y="371249"/>
                  <a:pt x="379860" y="353141"/>
                  <a:pt x="348343" y="339634"/>
                </a:cubicBezTo>
                <a:cubicBezTo>
                  <a:pt x="339905" y="336018"/>
                  <a:pt x="330926" y="333828"/>
                  <a:pt x="322217" y="330925"/>
                </a:cubicBezTo>
                <a:cubicBezTo>
                  <a:pt x="272584" y="281294"/>
                  <a:pt x="322659" y="322406"/>
                  <a:pt x="261257" y="296091"/>
                </a:cubicBezTo>
                <a:cubicBezTo>
                  <a:pt x="251637" y="291968"/>
                  <a:pt x="243648" y="284758"/>
                  <a:pt x="235131" y="278674"/>
                </a:cubicBezTo>
                <a:cubicBezTo>
                  <a:pt x="196033" y="250747"/>
                  <a:pt x="205818" y="258069"/>
                  <a:pt x="174171" y="226423"/>
                </a:cubicBezTo>
                <a:cubicBezTo>
                  <a:pt x="149503" y="152413"/>
                  <a:pt x="183907" y="242650"/>
                  <a:pt x="148045" y="182880"/>
                </a:cubicBezTo>
                <a:cubicBezTo>
                  <a:pt x="134687" y="160616"/>
                  <a:pt x="134815" y="127613"/>
                  <a:pt x="113211" y="113211"/>
                </a:cubicBezTo>
                <a:cubicBezTo>
                  <a:pt x="104502" y="107405"/>
                  <a:pt x="94908" y="102748"/>
                  <a:pt x="87085" y="95794"/>
                </a:cubicBezTo>
                <a:cubicBezTo>
                  <a:pt x="68675" y="79430"/>
                  <a:pt x="52251" y="60960"/>
                  <a:pt x="34834" y="43543"/>
                </a:cubicBezTo>
                <a:cubicBezTo>
                  <a:pt x="29028" y="37737"/>
                  <a:pt x="21972" y="32957"/>
                  <a:pt x="17417" y="26125"/>
                </a:cubicBezTo>
                <a:cubicBezTo>
                  <a:pt x="11611" y="17417"/>
                  <a:pt x="7401" y="7401"/>
                  <a:pt x="0" y="0"/>
                </a:cubicBezTo>
                <a:lnTo>
                  <a:pt x="0" y="8708"/>
                </a:lnTo>
              </a:path>
            </a:pathLst>
          </a:custGeom>
          <a:noFill/>
          <a:ln w="38100">
            <a:solidFill>
              <a:srgbClr val="00B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5562282" y="5230111"/>
            <a:ext cx="3174708" cy="1138485"/>
            <a:chOff x="2552701" y="2747320"/>
            <a:chExt cx="1751552" cy="635764"/>
          </a:xfrm>
        </p:grpSpPr>
        <p:sp>
          <p:nvSpPr>
            <p:cNvPr id="27" name="Rounded Rectangle 26"/>
            <p:cNvSpPr/>
            <p:nvPr/>
          </p:nvSpPr>
          <p:spPr>
            <a:xfrm>
              <a:off x="2552701" y="2747320"/>
              <a:ext cx="1710329" cy="635764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00506" y="2757838"/>
              <a:ext cx="1703747" cy="567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2000" i="1" dirty="0">
                  <a:solidFill>
                    <a:schemeClr val="accent3">
                      <a:lumMod val="75000"/>
                    </a:schemeClr>
                  </a:solidFill>
                  <a:latin typeface="Arial Narrow" panose="020B0606020202030204" pitchFamily="34" charset="0"/>
                </a:rPr>
                <a:t>This makes it a method rather than normal </a:t>
              </a:r>
              <a:r>
                <a:rPr lang="en-US" sz="2000" i="1" dirty="0" err="1">
                  <a:solidFill>
                    <a:schemeClr val="accent3">
                      <a:lumMod val="75000"/>
                    </a:schemeClr>
                  </a:solidFill>
                  <a:latin typeface="Arial Narrow" panose="020B0606020202030204" pitchFamily="34" charset="0"/>
                </a:rPr>
                <a:t>func</a:t>
              </a:r>
              <a:r>
                <a:rPr lang="en-US" sz="2000" i="1" dirty="0">
                  <a:solidFill>
                    <a:schemeClr val="accent3">
                      <a:lumMod val="75000"/>
                    </a:schemeClr>
                  </a:solidFill>
                  <a:latin typeface="Arial Narrow" panose="020B0606020202030204" pitchFamily="34" charset="0"/>
                </a:rPr>
                <a:t> and attaches it to the </a:t>
              </a:r>
              <a:r>
                <a:rPr lang="en-US" sz="2000" i="1" dirty="0" err="1">
                  <a:solidFill>
                    <a:schemeClr val="accent3">
                      <a:lumMod val="75000"/>
                    </a:schemeClr>
                  </a:solidFill>
                  <a:latin typeface="Arial Narrow" panose="020B0606020202030204" pitchFamily="34" charset="0"/>
                </a:rPr>
                <a:t>struct</a:t>
              </a:r>
              <a:r>
                <a:rPr lang="en-US" sz="2000" i="1" dirty="0">
                  <a:solidFill>
                    <a:schemeClr val="accent3">
                      <a:lumMod val="75000"/>
                    </a:schemeClr>
                  </a:solidFill>
                  <a:latin typeface="Arial Narrow" panose="020B0606020202030204" pitchFamily="34" charset="0"/>
                </a:rPr>
                <a:t> Vertex</a:t>
              </a:r>
            </a:p>
          </p:txBody>
        </p:sp>
      </p:grpSp>
      <p:sp>
        <p:nvSpPr>
          <p:cNvPr id="22" name="Right Brace 21">
            <a:extLst>
              <a:ext uri="{FF2B5EF4-FFF2-40B4-BE49-F238E27FC236}">
                <a16:creationId xmlns:a16="http://schemas.microsoft.com/office/drawing/2014/main" id="{8550619B-94CF-419A-88D8-6C5E09449445}"/>
              </a:ext>
            </a:extLst>
          </p:cNvPr>
          <p:cNvSpPr/>
          <p:nvPr/>
        </p:nvSpPr>
        <p:spPr>
          <a:xfrm rot="18215316">
            <a:off x="5786051" y="1938943"/>
            <a:ext cx="481536" cy="2658750"/>
          </a:xfrm>
          <a:prstGeom prst="rightBrace">
            <a:avLst>
              <a:gd name="adj1" fmla="val 8333"/>
              <a:gd name="adj2" fmla="val 51621"/>
            </a:avLst>
          </a:prstGeom>
          <a:ln w="31750">
            <a:solidFill>
              <a:schemeClr val="tx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25B3767-09F1-4C3D-A1FB-43003930E534}"/>
              </a:ext>
            </a:extLst>
          </p:cNvPr>
          <p:cNvGrpSpPr/>
          <p:nvPr/>
        </p:nvGrpSpPr>
        <p:grpSpPr>
          <a:xfrm>
            <a:off x="6309851" y="2483421"/>
            <a:ext cx="2170366" cy="784897"/>
            <a:chOff x="2660249" y="2808319"/>
            <a:chExt cx="1190247" cy="438310"/>
          </a:xfrm>
        </p:grpSpPr>
        <p:sp>
          <p:nvSpPr>
            <p:cNvPr id="30" name="Rounded Rectangle 26">
              <a:extLst>
                <a:ext uri="{FF2B5EF4-FFF2-40B4-BE49-F238E27FC236}">
                  <a16:creationId xmlns:a16="http://schemas.microsoft.com/office/drawing/2014/main" id="{86132A12-61A4-4CCC-888C-DB975AB1B3AE}"/>
                </a:ext>
              </a:extLst>
            </p:cNvPr>
            <p:cNvSpPr/>
            <p:nvPr/>
          </p:nvSpPr>
          <p:spPr>
            <a:xfrm>
              <a:off x="2660249" y="2808319"/>
              <a:ext cx="1190247" cy="438310"/>
            </a:xfrm>
            <a:prstGeom prst="roundRect">
              <a:avLst/>
            </a:prstGeom>
            <a:solidFill>
              <a:srgbClr val="C00000">
                <a:alpha val="18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105DBF0-DEE0-4F00-B35C-6087EA5601C2}"/>
                </a:ext>
              </a:extLst>
            </p:cNvPr>
            <p:cNvSpPr txBox="1"/>
            <p:nvPr/>
          </p:nvSpPr>
          <p:spPr>
            <a:xfrm>
              <a:off x="2716545" y="2826505"/>
              <a:ext cx="1106669" cy="3953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US" sz="2000" i="1" dirty="0">
                  <a:solidFill>
                    <a:schemeClr val="accent5">
                      <a:lumMod val="50000"/>
                    </a:schemeClr>
                  </a:solidFill>
                  <a:latin typeface="Arial Narrow" panose="020B0606020202030204" pitchFamily="34" charset="0"/>
                </a:rPr>
                <a:t>Like a “normal” function declaration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538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6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7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7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2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7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12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25" grpId="0" animBg="1"/>
      <p:bldP spid="2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533400" y="1828800"/>
            <a:ext cx="7589768" cy="350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func main()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fmt.Println(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967C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"Fixed capture analysis example..."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for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:= 0;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&lt; 3;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++ {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go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func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int) {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is now passed as a parameter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                 // to the closure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   fmt.Println(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6A9E1F">
                    <a:lumMod val="75000"/>
                  </a:srgb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"Captured value:"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  }(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passes the current value of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to the goroutine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Give goroutines time to complete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time.Sleep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(2 *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time.Second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67825"/>
            <a:ext cx="8170932" cy="4323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Loop example: fixed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23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Capture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50103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685800" y="1717162"/>
            <a:ext cx="7437368" cy="3124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package main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import (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"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fmt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func example() {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:= 0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defer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fmt.Println("Deferred:",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// captured by reference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++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   fmt.Println("After increment:",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onsolas" panose="020B0609020204030204" pitchFamily="49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func main() { example() 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167825"/>
            <a:ext cx="8247132" cy="5493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Behavior to watch for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422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More Capture: Defer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685800" y="5415477"/>
            <a:ext cx="7589768" cy="533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After increment: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Deferred: 1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72925" y="4931798"/>
            <a:ext cx="8247132" cy="4323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2200" b="1" i="1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72382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/>
      <p:bldP spid="12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219200"/>
            <a:ext cx="8368544" cy="12954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42875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762000" y="2133601"/>
            <a:ext cx="7974990" cy="15673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type Dog struct { Name string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200" dirty="0">
              <a:solidFill>
                <a:srgbClr val="B34D1F"/>
              </a:solidFill>
              <a:latin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 err="1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func</a:t>
            </a: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(</a:t>
            </a:r>
            <a:r>
              <a:rPr lang="en-US" sz="1200" b="1" dirty="0">
                <a:solidFill>
                  <a:schemeClr val="accent4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dg</a:t>
            </a:r>
            <a:r>
              <a:rPr lang="en-US" sz="1200" b="1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Dog) Bark(</a:t>
            </a:r>
            <a:r>
              <a:rPr lang="en-US" sz="1200" b="1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times</a:t>
            </a: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int)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   for </a:t>
            </a:r>
            <a:r>
              <a:rPr lang="en-US" sz="1200" dirty="0" err="1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:= 0; </a:t>
            </a:r>
            <a:r>
              <a:rPr lang="en-US" sz="1200" dirty="0" err="1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&lt; </a:t>
            </a: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times</a:t>
            </a: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; </a:t>
            </a:r>
            <a:r>
              <a:rPr lang="en-US" sz="1200" dirty="0" err="1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       </a:t>
            </a:r>
            <a:r>
              <a:rPr lang="en-US" sz="1200" dirty="0" err="1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fmt.Println</a:t>
            </a: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sz="1200" b="1" dirty="0" err="1">
                <a:solidFill>
                  <a:schemeClr val="accent4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dg</a:t>
            </a:r>
            <a:r>
              <a:rPr lang="en-US" sz="1200" dirty="0" err="1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.Name</a:t>
            </a: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+ " says woof!")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B34D1F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9011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Syntactic sugar separating the params to the </a:t>
            </a:r>
            <a:r>
              <a:rPr lang="en-US" sz="14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func</a:t>
            </a: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 into two parts… the receiver is like the “first” param to the </a:t>
            </a:r>
            <a:r>
              <a:rPr lang="en-US" sz="1400" i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func</a:t>
            </a: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, and then there are the other params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Receiver struct is usable by var name in the body of the function, like the params 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Sidenote</a:t>
            </a: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: Receiver vs. Parameters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8E052A9C-91E6-41DD-8C59-B10A56F29E04}"/>
              </a:ext>
            </a:extLst>
          </p:cNvPr>
          <p:cNvSpPr txBox="1">
            <a:spLocks/>
          </p:cNvSpPr>
          <p:nvPr/>
        </p:nvSpPr>
        <p:spPr>
          <a:xfrm>
            <a:off x="762000" y="4267200"/>
            <a:ext cx="7974990" cy="1981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func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Bark(</a:t>
            </a:r>
            <a:r>
              <a:rPr lang="en-US" sz="1200" dirty="0">
                <a:solidFill>
                  <a:srgbClr val="C0000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dg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Dog, </a:t>
            </a:r>
            <a:r>
              <a:rPr lang="en-US" sz="1200" dirty="0">
                <a:solidFill>
                  <a:srgbClr val="C0000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times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int)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   for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:= 0;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&lt; </a:t>
            </a:r>
            <a:r>
              <a:rPr lang="en-US" sz="1200" dirty="0">
                <a:solidFill>
                  <a:srgbClr val="C0000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times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;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       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fmt.Println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sz="1200" dirty="0" err="1">
                <a:solidFill>
                  <a:srgbClr val="C0000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dg</a:t>
            </a:r>
            <a:r>
              <a:rPr lang="en-US" sz="1200" dirty="0" err="1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.Name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+ " says woof!")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800" dirty="0">
              <a:solidFill>
                <a:schemeClr val="accent1">
                  <a:lumMod val="75000"/>
                </a:schemeClr>
              </a:solidFill>
              <a:latin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. . 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da-DK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dog := Dog{Name: "Fido"}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da-DK" sz="1200" dirty="0">
                <a:solidFill>
                  <a:schemeClr val="accent1">
                    <a:lumMod val="75000"/>
                  </a:schemeClr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Bark(dog, 3)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044160-71A1-4F4B-8089-19E5F20FD010}"/>
              </a:ext>
            </a:extLst>
          </p:cNvPr>
          <p:cNvSpPr txBox="1">
            <a:spLocks/>
          </p:cNvSpPr>
          <p:nvPr/>
        </p:nvSpPr>
        <p:spPr>
          <a:xfrm>
            <a:off x="417414" y="3701000"/>
            <a:ext cx="7780268" cy="5201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Same behavior as …</a:t>
            </a:r>
          </a:p>
        </p:txBody>
      </p:sp>
    </p:spTree>
    <p:extLst>
      <p:ext uri="{BB962C8B-B14F-4D97-AF65-F5344CB8AC3E}">
        <p14:creationId xmlns:p14="http://schemas.microsoft.com/office/powerpoint/2010/main" val="52828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  <p:bldP spid="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18205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Why use a receiver then?</a:t>
            </a:r>
            <a:endParaRPr lang="en-US" sz="1600" i="1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</a:endParaRPr>
          </a:p>
          <a:p>
            <a:pPr marL="36576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You get method-call syntax:  </a:t>
            </a:r>
            <a:r>
              <a:rPr lang="en-US" sz="1400" i="1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dog.Bark</a:t>
            </a: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(3)  looks cleaner, we like it</a:t>
            </a:r>
          </a:p>
          <a:p>
            <a:pPr marL="36576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It enables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interfaces</a:t>
            </a: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, which depend on method collections</a:t>
            </a:r>
          </a:p>
          <a:p>
            <a:pPr marL="36576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You can attach methods to either a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value </a:t>
            </a: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or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pointer receiver </a:t>
            </a:r>
          </a:p>
          <a:p>
            <a:pPr marL="18288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            (  d Dog  </a:t>
            </a: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vs</a:t>
            </a: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.  d *Dog  )</a:t>
            </a:r>
          </a:p>
          <a:p>
            <a:pPr marL="18288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   which lets you control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mutability</a:t>
            </a:r>
            <a:endParaRPr lang="en-US" sz="1600" i="1" dirty="0">
              <a:solidFill>
                <a:schemeClr val="accent5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Sidenote</a:t>
            </a: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: Receiver vs. Parameters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326C305-0EA1-4126-A8A0-A9893A7D483D}"/>
              </a:ext>
            </a:extLst>
          </p:cNvPr>
          <p:cNvSpPr txBox="1">
            <a:spLocks/>
          </p:cNvSpPr>
          <p:nvPr/>
        </p:nvSpPr>
        <p:spPr>
          <a:xfrm>
            <a:off x="533400" y="3804994"/>
            <a:ext cx="7974990" cy="69322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 err="1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func</a:t>
            </a: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(d Dog) Bark()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   // d is a copy of the Dog type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1DE9474E-CABA-43FA-A33C-DB1CF85C8B3C}"/>
              </a:ext>
            </a:extLst>
          </p:cNvPr>
          <p:cNvSpPr txBox="1">
            <a:spLocks/>
          </p:cNvSpPr>
          <p:nvPr/>
        </p:nvSpPr>
        <p:spPr>
          <a:xfrm>
            <a:off x="393813" y="4572000"/>
            <a:ext cx="7780268" cy="15240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indent="-18288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d </a:t>
            </a: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is a copy of the receiver.</a:t>
            </a:r>
          </a:p>
          <a:p>
            <a:pPr marL="365760" indent="-18288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You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can’t modify </a:t>
            </a: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the original object.</a:t>
            </a:r>
          </a:p>
          <a:p>
            <a:pPr marL="365760" indent="-18288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Safe for small, immutable structs.</a:t>
            </a:r>
          </a:p>
          <a:p>
            <a:pPr marL="365760" indent="-182880"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Preferred if the method doesn't modify the receiver and the struct is small (e.g., Point, Color, etc.).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FC612621-CD40-4E13-80FB-41663C224A6E}"/>
              </a:ext>
            </a:extLst>
          </p:cNvPr>
          <p:cNvSpPr txBox="1">
            <a:spLocks/>
          </p:cNvSpPr>
          <p:nvPr/>
        </p:nvSpPr>
        <p:spPr>
          <a:xfrm>
            <a:off x="393813" y="3248004"/>
            <a:ext cx="7780268" cy="5201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solidFill>
                  <a:srgbClr val="BE442C"/>
                </a:solidFill>
                <a:latin typeface="Bahnschrift SemiBold" panose="020B0502040204020203" pitchFamily="34" charset="0"/>
              </a:rPr>
              <a:t>Value receiver</a:t>
            </a:r>
          </a:p>
        </p:txBody>
      </p:sp>
    </p:spTree>
    <p:extLst>
      <p:ext uri="{BB962C8B-B14F-4D97-AF65-F5344CB8AC3E}">
        <p14:creationId xmlns:p14="http://schemas.microsoft.com/office/powerpoint/2010/main" val="15859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2" grpId="0" build="p"/>
      <p:bldP spid="13" grpId="0" uiExpand="1" build="p"/>
      <p:bldP spid="1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18205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Why use a receiver then?</a:t>
            </a:r>
            <a:endParaRPr lang="en-US" sz="1600" i="1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</a:endParaRPr>
          </a:p>
          <a:p>
            <a:pPr marL="36576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You get method-call syntax:  </a:t>
            </a:r>
            <a:r>
              <a:rPr lang="en-US" sz="1400" i="1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dog.Bark</a:t>
            </a: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(3)  looks cleaner, we like it</a:t>
            </a:r>
          </a:p>
          <a:p>
            <a:pPr marL="36576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It enables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interfaces</a:t>
            </a: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, which depend on method collections</a:t>
            </a:r>
          </a:p>
          <a:p>
            <a:pPr marL="36576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You can attach methods to either a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value </a:t>
            </a: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or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pointer receiver </a:t>
            </a:r>
          </a:p>
          <a:p>
            <a:pPr marL="18288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            (  d Dog  </a:t>
            </a: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vs</a:t>
            </a: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.  d *Dog  )</a:t>
            </a:r>
          </a:p>
          <a:p>
            <a:pPr marL="18288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400" i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   which lets you control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mutability</a:t>
            </a:r>
            <a:endParaRPr lang="en-US" sz="1600" i="1" dirty="0">
              <a:solidFill>
                <a:schemeClr val="accent5">
                  <a:lumMod val="75000"/>
                </a:schemeClr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70C0"/>
                </a:solidFill>
                <a:latin typeface="Arial Narrow" panose="020B0606020202030204" pitchFamily="34" charset="0"/>
              </a:rPr>
              <a:t>Sidenote</a:t>
            </a: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: Receiver vs. Parameters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326C305-0EA1-4126-A8A0-A9893A7D483D}"/>
              </a:ext>
            </a:extLst>
          </p:cNvPr>
          <p:cNvSpPr txBox="1">
            <a:spLocks/>
          </p:cNvSpPr>
          <p:nvPr/>
        </p:nvSpPr>
        <p:spPr>
          <a:xfrm>
            <a:off x="533400" y="3717868"/>
            <a:ext cx="7974990" cy="7803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 err="1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func</a:t>
            </a: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(d *Dog) Rename(</a:t>
            </a:r>
            <a:r>
              <a:rPr lang="en-US" sz="1200" dirty="0" err="1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newName</a:t>
            </a: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string)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200" dirty="0" err="1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d.Name</a:t>
            </a: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 = </a:t>
            </a:r>
            <a:r>
              <a:rPr lang="en-US" sz="1200" dirty="0" err="1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newName</a:t>
            </a:r>
            <a:endParaRPr lang="en-US" sz="1200" dirty="0">
              <a:solidFill>
                <a:srgbClr val="0070C0"/>
              </a:solidFill>
              <a:latin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200" dirty="0">
                <a:solidFill>
                  <a:srgbClr val="0070C0"/>
                </a:solidFill>
                <a:latin typeface="Cascadia Code SemiBold" panose="020B0609020000020004" pitchFamily="49" charset="0"/>
                <a:cs typeface="Cascadia Code SemiBold" panose="020B0609020000020004" pitchFamily="49" charset="0"/>
              </a:rPr>
              <a:t>}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1DE9474E-CABA-43FA-A33C-DB1CF85C8B3C}"/>
              </a:ext>
            </a:extLst>
          </p:cNvPr>
          <p:cNvSpPr txBox="1">
            <a:spLocks/>
          </p:cNvSpPr>
          <p:nvPr/>
        </p:nvSpPr>
        <p:spPr>
          <a:xfrm>
            <a:off x="393813" y="4572001"/>
            <a:ext cx="7780268" cy="1447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indent="-18288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d </a:t>
            </a: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is a pointer to the original struct</a:t>
            </a:r>
          </a:p>
          <a:p>
            <a:pPr marL="365760" indent="-18288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You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can</a:t>
            </a: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  <a:latin typeface="Bahnschrift SemiBold" panose="020B0502040204020203" pitchFamily="34" charset="0"/>
              </a:rPr>
              <a:t>modify </a:t>
            </a: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the original struct</a:t>
            </a:r>
          </a:p>
          <a:p>
            <a:pPr marL="365760" indent="-18288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Also avoids copying if the struct is large</a:t>
            </a:r>
          </a:p>
          <a:p>
            <a:pPr marL="365760" indent="-182880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Required </a:t>
            </a:r>
            <a:r>
              <a:rPr lang="en-US" sz="14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</a:rPr>
              <a:t>if you want your type to implement an interface that expects a method with pointer receivers.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FC612621-CD40-4E13-80FB-41663C224A6E}"/>
              </a:ext>
            </a:extLst>
          </p:cNvPr>
          <p:cNvSpPr txBox="1">
            <a:spLocks/>
          </p:cNvSpPr>
          <p:nvPr/>
        </p:nvSpPr>
        <p:spPr>
          <a:xfrm>
            <a:off x="393813" y="3182044"/>
            <a:ext cx="7780268" cy="5201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800" dirty="0">
                <a:solidFill>
                  <a:srgbClr val="B34D1F"/>
                </a:solidFill>
                <a:latin typeface="Bahnschrift SemiBold" panose="020B0502040204020203" pitchFamily="34" charset="0"/>
              </a:rPr>
              <a:t>Pointer receiver</a:t>
            </a:r>
          </a:p>
        </p:txBody>
      </p:sp>
    </p:spTree>
    <p:extLst>
      <p:ext uri="{BB962C8B-B14F-4D97-AF65-F5344CB8AC3E}">
        <p14:creationId xmlns:p14="http://schemas.microsoft.com/office/powerpoint/2010/main" val="241509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2" grpId="0" build="p"/>
      <p:bldP spid="13" grpId="0" uiExpand="1" build="p"/>
      <p:bldP spid="1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609600" y="1985320"/>
            <a:ext cx="8127390" cy="414554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"math"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Vertex struct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X, Y float64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Abs(v Vertex) float64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v.X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v.Y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 := Vertex{3, 4}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fmt.Println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Abs(v)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98533" y="1232498"/>
            <a:ext cx="7780268" cy="672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Bahnschrift SemiBold" panose="020B0502040204020203" pitchFamily="34" charset="0"/>
              </a:rPr>
              <a:t>Same thing can be done with “normal” functions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Methods on Struct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934200" y="452142"/>
            <a:ext cx="180279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8288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18848</TotalTime>
  <Words>6600</Words>
  <Application>Microsoft Office PowerPoint</Application>
  <PresentationFormat>On-screen Show (4:3)</PresentationFormat>
  <Paragraphs>952</Paragraphs>
  <Slides>52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20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73" baseType="lpstr">
      <vt:lpstr>Arial</vt:lpstr>
      <vt:lpstr>Arial Narrow</vt:lpstr>
      <vt:lpstr>Arial Unicode MS</vt:lpstr>
      <vt:lpstr>Bahnschrift</vt:lpstr>
      <vt:lpstr>Bahnschrift Light Condensed</vt:lpstr>
      <vt:lpstr>Bahnschrift SemiBold</vt:lpstr>
      <vt:lpstr>Bahnschrift SemiCondensed</vt:lpstr>
      <vt:lpstr>Bahnschrift SemiLight</vt:lpstr>
      <vt:lpstr>Calibri</vt:lpstr>
      <vt:lpstr>Cascadia Code</vt:lpstr>
      <vt:lpstr>Cascadia Code SemiBold</vt:lpstr>
      <vt:lpstr>Cascadia Mono</vt:lpstr>
      <vt:lpstr>Century Gothic</vt:lpstr>
      <vt:lpstr>Consolas</vt:lpstr>
      <vt:lpstr>Courier New</vt:lpstr>
      <vt:lpstr>Lucida Sans</vt:lpstr>
      <vt:lpstr>MV Boli</vt:lpstr>
      <vt:lpstr>Verdana</vt:lpstr>
      <vt:lpstr>Wingdings</vt:lpstr>
      <vt:lpstr>Wingdings 3</vt:lpstr>
      <vt:lpstr>Slice</vt:lpstr>
      <vt:lpstr>On Beyond Objects Programming in the 21th century  COMP 590-059  Fall 2024</vt:lpstr>
      <vt:lpstr>The Go Language “Oo”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1425</cp:revision>
  <dcterms:created xsi:type="dcterms:W3CDTF">2013-02-22T17:09:52Z</dcterms:created>
  <dcterms:modified xsi:type="dcterms:W3CDTF">2025-04-10T19:33:18Z</dcterms:modified>
</cp:coreProperties>
</file>