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2"/>
  </p:notesMasterIdLst>
  <p:sldIdLst>
    <p:sldId id="682" r:id="rId2"/>
    <p:sldId id="683" r:id="rId3"/>
    <p:sldId id="583" r:id="rId4"/>
    <p:sldId id="687" r:id="rId5"/>
    <p:sldId id="688" r:id="rId6"/>
    <p:sldId id="686" r:id="rId7"/>
    <p:sldId id="689" r:id="rId8"/>
    <p:sldId id="690" r:id="rId9"/>
    <p:sldId id="691" r:id="rId10"/>
    <p:sldId id="607" r:id="rId11"/>
    <p:sldId id="692" r:id="rId12"/>
    <p:sldId id="693" r:id="rId13"/>
    <p:sldId id="694" r:id="rId14"/>
    <p:sldId id="695" r:id="rId15"/>
    <p:sldId id="696" r:id="rId16"/>
    <p:sldId id="697" r:id="rId17"/>
    <p:sldId id="562" r:id="rId18"/>
    <p:sldId id="701" r:id="rId19"/>
    <p:sldId id="699" r:id="rId20"/>
    <p:sldId id="700" r:id="rId21"/>
    <p:sldId id="684" r:id="rId22"/>
    <p:sldId id="702" r:id="rId23"/>
    <p:sldId id="703" r:id="rId24"/>
    <p:sldId id="704" r:id="rId25"/>
    <p:sldId id="572" r:id="rId26"/>
    <p:sldId id="698" r:id="rId27"/>
    <p:sldId id="685" r:id="rId28"/>
    <p:sldId id="560" r:id="rId29"/>
    <p:sldId id="566" r:id="rId30"/>
    <p:sldId id="47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F4E4CC"/>
    <a:srgbClr val="F7FCE0"/>
    <a:srgbClr val="FCFDDB"/>
    <a:srgbClr val="FFFFFF"/>
    <a:srgbClr val="F9FDC3"/>
    <a:srgbClr val="F3FBCD"/>
    <a:srgbClr val="BE442C"/>
    <a:srgbClr val="FAF2D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5" autoAdjust="0"/>
    <p:restoredTop sz="94633" autoAdjust="0"/>
  </p:normalViewPr>
  <p:slideViewPr>
    <p:cSldViewPr>
      <p:cViewPr varScale="1">
        <p:scale>
          <a:sx n="118" d="100"/>
          <a:sy n="118" d="100"/>
        </p:scale>
        <p:origin x="5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hCl-GeT4jw" TargetMode="External"/><Relationship Id="rId7" Type="http://schemas.openxmlformats.org/officeDocument/2006/relationships/hyperlink" Target="https://www.youtube.com/watch?v=ND_AjF_KTD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ZV8Zv_YW7I" TargetMode="External"/><Relationship Id="rId5" Type="http://schemas.openxmlformats.org/officeDocument/2006/relationships/hyperlink" Target="https://www.youtube.com/watch?v=vcFBwt1nu2U" TargetMode="External"/><Relationship Id="rId4" Type="http://schemas.openxmlformats.org/officeDocument/2006/relationships/hyperlink" Target="https://www.youtube.com/watch?v=qQXXI5QFUfw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474527" cy="4489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Interface is a Type.  It specifies a set of methods (much like Java)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An interface is defined with method signatures only (much like Java)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Go interface is simpler though, as no code is allowed in the methods in the definition</a:t>
            </a:r>
          </a:p>
          <a:p>
            <a:pPr>
              <a:spcBef>
                <a:spcPts val="0"/>
              </a:spcBef>
              <a:spcAft>
                <a:spcPts val="2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Any type that that has the methods of an interface is said to implement that interface… no matter what other methods it may have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Interfaces give a measure of </a:t>
            </a: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polymorphism</a:t>
            </a:r>
            <a:r>
              <a:rPr lang="en-US" sz="2400" dirty="0">
                <a:latin typeface="Bahnschrift Light Condensed" panose="020B0502040204020203" pitchFamily="34" charset="0"/>
              </a:rPr>
              <a:t> to Go code, as we will see in the following example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Another Go feature for “</a:t>
            </a:r>
            <a:r>
              <a:rPr lang="en-US" b="1" i="1" dirty="0" err="1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object”ness</a:t>
            </a: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3410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838200" y="1758566"/>
            <a:ext cx="7543800" cy="11370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83274"/>
            <a:ext cx="67437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9473" y="3048000"/>
            <a:ext cx="8007927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type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Width, Height float64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Resize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func (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 *Rectangle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Resize(width, height float64) bool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r.Width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= width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r.Height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= height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return true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Scale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func (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 *Rectangle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Scale(factor float64)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r.Width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*= factor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r.Height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*=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6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838200" y="1758566"/>
            <a:ext cx="7543800" cy="11370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83274"/>
            <a:ext cx="67437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9473" y="3048000"/>
            <a:ext cx="8007927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type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Width, Height float64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Resize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func (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 *Rectangle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Resize(width, height float64) bool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r.Width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= width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r.Height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= height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return true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Scale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func (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 *Rectangle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Scale(factor float64)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r.Width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*= factor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r.Height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*=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28603" y="609600"/>
            <a:ext cx="4038600" cy="3200400"/>
            <a:chOff x="4267200" y="3048000"/>
            <a:chExt cx="4038600" cy="3200400"/>
          </a:xfrm>
        </p:grpSpPr>
        <p:sp>
          <p:nvSpPr>
            <p:cNvPr id="3" name="Rounded Rectangle 2"/>
            <p:cNvSpPr/>
            <p:nvPr/>
          </p:nvSpPr>
          <p:spPr>
            <a:xfrm>
              <a:off x="4267200" y="3048000"/>
              <a:ext cx="4038600" cy="3200400"/>
            </a:xfrm>
            <a:prstGeom prst="roundRect">
              <a:avLst/>
            </a:prstGeom>
            <a:solidFill>
              <a:srgbClr val="F3FBC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495800" y="3309372"/>
              <a:ext cx="3810000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Rectangle type has methods attached, since the receiver is *Rectangle</a:t>
              </a:r>
            </a:p>
            <a:p>
              <a:endParaRPr lang="en-US" sz="2400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  <a:p>
              <a:r>
                <a:rPr lang="en-US" sz="2400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Rectangle has methods Resize and Scale, so we say Rectangle implements interface Resizer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369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71600"/>
            <a:ext cx="8039100" cy="11370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59833" y="3527388"/>
            <a:ext cx="8007927" cy="2819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AdjustShape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(r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r.Resize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(15, 10) // Calls Resize with specific dimensions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r.Scale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(1.5)     // Calls Scale with a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:= &amp;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Rectangle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{Width: 10, Height: 5}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AdjustShape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fmt.Println("Adjusted Rectangle:",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rect.Width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   // Output will reflect adjusted values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276600" y="2080496"/>
            <a:ext cx="5334000" cy="1446891"/>
            <a:chOff x="3276600" y="2080496"/>
            <a:chExt cx="5334000" cy="1446891"/>
          </a:xfrm>
        </p:grpSpPr>
        <p:sp>
          <p:nvSpPr>
            <p:cNvPr id="3" name="Rounded Rectangle 2"/>
            <p:cNvSpPr/>
            <p:nvPr/>
          </p:nvSpPr>
          <p:spPr>
            <a:xfrm>
              <a:off x="3276600" y="2080496"/>
              <a:ext cx="5334000" cy="1446891"/>
            </a:xfrm>
            <a:prstGeom prst="roundRect">
              <a:avLst/>
            </a:prstGeom>
            <a:solidFill>
              <a:srgbClr val="FCFDD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462090" y="2111991"/>
              <a:ext cx="4963020" cy="1374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400" i="1" dirty="0">
                  <a:solidFill>
                    <a:schemeClr val="accent6">
                      <a:lumMod val="75000"/>
                    </a:schemeClr>
                  </a:solidFill>
                  <a:latin typeface="Bahnschrift Condensed" panose="020B0502040204020203" pitchFamily="34" charset="0"/>
                </a:rPr>
                <a:t>AdjustShape is polymorphic</a:t>
              </a: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Bahnschrift Condensed" panose="020B0502040204020203" pitchFamily="34" charset="0"/>
                </a:rPr>
                <a:t>, in that it will take any type that implements interface Resizer (not just Rectangle)</a:t>
              </a:r>
            </a:p>
          </p:txBody>
        </p:sp>
      </p:grpSp>
      <p:sp>
        <p:nvSpPr>
          <p:cNvPr id="6" name="Freeform 5"/>
          <p:cNvSpPr/>
          <p:nvPr/>
        </p:nvSpPr>
        <p:spPr>
          <a:xfrm>
            <a:off x="2827867" y="2514600"/>
            <a:ext cx="440266" cy="1058333"/>
          </a:xfrm>
          <a:custGeom>
            <a:avLst/>
            <a:gdLst>
              <a:gd name="connsiteX0" fmla="*/ 440266 w 440266"/>
              <a:gd name="connsiteY0" fmla="*/ 0 h 1058333"/>
              <a:gd name="connsiteX1" fmla="*/ 397933 w 440266"/>
              <a:gd name="connsiteY1" fmla="*/ 8467 h 1058333"/>
              <a:gd name="connsiteX2" fmla="*/ 372533 w 440266"/>
              <a:gd name="connsiteY2" fmla="*/ 16933 h 1058333"/>
              <a:gd name="connsiteX3" fmla="*/ 338666 w 440266"/>
              <a:gd name="connsiteY3" fmla="*/ 25400 h 1058333"/>
              <a:gd name="connsiteX4" fmla="*/ 313266 w 440266"/>
              <a:gd name="connsiteY4" fmla="*/ 42333 h 1058333"/>
              <a:gd name="connsiteX5" fmla="*/ 287866 w 440266"/>
              <a:gd name="connsiteY5" fmla="*/ 50800 h 1058333"/>
              <a:gd name="connsiteX6" fmla="*/ 245533 w 440266"/>
              <a:gd name="connsiteY6" fmla="*/ 67733 h 1058333"/>
              <a:gd name="connsiteX7" fmla="*/ 194733 w 440266"/>
              <a:gd name="connsiteY7" fmla="*/ 101600 h 1058333"/>
              <a:gd name="connsiteX8" fmla="*/ 110066 w 440266"/>
              <a:gd name="connsiteY8" fmla="*/ 152400 h 1058333"/>
              <a:gd name="connsiteX9" fmla="*/ 93133 w 440266"/>
              <a:gd name="connsiteY9" fmla="*/ 177800 h 1058333"/>
              <a:gd name="connsiteX10" fmla="*/ 50800 w 440266"/>
              <a:gd name="connsiteY10" fmla="*/ 228600 h 1058333"/>
              <a:gd name="connsiteX11" fmla="*/ 25400 w 440266"/>
              <a:gd name="connsiteY11" fmla="*/ 279400 h 1058333"/>
              <a:gd name="connsiteX12" fmla="*/ 16933 w 440266"/>
              <a:gd name="connsiteY12" fmla="*/ 313267 h 1058333"/>
              <a:gd name="connsiteX13" fmla="*/ 8466 w 440266"/>
              <a:gd name="connsiteY13" fmla="*/ 338667 h 1058333"/>
              <a:gd name="connsiteX14" fmla="*/ 0 w 440266"/>
              <a:gd name="connsiteY14" fmla="*/ 414867 h 1058333"/>
              <a:gd name="connsiteX15" fmla="*/ 8466 w 440266"/>
              <a:gd name="connsiteY15" fmla="*/ 550333 h 1058333"/>
              <a:gd name="connsiteX16" fmla="*/ 25400 w 440266"/>
              <a:gd name="connsiteY16" fmla="*/ 694267 h 1058333"/>
              <a:gd name="connsiteX17" fmla="*/ 42333 w 440266"/>
              <a:gd name="connsiteY17" fmla="*/ 956733 h 1058333"/>
              <a:gd name="connsiteX18" fmla="*/ 42333 w 440266"/>
              <a:gd name="connsiteY18" fmla="*/ 1058333 h 1058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40266" h="1058333">
                <a:moveTo>
                  <a:pt x="440266" y="0"/>
                </a:moveTo>
                <a:cubicBezTo>
                  <a:pt x="426155" y="2822"/>
                  <a:pt x="411894" y="4977"/>
                  <a:pt x="397933" y="8467"/>
                </a:cubicBezTo>
                <a:cubicBezTo>
                  <a:pt x="389275" y="10631"/>
                  <a:pt x="381114" y="14481"/>
                  <a:pt x="372533" y="16933"/>
                </a:cubicBezTo>
                <a:cubicBezTo>
                  <a:pt x="361344" y="20130"/>
                  <a:pt x="349955" y="22578"/>
                  <a:pt x="338666" y="25400"/>
                </a:cubicBezTo>
                <a:cubicBezTo>
                  <a:pt x="330199" y="31044"/>
                  <a:pt x="322367" y="37782"/>
                  <a:pt x="313266" y="42333"/>
                </a:cubicBezTo>
                <a:cubicBezTo>
                  <a:pt x="305284" y="46324"/>
                  <a:pt x="296222" y="47666"/>
                  <a:pt x="287866" y="50800"/>
                </a:cubicBezTo>
                <a:cubicBezTo>
                  <a:pt x="273636" y="56136"/>
                  <a:pt x="259644" y="62089"/>
                  <a:pt x="245533" y="67733"/>
                </a:cubicBezTo>
                <a:cubicBezTo>
                  <a:pt x="213192" y="100076"/>
                  <a:pt x="245991" y="70845"/>
                  <a:pt x="194733" y="101600"/>
                </a:cubicBezTo>
                <a:cubicBezTo>
                  <a:pt x="92563" y="162902"/>
                  <a:pt x="187481" y="113693"/>
                  <a:pt x="110066" y="152400"/>
                </a:cubicBezTo>
                <a:cubicBezTo>
                  <a:pt x="104422" y="160867"/>
                  <a:pt x="99647" y="169983"/>
                  <a:pt x="93133" y="177800"/>
                </a:cubicBezTo>
                <a:cubicBezTo>
                  <a:pt x="69725" y="205889"/>
                  <a:pt x="66567" y="197067"/>
                  <a:pt x="50800" y="228600"/>
                </a:cubicBezTo>
                <a:cubicBezTo>
                  <a:pt x="15747" y="298707"/>
                  <a:pt x="73927" y="206608"/>
                  <a:pt x="25400" y="279400"/>
                </a:cubicBezTo>
                <a:cubicBezTo>
                  <a:pt x="22578" y="290689"/>
                  <a:pt x="20130" y="302078"/>
                  <a:pt x="16933" y="313267"/>
                </a:cubicBezTo>
                <a:cubicBezTo>
                  <a:pt x="14481" y="321848"/>
                  <a:pt x="9933" y="329864"/>
                  <a:pt x="8466" y="338667"/>
                </a:cubicBezTo>
                <a:cubicBezTo>
                  <a:pt x="4265" y="363876"/>
                  <a:pt x="2822" y="389467"/>
                  <a:pt x="0" y="414867"/>
                </a:cubicBezTo>
                <a:cubicBezTo>
                  <a:pt x="2822" y="460022"/>
                  <a:pt x="4996" y="505223"/>
                  <a:pt x="8466" y="550333"/>
                </a:cubicBezTo>
                <a:cubicBezTo>
                  <a:pt x="26201" y="780894"/>
                  <a:pt x="7798" y="518242"/>
                  <a:pt x="25400" y="694267"/>
                </a:cubicBezTo>
                <a:cubicBezTo>
                  <a:pt x="31352" y="753788"/>
                  <a:pt x="40696" y="907620"/>
                  <a:pt x="42333" y="956733"/>
                </a:cubicBezTo>
                <a:cubicBezTo>
                  <a:pt x="43461" y="990581"/>
                  <a:pt x="42333" y="1024466"/>
                  <a:pt x="42333" y="1058333"/>
                </a:cubicBezTo>
              </a:path>
            </a:pathLst>
          </a:custGeom>
          <a:noFill/>
          <a:ln w="38100">
            <a:solidFill>
              <a:schemeClr val="accent5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1" grpId="0" uiExpand="1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631536" y="1605289"/>
            <a:ext cx="7543800" cy="103418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32498"/>
            <a:ext cx="6743700" cy="4232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Adding to 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9473" y="2819400"/>
            <a:ext cx="8007927" cy="3733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Triangle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Base, Height float64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Resize method for Triangle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(t *Triangle)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Resize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(width, height float64)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let's interpret width as the new base and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// height as the new height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t.Base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= width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= height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Scale method for Triangle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(t *Triangle)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Scale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(factor float64)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t.Base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*= factor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*=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7536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631536" y="1702769"/>
            <a:ext cx="7543800" cy="11166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32498"/>
            <a:ext cx="6743700" cy="4232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Adding to 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9473" y="4191000"/>
            <a:ext cx="8007927" cy="2057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    </a:t>
            </a:r>
            <a:endParaRPr lang="en-US" sz="1600" b="1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tri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:= &amp;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Triangle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{Base: 10, Height: 5}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fmt.Println("Original:",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tri.Base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tri.Height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AdjustShape(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tri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fmt.Println("Adjusted Triangle:",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tri.Base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tri.Height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   // Output will reflect adjusted values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31536" y="2866451"/>
            <a:ext cx="8007927" cy="9931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AdjustShape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(r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r.Resize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(15, 10) // Calls Resize with specific dimensions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r.Scale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(1.5)     // Calls Scale with a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953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  <p:bldP spid="1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32498"/>
            <a:ext cx="6743700" cy="4232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 Abstraction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42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Embedding and Composing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342900" y="1736038"/>
            <a:ext cx="7919027" cy="441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Define Resizer interface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Resizer interface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Resize(width, height float64)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Define Shape interface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Shape interface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Area() float64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Perimeter() float64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Composed interface with only embedded interfaces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ResizableShape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interface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Resizer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Shape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352800" y="1655718"/>
            <a:ext cx="5334000" cy="2992482"/>
            <a:chOff x="3352800" y="1655718"/>
            <a:chExt cx="5334000" cy="2992482"/>
          </a:xfrm>
        </p:grpSpPr>
        <p:sp>
          <p:nvSpPr>
            <p:cNvPr id="3" name="Rounded Rectangle 2"/>
            <p:cNvSpPr/>
            <p:nvPr/>
          </p:nvSpPr>
          <p:spPr>
            <a:xfrm>
              <a:off x="3352800" y="1655718"/>
              <a:ext cx="5334000" cy="2992482"/>
            </a:xfrm>
            <a:prstGeom prst="roundRect">
              <a:avLst/>
            </a:prstGeom>
            <a:solidFill>
              <a:srgbClr val="F7F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97564" y="1905000"/>
              <a:ext cx="487680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type </a:t>
              </a:r>
              <a:r>
                <a:rPr lang="en-US" dirty="0" err="1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ResizableShape</a:t>
              </a: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interface {    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Resizer    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Shape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dirty="0">
                  <a:solidFill>
                    <a:srgbClr val="0070C0"/>
                  </a:solidFill>
                  <a:latin typeface="Consolas" panose="020B0609020204030204" pitchFamily="49" charset="0"/>
                </a:rPr>
                <a:t>// Go allows new method signatures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rgbClr val="0070C0"/>
                  </a:solidFill>
                  <a:latin typeface="Consolas" panose="020B0609020204030204" pitchFamily="49" charset="0"/>
                </a:rPr>
                <a:t>   // to be put here, like e.g.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Draw(</a:t>
              </a:r>
              <a:r>
                <a:rPr lang="en-US" b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int</a:t>
              </a:r>
              <a:r>
                <a:rPr lang="en-US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 k) bool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dirty="0">
                  <a:solidFill>
                    <a:srgbClr val="0070C0"/>
                  </a:solidFill>
                  <a:latin typeface="Consolas" panose="020B0609020204030204" pitchFamily="49" charset="0"/>
                </a:rPr>
                <a:t>// but best practices generally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rgbClr val="0070C0"/>
                  </a:solidFill>
                  <a:latin typeface="Consolas" panose="020B0609020204030204" pitchFamily="49" charset="0"/>
                </a:rPr>
                <a:t>   // have only interface names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992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Normal and “Oh No!” error handling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39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Handling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342900" y="2318037"/>
            <a:ext cx="7780268" cy="38541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 Narrow" panose="020B0606020202030204" pitchFamily="34" charset="0"/>
              </a:rPr>
              <a:t>error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Errors in Go are values that can be returned by functions … they indicate that during execution something “went wrong”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The </a:t>
            </a:r>
            <a:r>
              <a:rPr lang="en-US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error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type is part of Go's standard library and follows this simple interface: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type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interface {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   Error() string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Functions often return an error as their last return value, so the caller can check if an error occurred ( </a:t>
            </a:r>
            <a:r>
              <a:rPr lang="en-US" sz="1800" i="1" dirty="0">
                <a:solidFill>
                  <a:schemeClr val="bg1"/>
                </a:solidFill>
                <a:latin typeface="Arial Narrow" panose="020B0606020202030204" pitchFamily="34" charset="0"/>
              </a:rPr>
              <a:t>see example next slide 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Use of error encourages clear code showing explicit checks for proper operation and explicit behavior for instances where proper operation fails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AA7E3385-DF94-45B1-A8A8-D8EF35FEE50D}"/>
              </a:ext>
            </a:extLst>
          </p:cNvPr>
          <p:cNvSpPr txBox="1">
            <a:spLocks/>
          </p:cNvSpPr>
          <p:nvPr/>
        </p:nvSpPr>
        <p:spPr>
          <a:xfrm>
            <a:off x="375557" y="1745949"/>
            <a:ext cx="7780268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There are two mechanisms in Go for error handling: </a:t>
            </a: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error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and </a:t>
            </a: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panic</a:t>
            </a:r>
          </a:p>
        </p:txBody>
      </p:sp>
    </p:spTree>
    <p:extLst>
      <p:ext uri="{BB962C8B-B14F-4D97-AF65-F5344CB8AC3E}">
        <p14:creationId xmlns:p14="http://schemas.microsoft.com/office/powerpoint/2010/main" val="65952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uiExpand="1" build="p"/>
      <p:bldP spid="1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Normal and “Oh No!” error handling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39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Handling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342900" y="2318037"/>
            <a:ext cx="7780268" cy="38541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 Narrow" panose="020B0606020202030204" pitchFamily="34" charset="0"/>
              </a:rPr>
              <a:t>error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Errors in Go are values that can be returned by functions … they indicate that during execution something “went wrong”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The </a:t>
            </a:r>
            <a:r>
              <a:rPr lang="en-US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error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type is part of Go's standard library and follows this simple interface: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type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interface {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   Error() string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Functions often return an error as their last return value, so the caller can check if an error occurred ( </a:t>
            </a:r>
            <a:r>
              <a:rPr lang="en-US" sz="1800" i="1" dirty="0">
                <a:solidFill>
                  <a:schemeClr val="bg1"/>
                </a:solidFill>
                <a:latin typeface="Arial Narrow" panose="020B0606020202030204" pitchFamily="34" charset="0"/>
              </a:rPr>
              <a:t>see example next slide 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Use of error encourages clear code showing explicit checks for proper operation and explicit behavior for instances where proper operation fails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AA7E3385-DF94-45B1-A8A8-D8EF35FEE50D}"/>
              </a:ext>
            </a:extLst>
          </p:cNvPr>
          <p:cNvSpPr txBox="1">
            <a:spLocks/>
          </p:cNvSpPr>
          <p:nvPr/>
        </p:nvSpPr>
        <p:spPr>
          <a:xfrm>
            <a:off x="375557" y="1745949"/>
            <a:ext cx="7780268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There are two mechanisms in Go for error handling: </a:t>
            </a: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error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and </a:t>
            </a: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panic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FCD5BBB-CF70-42ED-B917-EFDF4570D358}"/>
              </a:ext>
            </a:extLst>
          </p:cNvPr>
          <p:cNvGrpSpPr/>
          <p:nvPr/>
        </p:nvGrpSpPr>
        <p:grpSpPr>
          <a:xfrm>
            <a:off x="4592320" y="3962400"/>
            <a:ext cx="3200400" cy="1925597"/>
            <a:chOff x="4800600" y="4210109"/>
            <a:chExt cx="3200400" cy="192559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D91178A9-C5CE-4A70-AB8D-0A6831E5BE23}"/>
                </a:ext>
              </a:extLst>
            </p:cNvPr>
            <p:cNvSpPr/>
            <p:nvPr/>
          </p:nvSpPr>
          <p:spPr>
            <a:xfrm>
              <a:off x="4800600" y="4210109"/>
              <a:ext cx="3200400" cy="1925597"/>
            </a:xfrm>
            <a:prstGeom prst="roundRect">
              <a:avLst/>
            </a:prstGeom>
            <a:solidFill>
              <a:srgbClr val="F7F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9DB254-DFD9-4ACC-BA70-EEAD9950CDCE}"/>
                </a:ext>
              </a:extLst>
            </p:cNvPr>
            <p:cNvSpPr txBox="1"/>
            <p:nvPr/>
          </p:nvSpPr>
          <p:spPr>
            <a:xfrm>
              <a:off x="4953000" y="4357299"/>
              <a:ext cx="28956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dirty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Lowercase because it’s a built-in predeclared identifier, like int, string, </a:t>
              </a:r>
              <a:r>
                <a:rPr lang="en-US" i="1" dirty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etc.</a:t>
              </a:r>
            </a:p>
            <a:p>
              <a:r>
                <a:rPr lang="en-US" i="1" dirty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Not </a:t>
              </a:r>
              <a:r>
                <a:rPr lang="en-US" dirty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declared in a package and needing to follow export rules</a:t>
              </a:r>
            </a:p>
          </p:txBody>
        </p:sp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CBC8C5B-E2D6-4827-87C6-E94CA832BAFD}"/>
              </a:ext>
            </a:extLst>
          </p:cNvPr>
          <p:cNvSpPr/>
          <p:nvPr/>
        </p:nvSpPr>
        <p:spPr>
          <a:xfrm>
            <a:off x="1295400" y="3810000"/>
            <a:ext cx="685800" cy="381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34000"/>
            </a:schemeClr>
          </a:solidFill>
          <a:ln>
            <a:solidFill>
              <a:schemeClr val="accent1">
                <a:shade val="50000"/>
                <a:hueMod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6F654EA-DF06-49EE-8B87-C693DA9288EA}"/>
              </a:ext>
            </a:extLst>
          </p:cNvPr>
          <p:cNvSpPr/>
          <p:nvPr/>
        </p:nvSpPr>
        <p:spPr>
          <a:xfrm>
            <a:off x="1600200" y="4109590"/>
            <a:ext cx="2981960" cy="746890"/>
          </a:xfrm>
          <a:custGeom>
            <a:avLst/>
            <a:gdLst>
              <a:gd name="connsiteX0" fmla="*/ 3088640 w 3088640"/>
              <a:gd name="connsiteY0" fmla="*/ 375920 h 589280"/>
              <a:gd name="connsiteX1" fmla="*/ 2976880 w 3088640"/>
              <a:gd name="connsiteY1" fmla="*/ 426720 h 589280"/>
              <a:gd name="connsiteX2" fmla="*/ 2895600 w 3088640"/>
              <a:gd name="connsiteY2" fmla="*/ 467360 h 589280"/>
              <a:gd name="connsiteX3" fmla="*/ 2794000 w 3088640"/>
              <a:gd name="connsiteY3" fmla="*/ 487680 h 589280"/>
              <a:gd name="connsiteX4" fmla="*/ 2743200 w 3088640"/>
              <a:gd name="connsiteY4" fmla="*/ 497840 h 589280"/>
              <a:gd name="connsiteX5" fmla="*/ 2672080 w 3088640"/>
              <a:gd name="connsiteY5" fmla="*/ 518160 h 589280"/>
              <a:gd name="connsiteX6" fmla="*/ 2479040 w 3088640"/>
              <a:gd name="connsiteY6" fmla="*/ 538480 h 589280"/>
              <a:gd name="connsiteX7" fmla="*/ 2407920 w 3088640"/>
              <a:gd name="connsiteY7" fmla="*/ 548640 h 589280"/>
              <a:gd name="connsiteX8" fmla="*/ 2367280 w 3088640"/>
              <a:gd name="connsiteY8" fmla="*/ 558800 h 589280"/>
              <a:gd name="connsiteX9" fmla="*/ 2184400 w 3088640"/>
              <a:gd name="connsiteY9" fmla="*/ 568960 h 589280"/>
              <a:gd name="connsiteX10" fmla="*/ 2042160 w 3088640"/>
              <a:gd name="connsiteY10" fmla="*/ 589280 h 589280"/>
              <a:gd name="connsiteX11" fmla="*/ 1290320 w 3088640"/>
              <a:gd name="connsiteY11" fmla="*/ 579120 h 589280"/>
              <a:gd name="connsiteX12" fmla="*/ 1219200 w 3088640"/>
              <a:gd name="connsiteY12" fmla="*/ 558800 h 589280"/>
              <a:gd name="connsiteX13" fmla="*/ 1168400 w 3088640"/>
              <a:gd name="connsiteY13" fmla="*/ 548640 h 589280"/>
              <a:gd name="connsiteX14" fmla="*/ 1005840 w 3088640"/>
              <a:gd name="connsiteY14" fmla="*/ 528320 h 589280"/>
              <a:gd name="connsiteX15" fmla="*/ 782320 w 3088640"/>
              <a:gd name="connsiteY15" fmla="*/ 497840 h 589280"/>
              <a:gd name="connsiteX16" fmla="*/ 741680 w 3088640"/>
              <a:gd name="connsiteY16" fmla="*/ 487680 h 589280"/>
              <a:gd name="connsiteX17" fmla="*/ 680720 w 3088640"/>
              <a:gd name="connsiteY17" fmla="*/ 467360 h 589280"/>
              <a:gd name="connsiteX18" fmla="*/ 579120 w 3088640"/>
              <a:gd name="connsiteY18" fmla="*/ 447040 h 589280"/>
              <a:gd name="connsiteX19" fmla="*/ 416560 w 3088640"/>
              <a:gd name="connsiteY19" fmla="*/ 406400 h 589280"/>
              <a:gd name="connsiteX20" fmla="*/ 304800 w 3088640"/>
              <a:gd name="connsiteY20" fmla="*/ 365760 h 589280"/>
              <a:gd name="connsiteX21" fmla="*/ 233680 w 3088640"/>
              <a:gd name="connsiteY21" fmla="*/ 314960 h 589280"/>
              <a:gd name="connsiteX22" fmla="*/ 182880 w 3088640"/>
              <a:gd name="connsiteY22" fmla="*/ 274320 h 589280"/>
              <a:gd name="connsiteX23" fmla="*/ 152400 w 3088640"/>
              <a:gd name="connsiteY23" fmla="*/ 223520 h 589280"/>
              <a:gd name="connsiteX24" fmla="*/ 132080 w 3088640"/>
              <a:gd name="connsiteY24" fmla="*/ 193040 h 589280"/>
              <a:gd name="connsiteX25" fmla="*/ 81280 w 3088640"/>
              <a:gd name="connsiteY25" fmla="*/ 152400 h 589280"/>
              <a:gd name="connsiteX26" fmla="*/ 40640 w 3088640"/>
              <a:gd name="connsiteY26" fmla="*/ 71120 h 589280"/>
              <a:gd name="connsiteX27" fmla="*/ 30480 w 3088640"/>
              <a:gd name="connsiteY27" fmla="*/ 20320 h 589280"/>
              <a:gd name="connsiteX28" fmla="*/ 0 w 3088640"/>
              <a:gd name="connsiteY28" fmla="*/ 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088640" h="589280">
                <a:moveTo>
                  <a:pt x="3088640" y="375920"/>
                </a:moveTo>
                <a:cubicBezTo>
                  <a:pt x="2868077" y="486201"/>
                  <a:pt x="3163803" y="340448"/>
                  <a:pt x="2976880" y="426720"/>
                </a:cubicBezTo>
                <a:cubicBezTo>
                  <a:pt x="2949377" y="439414"/>
                  <a:pt x="2925479" y="462380"/>
                  <a:pt x="2895600" y="467360"/>
                </a:cubicBezTo>
                <a:cubicBezTo>
                  <a:pt x="2776147" y="487269"/>
                  <a:pt x="2884938" y="467472"/>
                  <a:pt x="2794000" y="487680"/>
                </a:cubicBezTo>
                <a:cubicBezTo>
                  <a:pt x="2777143" y="491426"/>
                  <a:pt x="2759953" y="493652"/>
                  <a:pt x="2743200" y="497840"/>
                </a:cubicBezTo>
                <a:cubicBezTo>
                  <a:pt x="2719281" y="503820"/>
                  <a:pt x="2696104" y="512616"/>
                  <a:pt x="2672080" y="518160"/>
                </a:cubicBezTo>
                <a:cubicBezTo>
                  <a:pt x="2606232" y="533356"/>
                  <a:pt x="2548774" y="531507"/>
                  <a:pt x="2479040" y="538480"/>
                </a:cubicBezTo>
                <a:cubicBezTo>
                  <a:pt x="2455211" y="540863"/>
                  <a:pt x="2431481" y="544356"/>
                  <a:pt x="2407920" y="548640"/>
                </a:cubicBezTo>
                <a:cubicBezTo>
                  <a:pt x="2394182" y="551138"/>
                  <a:pt x="2381186" y="557536"/>
                  <a:pt x="2367280" y="558800"/>
                </a:cubicBezTo>
                <a:cubicBezTo>
                  <a:pt x="2306477" y="564328"/>
                  <a:pt x="2245287" y="564450"/>
                  <a:pt x="2184400" y="568960"/>
                </a:cubicBezTo>
                <a:cubicBezTo>
                  <a:pt x="2107739" y="574639"/>
                  <a:pt x="2105046" y="576703"/>
                  <a:pt x="2042160" y="589280"/>
                </a:cubicBezTo>
                <a:cubicBezTo>
                  <a:pt x="1791547" y="585893"/>
                  <a:pt x="1540784" y="588396"/>
                  <a:pt x="1290320" y="579120"/>
                </a:cubicBezTo>
                <a:cubicBezTo>
                  <a:pt x="1265682" y="578207"/>
                  <a:pt x="1243119" y="564780"/>
                  <a:pt x="1219200" y="558800"/>
                </a:cubicBezTo>
                <a:cubicBezTo>
                  <a:pt x="1202447" y="554612"/>
                  <a:pt x="1185434" y="551479"/>
                  <a:pt x="1168400" y="548640"/>
                </a:cubicBezTo>
                <a:cubicBezTo>
                  <a:pt x="1071664" y="532517"/>
                  <a:pt x="1115006" y="543206"/>
                  <a:pt x="1005840" y="528320"/>
                </a:cubicBezTo>
                <a:cubicBezTo>
                  <a:pt x="731025" y="490845"/>
                  <a:pt x="995433" y="521519"/>
                  <a:pt x="782320" y="497840"/>
                </a:cubicBezTo>
                <a:cubicBezTo>
                  <a:pt x="768773" y="494453"/>
                  <a:pt x="755055" y="491692"/>
                  <a:pt x="741680" y="487680"/>
                </a:cubicBezTo>
                <a:cubicBezTo>
                  <a:pt x="721164" y="481525"/>
                  <a:pt x="701500" y="472555"/>
                  <a:pt x="680720" y="467360"/>
                </a:cubicBezTo>
                <a:cubicBezTo>
                  <a:pt x="647214" y="458983"/>
                  <a:pt x="612773" y="454806"/>
                  <a:pt x="579120" y="447040"/>
                </a:cubicBezTo>
                <a:cubicBezTo>
                  <a:pt x="524696" y="434481"/>
                  <a:pt x="466518" y="431379"/>
                  <a:pt x="416560" y="406400"/>
                </a:cubicBezTo>
                <a:cubicBezTo>
                  <a:pt x="340154" y="368197"/>
                  <a:pt x="377877" y="380375"/>
                  <a:pt x="304800" y="365760"/>
                </a:cubicBezTo>
                <a:cubicBezTo>
                  <a:pt x="238237" y="299197"/>
                  <a:pt x="313917" y="368451"/>
                  <a:pt x="233680" y="314960"/>
                </a:cubicBezTo>
                <a:cubicBezTo>
                  <a:pt x="215637" y="302931"/>
                  <a:pt x="199813" y="287867"/>
                  <a:pt x="182880" y="274320"/>
                </a:cubicBezTo>
                <a:cubicBezTo>
                  <a:pt x="172720" y="257387"/>
                  <a:pt x="162866" y="240266"/>
                  <a:pt x="152400" y="223520"/>
                </a:cubicBezTo>
                <a:cubicBezTo>
                  <a:pt x="145928" y="213165"/>
                  <a:pt x="140714" y="201674"/>
                  <a:pt x="132080" y="193040"/>
                </a:cubicBezTo>
                <a:cubicBezTo>
                  <a:pt x="116746" y="177706"/>
                  <a:pt x="98213" y="165947"/>
                  <a:pt x="81280" y="152400"/>
                </a:cubicBezTo>
                <a:cubicBezTo>
                  <a:pt x="67733" y="125307"/>
                  <a:pt x="46581" y="100823"/>
                  <a:pt x="40640" y="71120"/>
                </a:cubicBezTo>
                <a:cubicBezTo>
                  <a:pt x="37253" y="54187"/>
                  <a:pt x="39048" y="35313"/>
                  <a:pt x="30480" y="20320"/>
                </a:cubicBezTo>
                <a:cubicBezTo>
                  <a:pt x="24422" y="9718"/>
                  <a:pt x="0" y="0"/>
                  <a:pt x="0" y="0"/>
                </a:cubicBez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0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/>
      <p:bldP spid="12" grpId="0" uiExpand="1" build="p"/>
      <p:bldP spid="13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825816"/>
            <a:ext cx="7361168" cy="38891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latin typeface="Consolas" panose="020B0609020204030204" pitchFamily="49" charset="0"/>
              </a:rPr>
              <a:t>func</a:t>
            </a:r>
            <a:r>
              <a:rPr lang="en-US" sz="1600" dirty="0">
                <a:latin typeface="Consolas" panose="020B0609020204030204" pitchFamily="49" charset="0"/>
              </a:rPr>
              <a:t> divide(a, b float64) (float64,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</a:t>
            </a:r>
            <a:r>
              <a:rPr lang="en-US" sz="1600" dirty="0">
                <a:latin typeface="Consolas" panose="020B0609020204030204" pitchFamily="49" charset="0"/>
              </a:rPr>
              <a:t>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if b == 0 {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  return 0,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fmt.Errorf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("cannot divide by zero")</a:t>
            </a:r>
            <a:r>
              <a:rPr lang="en-US" sz="16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}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return a / b,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nil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latin typeface="Consolas" panose="020B0609020204030204" pitchFamily="49" charset="0"/>
              </a:rPr>
              <a:t>func</a:t>
            </a:r>
            <a:r>
              <a:rPr lang="en-US" sz="1600" dirty="0">
                <a:latin typeface="Consolas" panose="020B0609020204030204" pitchFamily="49" charset="0"/>
              </a:rPr>
              <a:t> main() {   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result,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</a:t>
            </a:r>
            <a:r>
              <a:rPr lang="en-US" sz="1600" dirty="0">
                <a:latin typeface="Consolas" panose="020B0609020204030204" pitchFamily="49" charset="0"/>
              </a:rPr>
              <a:t> := divide(4, 0)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if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 != nil</a:t>
            </a:r>
            <a:r>
              <a:rPr lang="en-US" sz="1600" dirty="0">
                <a:latin typeface="Consolas" panose="020B0609020204030204" pitchFamily="49" charset="0"/>
              </a:rPr>
              <a:t> {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latin typeface="Consolas" panose="020B0609020204030204" pitchFamily="49" charset="0"/>
              </a:rPr>
              <a:t>fmt.Println</a:t>
            </a:r>
            <a:r>
              <a:rPr lang="en-US" sz="1600" dirty="0">
                <a:latin typeface="Consolas" panose="020B0609020204030204" pitchFamily="49" charset="0"/>
              </a:rPr>
              <a:t>("Error:", err)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  return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}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fmt.Println</a:t>
            </a:r>
            <a:r>
              <a:rPr lang="en-US" sz="1600" dirty="0">
                <a:latin typeface="Consolas" panose="020B0609020204030204" pitchFamily="49" charset="0"/>
              </a:rPr>
              <a:t>("Result:", result)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Typical function using error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486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211D4BA-BBC8-4116-958C-833FCFFCB34D}"/>
              </a:ext>
            </a:extLst>
          </p:cNvPr>
          <p:cNvGrpSpPr/>
          <p:nvPr/>
        </p:nvGrpSpPr>
        <p:grpSpPr>
          <a:xfrm>
            <a:off x="5700623" y="1196567"/>
            <a:ext cx="2590800" cy="926526"/>
            <a:chOff x="5638800" y="1283274"/>
            <a:chExt cx="2590800" cy="92652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99577C42-53C8-49CE-B916-F33EA2C144EF}"/>
                </a:ext>
              </a:extLst>
            </p:cNvPr>
            <p:cNvSpPr/>
            <p:nvPr/>
          </p:nvSpPr>
          <p:spPr>
            <a:xfrm>
              <a:off x="5638800" y="1283274"/>
              <a:ext cx="2590800" cy="92652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BCF5203-3ABA-4068-A724-F7128F0C1C98}"/>
                </a:ext>
              </a:extLst>
            </p:cNvPr>
            <p:cNvSpPr txBox="1"/>
            <p:nvPr/>
          </p:nvSpPr>
          <p:spPr>
            <a:xfrm>
              <a:off x="5791200" y="1423371"/>
              <a:ext cx="2286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  <a:latin typeface="Arial Narrow" panose="020B0606020202030204" pitchFamily="34" charset="0"/>
                </a:rPr>
                <a:t>Formats a string which is of type error</a:t>
              </a:r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888448-19BC-4900-A9EA-A5AB68B72FDC}"/>
              </a:ext>
            </a:extLst>
          </p:cNvPr>
          <p:cNvSpPr/>
          <p:nvPr/>
        </p:nvSpPr>
        <p:spPr>
          <a:xfrm>
            <a:off x="6324358" y="2135732"/>
            <a:ext cx="698740" cy="431530"/>
          </a:xfrm>
          <a:custGeom>
            <a:avLst/>
            <a:gdLst>
              <a:gd name="connsiteX0" fmla="*/ 698740 w 698740"/>
              <a:gd name="connsiteY0" fmla="*/ 0 h 431530"/>
              <a:gd name="connsiteX1" fmla="*/ 690113 w 698740"/>
              <a:gd name="connsiteY1" fmla="*/ 232913 h 431530"/>
              <a:gd name="connsiteX2" fmla="*/ 672860 w 698740"/>
              <a:gd name="connsiteY2" fmla="*/ 293298 h 431530"/>
              <a:gd name="connsiteX3" fmla="*/ 646981 w 698740"/>
              <a:gd name="connsiteY3" fmla="*/ 319177 h 431530"/>
              <a:gd name="connsiteX4" fmla="*/ 621102 w 698740"/>
              <a:gd name="connsiteY4" fmla="*/ 336430 h 431530"/>
              <a:gd name="connsiteX5" fmla="*/ 560717 w 698740"/>
              <a:gd name="connsiteY5" fmla="*/ 362309 h 431530"/>
              <a:gd name="connsiteX6" fmla="*/ 500332 w 698740"/>
              <a:gd name="connsiteY6" fmla="*/ 370935 h 431530"/>
              <a:gd name="connsiteX7" fmla="*/ 457200 w 698740"/>
              <a:gd name="connsiteY7" fmla="*/ 379562 h 431530"/>
              <a:gd name="connsiteX8" fmla="*/ 215660 w 698740"/>
              <a:gd name="connsiteY8" fmla="*/ 388188 h 431530"/>
              <a:gd name="connsiteX9" fmla="*/ 163902 w 698740"/>
              <a:gd name="connsiteY9" fmla="*/ 396815 h 431530"/>
              <a:gd name="connsiteX10" fmla="*/ 129396 w 698740"/>
              <a:gd name="connsiteY10" fmla="*/ 405441 h 431530"/>
              <a:gd name="connsiteX11" fmla="*/ 86264 w 698740"/>
              <a:gd name="connsiteY11" fmla="*/ 414067 h 431530"/>
              <a:gd name="connsiteX12" fmla="*/ 8626 w 698740"/>
              <a:gd name="connsiteY12" fmla="*/ 431320 h 431530"/>
              <a:gd name="connsiteX13" fmla="*/ 0 w 698740"/>
              <a:gd name="connsiteY13" fmla="*/ 431320 h 43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98740" h="431530">
                <a:moveTo>
                  <a:pt x="698740" y="0"/>
                </a:moveTo>
                <a:cubicBezTo>
                  <a:pt x="695864" y="77638"/>
                  <a:pt x="695115" y="155383"/>
                  <a:pt x="690113" y="232913"/>
                </a:cubicBezTo>
                <a:cubicBezTo>
                  <a:pt x="689907" y="236099"/>
                  <a:pt x="677086" y="286959"/>
                  <a:pt x="672860" y="293298"/>
                </a:cubicBezTo>
                <a:cubicBezTo>
                  <a:pt x="666093" y="303449"/>
                  <a:pt x="656353" y="311367"/>
                  <a:pt x="646981" y="319177"/>
                </a:cubicBezTo>
                <a:cubicBezTo>
                  <a:pt x="639016" y="325814"/>
                  <a:pt x="630104" y="331286"/>
                  <a:pt x="621102" y="336430"/>
                </a:cubicBezTo>
                <a:cubicBezTo>
                  <a:pt x="605994" y="345063"/>
                  <a:pt x="579329" y="358587"/>
                  <a:pt x="560717" y="362309"/>
                </a:cubicBezTo>
                <a:cubicBezTo>
                  <a:pt x="540779" y="366296"/>
                  <a:pt x="520388" y="367592"/>
                  <a:pt x="500332" y="370935"/>
                </a:cubicBezTo>
                <a:cubicBezTo>
                  <a:pt x="485869" y="373345"/>
                  <a:pt x="471835" y="378675"/>
                  <a:pt x="457200" y="379562"/>
                </a:cubicBezTo>
                <a:cubicBezTo>
                  <a:pt x="376783" y="384436"/>
                  <a:pt x="296173" y="385313"/>
                  <a:pt x="215660" y="388188"/>
                </a:cubicBezTo>
                <a:cubicBezTo>
                  <a:pt x="198407" y="391064"/>
                  <a:pt x="181053" y="393385"/>
                  <a:pt x="163902" y="396815"/>
                </a:cubicBezTo>
                <a:cubicBezTo>
                  <a:pt x="152276" y="399140"/>
                  <a:pt x="140970" y="402869"/>
                  <a:pt x="129396" y="405441"/>
                </a:cubicBezTo>
                <a:cubicBezTo>
                  <a:pt x="115083" y="408621"/>
                  <a:pt x="100577" y="410886"/>
                  <a:pt x="86264" y="414067"/>
                </a:cubicBezTo>
                <a:cubicBezTo>
                  <a:pt x="39717" y="424411"/>
                  <a:pt x="60686" y="422644"/>
                  <a:pt x="8626" y="431320"/>
                </a:cubicBezTo>
                <a:cubicBezTo>
                  <a:pt x="5790" y="431793"/>
                  <a:pt x="2875" y="431320"/>
                  <a:pt x="0" y="43132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F2B3453-1B5F-45CD-A8F8-3DF16130538E}"/>
              </a:ext>
            </a:extLst>
          </p:cNvPr>
          <p:cNvSpPr/>
          <p:nvPr/>
        </p:nvSpPr>
        <p:spPr>
          <a:xfrm>
            <a:off x="2057400" y="3200400"/>
            <a:ext cx="582561" cy="762000"/>
          </a:xfrm>
          <a:custGeom>
            <a:avLst/>
            <a:gdLst>
              <a:gd name="connsiteX0" fmla="*/ 569344 w 578248"/>
              <a:gd name="connsiteY0" fmla="*/ 0 h 457200"/>
              <a:gd name="connsiteX1" fmla="*/ 577970 w 578248"/>
              <a:gd name="connsiteY1" fmla="*/ 43132 h 457200"/>
              <a:gd name="connsiteX2" fmla="*/ 560717 w 578248"/>
              <a:gd name="connsiteY2" fmla="*/ 69012 h 457200"/>
              <a:gd name="connsiteX3" fmla="*/ 508959 w 578248"/>
              <a:gd name="connsiteY3" fmla="*/ 112144 h 457200"/>
              <a:gd name="connsiteX4" fmla="*/ 457200 w 578248"/>
              <a:gd name="connsiteY4" fmla="*/ 146649 h 457200"/>
              <a:gd name="connsiteX5" fmla="*/ 379562 w 578248"/>
              <a:gd name="connsiteY5" fmla="*/ 198408 h 457200"/>
              <a:gd name="connsiteX6" fmla="*/ 353683 w 578248"/>
              <a:gd name="connsiteY6" fmla="*/ 215661 h 457200"/>
              <a:gd name="connsiteX7" fmla="*/ 301925 w 578248"/>
              <a:gd name="connsiteY7" fmla="*/ 232913 h 457200"/>
              <a:gd name="connsiteX8" fmla="*/ 276045 w 578248"/>
              <a:gd name="connsiteY8" fmla="*/ 250166 h 457200"/>
              <a:gd name="connsiteX9" fmla="*/ 215661 w 578248"/>
              <a:gd name="connsiteY9" fmla="*/ 284672 h 457200"/>
              <a:gd name="connsiteX10" fmla="*/ 189781 w 578248"/>
              <a:gd name="connsiteY10" fmla="*/ 310551 h 457200"/>
              <a:gd name="connsiteX11" fmla="*/ 163902 w 578248"/>
              <a:gd name="connsiteY11" fmla="*/ 319178 h 457200"/>
              <a:gd name="connsiteX12" fmla="*/ 129396 w 578248"/>
              <a:gd name="connsiteY12" fmla="*/ 336430 h 457200"/>
              <a:gd name="connsiteX13" fmla="*/ 77638 w 578248"/>
              <a:gd name="connsiteY13" fmla="*/ 370936 h 457200"/>
              <a:gd name="connsiteX14" fmla="*/ 51759 w 578248"/>
              <a:gd name="connsiteY14" fmla="*/ 388189 h 457200"/>
              <a:gd name="connsiteX15" fmla="*/ 0 w 578248"/>
              <a:gd name="connsiteY1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8248" h="457200">
                <a:moveTo>
                  <a:pt x="569344" y="0"/>
                </a:moveTo>
                <a:cubicBezTo>
                  <a:pt x="572219" y="14377"/>
                  <a:pt x="579789" y="28583"/>
                  <a:pt x="577970" y="43132"/>
                </a:cubicBezTo>
                <a:cubicBezTo>
                  <a:pt x="576684" y="53420"/>
                  <a:pt x="567354" y="61047"/>
                  <a:pt x="560717" y="69012"/>
                </a:cubicBezTo>
                <a:cubicBezTo>
                  <a:pt x="526355" y="110247"/>
                  <a:pt x="545968" y="81304"/>
                  <a:pt x="508959" y="112144"/>
                </a:cubicBezTo>
                <a:cubicBezTo>
                  <a:pt x="465881" y="148042"/>
                  <a:pt x="502679" y="131490"/>
                  <a:pt x="457200" y="146649"/>
                </a:cubicBezTo>
                <a:lnTo>
                  <a:pt x="379562" y="198408"/>
                </a:lnTo>
                <a:cubicBezTo>
                  <a:pt x="370936" y="204159"/>
                  <a:pt x="363519" y="212383"/>
                  <a:pt x="353683" y="215661"/>
                </a:cubicBezTo>
                <a:lnTo>
                  <a:pt x="301925" y="232913"/>
                </a:lnTo>
                <a:cubicBezTo>
                  <a:pt x="293298" y="238664"/>
                  <a:pt x="285047" y="245022"/>
                  <a:pt x="276045" y="250166"/>
                </a:cubicBezTo>
                <a:cubicBezTo>
                  <a:pt x="249198" y="265507"/>
                  <a:pt x="238589" y="265565"/>
                  <a:pt x="215661" y="284672"/>
                </a:cubicBezTo>
                <a:cubicBezTo>
                  <a:pt x="206289" y="292482"/>
                  <a:pt x="199932" y="303784"/>
                  <a:pt x="189781" y="310551"/>
                </a:cubicBezTo>
                <a:cubicBezTo>
                  <a:pt x="182215" y="315595"/>
                  <a:pt x="172260" y="315596"/>
                  <a:pt x="163902" y="319178"/>
                </a:cubicBezTo>
                <a:cubicBezTo>
                  <a:pt x="152082" y="324244"/>
                  <a:pt x="140423" y="329814"/>
                  <a:pt x="129396" y="336430"/>
                </a:cubicBezTo>
                <a:cubicBezTo>
                  <a:pt x="111616" y="347098"/>
                  <a:pt x="94891" y="359434"/>
                  <a:pt x="77638" y="370936"/>
                </a:cubicBezTo>
                <a:lnTo>
                  <a:pt x="51759" y="388189"/>
                </a:lnTo>
                <a:cubicBezTo>
                  <a:pt x="12741" y="446714"/>
                  <a:pt x="31915" y="425285"/>
                  <a:pt x="0" y="457200"/>
                </a:cubicBezTo>
              </a:path>
            </a:pathLst>
          </a:custGeom>
          <a:noFill/>
          <a:ln w="31750">
            <a:solidFill>
              <a:schemeClr val="accent6">
                <a:lumMod val="60000"/>
                <a:lumOff val="40000"/>
              </a:scheme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DC98A1E-9A99-4F70-B97F-2411C73B900C}"/>
              </a:ext>
            </a:extLst>
          </p:cNvPr>
          <p:cNvSpPr/>
          <p:nvPr/>
        </p:nvSpPr>
        <p:spPr>
          <a:xfrm>
            <a:off x="2133600" y="2665772"/>
            <a:ext cx="1403230" cy="1296628"/>
          </a:xfrm>
          <a:custGeom>
            <a:avLst/>
            <a:gdLst>
              <a:gd name="connsiteX0" fmla="*/ 1121433 w 1302588"/>
              <a:gd name="connsiteY0" fmla="*/ 0 h 948906"/>
              <a:gd name="connsiteX1" fmla="*/ 1259456 w 1302588"/>
              <a:gd name="connsiteY1" fmla="*/ 181155 h 948906"/>
              <a:gd name="connsiteX2" fmla="*/ 1276709 w 1302588"/>
              <a:gd name="connsiteY2" fmla="*/ 207034 h 948906"/>
              <a:gd name="connsiteX3" fmla="*/ 1302588 w 1302588"/>
              <a:gd name="connsiteY3" fmla="*/ 293298 h 948906"/>
              <a:gd name="connsiteX4" fmla="*/ 1293962 w 1302588"/>
              <a:gd name="connsiteY4" fmla="*/ 396815 h 948906"/>
              <a:gd name="connsiteX5" fmla="*/ 1285335 w 1302588"/>
              <a:gd name="connsiteY5" fmla="*/ 422694 h 948906"/>
              <a:gd name="connsiteX6" fmla="*/ 1224950 w 1302588"/>
              <a:gd name="connsiteY6" fmla="*/ 483079 h 948906"/>
              <a:gd name="connsiteX7" fmla="*/ 1173192 w 1302588"/>
              <a:gd name="connsiteY7" fmla="*/ 534838 h 948906"/>
              <a:gd name="connsiteX8" fmla="*/ 1104181 w 1302588"/>
              <a:gd name="connsiteY8" fmla="*/ 595223 h 948906"/>
              <a:gd name="connsiteX9" fmla="*/ 1078301 w 1302588"/>
              <a:gd name="connsiteY9" fmla="*/ 612475 h 948906"/>
              <a:gd name="connsiteX10" fmla="*/ 1052422 w 1302588"/>
              <a:gd name="connsiteY10" fmla="*/ 629728 h 948906"/>
              <a:gd name="connsiteX11" fmla="*/ 1017916 w 1302588"/>
              <a:gd name="connsiteY11" fmla="*/ 638355 h 948906"/>
              <a:gd name="connsiteX12" fmla="*/ 966158 w 1302588"/>
              <a:gd name="connsiteY12" fmla="*/ 672860 h 948906"/>
              <a:gd name="connsiteX13" fmla="*/ 940279 w 1302588"/>
              <a:gd name="connsiteY13" fmla="*/ 681487 h 948906"/>
              <a:gd name="connsiteX14" fmla="*/ 914400 w 1302588"/>
              <a:gd name="connsiteY14" fmla="*/ 698740 h 948906"/>
              <a:gd name="connsiteX15" fmla="*/ 871267 w 1302588"/>
              <a:gd name="connsiteY15" fmla="*/ 707366 h 948906"/>
              <a:gd name="connsiteX16" fmla="*/ 810883 w 1302588"/>
              <a:gd name="connsiteY16" fmla="*/ 724619 h 948906"/>
              <a:gd name="connsiteX17" fmla="*/ 785003 w 1302588"/>
              <a:gd name="connsiteY17" fmla="*/ 733245 h 948906"/>
              <a:gd name="connsiteX18" fmla="*/ 715992 w 1302588"/>
              <a:gd name="connsiteY18" fmla="*/ 750498 h 948906"/>
              <a:gd name="connsiteX19" fmla="*/ 638354 w 1302588"/>
              <a:gd name="connsiteY19" fmla="*/ 776377 h 948906"/>
              <a:gd name="connsiteX20" fmla="*/ 612475 w 1302588"/>
              <a:gd name="connsiteY20" fmla="*/ 785004 h 948906"/>
              <a:gd name="connsiteX21" fmla="*/ 560716 w 1302588"/>
              <a:gd name="connsiteY21" fmla="*/ 793630 h 948906"/>
              <a:gd name="connsiteX22" fmla="*/ 517584 w 1302588"/>
              <a:gd name="connsiteY22" fmla="*/ 802257 h 948906"/>
              <a:gd name="connsiteX23" fmla="*/ 465826 w 1302588"/>
              <a:gd name="connsiteY23" fmla="*/ 819509 h 948906"/>
              <a:gd name="connsiteX24" fmla="*/ 396815 w 1302588"/>
              <a:gd name="connsiteY24" fmla="*/ 828136 h 948906"/>
              <a:gd name="connsiteX25" fmla="*/ 319177 w 1302588"/>
              <a:gd name="connsiteY25" fmla="*/ 845389 h 948906"/>
              <a:gd name="connsiteX26" fmla="*/ 241539 w 1302588"/>
              <a:gd name="connsiteY26" fmla="*/ 871268 h 948906"/>
              <a:gd name="connsiteX27" fmla="*/ 215660 w 1302588"/>
              <a:gd name="connsiteY27" fmla="*/ 879894 h 948906"/>
              <a:gd name="connsiteX28" fmla="*/ 189781 w 1302588"/>
              <a:gd name="connsiteY28" fmla="*/ 888521 h 948906"/>
              <a:gd name="connsiteX29" fmla="*/ 155275 w 1302588"/>
              <a:gd name="connsiteY29" fmla="*/ 897147 h 948906"/>
              <a:gd name="connsiteX30" fmla="*/ 103516 w 1302588"/>
              <a:gd name="connsiteY30" fmla="*/ 914400 h 948906"/>
              <a:gd name="connsiteX31" fmla="*/ 51758 w 1302588"/>
              <a:gd name="connsiteY31" fmla="*/ 931653 h 948906"/>
              <a:gd name="connsiteX32" fmla="*/ 25879 w 1302588"/>
              <a:gd name="connsiteY32" fmla="*/ 940279 h 948906"/>
              <a:gd name="connsiteX33" fmla="*/ 0 w 1302588"/>
              <a:gd name="connsiteY33" fmla="*/ 948906 h 948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02588" h="948906">
                <a:moveTo>
                  <a:pt x="1121433" y="0"/>
                </a:moveTo>
                <a:cubicBezTo>
                  <a:pt x="1167441" y="60385"/>
                  <a:pt x="1213907" y="120423"/>
                  <a:pt x="1259456" y="181155"/>
                </a:cubicBezTo>
                <a:cubicBezTo>
                  <a:pt x="1265677" y="189449"/>
                  <a:pt x="1272498" y="197560"/>
                  <a:pt x="1276709" y="207034"/>
                </a:cubicBezTo>
                <a:cubicBezTo>
                  <a:pt x="1288712" y="234040"/>
                  <a:pt x="1295418" y="264618"/>
                  <a:pt x="1302588" y="293298"/>
                </a:cubicBezTo>
                <a:cubicBezTo>
                  <a:pt x="1299713" y="327804"/>
                  <a:pt x="1298538" y="362493"/>
                  <a:pt x="1293962" y="396815"/>
                </a:cubicBezTo>
                <a:cubicBezTo>
                  <a:pt x="1292760" y="405828"/>
                  <a:pt x="1291015" y="415594"/>
                  <a:pt x="1285335" y="422694"/>
                </a:cubicBezTo>
                <a:cubicBezTo>
                  <a:pt x="1267552" y="444922"/>
                  <a:pt x="1242029" y="460306"/>
                  <a:pt x="1224950" y="483079"/>
                </a:cubicBezTo>
                <a:cubicBezTo>
                  <a:pt x="1192851" y="525879"/>
                  <a:pt x="1211034" y="509610"/>
                  <a:pt x="1173192" y="534838"/>
                </a:cubicBezTo>
                <a:cubicBezTo>
                  <a:pt x="1144438" y="577968"/>
                  <a:pt x="1164564" y="554968"/>
                  <a:pt x="1104181" y="595223"/>
                </a:cubicBezTo>
                <a:lnTo>
                  <a:pt x="1078301" y="612475"/>
                </a:lnTo>
                <a:cubicBezTo>
                  <a:pt x="1069675" y="618226"/>
                  <a:pt x="1062480" y="627213"/>
                  <a:pt x="1052422" y="629728"/>
                </a:cubicBezTo>
                <a:lnTo>
                  <a:pt x="1017916" y="638355"/>
                </a:lnTo>
                <a:cubicBezTo>
                  <a:pt x="1000663" y="649857"/>
                  <a:pt x="985829" y="666303"/>
                  <a:pt x="966158" y="672860"/>
                </a:cubicBezTo>
                <a:cubicBezTo>
                  <a:pt x="957532" y="675736"/>
                  <a:pt x="948412" y="677420"/>
                  <a:pt x="940279" y="681487"/>
                </a:cubicBezTo>
                <a:cubicBezTo>
                  <a:pt x="931006" y="686124"/>
                  <a:pt x="924108" y="695100"/>
                  <a:pt x="914400" y="698740"/>
                </a:cubicBezTo>
                <a:cubicBezTo>
                  <a:pt x="900671" y="703888"/>
                  <a:pt x="885492" y="703810"/>
                  <a:pt x="871267" y="707366"/>
                </a:cubicBezTo>
                <a:cubicBezTo>
                  <a:pt x="850959" y="712443"/>
                  <a:pt x="830934" y="718604"/>
                  <a:pt x="810883" y="724619"/>
                </a:cubicBezTo>
                <a:cubicBezTo>
                  <a:pt x="802173" y="727232"/>
                  <a:pt x="793776" y="730852"/>
                  <a:pt x="785003" y="733245"/>
                </a:cubicBezTo>
                <a:cubicBezTo>
                  <a:pt x="762127" y="739484"/>
                  <a:pt x="738996" y="744747"/>
                  <a:pt x="715992" y="750498"/>
                </a:cubicBezTo>
                <a:cubicBezTo>
                  <a:pt x="670966" y="780516"/>
                  <a:pt x="708089" y="760880"/>
                  <a:pt x="638354" y="776377"/>
                </a:cubicBezTo>
                <a:cubicBezTo>
                  <a:pt x="629478" y="778350"/>
                  <a:pt x="621351" y="783031"/>
                  <a:pt x="612475" y="785004"/>
                </a:cubicBezTo>
                <a:cubicBezTo>
                  <a:pt x="595401" y="788798"/>
                  <a:pt x="577925" y="790501"/>
                  <a:pt x="560716" y="793630"/>
                </a:cubicBezTo>
                <a:cubicBezTo>
                  <a:pt x="546290" y="796253"/>
                  <a:pt x="531729" y="798399"/>
                  <a:pt x="517584" y="802257"/>
                </a:cubicBezTo>
                <a:cubicBezTo>
                  <a:pt x="500039" y="807042"/>
                  <a:pt x="483871" y="817253"/>
                  <a:pt x="465826" y="819509"/>
                </a:cubicBezTo>
                <a:lnTo>
                  <a:pt x="396815" y="828136"/>
                </a:lnTo>
                <a:cubicBezTo>
                  <a:pt x="322767" y="852817"/>
                  <a:pt x="440638" y="815024"/>
                  <a:pt x="319177" y="845389"/>
                </a:cubicBezTo>
                <a:cubicBezTo>
                  <a:pt x="319138" y="845399"/>
                  <a:pt x="254498" y="866948"/>
                  <a:pt x="241539" y="871268"/>
                </a:cubicBezTo>
                <a:lnTo>
                  <a:pt x="215660" y="879894"/>
                </a:lnTo>
                <a:cubicBezTo>
                  <a:pt x="207034" y="882770"/>
                  <a:pt x="198603" y="886316"/>
                  <a:pt x="189781" y="888521"/>
                </a:cubicBezTo>
                <a:cubicBezTo>
                  <a:pt x="178279" y="891396"/>
                  <a:pt x="166631" y="893740"/>
                  <a:pt x="155275" y="897147"/>
                </a:cubicBezTo>
                <a:cubicBezTo>
                  <a:pt x="137856" y="902373"/>
                  <a:pt x="120769" y="908649"/>
                  <a:pt x="103516" y="914400"/>
                </a:cubicBezTo>
                <a:lnTo>
                  <a:pt x="51758" y="931653"/>
                </a:lnTo>
                <a:lnTo>
                  <a:pt x="25879" y="940279"/>
                </a:lnTo>
                <a:lnTo>
                  <a:pt x="0" y="948906"/>
                </a:lnTo>
              </a:path>
            </a:pathLst>
          </a:custGeom>
          <a:noFill/>
          <a:ln w="317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A5C8FB-512D-46FC-98A5-78EA2E3F7CC1}"/>
              </a:ext>
            </a:extLst>
          </p:cNvPr>
          <p:cNvGrpSpPr/>
          <p:nvPr/>
        </p:nvGrpSpPr>
        <p:grpSpPr>
          <a:xfrm>
            <a:off x="5213230" y="3056194"/>
            <a:ext cx="3068033" cy="1234545"/>
            <a:chOff x="5105400" y="3056194"/>
            <a:chExt cx="3175863" cy="1296628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B54F8129-9390-46B4-B537-5FE0ADFC05CB}"/>
                </a:ext>
              </a:extLst>
            </p:cNvPr>
            <p:cNvSpPr/>
            <p:nvPr/>
          </p:nvSpPr>
          <p:spPr>
            <a:xfrm>
              <a:off x="5105400" y="3056194"/>
              <a:ext cx="3175863" cy="129662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67092CD-F85B-4FD8-877B-4D5E9CAF5670}"/>
                </a:ext>
              </a:extLst>
            </p:cNvPr>
            <p:cNvSpPr txBox="1"/>
            <p:nvPr/>
          </p:nvSpPr>
          <p:spPr>
            <a:xfrm>
              <a:off x="5334000" y="3177197"/>
              <a:ext cx="2759551" cy="9697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chemeClr val="accent4">
                      <a:lumMod val="75000"/>
                    </a:schemeClr>
                  </a:solidFill>
                  <a:latin typeface="Arial Narrow" panose="020B0606020202030204" pitchFamily="34" charset="0"/>
                </a:rPr>
                <a:t>Internally produces a string using a method with signature </a:t>
              </a:r>
              <a:r>
                <a:rPr lang="en-US" b="1" i="1" dirty="0">
                  <a:solidFill>
                    <a:schemeClr val="accent4">
                      <a:lumMod val="75000"/>
                    </a:schemeClr>
                  </a:solidFill>
                  <a:latin typeface="Arial Narrow" panose="020B0606020202030204" pitchFamily="34" charset="0"/>
                </a:rPr>
                <a:t>Error( ) string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98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3048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EFF106-D063-4ECC-9EFE-192E781BA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620000" cy="1066800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2400"/>
              </a:spcAft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400" b="1" dirty="0">
              <a:solidFill>
                <a:schemeClr val="accent3">
                  <a:lumMod val="75000"/>
                </a:schemeClr>
              </a:solidFill>
              <a:latin typeface="MV Boli" panose="02000500030200090000" pitchFamily="2" charset="0"/>
              <a:ea typeface="Verdana" pitchFamily="34" charset="0"/>
              <a:cs typeface="MV Boli" panose="02000500030200090000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A48962-BF72-452F-B599-D56AF0CEB4F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620000" cy="533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600"/>
              </a:spcBef>
              <a:spcAft>
                <a:spcPts val="2400"/>
              </a:spcAft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Miscellaneous issues</a:t>
            </a:r>
            <a:endParaRPr lang="en-US" sz="1400" b="1" dirty="0">
              <a:solidFill>
                <a:schemeClr val="accent3">
                  <a:lumMod val="75000"/>
                </a:schemeClr>
              </a:solidFill>
              <a:latin typeface="MV Boli" panose="02000500030200090000" pitchFamily="2" charset="0"/>
              <a:ea typeface="Verdana" pitchFamily="34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172499"/>
            <a:ext cx="7361168" cy="53807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import (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"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Define a custom type that implements the error interface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MyCustomError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struct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Code    int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Message string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Implement the Error() method for </a:t>
            </a:r>
            <a:r>
              <a:rPr lang="en-US" sz="1400" dirty="0" err="1">
                <a:solidFill>
                  <a:srgbClr val="00B0F0"/>
                </a:solidFill>
                <a:latin typeface="Consolas" panose="020B0609020204030204" pitchFamily="49" charset="0"/>
              </a:rPr>
              <a:t>MyCustomError</a:t>
            </a:r>
            <a:endParaRPr lang="en-US" sz="1400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(e *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MyCustomError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Error() string 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return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fmt.Sprintf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("Error %d: %s",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e.Code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e.Message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Create an instance of </a:t>
            </a:r>
            <a:r>
              <a:rPr lang="en-US" sz="1400" dirty="0" err="1">
                <a:solidFill>
                  <a:srgbClr val="00B0F0"/>
                </a:solidFill>
                <a:latin typeface="Consolas" panose="020B0609020204030204" pitchFamily="49" charset="0"/>
              </a:rPr>
              <a:t>MyCustomError</a:t>
            </a:r>
            <a:endParaRPr lang="en-US" sz="1400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err := &amp;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MyCustomError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Code:    404,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Message: "Resource not found",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Print the error (calls the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Error() </a:t>
            </a: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method automatically)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Check if the error is not nil and handle it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if err != nil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fmt.Printf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("Handling custom error: %s\n",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  <a:endParaRPr lang="en-US" sz="11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6269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Another Error Example            </a:t>
            </a:r>
            <a:r>
              <a:rPr lang="en-US" sz="1600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600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600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AEE168F-555B-4EAE-AAEC-67153F0130DC}"/>
              </a:ext>
            </a:extLst>
          </p:cNvPr>
          <p:cNvSpPr/>
          <p:nvPr/>
        </p:nvSpPr>
        <p:spPr>
          <a:xfrm>
            <a:off x="2611120" y="3657600"/>
            <a:ext cx="2794188" cy="1813007"/>
          </a:xfrm>
          <a:custGeom>
            <a:avLst/>
            <a:gdLst>
              <a:gd name="connsiteX0" fmla="*/ 0 w 2794188"/>
              <a:gd name="connsiteY0" fmla="*/ 1696720 h 1762207"/>
              <a:gd name="connsiteX1" fmla="*/ 2387600 w 2794188"/>
              <a:gd name="connsiteY1" fmla="*/ 1056640 h 1762207"/>
              <a:gd name="connsiteX2" fmla="*/ 2631440 w 2794188"/>
              <a:gd name="connsiteY2" fmla="*/ 894080 h 1762207"/>
              <a:gd name="connsiteX3" fmla="*/ 2712720 w 2794188"/>
              <a:gd name="connsiteY3" fmla="*/ 812800 h 1762207"/>
              <a:gd name="connsiteX4" fmla="*/ 2733040 w 2794188"/>
              <a:gd name="connsiteY4" fmla="*/ 762000 h 1762207"/>
              <a:gd name="connsiteX5" fmla="*/ 2753360 w 2794188"/>
              <a:gd name="connsiteY5" fmla="*/ 721360 h 1762207"/>
              <a:gd name="connsiteX6" fmla="*/ 2783840 w 2794188"/>
              <a:gd name="connsiteY6" fmla="*/ 629920 h 1762207"/>
              <a:gd name="connsiteX7" fmla="*/ 2794000 w 2794188"/>
              <a:gd name="connsiteY7" fmla="*/ 558800 h 1762207"/>
              <a:gd name="connsiteX8" fmla="*/ 2753360 w 2794188"/>
              <a:gd name="connsiteY8" fmla="*/ 284480 h 1762207"/>
              <a:gd name="connsiteX9" fmla="*/ 2722880 w 2794188"/>
              <a:gd name="connsiteY9" fmla="*/ 203200 h 1762207"/>
              <a:gd name="connsiteX10" fmla="*/ 2692400 w 2794188"/>
              <a:gd name="connsiteY10" fmla="*/ 162560 h 1762207"/>
              <a:gd name="connsiteX11" fmla="*/ 2621280 w 2794188"/>
              <a:gd name="connsiteY11" fmla="*/ 40640 h 1762207"/>
              <a:gd name="connsiteX12" fmla="*/ 2600960 w 2794188"/>
              <a:gd name="connsiteY12" fmla="*/ 10160 h 1762207"/>
              <a:gd name="connsiteX13" fmla="*/ 2590800 w 2794188"/>
              <a:gd name="connsiteY13" fmla="*/ 0 h 176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94188" h="1762207">
                <a:moveTo>
                  <a:pt x="0" y="1696720"/>
                </a:moveTo>
                <a:cubicBezTo>
                  <a:pt x="882679" y="1857207"/>
                  <a:pt x="205704" y="1751284"/>
                  <a:pt x="2387600" y="1056640"/>
                </a:cubicBezTo>
                <a:cubicBezTo>
                  <a:pt x="2595904" y="990323"/>
                  <a:pt x="2544782" y="971110"/>
                  <a:pt x="2631440" y="894080"/>
                </a:cubicBezTo>
                <a:cubicBezTo>
                  <a:pt x="2671188" y="858748"/>
                  <a:pt x="2691851" y="854539"/>
                  <a:pt x="2712720" y="812800"/>
                </a:cubicBezTo>
                <a:cubicBezTo>
                  <a:pt x="2720876" y="796488"/>
                  <a:pt x="2725633" y="778666"/>
                  <a:pt x="2733040" y="762000"/>
                </a:cubicBezTo>
                <a:cubicBezTo>
                  <a:pt x="2739191" y="748160"/>
                  <a:pt x="2747923" y="735496"/>
                  <a:pt x="2753360" y="721360"/>
                </a:cubicBezTo>
                <a:cubicBezTo>
                  <a:pt x="2764894" y="691373"/>
                  <a:pt x="2783840" y="629920"/>
                  <a:pt x="2783840" y="629920"/>
                </a:cubicBezTo>
                <a:cubicBezTo>
                  <a:pt x="2787227" y="606213"/>
                  <a:pt x="2795542" y="582698"/>
                  <a:pt x="2794000" y="558800"/>
                </a:cubicBezTo>
                <a:cubicBezTo>
                  <a:pt x="2786311" y="439618"/>
                  <a:pt x="2786270" y="374981"/>
                  <a:pt x="2753360" y="284480"/>
                </a:cubicBezTo>
                <a:cubicBezTo>
                  <a:pt x="2743471" y="257286"/>
                  <a:pt x="2735820" y="229081"/>
                  <a:pt x="2722880" y="203200"/>
                </a:cubicBezTo>
                <a:cubicBezTo>
                  <a:pt x="2715307" y="188054"/>
                  <a:pt x="2701375" y="176919"/>
                  <a:pt x="2692400" y="162560"/>
                </a:cubicBezTo>
                <a:cubicBezTo>
                  <a:pt x="2667464" y="122662"/>
                  <a:pt x="2647378" y="79787"/>
                  <a:pt x="2621280" y="40640"/>
                </a:cubicBezTo>
                <a:cubicBezTo>
                  <a:pt x="2614507" y="30480"/>
                  <a:pt x="2608286" y="19929"/>
                  <a:pt x="2600960" y="10160"/>
                </a:cubicBezTo>
                <a:cubicBezTo>
                  <a:pt x="2598086" y="6328"/>
                  <a:pt x="2594187" y="3387"/>
                  <a:pt x="2590800" y="0"/>
                </a:cubicBezTo>
              </a:path>
            </a:pathLst>
          </a:custGeom>
          <a:noFill/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8CE0C9-547C-47EC-ABEF-343E999B6FD8}"/>
              </a:ext>
            </a:extLst>
          </p:cNvPr>
          <p:cNvSpPr/>
          <p:nvPr/>
        </p:nvSpPr>
        <p:spPr>
          <a:xfrm rot="19198624">
            <a:off x="5308369" y="3833194"/>
            <a:ext cx="1804030" cy="1762207"/>
          </a:xfrm>
          <a:custGeom>
            <a:avLst/>
            <a:gdLst>
              <a:gd name="connsiteX0" fmla="*/ 0 w 2794188"/>
              <a:gd name="connsiteY0" fmla="*/ 1696720 h 1762207"/>
              <a:gd name="connsiteX1" fmla="*/ 2387600 w 2794188"/>
              <a:gd name="connsiteY1" fmla="*/ 1056640 h 1762207"/>
              <a:gd name="connsiteX2" fmla="*/ 2631440 w 2794188"/>
              <a:gd name="connsiteY2" fmla="*/ 894080 h 1762207"/>
              <a:gd name="connsiteX3" fmla="*/ 2712720 w 2794188"/>
              <a:gd name="connsiteY3" fmla="*/ 812800 h 1762207"/>
              <a:gd name="connsiteX4" fmla="*/ 2733040 w 2794188"/>
              <a:gd name="connsiteY4" fmla="*/ 762000 h 1762207"/>
              <a:gd name="connsiteX5" fmla="*/ 2753360 w 2794188"/>
              <a:gd name="connsiteY5" fmla="*/ 721360 h 1762207"/>
              <a:gd name="connsiteX6" fmla="*/ 2783840 w 2794188"/>
              <a:gd name="connsiteY6" fmla="*/ 629920 h 1762207"/>
              <a:gd name="connsiteX7" fmla="*/ 2794000 w 2794188"/>
              <a:gd name="connsiteY7" fmla="*/ 558800 h 1762207"/>
              <a:gd name="connsiteX8" fmla="*/ 2753360 w 2794188"/>
              <a:gd name="connsiteY8" fmla="*/ 284480 h 1762207"/>
              <a:gd name="connsiteX9" fmla="*/ 2722880 w 2794188"/>
              <a:gd name="connsiteY9" fmla="*/ 203200 h 1762207"/>
              <a:gd name="connsiteX10" fmla="*/ 2692400 w 2794188"/>
              <a:gd name="connsiteY10" fmla="*/ 162560 h 1762207"/>
              <a:gd name="connsiteX11" fmla="*/ 2621280 w 2794188"/>
              <a:gd name="connsiteY11" fmla="*/ 40640 h 1762207"/>
              <a:gd name="connsiteX12" fmla="*/ 2600960 w 2794188"/>
              <a:gd name="connsiteY12" fmla="*/ 10160 h 1762207"/>
              <a:gd name="connsiteX13" fmla="*/ 2590800 w 2794188"/>
              <a:gd name="connsiteY13" fmla="*/ 0 h 176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94188" h="1762207">
                <a:moveTo>
                  <a:pt x="0" y="1696720"/>
                </a:moveTo>
                <a:cubicBezTo>
                  <a:pt x="882679" y="1857207"/>
                  <a:pt x="205704" y="1751284"/>
                  <a:pt x="2387600" y="1056640"/>
                </a:cubicBezTo>
                <a:cubicBezTo>
                  <a:pt x="2595904" y="990323"/>
                  <a:pt x="2544782" y="971110"/>
                  <a:pt x="2631440" y="894080"/>
                </a:cubicBezTo>
                <a:cubicBezTo>
                  <a:pt x="2671188" y="858748"/>
                  <a:pt x="2691851" y="854539"/>
                  <a:pt x="2712720" y="812800"/>
                </a:cubicBezTo>
                <a:cubicBezTo>
                  <a:pt x="2720876" y="796488"/>
                  <a:pt x="2725633" y="778666"/>
                  <a:pt x="2733040" y="762000"/>
                </a:cubicBezTo>
                <a:cubicBezTo>
                  <a:pt x="2739191" y="748160"/>
                  <a:pt x="2747923" y="735496"/>
                  <a:pt x="2753360" y="721360"/>
                </a:cubicBezTo>
                <a:cubicBezTo>
                  <a:pt x="2764894" y="691373"/>
                  <a:pt x="2783840" y="629920"/>
                  <a:pt x="2783840" y="629920"/>
                </a:cubicBezTo>
                <a:cubicBezTo>
                  <a:pt x="2787227" y="606213"/>
                  <a:pt x="2795542" y="582698"/>
                  <a:pt x="2794000" y="558800"/>
                </a:cubicBezTo>
                <a:cubicBezTo>
                  <a:pt x="2786311" y="439618"/>
                  <a:pt x="2786270" y="374981"/>
                  <a:pt x="2753360" y="284480"/>
                </a:cubicBezTo>
                <a:cubicBezTo>
                  <a:pt x="2743471" y="257286"/>
                  <a:pt x="2735820" y="229081"/>
                  <a:pt x="2722880" y="203200"/>
                </a:cubicBezTo>
                <a:cubicBezTo>
                  <a:pt x="2715307" y="188054"/>
                  <a:pt x="2701375" y="176919"/>
                  <a:pt x="2692400" y="162560"/>
                </a:cubicBezTo>
                <a:cubicBezTo>
                  <a:pt x="2667464" y="122662"/>
                  <a:pt x="2647378" y="79787"/>
                  <a:pt x="2621280" y="40640"/>
                </a:cubicBezTo>
                <a:cubicBezTo>
                  <a:pt x="2614507" y="30480"/>
                  <a:pt x="2608286" y="19929"/>
                  <a:pt x="2600960" y="10160"/>
                </a:cubicBezTo>
                <a:cubicBezTo>
                  <a:pt x="2598086" y="6328"/>
                  <a:pt x="2594187" y="3387"/>
                  <a:pt x="2590800" y="0"/>
                </a:cubicBezTo>
              </a:path>
            </a:pathLst>
          </a:custGeom>
          <a:noFill/>
          <a:ln w="317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4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665968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The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panic </a:t>
            </a:r>
            <a:r>
              <a:rPr lang="en-US" sz="1800" dirty="0">
                <a:latin typeface="Arial Narrow" panose="020B0606020202030204" pitchFamily="34" charset="0"/>
              </a:rPr>
              <a:t>mechanism is used for serious errors that are not expected and not recoverable in normal execution (like error handling) 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It is used when something happens so severely that normal program execution simply cannot continue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Calling panic causes normal execution flow to end, and the runtime system begins unwinding the call stack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800" dirty="0">
              <a:latin typeface="Arial Narrow" panose="020B0606020202030204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8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endParaRPr lang="en-US" sz="1800" dirty="0">
              <a:latin typeface="Arial Narrow" panose="020B0606020202030204" pitchFamily="34" charset="0"/>
            </a:endParaRPr>
          </a:p>
          <a:p>
            <a:pPr marL="182880" indent="-182880">
              <a:spcBef>
                <a:spcPts val="60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Unwinding means going back to each active function and doing any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defer</a:t>
            </a:r>
            <a:r>
              <a:rPr lang="en-US" sz="1800" dirty="0">
                <a:latin typeface="Arial Narrow" panose="020B0606020202030204" pitchFamily="34" charset="0"/>
              </a:rPr>
              <a:t> statements (in reverse order, they are stacked)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Note that any defer calls in the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panic</a:t>
            </a:r>
            <a:r>
              <a:rPr lang="en-US" sz="1800" dirty="0" err="1">
                <a:latin typeface="Arial Narrow" panose="020B0606020202030204" pitchFamily="34" charset="0"/>
              </a:rPr>
              <a:t>’ing</a:t>
            </a:r>
            <a:r>
              <a:rPr lang="en-US" sz="1800" dirty="0">
                <a:latin typeface="Arial Narrow" panose="020B0606020202030204" pitchFamily="34" charset="0"/>
              </a:rPr>
              <a:t> function will be run, and </a:t>
            </a:r>
            <a:r>
              <a:rPr lang="en-US" sz="1800" i="1" dirty="0">
                <a:latin typeface="Arial Narrow" panose="020B0606020202030204" pitchFamily="34" charset="0"/>
              </a:rPr>
              <a:t>first </a:t>
            </a:r>
            <a:r>
              <a:rPr lang="en-US" sz="1800" dirty="0">
                <a:latin typeface="Arial Narrow" panose="020B0606020202030204" pitchFamily="34" charset="0"/>
              </a:rPr>
              <a:t>as stack unwinding starts with the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panic</a:t>
            </a:r>
            <a:r>
              <a:rPr lang="en-US" sz="1800" dirty="0" err="1">
                <a:latin typeface="Arial Narrow" panose="020B0606020202030204" pitchFamily="34" charset="0"/>
              </a:rPr>
              <a:t>’ing</a:t>
            </a:r>
            <a:r>
              <a:rPr lang="en-US" sz="1800" dirty="0">
                <a:latin typeface="Arial Narrow" panose="020B0606020202030204" pitchFamily="34" charset="0"/>
              </a:rPr>
              <a:t> function stack frame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838200" y="3581400"/>
            <a:ext cx="7171959" cy="133711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main()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panic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("a serious problem occurred")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normal execution flow is interrupted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("This will not be printed")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52178"/>
            <a:ext cx="7924800" cy="4480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Second error mechanism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96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Panic and Recover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7389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7" grpId="0" uiExpand="1" build="p"/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533400" y="1828799"/>
            <a:ext cx="7589768" cy="32922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panic</a:t>
            </a: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is called</a:t>
            </a:r>
            <a:r>
              <a:rPr lang="en-US" sz="1800" dirty="0">
                <a:latin typeface="Arial Narrow" panose="020B0606020202030204" pitchFamily="34" charset="0"/>
              </a:rPr>
              <a:t>: A panic is triggered in a some function.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Deferred functions run</a:t>
            </a:r>
            <a:r>
              <a:rPr lang="en-US" sz="1800" dirty="0">
                <a:latin typeface="Arial Narrow" panose="020B0606020202030204" pitchFamily="34" charset="0"/>
              </a:rPr>
              <a:t>: Go runs all deferred functions in the current function before moving up the call stack.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Stack unwinding</a:t>
            </a:r>
            <a:r>
              <a:rPr lang="en-US" sz="1800" dirty="0">
                <a:latin typeface="Arial Narrow" panose="020B0606020202030204" pitchFamily="34" charset="0"/>
              </a:rPr>
              <a:t>: The stack unwinds as each function completes its deferred calls.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recover</a:t>
            </a: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can catch the panic: </a:t>
            </a:r>
            <a:r>
              <a:rPr lang="en-US" sz="1800" dirty="0">
                <a:latin typeface="Arial Narrow" panose="020B0606020202030204" pitchFamily="34" charset="0"/>
              </a:rPr>
              <a:t>If recover is used in a deferred function, it stops the panic and the program continues running from the point where recover was called.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Program crash:</a:t>
            </a:r>
            <a:r>
              <a:rPr lang="en-US" sz="1800" dirty="0">
                <a:latin typeface="Arial Narrow" panose="020B0606020202030204" pitchFamily="34" charset="0"/>
              </a:rPr>
              <a:t> If no recover is found by the time panic reaches main, the program exits with a failure.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52177"/>
            <a:ext cx="7924800" cy="584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Typical panic workflow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6140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Panic and Recover                   </a:t>
            </a:r>
            <a:r>
              <a:rPr lang="en-US" sz="11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100" b="1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1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b="1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56926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533400" y="1828799"/>
            <a:ext cx="7589768" cy="43434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mightPanic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"Something went wrong"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defer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if r :=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recover()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; r != nil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"Recovered from panic:"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, 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}()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mightPanic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"Execution resumes after recovery"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52177"/>
            <a:ext cx="7924800" cy="584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6140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Panic and Recover                    </a:t>
            </a:r>
            <a:r>
              <a:rPr lang="en-US" sz="12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200" b="1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2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b="1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3597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533400" y="1828799"/>
            <a:ext cx="7589768" cy="43434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mightPanic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"Something went wrong"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defer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if r :=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recover()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; r != nil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"Recovered from panic:"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, 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}()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mightPanic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"Execution resumes after recovery"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52177"/>
            <a:ext cx="7924800" cy="584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6140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Panic and Recover                    </a:t>
            </a:r>
            <a:r>
              <a:rPr lang="en-US" sz="12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200" b="1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2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b="1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A10390C-A0D7-4734-9A67-589F981694D1}"/>
              </a:ext>
            </a:extLst>
          </p:cNvPr>
          <p:cNvGrpSpPr/>
          <p:nvPr/>
        </p:nvGrpSpPr>
        <p:grpSpPr>
          <a:xfrm>
            <a:off x="4572000" y="1676400"/>
            <a:ext cx="3048000" cy="1447800"/>
            <a:chOff x="4191000" y="1600200"/>
            <a:chExt cx="3048000" cy="144780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C44411B4-3387-48E3-B885-D5730DCE7E5D}"/>
                </a:ext>
              </a:extLst>
            </p:cNvPr>
            <p:cNvSpPr/>
            <p:nvPr/>
          </p:nvSpPr>
          <p:spPr>
            <a:xfrm>
              <a:off x="4191000" y="1600200"/>
              <a:ext cx="2971800" cy="1447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9B3397-DF06-4C74-BB21-558E8FB585D3}"/>
                </a:ext>
              </a:extLst>
            </p:cNvPr>
            <p:cNvSpPr txBox="1"/>
            <p:nvPr/>
          </p:nvSpPr>
          <p:spPr>
            <a:xfrm>
              <a:off x="4339786" y="1674674"/>
              <a:ext cx="289921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B34D1F"/>
                  </a:solidFill>
                  <a:latin typeface="Bahnschrift" panose="020B0502040204020203" pitchFamily="34" charset="0"/>
                </a:rPr>
                <a:t>recover</a:t>
              </a:r>
              <a:r>
                <a:rPr lang="en-US" dirty="0">
                  <a:solidFill>
                    <a:srgbClr val="C00000"/>
                  </a:solidFill>
                  <a:latin typeface="Bahnschrift" panose="020B0502040204020203" pitchFamily="34" charset="0"/>
                </a:rPr>
                <a:t> </a:t>
              </a:r>
              <a:r>
                <a:rPr lang="en-US" dirty="0">
                  <a:solidFill>
                    <a:schemeClr val="accent4">
                      <a:lumMod val="75000"/>
                    </a:schemeClr>
                  </a:solidFill>
                  <a:latin typeface="Bahnschrift" panose="020B0502040204020203" pitchFamily="34" charset="0"/>
                </a:rPr>
                <a:t>must appear in a defer statement, since normal execution is suspended in a </a:t>
              </a:r>
              <a:r>
                <a:rPr lang="en-US" dirty="0">
                  <a:solidFill>
                    <a:srgbClr val="B34D1F"/>
                  </a:solidFill>
                  <a:latin typeface="Bahnschrift" panose="020B0502040204020203" pitchFamily="34" charset="0"/>
                </a:rPr>
                <a:t>panic</a:t>
              </a: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92D3A6C-7948-4A57-BFA3-BBADC3DFAC20}"/>
              </a:ext>
            </a:extLst>
          </p:cNvPr>
          <p:cNvSpPr/>
          <p:nvPr/>
        </p:nvSpPr>
        <p:spPr>
          <a:xfrm>
            <a:off x="1656272" y="2812211"/>
            <a:ext cx="2907102" cy="759125"/>
          </a:xfrm>
          <a:custGeom>
            <a:avLst/>
            <a:gdLst>
              <a:gd name="connsiteX0" fmla="*/ 2907102 w 2907102"/>
              <a:gd name="connsiteY0" fmla="*/ 8627 h 759125"/>
              <a:gd name="connsiteX1" fmla="*/ 2863970 w 2907102"/>
              <a:gd name="connsiteY1" fmla="*/ 0 h 759125"/>
              <a:gd name="connsiteX2" fmla="*/ 2751826 w 2907102"/>
              <a:gd name="connsiteY2" fmla="*/ 17253 h 759125"/>
              <a:gd name="connsiteX3" fmla="*/ 2717320 w 2907102"/>
              <a:gd name="connsiteY3" fmla="*/ 25880 h 759125"/>
              <a:gd name="connsiteX4" fmla="*/ 2587924 w 2907102"/>
              <a:gd name="connsiteY4" fmla="*/ 51759 h 759125"/>
              <a:gd name="connsiteX5" fmla="*/ 2527539 w 2907102"/>
              <a:gd name="connsiteY5" fmla="*/ 69012 h 759125"/>
              <a:gd name="connsiteX6" fmla="*/ 2467154 w 2907102"/>
              <a:gd name="connsiteY6" fmla="*/ 86264 h 759125"/>
              <a:gd name="connsiteX7" fmla="*/ 2432649 w 2907102"/>
              <a:gd name="connsiteY7" fmla="*/ 94891 h 759125"/>
              <a:gd name="connsiteX8" fmla="*/ 2329132 w 2907102"/>
              <a:gd name="connsiteY8" fmla="*/ 129397 h 759125"/>
              <a:gd name="connsiteX9" fmla="*/ 2096219 w 2907102"/>
              <a:gd name="connsiteY9" fmla="*/ 163902 h 759125"/>
              <a:gd name="connsiteX10" fmla="*/ 1889185 w 2907102"/>
              <a:gd name="connsiteY10" fmla="*/ 189781 h 759125"/>
              <a:gd name="connsiteX11" fmla="*/ 1794294 w 2907102"/>
              <a:gd name="connsiteY11" fmla="*/ 207034 h 759125"/>
              <a:gd name="connsiteX12" fmla="*/ 1673524 w 2907102"/>
              <a:gd name="connsiteY12" fmla="*/ 232914 h 759125"/>
              <a:gd name="connsiteX13" fmla="*/ 1595886 w 2907102"/>
              <a:gd name="connsiteY13" fmla="*/ 258793 h 759125"/>
              <a:gd name="connsiteX14" fmla="*/ 1544128 w 2907102"/>
              <a:gd name="connsiteY14" fmla="*/ 267419 h 759125"/>
              <a:gd name="connsiteX15" fmla="*/ 1466490 w 2907102"/>
              <a:gd name="connsiteY15" fmla="*/ 284672 h 759125"/>
              <a:gd name="connsiteX16" fmla="*/ 1431985 w 2907102"/>
              <a:gd name="connsiteY16" fmla="*/ 293298 h 759125"/>
              <a:gd name="connsiteX17" fmla="*/ 1250830 w 2907102"/>
              <a:gd name="connsiteY17" fmla="*/ 319178 h 759125"/>
              <a:gd name="connsiteX18" fmla="*/ 1181819 w 2907102"/>
              <a:gd name="connsiteY18" fmla="*/ 336431 h 759125"/>
              <a:gd name="connsiteX19" fmla="*/ 1155939 w 2907102"/>
              <a:gd name="connsiteY19" fmla="*/ 345057 h 759125"/>
              <a:gd name="connsiteX20" fmla="*/ 1095554 w 2907102"/>
              <a:gd name="connsiteY20" fmla="*/ 362310 h 759125"/>
              <a:gd name="connsiteX21" fmla="*/ 1061049 w 2907102"/>
              <a:gd name="connsiteY21" fmla="*/ 370936 h 759125"/>
              <a:gd name="connsiteX22" fmla="*/ 1009290 w 2907102"/>
              <a:gd name="connsiteY22" fmla="*/ 396815 h 759125"/>
              <a:gd name="connsiteX23" fmla="*/ 957532 w 2907102"/>
              <a:gd name="connsiteY23" fmla="*/ 414068 h 759125"/>
              <a:gd name="connsiteX24" fmla="*/ 905773 w 2907102"/>
              <a:gd name="connsiteY24" fmla="*/ 448574 h 759125"/>
              <a:gd name="connsiteX25" fmla="*/ 879894 w 2907102"/>
              <a:gd name="connsiteY25" fmla="*/ 465827 h 759125"/>
              <a:gd name="connsiteX26" fmla="*/ 828136 w 2907102"/>
              <a:gd name="connsiteY26" fmla="*/ 483080 h 759125"/>
              <a:gd name="connsiteX27" fmla="*/ 802256 w 2907102"/>
              <a:gd name="connsiteY27" fmla="*/ 491706 h 759125"/>
              <a:gd name="connsiteX28" fmla="*/ 707366 w 2907102"/>
              <a:gd name="connsiteY28" fmla="*/ 508959 h 759125"/>
              <a:gd name="connsiteX29" fmla="*/ 681486 w 2907102"/>
              <a:gd name="connsiteY29" fmla="*/ 517585 h 759125"/>
              <a:gd name="connsiteX30" fmla="*/ 612475 w 2907102"/>
              <a:gd name="connsiteY30" fmla="*/ 534838 h 759125"/>
              <a:gd name="connsiteX31" fmla="*/ 569343 w 2907102"/>
              <a:gd name="connsiteY31" fmla="*/ 543464 h 759125"/>
              <a:gd name="connsiteX32" fmla="*/ 474453 w 2907102"/>
              <a:gd name="connsiteY32" fmla="*/ 569344 h 759125"/>
              <a:gd name="connsiteX33" fmla="*/ 353683 w 2907102"/>
              <a:gd name="connsiteY33" fmla="*/ 586597 h 759125"/>
              <a:gd name="connsiteX34" fmla="*/ 319177 w 2907102"/>
              <a:gd name="connsiteY34" fmla="*/ 595223 h 759125"/>
              <a:gd name="connsiteX35" fmla="*/ 241539 w 2907102"/>
              <a:gd name="connsiteY35" fmla="*/ 612476 h 759125"/>
              <a:gd name="connsiteX36" fmla="*/ 189781 w 2907102"/>
              <a:gd name="connsiteY36" fmla="*/ 629729 h 759125"/>
              <a:gd name="connsiteX37" fmla="*/ 155275 w 2907102"/>
              <a:gd name="connsiteY37" fmla="*/ 646981 h 759125"/>
              <a:gd name="connsiteX38" fmla="*/ 129396 w 2907102"/>
              <a:gd name="connsiteY38" fmla="*/ 655608 h 759125"/>
              <a:gd name="connsiteX39" fmla="*/ 77637 w 2907102"/>
              <a:gd name="connsiteY39" fmla="*/ 681487 h 759125"/>
              <a:gd name="connsiteX40" fmla="*/ 51758 w 2907102"/>
              <a:gd name="connsiteY40" fmla="*/ 698740 h 759125"/>
              <a:gd name="connsiteX41" fmla="*/ 25879 w 2907102"/>
              <a:gd name="connsiteY41" fmla="*/ 750498 h 759125"/>
              <a:gd name="connsiteX42" fmla="*/ 0 w 2907102"/>
              <a:gd name="connsiteY42" fmla="*/ 759125 h 75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907102" h="759125">
                <a:moveTo>
                  <a:pt x="2907102" y="8627"/>
                </a:moveTo>
                <a:cubicBezTo>
                  <a:pt x="2892725" y="5751"/>
                  <a:pt x="2878632" y="0"/>
                  <a:pt x="2863970" y="0"/>
                </a:cubicBezTo>
                <a:cubicBezTo>
                  <a:pt x="2837834" y="0"/>
                  <a:pt x="2781373" y="10687"/>
                  <a:pt x="2751826" y="17253"/>
                </a:cubicBezTo>
                <a:cubicBezTo>
                  <a:pt x="2740252" y="19825"/>
                  <a:pt x="2728922" y="23438"/>
                  <a:pt x="2717320" y="25880"/>
                </a:cubicBezTo>
                <a:cubicBezTo>
                  <a:pt x="2674277" y="34942"/>
                  <a:pt x="2630967" y="42698"/>
                  <a:pt x="2587924" y="51759"/>
                </a:cubicBezTo>
                <a:cubicBezTo>
                  <a:pt x="2545666" y="60655"/>
                  <a:pt x="2563846" y="58120"/>
                  <a:pt x="2527539" y="69012"/>
                </a:cubicBezTo>
                <a:cubicBezTo>
                  <a:pt x="2507488" y="75027"/>
                  <a:pt x="2487350" y="80756"/>
                  <a:pt x="2467154" y="86264"/>
                </a:cubicBezTo>
                <a:cubicBezTo>
                  <a:pt x="2455716" y="89383"/>
                  <a:pt x="2443965" y="91355"/>
                  <a:pt x="2432649" y="94891"/>
                </a:cubicBezTo>
                <a:cubicBezTo>
                  <a:pt x="2397933" y="105740"/>
                  <a:pt x="2365112" y="124067"/>
                  <a:pt x="2329132" y="129397"/>
                </a:cubicBezTo>
                <a:cubicBezTo>
                  <a:pt x="2251494" y="140899"/>
                  <a:pt x="2174224" y="155235"/>
                  <a:pt x="2096219" y="163902"/>
                </a:cubicBezTo>
                <a:cubicBezTo>
                  <a:pt x="1831507" y="193315"/>
                  <a:pt x="2023228" y="169159"/>
                  <a:pt x="1889185" y="189781"/>
                </a:cubicBezTo>
                <a:cubicBezTo>
                  <a:pt x="1808825" y="202144"/>
                  <a:pt x="1853329" y="192276"/>
                  <a:pt x="1794294" y="207034"/>
                </a:cubicBezTo>
                <a:cubicBezTo>
                  <a:pt x="1728652" y="239855"/>
                  <a:pt x="1784470" y="217064"/>
                  <a:pt x="1673524" y="232914"/>
                </a:cubicBezTo>
                <a:cubicBezTo>
                  <a:pt x="1624232" y="239956"/>
                  <a:pt x="1649719" y="244111"/>
                  <a:pt x="1595886" y="258793"/>
                </a:cubicBezTo>
                <a:cubicBezTo>
                  <a:pt x="1579012" y="263395"/>
                  <a:pt x="1561279" y="263989"/>
                  <a:pt x="1544128" y="267419"/>
                </a:cubicBezTo>
                <a:cubicBezTo>
                  <a:pt x="1518132" y="272618"/>
                  <a:pt x="1492322" y="278711"/>
                  <a:pt x="1466490" y="284672"/>
                </a:cubicBezTo>
                <a:cubicBezTo>
                  <a:pt x="1454938" y="287338"/>
                  <a:pt x="1443692" y="291425"/>
                  <a:pt x="1431985" y="293298"/>
                </a:cubicBezTo>
                <a:cubicBezTo>
                  <a:pt x="1371753" y="302935"/>
                  <a:pt x="1250830" y="319178"/>
                  <a:pt x="1250830" y="319178"/>
                </a:cubicBezTo>
                <a:cubicBezTo>
                  <a:pt x="1191677" y="338895"/>
                  <a:pt x="1265092" y="315613"/>
                  <a:pt x="1181819" y="336431"/>
                </a:cubicBezTo>
                <a:cubicBezTo>
                  <a:pt x="1172997" y="338636"/>
                  <a:pt x="1164649" y="342444"/>
                  <a:pt x="1155939" y="345057"/>
                </a:cubicBezTo>
                <a:cubicBezTo>
                  <a:pt x="1135888" y="351072"/>
                  <a:pt x="1115750" y="356802"/>
                  <a:pt x="1095554" y="362310"/>
                </a:cubicBezTo>
                <a:cubicBezTo>
                  <a:pt x="1084116" y="365429"/>
                  <a:pt x="1072448" y="367679"/>
                  <a:pt x="1061049" y="370936"/>
                </a:cubicBezTo>
                <a:cubicBezTo>
                  <a:pt x="994990" y="389810"/>
                  <a:pt x="1077334" y="366574"/>
                  <a:pt x="1009290" y="396815"/>
                </a:cubicBezTo>
                <a:cubicBezTo>
                  <a:pt x="992671" y="404201"/>
                  <a:pt x="957532" y="414068"/>
                  <a:pt x="957532" y="414068"/>
                </a:cubicBezTo>
                <a:lnTo>
                  <a:pt x="905773" y="448574"/>
                </a:lnTo>
                <a:cubicBezTo>
                  <a:pt x="897147" y="454325"/>
                  <a:pt x="889730" y="462548"/>
                  <a:pt x="879894" y="465827"/>
                </a:cubicBezTo>
                <a:lnTo>
                  <a:pt x="828136" y="483080"/>
                </a:lnTo>
                <a:cubicBezTo>
                  <a:pt x="819509" y="485956"/>
                  <a:pt x="811226" y="490211"/>
                  <a:pt x="802256" y="491706"/>
                </a:cubicBezTo>
                <a:cubicBezTo>
                  <a:pt x="779167" y="495554"/>
                  <a:pt x="731492" y="502927"/>
                  <a:pt x="707366" y="508959"/>
                </a:cubicBezTo>
                <a:cubicBezTo>
                  <a:pt x="698544" y="511164"/>
                  <a:pt x="690259" y="515192"/>
                  <a:pt x="681486" y="517585"/>
                </a:cubicBezTo>
                <a:cubicBezTo>
                  <a:pt x="658610" y="523824"/>
                  <a:pt x="635726" y="530188"/>
                  <a:pt x="612475" y="534838"/>
                </a:cubicBezTo>
                <a:cubicBezTo>
                  <a:pt x="598098" y="537713"/>
                  <a:pt x="583567" y="539908"/>
                  <a:pt x="569343" y="543464"/>
                </a:cubicBezTo>
                <a:cubicBezTo>
                  <a:pt x="513184" y="557504"/>
                  <a:pt x="572588" y="555325"/>
                  <a:pt x="474453" y="569344"/>
                </a:cubicBezTo>
                <a:cubicBezTo>
                  <a:pt x="434196" y="575095"/>
                  <a:pt x="393134" y="576735"/>
                  <a:pt x="353683" y="586597"/>
                </a:cubicBezTo>
                <a:cubicBezTo>
                  <a:pt x="342181" y="589472"/>
                  <a:pt x="330751" y="592651"/>
                  <a:pt x="319177" y="595223"/>
                </a:cubicBezTo>
                <a:cubicBezTo>
                  <a:pt x="287506" y="602261"/>
                  <a:pt x="271601" y="603457"/>
                  <a:pt x="241539" y="612476"/>
                </a:cubicBezTo>
                <a:cubicBezTo>
                  <a:pt x="224120" y="617702"/>
                  <a:pt x="206047" y="621596"/>
                  <a:pt x="189781" y="629729"/>
                </a:cubicBezTo>
                <a:cubicBezTo>
                  <a:pt x="178279" y="635480"/>
                  <a:pt x="167095" y="641915"/>
                  <a:pt x="155275" y="646981"/>
                </a:cubicBezTo>
                <a:cubicBezTo>
                  <a:pt x="146917" y="650563"/>
                  <a:pt x="137529" y="651541"/>
                  <a:pt x="129396" y="655608"/>
                </a:cubicBezTo>
                <a:cubicBezTo>
                  <a:pt x="62516" y="689049"/>
                  <a:pt x="142678" y="659809"/>
                  <a:pt x="77637" y="681487"/>
                </a:cubicBezTo>
                <a:cubicBezTo>
                  <a:pt x="69011" y="687238"/>
                  <a:pt x="58235" y="690644"/>
                  <a:pt x="51758" y="698740"/>
                </a:cubicBezTo>
                <a:cubicBezTo>
                  <a:pt x="23975" y="733470"/>
                  <a:pt x="66281" y="718176"/>
                  <a:pt x="25879" y="750498"/>
                </a:cubicBezTo>
                <a:cubicBezTo>
                  <a:pt x="18779" y="756178"/>
                  <a:pt x="0" y="759125"/>
                  <a:pt x="0" y="759125"/>
                </a:cubicBezTo>
              </a:path>
            </a:pathLst>
          </a:custGeom>
          <a:noFill/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784F9C5-C776-4C00-A7D8-4EE7C538A1FC}"/>
              </a:ext>
            </a:extLst>
          </p:cNvPr>
          <p:cNvSpPr/>
          <p:nvPr/>
        </p:nvSpPr>
        <p:spPr>
          <a:xfrm>
            <a:off x="3276601" y="3007575"/>
            <a:ext cx="1324874" cy="759124"/>
          </a:xfrm>
          <a:custGeom>
            <a:avLst/>
            <a:gdLst>
              <a:gd name="connsiteX0" fmla="*/ 1251553 w 1251553"/>
              <a:gd name="connsiteY0" fmla="*/ 0 h 655608"/>
              <a:gd name="connsiteX1" fmla="*/ 863365 w 1251553"/>
              <a:gd name="connsiteY1" fmla="*/ 86264 h 655608"/>
              <a:gd name="connsiteX2" fmla="*/ 742595 w 1251553"/>
              <a:gd name="connsiteY2" fmla="*/ 94891 h 655608"/>
              <a:gd name="connsiteX3" fmla="*/ 682210 w 1251553"/>
              <a:gd name="connsiteY3" fmla="*/ 112144 h 655608"/>
              <a:gd name="connsiteX4" fmla="*/ 656331 w 1251553"/>
              <a:gd name="connsiteY4" fmla="*/ 120770 h 655608"/>
              <a:gd name="connsiteX5" fmla="*/ 621825 w 1251553"/>
              <a:gd name="connsiteY5" fmla="*/ 129396 h 655608"/>
              <a:gd name="connsiteX6" fmla="*/ 595946 w 1251553"/>
              <a:gd name="connsiteY6" fmla="*/ 138023 h 655608"/>
              <a:gd name="connsiteX7" fmla="*/ 552814 w 1251553"/>
              <a:gd name="connsiteY7" fmla="*/ 146649 h 655608"/>
              <a:gd name="connsiteX8" fmla="*/ 457923 w 1251553"/>
              <a:gd name="connsiteY8" fmla="*/ 172529 h 655608"/>
              <a:gd name="connsiteX9" fmla="*/ 397538 w 1251553"/>
              <a:gd name="connsiteY9" fmla="*/ 198408 h 655608"/>
              <a:gd name="connsiteX10" fmla="*/ 328527 w 1251553"/>
              <a:gd name="connsiteY10" fmla="*/ 232913 h 655608"/>
              <a:gd name="connsiteX11" fmla="*/ 250889 w 1251553"/>
              <a:gd name="connsiteY11" fmla="*/ 284672 h 655608"/>
              <a:gd name="connsiteX12" fmla="*/ 190504 w 1251553"/>
              <a:gd name="connsiteY12" fmla="*/ 327804 h 655608"/>
              <a:gd name="connsiteX13" fmla="*/ 173252 w 1251553"/>
              <a:gd name="connsiteY13" fmla="*/ 353683 h 655608"/>
              <a:gd name="connsiteX14" fmla="*/ 112867 w 1251553"/>
              <a:gd name="connsiteY14" fmla="*/ 414068 h 655608"/>
              <a:gd name="connsiteX15" fmla="*/ 95614 w 1251553"/>
              <a:gd name="connsiteY15" fmla="*/ 439947 h 655608"/>
              <a:gd name="connsiteX16" fmla="*/ 52482 w 1251553"/>
              <a:gd name="connsiteY16" fmla="*/ 491706 h 655608"/>
              <a:gd name="connsiteX17" fmla="*/ 26603 w 1251553"/>
              <a:gd name="connsiteY17" fmla="*/ 534838 h 655608"/>
              <a:gd name="connsiteX18" fmla="*/ 9350 w 1251553"/>
              <a:gd name="connsiteY18" fmla="*/ 595223 h 655608"/>
              <a:gd name="connsiteX19" fmla="*/ 723 w 1251553"/>
              <a:gd name="connsiteY19" fmla="*/ 621102 h 655608"/>
              <a:gd name="connsiteX20" fmla="*/ 723 w 1251553"/>
              <a:gd name="connsiteY20" fmla="*/ 655608 h 655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51553" h="655608">
                <a:moveTo>
                  <a:pt x="1251553" y="0"/>
                </a:moveTo>
                <a:cubicBezTo>
                  <a:pt x="1122157" y="28755"/>
                  <a:pt x="993672" y="61969"/>
                  <a:pt x="863365" y="86264"/>
                </a:cubicBezTo>
                <a:cubicBezTo>
                  <a:pt x="823689" y="93661"/>
                  <a:pt x="782549" y="89183"/>
                  <a:pt x="742595" y="94891"/>
                </a:cubicBezTo>
                <a:cubicBezTo>
                  <a:pt x="721872" y="97852"/>
                  <a:pt x="702261" y="106129"/>
                  <a:pt x="682210" y="112144"/>
                </a:cubicBezTo>
                <a:cubicBezTo>
                  <a:pt x="673501" y="114757"/>
                  <a:pt x="665074" y="118272"/>
                  <a:pt x="656331" y="120770"/>
                </a:cubicBezTo>
                <a:cubicBezTo>
                  <a:pt x="644931" y="124027"/>
                  <a:pt x="633225" y="126139"/>
                  <a:pt x="621825" y="129396"/>
                </a:cubicBezTo>
                <a:cubicBezTo>
                  <a:pt x="613082" y="131894"/>
                  <a:pt x="604768" y="135818"/>
                  <a:pt x="595946" y="138023"/>
                </a:cubicBezTo>
                <a:cubicBezTo>
                  <a:pt x="581722" y="141579"/>
                  <a:pt x="567127" y="143468"/>
                  <a:pt x="552814" y="146649"/>
                </a:cubicBezTo>
                <a:cubicBezTo>
                  <a:pt x="530813" y="151538"/>
                  <a:pt x="471769" y="167584"/>
                  <a:pt x="457923" y="172529"/>
                </a:cubicBezTo>
                <a:cubicBezTo>
                  <a:pt x="437300" y="179894"/>
                  <a:pt x="417125" y="188615"/>
                  <a:pt x="397538" y="198408"/>
                </a:cubicBezTo>
                <a:cubicBezTo>
                  <a:pt x="316053" y="239150"/>
                  <a:pt x="386884" y="213462"/>
                  <a:pt x="328527" y="232913"/>
                </a:cubicBezTo>
                <a:cubicBezTo>
                  <a:pt x="302648" y="250166"/>
                  <a:pt x="276519" y="267051"/>
                  <a:pt x="250889" y="284672"/>
                </a:cubicBezTo>
                <a:cubicBezTo>
                  <a:pt x="230506" y="298686"/>
                  <a:pt x="190504" y="327804"/>
                  <a:pt x="190504" y="327804"/>
                </a:cubicBezTo>
                <a:cubicBezTo>
                  <a:pt x="184753" y="336430"/>
                  <a:pt x="180187" y="345977"/>
                  <a:pt x="173252" y="353683"/>
                </a:cubicBezTo>
                <a:cubicBezTo>
                  <a:pt x="154209" y="374842"/>
                  <a:pt x="128657" y="390383"/>
                  <a:pt x="112867" y="414068"/>
                </a:cubicBezTo>
                <a:cubicBezTo>
                  <a:pt x="107116" y="422694"/>
                  <a:pt x="101979" y="431763"/>
                  <a:pt x="95614" y="439947"/>
                </a:cubicBezTo>
                <a:cubicBezTo>
                  <a:pt x="81826" y="457674"/>
                  <a:pt x="65691" y="473543"/>
                  <a:pt x="52482" y="491706"/>
                </a:cubicBezTo>
                <a:cubicBezTo>
                  <a:pt x="42620" y="505266"/>
                  <a:pt x="34101" y="519841"/>
                  <a:pt x="26603" y="534838"/>
                </a:cubicBezTo>
                <a:cubicBezTo>
                  <a:pt x="19705" y="548633"/>
                  <a:pt x="13038" y="582316"/>
                  <a:pt x="9350" y="595223"/>
                </a:cubicBezTo>
                <a:cubicBezTo>
                  <a:pt x="6852" y="603966"/>
                  <a:pt x="2009" y="612100"/>
                  <a:pt x="723" y="621102"/>
                </a:cubicBezTo>
                <a:cubicBezTo>
                  <a:pt x="-904" y="632488"/>
                  <a:pt x="723" y="644106"/>
                  <a:pt x="723" y="655608"/>
                </a:cubicBezTo>
              </a:path>
            </a:pathLst>
          </a:custGeom>
          <a:noFill/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47276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Structs and empty field optimization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Initialization order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scheduler and goroutine scheduling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Interfaces and nil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Misuse of </a:t>
            </a:r>
            <a:r>
              <a:rPr lang="en-US" dirty="0" err="1">
                <a:latin typeface="Bahnschrift Light Condensed" panose="020B0502040204020203" pitchFamily="34" charset="0"/>
              </a:rPr>
              <a:t>sync.waitgroup</a:t>
            </a:r>
            <a:endParaRPr lang="en-US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Concurrency and goroutine leaks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Defer keyword in loops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Slices and capacity overwrite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Zero values and </a:t>
            </a:r>
            <a:r>
              <a:rPr lang="en-US" dirty="0" err="1">
                <a:latin typeface="Bahnschrift Light Condensed" panose="020B0502040204020203" pitchFamily="34" charset="0"/>
              </a:rPr>
              <a:t>unitialized</a:t>
            </a:r>
            <a:r>
              <a:rPr lang="en-US" dirty="0">
                <a:latin typeface="Bahnschrift Light Condensed" panose="020B0502040204020203" pitchFamily="34" charset="0"/>
              </a:rPr>
              <a:t> vars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Var shadowing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074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Misc</a:t>
            </a:r>
            <a:r>
              <a:rPr lang="en-U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 Issues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1564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33400" y="4616066"/>
            <a:ext cx="8115300" cy="160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function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os.Open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returns a value of type Error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 Open(name string) (file *File, err error)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f, err := 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os.Open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filename.ext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err != nil { 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log.Fatal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(err)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do something with the open *File f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62000" y="2672966"/>
            <a:ext cx="7361168" cy="8322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type error interface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Error()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Error Type and Error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Handling                      </a:t>
            </a:r>
            <a:r>
              <a:rPr lang="en-US" sz="16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600" b="1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6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b="1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342900" y="1761845"/>
            <a:ext cx="7780268" cy="1060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The error type is an interface type. 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An error variable represents any value that can describe itself as a string. </a:t>
            </a:r>
          </a:p>
        </p:txBody>
      </p:sp>
    </p:spTree>
    <p:extLst>
      <p:ext uri="{BB962C8B-B14F-4D97-AF65-F5344CB8AC3E}">
        <p14:creationId xmlns:p14="http://schemas.microsoft.com/office/powerpoint/2010/main" val="384655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31182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All items declared in a package visible to all files in the package directory?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Upper vs lower for exported names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Global vs. local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Package vs. module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23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Scope Summary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8164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71179"/>
            <a:ext cx="8305801" cy="1193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system component, use built-in module handler </a:t>
            </a:r>
            <a:r>
              <a:rPr lang="en-US" b="1" dirty="0">
                <a:latin typeface="Arial Narrow" panose="020B0606020202030204" pitchFamily="34" charset="0"/>
              </a:rPr>
              <a:t>go mod</a:t>
            </a:r>
          </a:p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hierarchies of modules create code inclusion structure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Modules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79255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4159310"/>
            <a:ext cx="8305800" cy="88372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hlinkClick r:id="rId3"/>
              </a:rPr>
              <a:t>https://www.youtube.com/watch?v=JhCl-GeT4jw</a:t>
            </a:r>
            <a:endParaRPr lang="en-US" sz="1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Large language models and end of programming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679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  <a:hlinkClick r:id="rId4"/>
              </a:rPr>
              <a:t>https://www.youtube.com/watch?v=qQXXI5QFUfw</a:t>
            </a:r>
            <a:endParaRPr lang="en-US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</a:rPr>
              <a:t>Programming languages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66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You Tube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74073" y="2505561"/>
            <a:ext cx="7780268" cy="6887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  <a:hlinkClick r:id="rId5"/>
              </a:rPr>
              <a:t>https://www.youtube.com/watch?v=vcFBwt1nu2U</a:t>
            </a:r>
            <a:endParaRPr lang="en-US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</a:rPr>
              <a:t>Worst languages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0" y="3318654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  <a:hlinkClick r:id="rId6"/>
              </a:rPr>
              <a:t>https://www.youtube.com/watch?v=YZV8Zv_YW7I</a:t>
            </a:r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History of PLs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4073" y="5263462"/>
            <a:ext cx="72821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hlinkClick r:id="rId7"/>
              </a:rPr>
              <a:t>https://www.youtube.com/watch?v=ND_AjF_KTD8</a:t>
            </a:r>
            <a:endParaRPr lang="en-US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Next decade of development</a:t>
            </a:r>
          </a:p>
        </p:txBody>
      </p:sp>
    </p:spTree>
    <p:extLst>
      <p:ext uri="{BB962C8B-B14F-4D97-AF65-F5344CB8AC3E}">
        <p14:creationId xmlns:p14="http://schemas.microsoft.com/office/powerpoint/2010/main" val="116493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9" y="3048000"/>
            <a:ext cx="7780268" cy="2895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When a variable is allocated on a function call, pointers to that storage may “escape” into other parts of the code… into the calling function for example ( if a pointer is returned )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The compiler will inspect the vars declared in a function and determine their scope and lifetime; if a variable can be seen in a goroutine, and is referenced… or if it is passed to a function that outlives its creation environment (i.e., returned by pointer)</a:t>
            </a:r>
            <a:endParaRPr lang="en-US" sz="1600" dirty="0">
              <a:solidFill>
                <a:schemeClr val="bg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-- we say it “escapes to the heap”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-- meaning it must be allocated on the heap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-- otherwise it gets allocated in the stack frame for the function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170932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Dynamic Scope analysis in compiler optimization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3D2C607-C074-4978-B645-65FCD8B3D25D}"/>
              </a:ext>
            </a:extLst>
          </p:cNvPr>
          <p:cNvSpPr txBox="1">
            <a:spLocks/>
          </p:cNvSpPr>
          <p:nvPr/>
        </p:nvSpPr>
        <p:spPr>
          <a:xfrm>
            <a:off x="342899" y="1712974"/>
            <a:ext cx="7780268" cy="11156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Used by the compiler to decide if a declared variable should be allocated on the stack, or on the heap instead.</a:t>
            </a:r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</a:rPr>
              <a:t>--  we want vars </a:t>
            </a:r>
            <a:r>
              <a:rPr lang="en-US" b="1" i="1" dirty="0">
                <a:solidFill>
                  <a:srgbClr val="0070C0"/>
                </a:solidFill>
                <a:latin typeface="Arial Narrow" panose="020B0606020202030204" pitchFamily="34" charset="0"/>
              </a:rPr>
              <a:t>on the stack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</a:rPr>
              <a:t> if at all possible for speed and efficiency </a:t>
            </a:r>
          </a:p>
        </p:txBody>
      </p:sp>
    </p:spTree>
    <p:extLst>
      <p:ext uri="{BB962C8B-B14F-4D97-AF65-F5344CB8AC3E}">
        <p14:creationId xmlns:p14="http://schemas.microsoft.com/office/powerpoint/2010/main" val="424233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8" y="1649752"/>
            <a:ext cx="8191502" cy="49034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import "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fmt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8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var a int = 42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Stack-allocated, `a` does not escape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b := new(int) 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Heap-allocated, it’s explicitly created with `new`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*b = 21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fmt.Println(*b)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c :=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createPointer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()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`c` escapes because `</a:t>
            </a:r>
            <a:r>
              <a:rPr lang="en-US" sz="14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createPointer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returns a pointer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fmt.Println(*c)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d := 50                    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Stack-allocated as it doesn’t escape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usePointer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(&amp;d)     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`d` may escape here, we pass a </a:t>
            </a:r>
            <a:r>
              <a:rPr lang="en-US" sz="14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ptr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into another func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solidFill>
                <a:srgbClr val="0070C0"/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e := 10                    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Stack-allocated, as `e` does not escape main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doubleValue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(e))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203590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50524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7" y="1649752"/>
            <a:ext cx="7640083" cy="45986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createPointer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() *int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`</a:t>
            </a:r>
            <a:r>
              <a:rPr lang="en-US" sz="16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createPointer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returns a pointer to an integer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so `x` escapes to the heap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x := 100          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escapes to the heap, it's returned from this func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return &amp;x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usePointer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(y *int)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`y` in `</a:t>
            </a:r>
            <a:r>
              <a:rPr lang="en-US" sz="16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usePointer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may escape depending on how `</a:t>
            </a:r>
            <a:r>
              <a:rPr lang="en-US" sz="16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usePointer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is used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fmt.Println(*y)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doubleValue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(n int) int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`</a:t>
            </a:r>
            <a:r>
              <a:rPr lang="en-US" sz="16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doubleValue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is a simple computation with no pointers,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so `n` remains on the stack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return n * 2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203590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5526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9" y="1883697"/>
            <a:ext cx="7780268" cy="40599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This analysis is </a:t>
            </a:r>
            <a:r>
              <a:rPr lang="en-US" sz="1800" i="1" dirty="0">
                <a:latin typeface="Arial Narrow" panose="020B0606020202030204" pitchFamily="34" charset="0"/>
              </a:rPr>
              <a:t>done by the compiler </a:t>
            </a:r>
            <a:r>
              <a:rPr lang="en-US" sz="1800" dirty="0">
                <a:latin typeface="Arial Narrow" panose="020B0606020202030204" pitchFamily="34" charset="0"/>
              </a:rPr>
              <a:t>to determine what variables in the scope of a function is “closed”, i.e., wrapped up in the proper reference environment so that a function value can be created (i.e. made into a closure)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This ensures that the vars used in a function body are accessed properly (visible to be read, updated) when the closure is executed … even if it is executed outside the scope in which it was defined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Changes made to the vars “captured” in a closure must behave properly for other closures seeing those same vars (i.e. if you capture a global var)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Closures capture vars by reference, not by value.  A closure access the variables original location, it is does not get a snapshot of the value when the closure is made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This is a problem for closures over loop indexes</a:t>
            </a:r>
            <a:endParaRPr lang="en-US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283274"/>
            <a:ext cx="8170932" cy="4693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Similar concept to escape analysis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05656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615848"/>
            <a:ext cx="7589768" cy="45563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"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"Starting capture analysis example..."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for 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BE442C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:= 0;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&lt; 3;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go func()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time.Sleep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(100*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time.Millisecond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fmt.Println(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"Captured value:"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function body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                                        // captures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}()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Give goroutines time to complete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time.Sleep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(2 *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time.Second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67825"/>
            <a:ext cx="81709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Loop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10476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828800"/>
            <a:ext cx="7589768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"Fixed capture analysis example..."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for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:= 0;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&lt; 3;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go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int) {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is now passed as a parameter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                    // to the closure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fmt.Println(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"Captured value:"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}(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passes the current value of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to the goroutine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Give goroutines time to complete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time.Sleep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(2 *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time.Second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67825"/>
            <a:ext cx="81709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Loop example: fixed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50103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1717162"/>
            <a:ext cx="7437368" cy="3124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"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example()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:= 0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defer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fmt.Println("Deferred:",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captured by reference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++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fmt.Println("After increment:",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 example() 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67825"/>
            <a:ext cx="8247132" cy="5493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Behavior to watch for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422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More Capture: Defer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685800" y="5415477"/>
            <a:ext cx="7589768" cy="53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After increment: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Deferred: 1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72925" y="4931798"/>
            <a:ext cx="82471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72382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  <p:bldP spid="12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18853</TotalTime>
  <Words>3007</Words>
  <Application>Microsoft Office PowerPoint</Application>
  <PresentationFormat>On-screen Show (4:3)</PresentationFormat>
  <Paragraphs>464</Paragraphs>
  <Slides>30</Slides>
  <Notes>0</Notes>
  <HiddenSlides>12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8" baseType="lpstr">
      <vt:lpstr>Arial</vt:lpstr>
      <vt:lpstr>Arial Narrow</vt:lpstr>
      <vt:lpstr>Bahnschrift</vt:lpstr>
      <vt:lpstr>Bahnschrift Condensed</vt:lpstr>
      <vt:lpstr>Bahnschrift Light Condensed</vt:lpstr>
      <vt:lpstr>Bahnschrift SemiBold</vt:lpstr>
      <vt:lpstr>Bahnschrift SemiCondensed</vt:lpstr>
      <vt:lpstr>Bahnschrift SemiLight</vt:lpstr>
      <vt:lpstr>Calibri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2024</vt:lpstr>
      <vt:lpstr>The Go Language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1410</cp:revision>
  <dcterms:created xsi:type="dcterms:W3CDTF">2013-02-22T17:09:52Z</dcterms:created>
  <dcterms:modified xsi:type="dcterms:W3CDTF">2025-04-03T14:33:44Z</dcterms:modified>
</cp:coreProperties>
</file>