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5" r:id="rId1"/>
  </p:sldMasterIdLst>
  <p:notesMasterIdLst>
    <p:notesMasterId r:id="rId39"/>
  </p:notesMasterIdLst>
  <p:sldIdLst>
    <p:sldId id="626" r:id="rId2"/>
    <p:sldId id="627" r:id="rId3"/>
    <p:sldId id="558" r:id="rId4"/>
    <p:sldId id="625" r:id="rId5"/>
    <p:sldId id="574" r:id="rId6"/>
    <p:sldId id="576" r:id="rId7"/>
    <p:sldId id="577" r:id="rId8"/>
    <p:sldId id="628" r:id="rId9"/>
    <p:sldId id="630" r:id="rId10"/>
    <p:sldId id="629" r:id="rId11"/>
    <p:sldId id="621" r:id="rId12"/>
    <p:sldId id="622" r:id="rId13"/>
    <p:sldId id="623" r:id="rId14"/>
    <p:sldId id="620" r:id="rId15"/>
    <p:sldId id="632" r:id="rId16"/>
    <p:sldId id="636" r:id="rId17"/>
    <p:sldId id="631" r:id="rId18"/>
    <p:sldId id="633" r:id="rId19"/>
    <p:sldId id="588" r:id="rId20"/>
    <p:sldId id="589" r:id="rId21"/>
    <p:sldId id="590" r:id="rId22"/>
    <p:sldId id="592" r:id="rId23"/>
    <p:sldId id="594" r:id="rId24"/>
    <p:sldId id="595" r:id="rId25"/>
    <p:sldId id="596" r:id="rId26"/>
    <p:sldId id="591" r:id="rId27"/>
    <p:sldId id="593" r:id="rId28"/>
    <p:sldId id="637" r:id="rId29"/>
    <p:sldId id="572" r:id="rId30"/>
    <p:sldId id="635" r:id="rId31"/>
    <p:sldId id="634" r:id="rId32"/>
    <p:sldId id="580" r:id="rId33"/>
    <p:sldId id="575" r:id="rId34"/>
    <p:sldId id="638" r:id="rId35"/>
    <p:sldId id="639" r:id="rId36"/>
    <p:sldId id="641" r:id="rId37"/>
    <p:sldId id="472" r:id="rId3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E442C"/>
    <a:srgbClr val="B34D1F"/>
    <a:srgbClr val="358B56"/>
    <a:srgbClr val="F9FDC3"/>
    <a:srgbClr val="C6341C"/>
    <a:srgbClr val="FBEDDD"/>
    <a:srgbClr val="FEF9EC"/>
    <a:srgbClr val="F4E4CC"/>
    <a:srgbClr val="FEF5E8"/>
    <a:srgbClr val="47AF6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477" autoAdjust="0"/>
    <p:restoredTop sz="94633" autoAdjust="0"/>
  </p:normalViewPr>
  <p:slideViewPr>
    <p:cSldViewPr>
      <p:cViewPr varScale="1">
        <p:scale>
          <a:sx n="118" d="100"/>
          <a:sy n="118" d="100"/>
        </p:scale>
        <p:origin x="762" y="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2172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90" d="100"/>
        <a:sy n="90" d="100"/>
      </p:scale>
      <p:origin x="0" y="4032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notesMaster" Target="notesMasters/notesMaster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E5731CC-7623-49A2-BDB8-9242858AF01D}" type="datetimeFigureOut">
              <a:rPr lang="en-US" smtClean="0"/>
              <a:t>1/30/2025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947FE0E-92D0-472F-9E15-224B450E13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37377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4334933" y="1169931"/>
            <a:ext cx="4814835" cy="4993802"/>
            <a:chOff x="4334933" y="1169931"/>
            <a:chExt cx="4814835" cy="4993802"/>
          </a:xfrm>
        </p:grpSpPr>
        <p:cxnSp>
          <p:nvCxnSpPr>
            <p:cNvPr id="17" name="Straight Connector 16"/>
            <p:cNvCxnSpPr/>
            <p:nvPr/>
          </p:nvCxnSpPr>
          <p:spPr>
            <a:xfrm flipH="1">
              <a:off x="6009259" y="1169931"/>
              <a:ext cx="3134741" cy="3134741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flipH="1">
              <a:off x="4334933" y="1348898"/>
              <a:ext cx="4814835" cy="4814835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5225595" y="1469269"/>
              <a:ext cx="3912054" cy="3912054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flipH="1">
              <a:off x="5304588" y="1307856"/>
              <a:ext cx="3839412" cy="3839412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flipH="1">
              <a:off x="5707078" y="1770196"/>
              <a:ext cx="3430571" cy="3430570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533400"/>
            <a:ext cx="6154713" cy="3124201"/>
          </a:xfrm>
        </p:spPr>
        <p:txBody>
          <a:bodyPr anchor="b">
            <a:normAutofit/>
          </a:bodyPr>
          <a:lstStyle>
            <a:lvl1pPr algn="l">
              <a:defRPr sz="440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3843868"/>
            <a:ext cx="4954250" cy="1913466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C30AAD-270B-45A5-9812-B3FF80DA1D53}" type="datetimeFigureOut">
              <a:rPr lang="en-US" smtClean="0"/>
              <a:t>1/30/2025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C0F1D-8C17-445D-B92E-6E4FAA8C84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09006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533400" y="533400"/>
            <a:ext cx="8077200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762002" y="3843867"/>
            <a:ext cx="7281332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C30AAD-270B-45A5-9812-B3FF80DA1D53}" type="datetimeFigureOut">
              <a:rPr lang="en-US" smtClean="0"/>
              <a:t>1/30/2025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C0F1D-8C17-445D-B92E-6E4FAA8C84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26336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8077200" cy="2895600"/>
          </a:xfrm>
        </p:spPr>
        <p:txBody>
          <a:bodyPr anchor="ctr">
            <a:normAutofit/>
          </a:bodyPr>
          <a:lstStyle>
            <a:lvl1pPr algn="l">
              <a:defRPr sz="28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114800"/>
            <a:ext cx="6383552" cy="1905000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C30AAD-270B-45A5-9812-B3FF80DA1D53}" type="datetimeFigureOut">
              <a:rPr lang="en-US" smtClean="0"/>
              <a:t>1/30/2025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C0F1D-8C17-445D-B92E-6E4FAA8C84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832663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283" y="533400"/>
            <a:ext cx="6859787" cy="2895600"/>
          </a:xfrm>
        </p:spPr>
        <p:txBody>
          <a:bodyPr anchor="ctr">
            <a:normAutofit/>
          </a:bodyPr>
          <a:lstStyle>
            <a:lvl1pPr algn="l">
              <a:defRPr sz="2800" b="0" cap="all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66800" y="3429000"/>
            <a:ext cx="6402467" cy="4826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301070"/>
            <a:ext cx="6382361" cy="171873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C30AAD-270B-45A5-9812-B3FF80DA1D53}" type="datetimeFigureOut">
              <a:rPr lang="en-US" smtClean="0"/>
              <a:t>1/30/2025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C0F1D-8C17-445D-B92E-6E4FAA8C8454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228600" y="71062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96200" y="276860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27028617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429000"/>
            <a:ext cx="6382361" cy="1697400"/>
          </a:xfrm>
        </p:spPr>
        <p:txBody>
          <a:bodyPr anchor="b">
            <a:normAutofit/>
          </a:bodyPr>
          <a:lstStyle>
            <a:lvl1pPr algn="l">
              <a:defRPr sz="28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5132980"/>
            <a:ext cx="6383552" cy="886819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C30AAD-270B-45A5-9812-B3FF80DA1D53}" type="datetimeFigureOut">
              <a:rPr lang="en-US" smtClean="0"/>
              <a:t>1/30/2025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C0F1D-8C17-445D-B92E-6E4FAA8C84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735752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284" y="533400"/>
            <a:ext cx="6859786" cy="2895600"/>
          </a:xfrm>
        </p:spPr>
        <p:txBody>
          <a:bodyPr anchor="ctr">
            <a:normAutofit/>
          </a:bodyPr>
          <a:lstStyle>
            <a:lvl1pPr algn="l">
              <a:defRPr sz="2800" b="0" cap="all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33400" y="3886200"/>
            <a:ext cx="638236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953000"/>
            <a:ext cx="63823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C30AAD-270B-45A5-9812-B3FF80DA1D53}" type="datetimeFigureOut">
              <a:rPr lang="en-US" smtClean="0"/>
              <a:t>1/30/2025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C0F1D-8C17-445D-B92E-6E4FAA8C8454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228600" y="71062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96200" y="276860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90002455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7525658" cy="28956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2800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33400" y="3928534"/>
            <a:ext cx="6382361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766735"/>
            <a:ext cx="6382360" cy="1253065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C30AAD-270B-45A5-9812-B3FF80DA1D53}" type="datetimeFigureOut">
              <a:rPr lang="en-US" smtClean="0"/>
              <a:t>1/30/2025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C0F1D-8C17-445D-B92E-6E4FAA8C84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002509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 algn="l"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1"/>
            <a:ext cx="6554867" cy="3767670"/>
          </a:xfrm>
        </p:spPr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C30AAD-270B-45A5-9812-B3FF80DA1D53}" type="datetimeFigureOut">
              <a:rPr lang="en-US" smtClean="0"/>
              <a:t>1/30/2025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C0F1D-8C17-445D-B92E-6E4FAA8C84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14294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66406" y="533400"/>
            <a:ext cx="2044194" cy="4419600"/>
          </a:xfrm>
        </p:spPr>
        <p:txBody>
          <a:bodyPr vert="eaVert"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0"/>
            <a:ext cx="5850012" cy="5486400"/>
          </a:xfrm>
        </p:spPr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C30AAD-270B-45A5-9812-B3FF80DA1D53}" type="datetimeFigureOut">
              <a:rPr lang="en-US" smtClean="0"/>
              <a:t>1/30/2025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C0F1D-8C17-445D-B92E-6E4FAA8C84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17040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533400"/>
            <a:ext cx="6554867" cy="3767670"/>
          </a:xfrm>
        </p:spPr>
        <p:txBody>
          <a:bodyPr anchor="ctr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C30AAD-270B-45A5-9812-B3FF80DA1D53}" type="datetimeFigureOut">
              <a:rPr lang="en-US" smtClean="0"/>
              <a:t>1/30/2025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C0F1D-8C17-445D-B92E-6E4FAA8C84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09763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981199"/>
            <a:ext cx="6402468" cy="2319867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487333"/>
            <a:ext cx="6402467" cy="15324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C30AAD-270B-45A5-9812-B3FF80DA1D53}" type="datetimeFigureOut">
              <a:rPr lang="en-US" smtClean="0"/>
              <a:t>1/30/2025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C0F1D-8C17-445D-B92E-6E4FAA8C84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50070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3"/>
          </p:nvPr>
        </p:nvSpPr>
        <p:spPr>
          <a:xfrm>
            <a:off x="533400" y="533400"/>
            <a:ext cx="3949967" cy="3767667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2" name="Content Placeholder 5"/>
          <p:cNvSpPr>
            <a:spLocks noGrp="1"/>
          </p:cNvSpPr>
          <p:nvPr>
            <p:ph sz="quarter" idx="4"/>
          </p:nvPr>
        </p:nvSpPr>
        <p:spPr>
          <a:xfrm>
            <a:off x="4662362" y="533400"/>
            <a:ext cx="3948238" cy="37592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C30AAD-270B-45A5-9812-B3FF80DA1D53}" type="datetimeFigureOut">
              <a:rPr lang="en-US" smtClean="0"/>
              <a:t>1/30/2025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C0F1D-8C17-445D-B92E-6E4FAA8C84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11668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1" y="533400"/>
            <a:ext cx="3716866" cy="609600"/>
          </a:xfrm>
        </p:spPr>
        <p:txBody>
          <a:bodyPr anchor="b">
            <a:noAutofit/>
          </a:bodyPr>
          <a:lstStyle>
            <a:lvl1pPr marL="0" indent="0">
              <a:buNone/>
              <a:defRPr sz="2400" b="0" cap="all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399" y="1143000"/>
            <a:ext cx="3945467" cy="3158067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55016" y="566738"/>
            <a:ext cx="376405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 cap="all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2362" y="1143000"/>
            <a:ext cx="3956705" cy="3149600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C30AAD-270B-45A5-9812-B3FF80DA1D53}" type="datetimeFigureOut">
              <a:rPr lang="en-US" smtClean="0"/>
              <a:t>1/30/2025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C0F1D-8C17-445D-B92E-6E4FAA8C84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68060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C30AAD-270B-45A5-9812-B3FF80DA1D53}" type="datetimeFigureOut">
              <a:rPr lang="en-US" smtClean="0"/>
              <a:t>1/30/2025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C0F1D-8C17-445D-B92E-6E4FAA8C84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46632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C30AAD-270B-45A5-9812-B3FF80DA1D53}" type="datetimeFigureOut">
              <a:rPr lang="en-US" smtClean="0"/>
              <a:t>1/30/2025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C0F1D-8C17-445D-B92E-6E4FAA8C84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09187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8667" y="533400"/>
            <a:ext cx="3200400" cy="1524000"/>
          </a:xfrm>
        </p:spPr>
        <p:txBody>
          <a:bodyPr anchor="b">
            <a:normAutofit/>
          </a:bodyPr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399" y="533400"/>
            <a:ext cx="4438755" cy="54864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18667" y="2209802"/>
            <a:ext cx="32004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C30AAD-270B-45A5-9812-B3FF80DA1D53}" type="datetimeFigureOut">
              <a:rPr lang="en-US" smtClean="0"/>
              <a:t>1/30/2025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C0F1D-8C17-445D-B92E-6E4FAA8C84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71391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95800" y="1447800"/>
            <a:ext cx="3563258" cy="11430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762000" y="914400"/>
            <a:ext cx="3280974" cy="48006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496027" y="2743200"/>
            <a:ext cx="3564223" cy="2082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C30AAD-270B-45A5-9812-B3FF80DA1D53}" type="datetimeFigureOut">
              <a:rPr lang="en-US" smtClean="0"/>
              <a:t>1/30/2025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33400" y="6172200"/>
            <a:ext cx="581172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C0F1D-8C17-445D-B92E-6E4FAA8C84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98708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9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6670675" y="3894667"/>
            <a:ext cx="2470456" cy="2658533"/>
            <a:chOff x="6687077" y="3259666"/>
            <a:chExt cx="2981857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8756120" y="3259666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6687077" y="3486677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7772400" y="3581400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7923214" y="3433394"/>
              <a:ext cx="1739738" cy="173974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8398935" y="3985317"/>
              <a:ext cx="1264017" cy="1264016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533401"/>
            <a:ext cx="6554867" cy="37676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30245" y="6172203"/>
            <a:ext cx="1200463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DDC30AAD-270B-45A5-9812-B3FF80DA1D53}" type="datetimeFigureOut">
              <a:rPr lang="en-US" smtClean="0"/>
              <a:t>1/30/2025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33400" y="6172200"/>
            <a:ext cx="5811724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774426" y="5578478"/>
            <a:ext cx="856907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28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61AC0F1D-8C17-445D-B92E-6E4FAA8C84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986192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46" r:id="rId1"/>
    <p:sldLayoutId id="2147483847" r:id="rId2"/>
    <p:sldLayoutId id="2147483848" r:id="rId3"/>
    <p:sldLayoutId id="2147483849" r:id="rId4"/>
    <p:sldLayoutId id="2147483850" r:id="rId5"/>
    <p:sldLayoutId id="2147483851" r:id="rId6"/>
    <p:sldLayoutId id="2147483852" r:id="rId7"/>
    <p:sldLayoutId id="2147483853" r:id="rId8"/>
    <p:sldLayoutId id="2147483854" r:id="rId9"/>
    <p:sldLayoutId id="2147483855" r:id="rId10"/>
    <p:sldLayoutId id="2147483856" r:id="rId11"/>
    <p:sldLayoutId id="2147483857" r:id="rId12"/>
    <p:sldLayoutId id="2147483858" r:id="rId13"/>
    <p:sldLayoutId id="2147483859" r:id="rId14"/>
    <p:sldLayoutId id="2147483860" r:id="rId15"/>
    <p:sldLayoutId id="2147483861" r:id="rId16"/>
    <p:sldLayoutId id="2147483862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2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hyperlink" Target="https://en.wikipedia.org/wiki/Thread_safety" TargetMode="Externa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hyperlink" Target="https://en.wikipedia.org/wiki/Monitor_(synchronization)" TargetMode="Externa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alphaModFix amt="80000"/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152400" y="228600"/>
            <a:ext cx="8839200" cy="2286000"/>
          </a:xfrm>
          <a:prstGeom prst="roundRect">
            <a:avLst/>
          </a:prstGeom>
          <a:gradFill flip="none" rotWithShape="1">
            <a:gsLst>
              <a:gs pos="0">
                <a:schemeClr val="accent5">
                  <a:lumMod val="5000"/>
                  <a:lumOff val="95000"/>
                  <a:alpha val="82000"/>
                </a:schemeClr>
              </a:gs>
              <a:gs pos="49000">
                <a:schemeClr val="accent4">
                  <a:lumMod val="20000"/>
                  <a:lumOff val="80000"/>
                  <a:alpha val="53000"/>
                </a:schemeClr>
              </a:gs>
              <a:gs pos="86000">
                <a:schemeClr val="accent4">
                  <a:lumMod val="20000"/>
                  <a:lumOff val="80000"/>
                  <a:alpha val="42000"/>
                </a:schemeClr>
              </a:gs>
              <a:gs pos="100000">
                <a:schemeClr val="accent4">
                  <a:lumMod val="20000"/>
                  <a:lumOff val="80000"/>
                  <a:alpha val="16000"/>
                </a:schemeClr>
              </a:gs>
            </a:gsLst>
            <a:lin ang="5400000" scaled="1"/>
            <a:tileRect/>
          </a:gradFill>
          <a:ln>
            <a:solidFill>
              <a:srgbClr val="FBEDDD">
                <a:alpha val="25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04800"/>
            <a:ext cx="7620000" cy="2057400"/>
          </a:xfrm>
        </p:spPr>
        <p:txBody>
          <a:bodyPr>
            <a:noAutofit/>
          </a:bodyPr>
          <a:lstStyle/>
          <a:p>
            <a:pPr algn="r">
              <a:spcBef>
                <a:spcPts val="0"/>
              </a:spcBef>
            </a:pPr>
            <a:r>
              <a:rPr lang="en-US" sz="4800" b="1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On Beyond Objects</a:t>
            </a:r>
            <a:br>
              <a:rPr lang="en-US" b="1" dirty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lang="en-US" sz="2400" b="1" dirty="0">
                <a:solidFill>
                  <a:schemeClr val="accent3">
                    <a:lumMod val="75000"/>
                  </a:schemeClr>
                </a:solidFill>
                <a:latin typeface="MV Boli" panose="02000500030200090000" pitchFamily="2" charset="0"/>
                <a:ea typeface="Verdana" pitchFamily="34" charset="0"/>
                <a:cs typeface="MV Boli" panose="02000500030200090000" pitchFamily="2" charset="0"/>
              </a:rPr>
              <a:t>Programming in the 21</a:t>
            </a:r>
            <a:r>
              <a:rPr lang="en-US" sz="2400" b="1" baseline="30000" dirty="0">
                <a:solidFill>
                  <a:schemeClr val="accent3">
                    <a:lumMod val="75000"/>
                  </a:schemeClr>
                </a:solidFill>
                <a:latin typeface="MV Boli" panose="02000500030200090000" pitchFamily="2" charset="0"/>
                <a:ea typeface="Verdana" pitchFamily="34" charset="0"/>
                <a:cs typeface="MV Boli" panose="02000500030200090000" pitchFamily="2" charset="0"/>
              </a:rPr>
              <a:t>th</a:t>
            </a:r>
            <a:r>
              <a:rPr lang="en-US" sz="2400" b="1" dirty="0">
                <a:solidFill>
                  <a:schemeClr val="accent3">
                    <a:lumMod val="75000"/>
                  </a:schemeClr>
                </a:solidFill>
                <a:latin typeface="MV Boli" panose="02000500030200090000" pitchFamily="2" charset="0"/>
                <a:ea typeface="Verdana" pitchFamily="34" charset="0"/>
                <a:cs typeface="MV Boli" panose="02000500030200090000" pitchFamily="2" charset="0"/>
              </a:rPr>
              <a:t> century</a:t>
            </a:r>
            <a:br>
              <a:rPr lang="en-US" b="1" dirty="0">
                <a:solidFill>
                  <a:schemeClr val="accent3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</a:br>
            <a:br>
              <a:rPr lang="en-US" sz="2400" b="1" dirty="0">
                <a:solidFill>
                  <a:schemeClr val="accent3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lang="en-US" sz="1600" b="1" i="1" dirty="0">
                <a:solidFill>
                  <a:schemeClr val="accent4">
                    <a:lumMod val="50000"/>
                  </a:schemeClr>
                </a:solidFill>
                <a:latin typeface="Lucida Sans" panose="020B0602030504020204" pitchFamily="34" charset="0"/>
                <a:ea typeface="Verdana" pitchFamily="34" charset="0"/>
                <a:cs typeface="Verdana" pitchFamily="34" charset="0"/>
              </a:rPr>
              <a:t>COMP 590-059 </a:t>
            </a:r>
            <a:br>
              <a:rPr lang="en-US" sz="1600" b="1" i="1" dirty="0">
                <a:solidFill>
                  <a:schemeClr val="accent4">
                    <a:lumMod val="50000"/>
                  </a:schemeClr>
                </a:solidFill>
                <a:latin typeface="Lucida Sans" panose="020B0602030504020204" pitchFamily="34" charset="0"/>
                <a:ea typeface="Verdana" pitchFamily="34" charset="0"/>
                <a:cs typeface="Verdana" pitchFamily="34" charset="0"/>
              </a:rPr>
            </a:br>
            <a:r>
              <a:rPr lang="en-US" sz="1600" b="1" i="1" dirty="0">
                <a:solidFill>
                  <a:schemeClr val="accent4">
                    <a:lumMod val="50000"/>
                  </a:schemeClr>
                </a:solidFill>
                <a:latin typeface="Lucida Sans" panose="020B0602030504020204" pitchFamily="34" charset="0"/>
                <a:ea typeface="Verdana" pitchFamily="34" charset="0"/>
                <a:cs typeface="Verdana" pitchFamily="34" charset="0"/>
              </a:rPr>
              <a:t>Fall 2024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257800" y="5257800"/>
            <a:ext cx="3429000" cy="1143000"/>
          </a:xfrm>
        </p:spPr>
        <p:txBody>
          <a:bodyPr>
            <a:normAutofit fontScale="32500" lnSpcReduction="20000"/>
          </a:bodyPr>
          <a:lstStyle/>
          <a:p>
            <a:pPr algn="r">
              <a:lnSpc>
                <a:spcPts val="100"/>
              </a:lnSpc>
              <a:spcBef>
                <a:spcPts val="0"/>
              </a:spcBef>
            </a:pPr>
            <a:r>
              <a:rPr lang="en-US" sz="2400" i="1" dirty="0">
                <a:solidFill>
                  <a:schemeClr val="accent2">
                    <a:lumMod val="50000"/>
                  </a:schemeClr>
                </a:solidFill>
              </a:rPr>
              <a:t>  </a:t>
            </a:r>
          </a:p>
          <a:p>
            <a:pPr algn="r"/>
            <a:r>
              <a:rPr lang="en-US" sz="4900" b="1" i="1" dirty="0">
                <a:solidFill>
                  <a:srgbClr val="FEF5E8"/>
                </a:solidFill>
                <a:latin typeface="Bahnschrift SemiLight" panose="020B0502040204020203" pitchFamily="34" charset="0"/>
              </a:rPr>
              <a:t>David Stotts</a:t>
            </a:r>
          </a:p>
          <a:p>
            <a:pPr algn="r"/>
            <a:r>
              <a:rPr lang="en-US" sz="4900" b="1" i="1" dirty="0">
                <a:solidFill>
                  <a:srgbClr val="FEF5E8"/>
                </a:solidFill>
                <a:latin typeface="Bahnschrift SemiLight" panose="020B0502040204020203" pitchFamily="34" charset="0"/>
              </a:rPr>
              <a:t>Computer Science </a:t>
            </a:r>
            <a:r>
              <a:rPr lang="en-US" sz="4900" b="1" i="1" dirty="0" err="1">
                <a:solidFill>
                  <a:srgbClr val="FEF5E8"/>
                </a:solidFill>
                <a:latin typeface="Bahnschrift SemiLight" panose="020B0502040204020203" pitchFamily="34" charset="0"/>
              </a:rPr>
              <a:t>Dept</a:t>
            </a:r>
            <a:endParaRPr lang="en-US" sz="4900" b="1" i="1" dirty="0">
              <a:solidFill>
                <a:srgbClr val="FEF5E8"/>
              </a:solidFill>
              <a:latin typeface="Bahnschrift SemiLight" panose="020B0502040204020203" pitchFamily="34" charset="0"/>
            </a:endParaRPr>
          </a:p>
          <a:p>
            <a:pPr algn="r"/>
            <a:r>
              <a:rPr lang="en-US" sz="4900" b="1" i="1" dirty="0">
                <a:solidFill>
                  <a:srgbClr val="FEF5E8"/>
                </a:solidFill>
                <a:latin typeface="Bahnschrift SemiLight" panose="020B0502040204020203" pitchFamily="34" charset="0"/>
              </a:rPr>
              <a:t>UNC Chapel Hill</a:t>
            </a:r>
            <a:endParaRPr lang="en-US" sz="2500" b="1" i="1" dirty="0">
              <a:solidFill>
                <a:srgbClr val="FEF5E8"/>
              </a:solidFill>
              <a:latin typeface="Bahnschrift SemiLight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323247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8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8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6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3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2" grpId="0"/>
      <p:bldP spid="3" grpId="0" uiExpand="1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ounded Rectangle 7"/>
          <p:cNvSpPr/>
          <p:nvPr/>
        </p:nvSpPr>
        <p:spPr>
          <a:xfrm>
            <a:off x="304800" y="381001"/>
            <a:ext cx="8524875" cy="609599"/>
          </a:xfrm>
          <a:prstGeom prst="roundRect">
            <a:avLst/>
          </a:prstGeom>
          <a:solidFill>
            <a:schemeClr val="accent5">
              <a:lumMod val="20000"/>
              <a:lumOff val="80000"/>
              <a:alpha val="27000"/>
            </a:schemeClr>
          </a:solidFill>
          <a:ln w="15875">
            <a:solidFill>
              <a:schemeClr val="tx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6000" dirty="0">
              <a:solidFill>
                <a:srgbClr val="0070C0"/>
              </a:solidFill>
            </a:endParaRPr>
          </a:p>
        </p:txBody>
      </p:sp>
      <p:sp>
        <p:nvSpPr>
          <p:cNvPr id="6" name="Content Placeholder 1"/>
          <p:cNvSpPr>
            <a:spLocks noGrp="1"/>
          </p:cNvSpPr>
          <p:nvPr>
            <p:ph idx="1"/>
          </p:nvPr>
        </p:nvSpPr>
        <p:spPr>
          <a:xfrm>
            <a:off x="457200" y="381002"/>
            <a:ext cx="8229599" cy="609598"/>
          </a:xfrm>
          <a:noFill/>
        </p:spPr>
        <p:txBody>
          <a:bodyPr>
            <a:normAutofit/>
          </a:bodyPr>
          <a:lstStyle/>
          <a:p>
            <a:pPr marL="109728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Mutex </a:t>
            </a:r>
            <a:r>
              <a:rPr lang="en-US" sz="2400" b="1" i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(cont.)</a:t>
            </a:r>
            <a:endParaRPr lang="en-US" sz="4000" i="1" dirty="0">
              <a:solidFill>
                <a:schemeClr val="bg1"/>
              </a:solidFill>
              <a:latin typeface="Bahnschrift" panose="020B0502040204020203" pitchFamily="34" charset="0"/>
              <a:cs typeface="Arial" panose="020B0604020202020204" pitchFamily="34" charset="0"/>
            </a:endParaRPr>
          </a:p>
        </p:txBody>
      </p:sp>
      <p:sp>
        <p:nvSpPr>
          <p:cNvPr id="7" name="Content Placeholder 1"/>
          <p:cNvSpPr txBox="1">
            <a:spLocks/>
          </p:cNvSpPr>
          <p:nvPr/>
        </p:nvSpPr>
        <p:spPr>
          <a:xfrm>
            <a:off x="304800" y="1752599"/>
            <a:ext cx="7571449" cy="4267200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Autofit/>
          </a:bodyPr>
          <a:lstStyle>
            <a:lvl1pPr marL="2857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20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8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6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395478" indent="-182880">
              <a:spcBef>
                <a:spcPts val="0"/>
              </a:spcBef>
              <a:spcAft>
                <a:spcPts val="1200"/>
              </a:spcAft>
              <a:buClrTx/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chemeClr val="bg1"/>
                </a:solidFill>
                <a:latin typeface="Bahnschrift" panose="020B0502040204020203" pitchFamily="34" charset="0"/>
                <a:cs typeface="Arial" panose="020B0604020202020204" pitchFamily="34" charset="0"/>
              </a:rPr>
              <a:t>If two (or more) resources are needed at one time by a thread …</a:t>
            </a:r>
          </a:p>
          <a:p>
            <a:pPr marL="669798" lvl="1" indent="0">
              <a:spcBef>
                <a:spcPts val="0"/>
              </a:spcBef>
              <a:spcAft>
                <a:spcPts val="400"/>
              </a:spcAft>
              <a:buClrTx/>
              <a:buNone/>
            </a:pPr>
            <a:r>
              <a:rPr lang="en-US" sz="1600" i="1" dirty="0">
                <a:solidFill>
                  <a:srgbClr val="0070C0"/>
                </a:solidFill>
                <a:latin typeface="Bahnschrift" panose="020B0502040204020203" pitchFamily="34" charset="0"/>
                <a:cs typeface="Arial" panose="020B0604020202020204" pitchFamily="34" charset="0"/>
              </a:rPr>
              <a:t>--  if a thread must acquire two (or more) </a:t>
            </a:r>
            <a:r>
              <a:rPr lang="en-US" sz="1600" i="1" dirty="0" err="1">
                <a:solidFill>
                  <a:srgbClr val="0070C0"/>
                </a:solidFill>
                <a:latin typeface="Bahnschrift" panose="020B0502040204020203" pitchFamily="34" charset="0"/>
                <a:cs typeface="Arial" panose="020B0604020202020204" pitchFamily="34" charset="0"/>
              </a:rPr>
              <a:t>mutex</a:t>
            </a:r>
            <a:r>
              <a:rPr lang="en-US" sz="1600" i="1" dirty="0">
                <a:solidFill>
                  <a:srgbClr val="0070C0"/>
                </a:solidFill>
                <a:latin typeface="Bahnschrift" panose="020B0502040204020203" pitchFamily="34" charset="0"/>
                <a:cs typeface="Arial" panose="020B0604020202020204" pitchFamily="34" charset="0"/>
              </a:rPr>
              <a:t> locks, </a:t>
            </a:r>
          </a:p>
          <a:p>
            <a:pPr marL="669798" lvl="1" indent="0">
              <a:spcBef>
                <a:spcPts val="0"/>
              </a:spcBef>
              <a:spcAft>
                <a:spcPts val="400"/>
              </a:spcAft>
              <a:buClrTx/>
              <a:buNone/>
            </a:pPr>
            <a:r>
              <a:rPr lang="en-US" sz="1600" i="1" dirty="0">
                <a:solidFill>
                  <a:srgbClr val="0070C0"/>
                </a:solidFill>
                <a:latin typeface="Bahnschrift" panose="020B0502040204020203" pitchFamily="34" charset="0"/>
                <a:cs typeface="Arial" panose="020B0604020202020204" pitchFamily="34" charset="0"/>
              </a:rPr>
              <a:t>--  then deadlock is possible</a:t>
            </a:r>
          </a:p>
          <a:p>
            <a:pPr marL="395478" indent="-182880">
              <a:spcBef>
                <a:spcPts val="1200"/>
              </a:spcBef>
              <a:spcAft>
                <a:spcPts val="1200"/>
              </a:spcAft>
              <a:buClrTx/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chemeClr val="bg1"/>
                </a:solidFill>
                <a:latin typeface="Bahnschrift" panose="020B0502040204020203" pitchFamily="34" charset="0"/>
                <a:cs typeface="Arial" panose="020B0604020202020204" pitchFamily="34" charset="0"/>
              </a:rPr>
              <a:t>Two threads may each acquire half the needed locks, and be waiting for the other locks… which are owned by the other thread… which is waiting for the first half… </a:t>
            </a:r>
            <a:r>
              <a:rPr lang="en-US" sz="1800" i="1" dirty="0">
                <a:solidFill>
                  <a:schemeClr val="bg1"/>
                </a:solidFill>
                <a:latin typeface="Bahnschrift" panose="020B0502040204020203" pitchFamily="34" charset="0"/>
                <a:cs typeface="Arial" panose="020B0604020202020204" pitchFamily="34" charset="0"/>
              </a:rPr>
              <a:t>etc.</a:t>
            </a:r>
          </a:p>
          <a:p>
            <a:pPr marL="669798" lvl="1" indent="0">
              <a:spcBef>
                <a:spcPts val="0"/>
              </a:spcBef>
              <a:spcAft>
                <a:spcPts val="1200"/>
              </a:spcAft>
              <a:buClrTx/>
              <a:buNone/>
            </a:pPr>
            <a:r>
              <a:rPr lang="en-US" sz="1600" i="1" dirty="0">
                <a:solidFill>
                  <a:srgbClr val="0070C0"/>
                </a:solidFill>
                <a:latin typeface="Bahnschrift" panose="020B0502040204020203" pitchFamily="34" charset="0"/>
                <a:cs typeface="Arial" panose="020B0604020202020204" pitchFamily="34" charset="0"/>
              </a:rPr>
              <a:t>--  we saw this in dining philosophers, grabbing forks</a:t>
            </a:r>
            <a:endParaRPr lang="en-US" sz="1800" dirty="0">
              <a:solidFill>
                <a:schemeClr val="bg1"/>
              </a:solidFill>
              <a:latin typeface="Bahnschrift" panose="020B0502040204020203" pitchFamily="34" charset="0"/>
              <a:cs typeface="Arial" panose="020B0604020202020204" pitchFamily="34" charset="0"/>
            </a:endParaRPr>
          </a:p>
          <a:p>
            <a:pPr marL="395478" indent="-182880">
              <a:spcBef>
                <a:spcPts val="0"/>
              </a:spcBef>
              <a:spcAft>
                <a:spcPts val="1200"/>
              </a:spcAft>
              <a:buClrTx/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chemeClr val="bg1"/>
                </a:solidFill>
                <a:latin typeface="Bahnschrift" panose="020B0502040204020203" pitchFamily="34" charset="0"/>
                <a:cs typeface="Arial" panose="020B0604020202020204" pitchFamily="34" charset="0"/>
              </a:rPr>
              <a:t>Locks must be carefully acquired and released in proper orders to prevent deadlock</a:t>
            </a:r>
          </a:p>
          <a:p>
            <a:pPr marL="395478" indent="-182880">
              <a:spcBef>
                <a:spcPts val="600"/>
              </a:spcBef>
              <a:spcAft>
                <a:spcPts val="400"/>
              </a:spcAft>
              <a:buClrTx/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chemeClr val="bg1"/>
                </a:solidFill>
                <a:latin typeface="Bahnschrift" panose="020B0502040204020203" pitchFamily="34" charset="0"/>
                <a:cs typeface="Arial" panose="020B0604020202020204" pitchFamily="34" charset="0"/>
              </a:rPr>
              <a:t>Mutex locked has “ownership” associated with it</a:t>
            </a:r>
          </a:p>
          <a:p>
            <a:pPr marL="669798" lvl="1" indent="0">
              <a:spcBef>
                <a:spcPts val="0"/>
              </a:spcBef>
              <a:spcAft>
                <a:spcPts val="1200"/>
              </a:spcAft>
              <a:buClrTx/>
              <a:buNone/>
            </a:pPr>
            <a:r>
              <a:rPr lang="en-US" sz="1600" i="1" dirty="0">
                <a:solidFill>
                  <a:srgbClr val="0070C0"/>
                </a:solidFill>
                <a:latin typeface="Bahnschrift" panose="020B0502040204020203" pitchFamily="34" charset="0"/>
                <a:cs typeface="Arial" panose="020B0604020202020204" pitchFamily="34" charset="0"/>
              </a:rPr>
              <a:t>--  the thread that locks it is the only thread that can release/unlock it</a:t>
            </a:r>
          </a:p>
          <a:p>
            <a:pPr marL="395478" indent="-182880">
              <a:spcBef>
                <a:spcPts val="0"/>
              </a:spcBef>
              <a:spcAft>
                <a:spcPts val="1200"/>
              </a:spcAft>
              <a:buClrTx/>
              <a:buFont typeface="Arial" panose="020B0604020202020204" pitchFamily="34" charset="0"/>
              <a:buChar char="•"/>
            </a:pPr>
            <a:endParaRPr lang="en-US" sz="1800" dirty="0">
              <a:solidFill>
                <a:schemeClr val="bg1"/>
              </a:solidFill>
              <a:latin typeface="Bahnschrift" panose="020B0502040204020203" pitchFamily="34" charset="0"/>
              <a:cs typeface="Arial" panose="020B0604020202020204" pitchFamily="34" charset="0"/>
            </a:endParaRPr>
          </a:p>
        </p:txBody>
      </p:sp>
      <p:sp>
        <p:nvSpPr>
          <p:cNvPr id="5" name="Content Placeholder 1"/>
          <p:cNvSpPr txBox="1">
            <a:spLocks/>
          </p:cNvSpPr>
          <p:nvPr/>
        </p:nvSpPr>
        <p:spPr>
          <a:xfrm>
            <a:off x="309770" y="1219199"/>
            <a:ext cx="7848600" cy="457201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Autofit/>
          </a:bodyPr>
          <a:lstStyle>
            <a:lvl1pPr marL="2857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20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8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6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109728" indent="0">
              <a:buNone/>
            </a:pPr>
            <a:r>
              <a:rPr lang="en-US" sz="2400" b="1" i="1" dirty="0">
                <a:solidFill>
                  <a:srgbClr val="BE442C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Deadlock problems</a:t>
            </a:r>
          </a:p>
        </p:txBody>
      </p:sp>
    </p:spTree>
    <p:extLst>
      <p:ext uri="{BB962C8B-B14F-4D97-AF65-F5344CB8AC3E}">
        <p14:creationId xmlns:p14="http://schemas.microsoft.com/office/powerpoint/2010/main" val="14298589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ounded Rectangle 7"/>
          <p:cNvSpPr/>
          <p:nvPr/>
        </p:nvSpPr>
        <p:spPr>
          <a:xfrm>
            <a:off x="304800" y="381001"/>
            <a:ext cx="8524875" cy="628487"/>
          </a:xfrm>
          <a:prstGeom prst="roundRect">
            <a:avLst/>
          </a:prstGeom>
          <a:solidFill>
            <a:schemeClr val="accent5">
              <a:lumMod val="20000"/>
              <a:lumOff val="80000"/>
              <a:alpha val="27000"/>
            </a:schemeClr>
          </a:solidFill>
          <a:ln w="15875">
            <a:solidFill>
              <a:schemeClr val="tx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6000" dirty="0">
              <a:solidFill>
                <a:srgbClr val="0070C0"/>
              </a:solidFill>
            </a:endParaRPr>
          </a:p>
        </p:txBody>
      </p:sp>
      <p:sp>
        <p:nvSpPr>
          <p:cNvPr id="6" name="Content Placeholder 1"/>
          <p:cNvSpPr>
            <a:spLocks noGrp="1"/>
          </p:cNvSpPr>
          <p:nvPr>
            <p:ph idx="1"/>
          </p:nvPr>
        </p:nvSpPr>
        <p:spPr>
          <a:xfrm>
            <a:off x="342901" y="381002"/>
            <a:ext cx="3009900" cy="609598"/>
          </a:xfrm>
          <a:noFill/>
        </p:spPr>
        <p:txBody>
          <a:bodyPr>
            <a:normAutofit/>
          </a:bodyPr>
          <a:lstStyle/>
          <a:p>
            <a:pPr marL="109728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Semaphore</a:t>
            </a:r>
            <a:endParaRPr lang="en-US" sz="3600" dirty="0">
              <a:solidFill>
                <a:schemeClr val="bg1"/>
              </a:solidFill>
              <a:latin typeface="Bahnschrift" panose="020B0502040204020203" pitchFamily="34" charset="0"/>
              <a:cs typeface="Arial" panose="020B0604020202020204" pitchFamily="34" charset="0"/>
            </a:endParaRPr>
          </a:p>
        </p:txBody>
      </p:sp>
      <p:sp>
        <p:nvSpPr>
          <p:cNvPr id="7" name="Content Placeholder 1"/>
          <p:cNvSpPr txBox="1">
            <a:spLocks/>
          </p:cNvSpPr>
          <p:nvPr/>
        </p:nvSpPr>
        <p:spPr>
          <a:xfrm>
            <a:off x="300163" y="1659409"/>
            <a:ext cx="7571449" cy="1419899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Autofit/>
          </a:bodyPr>
          <a:lstStyle>
            <a:lvl1pPr marL="2857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20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8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6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395478">
              <a:spcBef>
                <a:spcPts val="0"/>
              </a:spcBef>
              <a:buClrTx/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bg1"/>
                </a:solidFill>
                <a:latin typeface="Bahnschrift" panose="020B0502040204020203" pitchFamily="34" charset="0"/>
                <a:cs typeface="Arial" panose="020B0604020202020204" pitchFamily="34" charset="0"/>
              </a:rPr>
              <a:t>A more general synchronization mechanism to control mutually exclusive access of concurrent tasks on a shared resource </a:t>
            </a:r>
          </a:p>
          <a:p>
            <a:pPr marL="395478">
              <a:spcBef>
                <a:spcPts val="0"/>
              </a:spcBef>
              <a:buClrTx/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bg1"/>
                </a:solidFill>
                <a:latin typeface="Bahnschrift" panose="020B0502040204020203" pitchFamily="34" charset="0"/>
                <a:cs typeface="Arial" panose="020B0604020202020204" pitchFamily="34" charset="0"/>
              </a:rPr>
              <a:t>An integer which in its simplest form is binary… contains 0 or 1</a:t>
            </a:r>
          </a:p>
          <a:p>
            <a:pPr marL="395478">
              <a:spcBef>
                <a:spcPts val="0"/>
              </a:spcBef>
              <a:buClrTx/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bg1"/>
                </a:solidFill>
                <a:latin typeface="Bahnschrift" panose="020B0502040204020203" pitchFamily="34" charset="0"/>
                <a:cs typeface="Arial" panose="020B0604020202020204" pitchFamily="34" charset="0"/>
              </a:rPr>
              <a:t>Initialized to 1, and counts the number of available “free” resources</a:t>
            </a:r>
          </a:p>
          <a:p>
            <a:pPr marL="395478">
              <a:spcBef>
                <a:spcPts val="0"/>
              </a:spcBef>
              <a:buClrTx/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bg1"/>
                </a:solidFill>
                <a:latin typeface="Bahnschrift" panose="020B0502040204020203" pitchFamily="34" charset="0"/>
                <a:cs typeface="Arial" panose="020B0604020202020204" pitchFamily="34" charset="0"/>
              </a:rPr>
              <a:t>Two standard atomic operations: wait (P), and signal (V)</a:t>
            </a:r>
          </a:p>
        </p:txBody>
      </p:sp>
      <p:sp>
        <p:nvSpPr>
          <p:cNvPr id="5" name="Content Placeholder 1"/>
          <p:cNvSpPr txBox="1">
            <a:spLocks/>
          </p:cNvSpPr>
          <p:nvPr/>
        </p:nvSpPr>
        <p:spPr>
          <a:xfrm>
            <a:off x="300163" y="1121294"/>
            <a:ext cx="7848600" cy="441549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Autofit/>
          </a:bodyPr>
          <a:lstStyle>
            <a:lvl1pPr marL="2857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20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8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6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109728" indent="0">
              <a:buNone/>
            </a:pPr>
            <a:r>
              <a:rPr lang="en-US" sz="2400" b="1" i="1" dirty="0">
                <a:solidFill>
                  <a:srgbClr val="BE442C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Proposed by E. W. Dijkstra, 1962 </a:t>
            </a:r>
          </a:p>
        </p:txBody>
      </p:sp>
      <p:sp>
        <p:nvSpPr>
          <p:cNvPr id="9" name="Content Placeholder 1">
            <a:extLst>
              <a:ext uri="{FF2B5EF4-FFF2-40B4-BE49-F238E27FC236}">
                <a16:creationId xmlns:a16="http://schemas.microsoft.com/office/drawing/2014/main" id="{3C95A753-36F2-4520-94A2-BD176E376A79}"/>
              </a:ext>
            </a:extLst>
          </p:cNvPr>
          <p:cNvSpPr txBox="1">
            <a:spLocks/>
          </p:cNvSpPr>
          <p:nvPr/>
        </p:nvSpPr>
        <p:spPr>
          <a:xfrm>
            <a:off x="342900" y="3254154"/>
            <a:ext cx="3840079" cy="3016692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Autofit/>
          </a:bodyPr>
          <a:lstStyle>
            <a:lvl1pPr marL="2857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20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8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6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109728" indent="0">
              <a:spcBef>
                <a:spcPts val="0"/>
              </a:spcBef>
              <a:spcAft>
                <a:spcPts val="0"/>
              </a:spcAft>
              <a:buClrTx/>
              <a:buNone/>
            </a:pPr>
            <a:r>
              <a:rPr lang="en-US" sz="1800" dirty="0">
                <a:solidFill>
                  <a:srgbClr val="BE442C"/>
                </a:solidFill>
                <a:latin typeface="Bahnschrift Condensed" panose="020B0502040204020203" pitchFamily="34" charset="0"/>
                <a:cs typeface="Arial" panose="020B0604020202020204" pitchFamily="34" charset="0"/>
              </a:rPr>
              <a:t>P (Semaphore s) {</a:t>
            </a:r>
          </a:p>
          <a:p>
            <a:pPr marL="109728" indent="0">
              <a:spcBef>
                <a:spcPts val="0"/>
              </a:spcBef>
              <a:spcAft>
                <a:spcPts val="0"/>
              </a:spcAft>
              <a:buClrTx/>
              <a:buNone/>
            </a:pPr>
            <a:r>
              <a:rPr lang="en-US" sz="1800" dirty="0">
                <a:solidFill>
                  <a:srgbClr val="BE442C"/>
                </a:solidFill>
                <a:latin typeface="Bahnschrift Condensed" panose="020B0502040204020203" pitchFamily="34" charset="0"/>
                <a:cs typeface="Arial" panose="020B0604020202020204" pitchFamily="34" charset="0"/>
              </a:rPr>
              <a:t>    // process wants to use a critical resource</a:t>
            </a:r>
          </a:p>
          <a:p>
            <a:pPr marL="109728" indent="0">
              <a:spcBef>
                <a:spcPts val="0"/>
              </a:spcBef>
              <a:spcAft>
                <a:spcPts val="0"/>
              </a:spcAft>
              <a:buClrTx/>
              <a:buNone/>
            </a:pPr>
            <a:r>
              <a:rPr lang="en-US" sz="1800" dirty="0">
                <a:solidFill>
                  <a:srgbClr val="BE442C"/>
                </a:solidFill>
                <a:latin typeface="Bahnschrift Condensed" panose="020B0502040204020203" pitchFamily="34" charset="0"/>
                <a:cs typeface="Arial" panose="020B0604020202020204" pitchFamily="34" charset="0"/>
              </a:rPr>
              <a:t>    while (s &lt;= 0) {</a:t>
            </a:r>
          </a:p>
          <a:p>
            <a:pPr marL="109728" indent="0">
              <a:spcBef>
                <a:spcPts val="0"/>
              </a:spcBef>
              <a:spcAft>
                <a:spcPts val="0"/>
              </a:spcAft>
              <a:buClrTx/>
              <a:buNone/>
            </a:pPr>
            <a:r>
              <a:rPr lang="en-US" sz="1800" dirty="0">
                <a:solidFill>
                  <a:srgbClr val="BE442C"/>
                </a:solidFill>
                <a:latin typeface="Bahnschrift Condensed" panose="020B0502040204020203" pitchFamily="34" charset="0"/>
                <a:cs typeface="Arial" panose="020B0604020202020204" pitchFamily="34" charset="0"/>
              </a:rPr>
              <a:t>         // no operation</a:t>
            </a:r>
          </a:p>
          <a:p>
            <a:pPr marL="109728" indent="0">
              <a:spcBef>
                <a:spcPts val="0"/>
              </a:spcBef>
              <a:spcAft>
                <a:spcPts val="0"/>
              </a:spcAft>
              <a:buClrTx/>
              <a:buNone/>
            </a:pPr>
            <a:r>
              <a:rPr lang="en-US" sz="1800" dirty="0">
                <a:solidFill>
                  <a:srgbClr val="BE442C"/>
                </a:solidFill>
                <a:latin typeface="Bahnschrift Condensed" panose="020B0502040204020203" pitchFamily="34" charset="0"/>
                <a:cs typeface="Arial" panose="020B0604020202020204" pitchFamily="34" charset="0"/>
              </a:rPr>
              <a:t>         // some other task has  shared resource</a:t>
            </a:r>
          </a:p>
          <a:p>
            <a:pPr marL="109728" indent="0">
              <a:spcBef>
                <a:spcPts val="0"/>
              </a:spcBef>
              <a:spcAft>
                <a:spcPts val="0"/>
              </a:spcAft>
              <a:buClrTx/>
              <a:buNone/>
            </a:pPr>
            <a:r>
              <a:rPr lang="en-US" sz="1800" dirty="0">
                <a:solidFill>
                  <a:srgbClr val="BE442C"/>
                </a:solidFill>
                <a:latin typeface="Bahnschrift Condensed" panose="020B0502040204020203" pitchFamily="34" charset="0"/>
                <a:cs typeface="Arial" panose="020B0604020202020204" pitchFamily="34" charset="0"/>
              </a:rPr>
              <a:t>    }</a:t>
            </a:r>
          </a:p>
          <a:p>
            <a:pPr marL="109728" indent="0">
              <a:spcBef>
                <a:spcPts val="0"/>
              </a:spcBef>
              <a:spcAft>
                <a:spcPts val="0"/>
              </a:spcAft>
              <a:buClrTx/>
              <a:buNone/>
            </a:pPr>
            <a:r>
              <a:rPr lang="en-US" sz="1800" dirty="0">
                <a:solidFill>
                  <a:srgbClr val="BE442C"/>
                </a:solidFill>
                <a:latin typeface="Bahnschrift Condensed" panose="020B0502040204020203" pitchFamily="34" charset="0"/>
                <a:cs typeface="Arial" panose="020B0604020202020204" pitchFamily="34" charset="0"/>
              </a:rPr>
              <a:t>    s-- ;  // atomic</a:t>
            </a:r>
          </a:p>
          <a:p>
            <a:pPr marL="109728" indent="0">
              <a:spcBef>
                <a:spcPts val="0"/>
              </a:spcBef>
              <a:spcAft>
                <a:spcPts val="0"/>
              </a:spcAft>
              <a:buClrTx/>
              <a:buNone/>
            </a:pPr>
            <a:r>
              <a:rPr lang="en-US" sz="1800" dirty="0">
                <a:solidFill>
                  <a:srgbClr val="BE442C"/>
                </a:solidFill>
                <a:latin typeface="Bahnschrift Condensed" panose="020B0502040204020203" pitchFamily="34" charset="0"/>
                <a:cs typeface="Arial" panose="020B0604020202020204" pitchFamily="34" charset="0"/>
              </a:rPr>
              <a:t>    // num in critical section, has access to</a:t>
            </a:r>
          </a:p>
          <a:p>
            <a:pPr marL="109728" indent="0">
              <a:spcBef>
                <a:spcPts val="0"/>
              </a:spcBef>
              <a:spcAft>
                <a:spcPts val="0"/>
              </a:spcAft>
              <a:buClrTx/>
              <a:buNone/>
            </a:pPr>
            <a:r>
              <a:rPr lang="en-US" sz="1800" dirty="0">
                <a:solidFill>
                  <a:srgbClr val="BE442C"/>
                </a:solidFill>
                <a:latin typeface="Bahnschrift Condensed" panose="020B0502040204020203" pitchFamily="34" charset="0"/>
                <a:cs typeface="Arial" panose="020B0604020202020204" pitchFamily="34" charset="0"/>
              </a:rPr>
              <a:t>    // the shared resource</a:t>
            </a:r>
          </a:p>
          <a:p>
            <a:pPr marL="109728" indent="0">
              <a:spcBef>
                <a:spcPts val="0"/>
              </a:spcBef>
              <a:spcAft>
                <a:spcPts val="0"/>
              </a:spcAft>
              <a:buClrTx/>
              <a:buNone/>
            </a:pPr>
            <a:r>
              <a:rPr lang="en-US" sz="1800" dirty="0">
                <a:solidFill>
                  <a:srgbClr val="BE442C"/>
                </a:solidFill>
                <a:latin typeface="Bahnschrift Condensed" panose="020B0502040204020203" pitchFamily="34" charset="0"/>
                <a:cs typeface="Arial" panose="020B0604020202020204" pitchFamily="34" charset="0"/>
              </a:rPr>
              <a:t>}</a:t>
            </a:r>
          </a:p>
        </p:txBody>
      </p:sp>
      <p:sp>
        <p:nvSpPr>
          <p:cNvPr id="10" name="Content Placeholder 1">
            <a:extLst>
              <a:ext uri="{FF2B5EF4-FFF2-40B4-BE49-F238E27FC236}">
                <a16:creationId xmlns:a16="http://schemas.microsoft.com/office/drawing/2014/main" id="{79B26967-3499-4E43-8BB9-02B57B35E233}"/>
              </a:ext>
            </a:extLst>
          </p:cNvPr>
          <p:cNvSpPr txBox="1">
            <a:spLocks/>
          </p:cNvSpPr>
          <p:nvPr/>
        </p:nvSpPr>
        <p:spPr>
          <a:xfrm>
            <a:off x="4085887" y="3254154"/>
            <a:ext cx="4486614" cy="1873692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Autofit/>
          </a:bodyPr>
          <a:lstStyle>
            <a:lvl1pPr marL="2857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20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8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6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109728" indent="0">
              <a:spcBef>
                <a:spcPts val="0"/>
              </a:spcBef>
              <a:spcAft>
                <a:spcPts val="0"/>
              </a:spcAft>
              <a:buClrTx/>
              <a:buNone/>
            </a:pPr>
            <a:r>
              <a:rPr lang="en-US" sz="1800" dirty="0">
                <a:solidFill>
                  <a:srgbClr val="358B56"/>
                </a:solidFill>
                <a:latin typeface="Bahnschrift Condensed" panose="020B0502040204020203" pitchFamily="34" charset="0"/>
                <a:cs typeface="Arial" panose="020B0604020202020204" pitchFamily="34" charset="0"/>
              </a:rPr>
              <a:t>V (Semaphore s) {</a:t>
            </a:r>
          </a:p>
          <a:p>
            <a:pPr marL="109728" indent="0">
              <a:spcBef>
                <a:spcPts val="0"/>
              </a:spcBef>
              <a:spcAft>
                <a:spcPts val="0"/>
              </a:spcAft>
              <a:buClrTx/>
              <a:buNone/>
            </a:pPr>
            <a:r>
              <a:rPr lang="en-US" sz="1800" dirty="0">
                <a:solidFill>
                  <a:srgbClr val="358B56"/>
                </a:solidFill>
                <a:latin typeface="Bahnschrift Condensed" panose="020B0502040204020203" pitchFamily="34" charset="0"/>
                <a:cs typeface="Arial" panose="020B0604020202020204" pitchFamily="34" charset="0"/>
              </a:rPr>
              <a:t>    s++ ;  // atomic</a:t>
            </a:r>
          </a:p>
          <a:p>
            <a:pPr marL="109728" indent="0">
              <a:spcBef>
                <a:spcPts val="0"/>
              </a:spcBef>
              <a:spcAft>
                <a:spcPts val="0"/>
              </a:spcAft>
              <a:buClrTx/>
              <a:buNone/>
            </a:pPr>
            <a:r>
              <a:rPr lang="en-US" sz="1800" dirty="0">
                <a:solidFill>
                  <a:srgbClr val="358B56"/>
                </a:solidFill>
                <a:latin typeface="Bahnschrift Condensed" panose="020B0502040204020203" pitchFamily="34" charset="0"/>
                <a:cs typeface="Arial" panose="020B0604020202020204" pitchFamily="34" charset="0"/>
              </a:rPr>
              <a:t>             // task doing the V is releasing the shared</a:t>
            </a:r>
          </a:p>
          <a:p>
            <a:pPr marL="109728" indent="0">
              <a:spcBef>
                <a:spcPts val="0"/>
              </a:spcBef>
              <a:spcAft>
                <a:spcPts val="0"/>
              </a:spcAft>
              <a:buClrTx/>
              <a:buNone/>
            </a:pPr>
            <a:r>
              <a:rPr lang="en-US" sz="1800" dirty="0">
                <a:solidFill>
                  <a:srgbClr val="358B56"/>
                </a:solidFill>
                <a:latin typeface="Bahnschrift Condensed" panose="020B0502040204020203" pitchFamily="34" charset="0"/>
                <a:cs typeface="Arial" panose="020B0604020202020204" pitchFamily="34" charset="0"/>
              </a:rPr>
              <a:t>             // resource, and leaving the critical section</a:t>
            </a:r>
          </a:p>
          <a:p>
            <a:pPr marL="109728" indent="0">
              <a:spcBef>
                <a:spcPts val="0"/>
              </a:spcBef>
              <a:spcAft>
                <a:spcPts val="0"/>
              </a:spcAft>
              <a:buClrTx/>
              <a:buNone/>
            </a:pPr>
            <a:r>
              <a:rPr lang="en-US" sz="1800" dirty="0">
                <a:solidFill>
                  <a:srgbClr val="358B56"/>
                </a:solidFill>
                <a:latin typeface="Bahnschrift Condensed" panose="020B0502040204020203" pitchFamily="34" charset="0"/>
                <a:cs typeface="Arial" panose="020B0604020202020204" pitchFamily="34" charset="0"/>
              </a:rPr>
              <a:t>}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BF459DE5-06F7-4706-B698-40B3EEA3F359}"/>
              </a:ext>
            </a:extLst>
          </p:cNvPr>
          <p:cNvGrpSpPr/>
          <p:nvPr/>
        </p:nvGrpSpPr>
        <p:grpSpPr>
          <a:xfrm>
            <a:off x="5120440" y="5050158"/>
            <a:ext cx="2514600" cy="1503042"/>
            <a:chOff x="4572000" y="5334000"/>
            <a:chExt cx="2743200" cy="838200"/>
          </a:xfrm>
        </p:grpSpPr>
        <p:sp>
          <p:nvSpPr>
            <p:cNvPr id="2" name="Rectangle: Rounded Corners 1">
              <a:extLst>
                <a:ext uri="{FF2B5EF4-FFF2-40B4-BE49-F238E27FC236}">
                  <a16:creationId xmlns:a16="http://schemas.microsoft.com/office/drawing/2014/main" id="{58F919BD-0E2D-4852-8965-70BE0EEF8D9B}"/>
                </a:ext>
              </a:extLst>
            </p:cNvPr>
            <p:cNvSpPr/>
            <p:nvPr/>
          </p:nvSpPr>
          <p:spPr>
            <a:xfrm>
              <a:off x="4572000" y="5334000"/>
              <a:ext cx="2743200" cy="838200"/>
            </a:xfrm>
            <a:prstGeom prst="roundRect">
              <a:avLst/>
            </a:prstGeom>
            <a:solidFill>
              <a:srgbClr val="FFC000">
                <a:alpha val="16000"/>
              </a:srgbClr>
            </a:solidFill>
            <a:ln>
              <a:solidFill>
                <a:schemeClr val="bg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" name="TextBox 2">
              <a:extLst>
                <a:ext uri="{FF2B5EF4-FFF2-40B4-BE49-F238E27FC236}">
                  <a16:creationId xmlns:a16="http://schemas.microsoft.com/office/drawing/2014/main" id="{C72D541A-D6D8-4ED6-8E6A-4A448D92886F}"/>
                </a:ext>
              </a:extLst>
            </p:cNvPr>
            <p:cNvSpPr txBox="1"/>
            <p:nvPr/>
          </p:nvSpPr>
          <p:spPr>
            <a:xfrm>
              <a:off x="4752887" y="5431176"/>
              <a:ext cx="2443771" cy="29178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i="1" dirty="0">
                  <a:solidFill>
                    <a:schemeClr val="bg1"/>
                  </a:solidFill>
                  <a:latin typeface="Bahnschrift" panose="020B0502040204020203" pitchFamily="34" charset="0"/>
                </a:rPr>
                <a:t>almost . . .  </a:t>
              </a:r>
            </a:p>
          </p:txBody>
        </p:sp>
      </p:grpSp>
      <p:sp>
        <p:nvSpPr>
          <p:cNvPr id="11" name="Arrow: Bent 10">
            <a:extLst>
              <a:ext uri="{FF2B5EF4-FFF2-40B4-BE49-F238E27FC236}">
                <a16:creationId xmlns:a16="http://schemas.microsoft.com/office/drawing/2014/main" id="{6788BA94-A5E4-4B44-80D7-D48F83152CD4}"/>
              </a:ext>
            </a:extLst>
          </p:cNvPr>
          <p:cNvSpPr/>
          <p:nvPr/>
        </p:nvSpPr>
        <p:spPr>
          <a:xfrm flipH="1">
            <a:off x="2299034" y="4193070"/>
            <a:ext cx="3276600" cy="838200"/>
          </a:xfrm>
          <a:prstGeom prst="bentArrow">
            <a:avLst/>
          </a:prstGeom>
          <a:solidFill>
            <a:srgbClr val="FFC000">
              <a:alpha val="14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3CB5D5ED-B5C9-4485-BD7C-53CB68A7B9DC}"/>
              </a:ext>
            </a:extLst>
          </p:cNvPr>
          <p:cNvSpPr txBox="1"/>
          <p:nvPr/>
        </p:nvSpPr>
        <p:spPr>
          <a:xfrm>
            <a:off x="5130090" y="5801679"/>
            <a:ext cx="2514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i="1" dirty="0">
                <a:solidFill>
                  <a:srgbClr val="C00000"/>
                </a:solidFill>
                <a:latin typeface="Bahnschrift" panose="020B0502040204020203" pitchFamily="34" charset="0"/>
              </a:rPr>
              <a:t>“spin waiting”</a:t>
            </a:r>
          </a:p>
        </p:txBody>
      </p:sp>
      <p:sp>
        <p:nvSpPr>
          <p:cNvPr id="13" name="Content Placeholder 1">
            <a:extLst>
              <a:ext uri="{FF2B5EF4-FFF2-40B4-BE49-F238E27FC236}">
                <a16:creationId xmlns:a16="http://schemas.microsoft.com/office/drawing/2014/main" id="{3A408E0D-A35D-497A-A926-F055FFD387A9}"/>
              </a:ext>
            </a:extLst>
          </p:cNvPr>
          <p:cNvSpPr txBox="1">
            <a:spLocks/>
          </p:cNvSpPr>
          <p:nvPr/>
        </p:nvSpPr>
        <p:spPr>
          <a:xfrm>
            <a:off x="2635048" y="381001"/>
            <a:ext cx="1330116" cy="609598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rmAutofit/>
          </a:bodyPr>
          <a:lstStyle>
            <a:lvl1pPr marL="2857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20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8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6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109728" indent="0">
              <a:spcBef>
                <a:spcPts val="0"/>
              </a:spcBef>
              <a:spcAft>
                <a:spcPts val="0"/>
              </a:spcAft>
              <a:buFont typeface="Wingdings 3" panose="05040102010807070707" pitchFamily="18" charset="2"/>
              <a:buNone/>
            </a:pPr>
            <a:r>
              <a:rPr lang="en-US" sz="3200" b="1" i="1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n-US" sz="3200" b="1" i="1" dirty="0" err="1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ish</a:t>
            </a:r>
            <a:endParaRPr lang="en-US" sz="3600" i="1" dirty="0">
              <a:solidFill>
                <a:schemeClr val="tx2">
                  <a:lumMod val="75000"/>
                </a:schemeClr>
              </a:solidFill>
              <a:latin typeface="Bahnschrift" panose="020B0502040204020203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686846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0" presetClass="entr" presetSubtype="0" fill="hold" nodeType="afterEffect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600"/>
                            </p:stCondLst>
                            <p:childTnLst>
                              <p:par>
                                <p:cTn id="18" presetID="10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600"/>
                            </p:stCondLst>
                            <p:childTnLst>
                              <p:par>
                                <p:cTn id="22" presetID="10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1000"/>
                            </p:stCondLst>
                            <p:childTnLst>
                              <p:par>
                                <p:cTn id="82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8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1500"/>
                            </p:stCondLst>
                            <p:childTnLst>
                              <p:par>
                                <p:cTn id="86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2500"/>
                            </p:stCondLst>
                            <p:childTnLst>
                              <p:par>
                                <p:cTn id="92" presetID="42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1" grpId="0" animBg="1"/>
      <p:bldP spid="12" grpId="0"/>
      <p:bldP spid="1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ounded Rectangle 7"/>
          <p:cNvSpPr/>
          <p:nvPr/>
        </p:nvSpPr>
        <p:spPr>
          <a:xfrm>
            <a:off x="304800" y="381002"/>
            <a:ext cx="8524875" cy="609600"/>
          </a:xfrm>
          <a:prstGeom prst="roundRect">
            <a:avLst/>
          </a:prstGeom>
          <a:solidFill>
            <a:schemeClr val="accent5">
              <a:lumMod val="20000"/>
              <a:lumOff val="80000"/>
              <a:alpha val="27000"/>
            </a:schemeClr>
          </a:solidFill>
          <a:ln w="15875">
            <a:solidFill>
              <a:schemeClr val="tx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6000" dirty="0">
              <a:solidFill>
                <a:srgbClr val="0070C0"/>
              </a:solidFill>
            </a:endParaRPr>
          </a:p>
        </p:txBody>
      </p:sp>
      <p:sp>
        <p:nvSpPr>
          <p:cNvPr id="6" name="Content Placeholder 1"/>
          <p:cNvSpPr>
            <a:spLocks noGrp="1"/>
          </p:cNvSpPr>
          <p:nvPr>
            <p:ph idx="1"/>
          </p:nvPr>
        </p:nvSpPr>
        <p:spPr>
          <a:xfrm>
            <a:off x="342901" y="381001"/>
            <a:ext cx="3009900" cy="609600"/>
          </a:xfrm>
          <a:noFill/>
        </p:spPr>
        <p:txBody>
          <a:bodyPr>
            <a:normAutofit/>
          </a:bodyPr>
          <a:lstStyle/>
          <a:p>
            <a:pPr marL="109728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Semaphore</a:t>
            </a:r>
            <a:endParaRPr lang="en-US" sz="3600" dirty="0">
              <a:solidFill>
                <a:schemeClr val="bg1"/>
              </a:solidFill>
              <a:latin typeface="Bahnschrift" panose="020B0502040204020203" pitchFamily="34" charset="0"/>
              <a:cs typeface="Arial" panose="020B0604020202020204" pitchFamily="34" charset="0"/>
            </a:endParaRPr>
          </a:p>
        </p:txBody>
      </p:sp>
      <p:sp>
        <p:nvSpPr>
          <p:cNvPr id="7" name="Content Placeholder 1"/>
          <p:cNvSpPr txBox="1">
            <a:spLocks/>
          </p:cNvSpPr>
          <p:nvPr/>
        </p:nvSpPr>
        <p:spPr>
          <a:xfrm>
            <a:off x="300163" y="1721291"/>
            <a:ext cx="7571449" cy="1873692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Autofit/>
          </a:bodyPr>
          <a:lstStyle>
            <a:lvl1pPr marL="2857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20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8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6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395478" indent="-182880">
              <a:spcBef>
                <a:spcPts val="0"/>
              </a:spcBef>
              <a:buClrTx/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bg1"/>
                </a:solidFill>
                <a:latin typeface="Bahnschrift" panose="020B0502040204020203" pitchFamily="34" charset="0"/>
                <a:cs typeface="Arial" panose="020B0604020202020204" pitchFamily="34" charset="0"/>
              </a:rPr>
              <a:t>Every semaphore has an associated queue of tasks/threads</a:t>
            </a:r>
          </a:p>
          <a:p>
            <a:pPr marL="395478" indent="-182880">
              <a:spcBef>
                <a:spcPts val="0"/>
              </a:spcBef>
              <a:buClrTx/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bg1"/>
                </a:solidFill>
                <a:latin typeface="Bahnschrift" panose="020B0502040204020203" pitchFamily="34" charset="0"/>
                <a:cs typeface="Arial" panose="020B0604020202020204" pitchFamily="34" charset="0"/>
              </a:rPr>
              <a:t>Spin wait is replaced with a task being suspended and waiting inactive is a queue of tasks; if s == 0 ( the resource is busy ) the task is put on the queue</a:t>
            </a:r>
          </a:p>
          <a:p>
            <a:pPr marL="395478" indent="-182880">
              <a:spcBef>
                <a:spcPts val="0"/>
              </a:spcBef>
              <a:buClrTx/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bg1"/>
                </a:solidFill>
                <a:latin typeface="Bahnschrift" panose="020B0502040204020203" pitchFamily="34" charset="0"/>
                <a:cs typeface="Arial" panose="020B0604020202020204" pitchFamily="34" charset="0"/>
              </a:rPr>
              <a:t>All tasks in queue are waiting on the same semaphore, waiting for the protected resource to come available</a:t>
            </a:r>
          </a:p>
          <a:p>
            <a:pPr marL="395478" indent="-182880">
              <a:spcBef>
                <a:spcPts val="0"/>
              </a:spcBef>
              <a:buClrTx/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bg1"/>
                </a:solidFill>
                <a:latin typeface="Bahnschrift" panose="020B0502040204020203" pitchFamily="34" charset="0"/>
                <a:cs typeface="Arial" panose="020B0604020202020204" pitchFamily="34" charset="0"/>
              </a:rPr>
              <a:t>Use FIFO queue to ensure lack of starvation (every task eventually gets the resource)</a:t>
            </a:r>
          </a:p>
          <a:p>
            <a:pPr marL="395478" indent="-182880">
              <a:spcBef>
                <a:spcPts val="0"/>
              </a:spcBef>
              <a:buClrTx/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bg1"/>
                </a:solidFill>
                <a:latin typeface="Bahnschrift" panose="020B0502040204020203" pitchFamily="34" charset="0"/>
                <a:cs typeface="Arial" panose="020B0604020202020204" pitchFamily="34" charset="0"/>
              </a:rPr>
              <a:t>V op checks queue and wakes first task… or else increments s variable</a:t>
            </a:r>
          </a:p>
        </p:txBody>
      </p:sp>
      <p:sp>
        <p:nvSpPr>
          <p:cNvPr id="5" name="Content Placeholder 1"/>
          <p:cNvSpPr txBox="1">
            <a:spLocks/>
          </p:cNvSpPr>
          <p:nvPr/>
        </p:nvSpPr>
        <p:spPr>
          <a:xfrm>
            <a:off x="300163" y="1279743"/>
            <a:ext cx="7848600" cy="441549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Autofit/>
          </a:bodyPr>
          <a:lstStyle>
            <a:lvl1pPr marL="2857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20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8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6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109728" indent="0">
              <a:buNone/>
            </a:pPr>
            <a:r>
              <a:rPr lang="en-US" sz="2400" b="1" i="1" dirty="0">
                <a:solidFill>
                  <a:srgbClr val="BE442C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Fix for spin wait: task queue</a:t>
            </a:r>
          </a:p>
        </p:txBody>
      </p:sp>
      <p:sp>
        <p:nvSpPr>
          <p:cNvPr id="9" name="Content Placeholder 1">
            <a:extLst>
              <a:ext uri="{FF2B5EF4-FFF2-40B4-BE49-F238E27FC236}">
                <a16:creationId xmlns:a16="http://schemas.microsoft.com/office/drawing/2014/main" id="{3C95A753-36F2-4520-94A2-BD176E376A79}"/>
              </a:ext>
            </a:extLst>
          </p:cNvPr>
          <p:cNvSpPr txBox="1">
            <a:spLocks/>
          </p:cNvSpPr>
          <p:nvPr/>
        </p:nvSpPr>
        <p:spPr>
          <a:xfrm>
            <a:off x="342901" y="3594983"/>
            <a:ext cx="3840079" cy="3016692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Autofit/>
          </a:bodyPr>
          <a:lstStyle>
            <a:lvl1pPr marL="2857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20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8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6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109728" indent="0">
              <a:spcBef>
                <a:spcPts val="0"/>
              </a:spcBef>
              <a:spcAft>
                <a:spcPts val="0"/>
              </a:spcAft>
              <a:buClrTx/>
              <a:buNone/>
            </a:pPr>
            <a:r>
              <a:rPr lang="en-US" sz="1800" dirty="0">
                <a:solidFill>
                  <a:srgbClr val="BE442C"/>
                </a:solidFill>
                <a:latin typeface="Bahnschrift Condensed" panose="020B0502040204020203" pitchFamily="34" charset="0"/>
                <a:cs typeface="Arial" panose="020B0604020202020204" pitchFamily="34" charset="0"/>
              </a:rPr>
              <a:t>P (Semaphore s) {</a:t>
            </a:r>
          </a:p>
          <a:p>
            <a:pPr marL="109728" indent="0">
              <a:spcBef>
                <a:spcPts val="0"/>
              </a:spcBef>
              <a:spcAft>
                <a:spcPts val="0"/>
              </a:spcAft>
              <a:buClrTx/>
              <a:buNone/>
            </a:pPr>
            <a:r>
              <a:rPr lang="en-US" sz="1800" dirty="0">
                <a:solidFill>
                  <a:srgbClr val="BE442C"/>
                </a:solidFill>
                <a:latin typeface="Bahnschrift Condensed" panose="020B0502040204020203" pitchFamily="34" charset="0"/>
                <a:cs typeface="Arial" panose="020B0604020202020204" pitchFamily="34" charset="0"/>
              </a:rPr>
              <a:t>    // process wants to use a critical resource</a:t>
            </a:r>
          </a:p>
          <a:p>
            <a:pPr marL="109728" indent="0">
              <a:spcBef>
                <a:spcPts val="0"/>
              </a:spcBef>
              <a:spcAft>
                <a:spcPts val="0"/>
              </a:spcAft>
              <a:buClrTx/>
              <a:buNone/>
            </a:pPr>
            <a:r>
              <a:rPr lang="en-US" sz="1800" dirty="0">
                <a:solidFill>
                  <a:srgbClr val="BE442C"/>
                </a:solidFill>
                <a:latin typeface="Bahnschrift Condensed" panose="020B0502040204020203" pitchFamily="34" charset="0"/>
                <a:cs typeface="Arial" panose="020B0604020202020204" pitchFamily="34" charset="0"/>
              </a:rPr>
              <a:t>    if (s &lt;= 0) {</a:t>
            </a:r>
          </a:p>
          <a:p>
            <a:pPr marL="109728" indent="0">
              <a:spcBef>
                <a:spcPts val="0"/>
              </a:spcBef>
              <a:spcAft>
                <a:spcPts val="0"/>
              </a:spcAft>
              <a:buClrTx/>
              <a:buNone/>
            </a:pPr>
            <a:r>
              <a:rPr lang="en-US" sz="1800" dirty="0">
                <a:solidFill>
                  <a:srgbClr val="BE442C"/>
                </a:solidFill>
                <a:latin typeface="Bahnschrift Condensed" panose="020B0502040204020203" pitchFamily="34" charset="0"/>
                <a:cs typeface="Arial" panose="020B0604020202020204" pitchFamily="34" charset="0"/>
              </a:rPr>
              <a:t>         // this task is put on s wait que</a:t>
            </a:r>
          </a:p>
          <a:p>
            <a:pPr marL="109728" indent="0">
              <a:spcBef>
                <a:spcPts val="0"/>
              </a:spcBef>
              <a:spcAft>
                <a:spcPts val="0"/>
              </a:spcAft>
              <a:buClrTx/>
              <a:buNone/>
            </a:pPr>
            <a:r>
              <a:rPr lang="en-US" sz="1800" dirty="0">
                <a:solidFill>
                  <a:srgbClr val="BE442C"/>
                </a:solidFill>
                <a:latin typeface="Bahnschrift Condensed" panose="020B0502040204020203" pitchFamily="34" charset="0"/>
                <a:cs typeface="Arial" panose="020B0604020202020204" pitchFamily="34" charset="0"/>
              </a:rPr>
              <a:t>         // and suspended</a:t>
            </a:r>
          </a:p>
          <a:p>
            <a:pPr marL="109728" indent="0">
              <a:spcBef>
                <a:spcPts val="0"/>
              </a:spcBef>
              <a:spcAft>
                <a:spcPts val="0"/>
              </a:spcAft>
              <a:buClrTx/>
              <a:buNone/>
            </a:pPr>
            <a:r>
              <a:rPr lang="en-US" sz="1800" dirty="0">
                <a:solidFill>
                  <a:srgbClr val="BE442C"/>
                </a:solidFill>
                <a:latin typeface="Bahnschrift Condensed" panose="020B0502040204020203" pitchFamily="34" charset="0"/>
                <a:cs typeface="Arial" panose="020B0604020202020204" pitchFamily="34" charset="0"/>
              </a:rPr>
              <a:t>    }</a:t>
            </a:r>
          </a:p>
          <a:p>
            <a:pPr marL="109728" indent="0">
              <a:spcBef>
                <a:spcPts val="0"/>
              </a:spcBef>
              <a:spcAft>
                <a:spcPts val="0"/>
              </a:spcAft>
              <a:buClrTx/>
              <a:buNone/>
            </a:pPr>
            <a:r>
              <a:rPr lang="en-US" sz="1800" dirty="0">
                <a:solidFill>
                  <a:srgbClr val="BE442C"/>
                </a:solidFill>
                <a:latin typeface="Bahnschrift Condensed" panose="020B0502040204020203" pitchFamily="34" charset="0"/>
                <a:cs typeface="Arial" panose="020B0604020202020204" pitchFamily="34" charset="0"/>
              </a:rPr>
              <a:t>    // when task gets here, it has been taken</a:t>
            </a:r>
          </a:p>
          <a:p>
            <a:pPr marL="109728" indent="0">
              <a:spcBef>
                <a:spcPts val="0"/>
              </a:spcBef>
              <a:spcAft>
                <a:spcPts val="0"/>
              </a:spcAft>
              <a:buClrTx/>
              <a:buNone/>
            </a:pPr>
            <a:r>
              <a:rPr lang="en-US" sz="1800" dirty="0">
                <a:solidFill>
                  <a:srgbClr val="BE442C"/>
                </a:solidFill>
                <a:latin typeface="Bahnschrift Condensed" panose="020B0502040204020203" pitchFamily="34" charset="0"/>
                <a:cs typeface="Arial" panose="020B0604020202020204" pitchFamily="34" charset="0"/>
              </a:rPr>
              <a:t>    // off s wait que and awakened (OS op)</a:t>
            </a:r>
          </a:p>
          <a:p>
            <a:pPr marL="109728" indent="0">
              <a:spcBef>
                <a:spcPts val="0"/>
              </a:spcBef>
              <a:spcAft>
                <a:spcPts val="0"/>
              </a:spcAft>
              <a:buClrTx/>
              <a:buNone/>
            </a:pPr>
            <a:r>
              <a:rPr lang="en-US" sz="1800" dirty="0">
                <a:solidFill>
                  <a:srgbClr val="BE442C"/>
                </a:solidFill>
                <a:latin typeface="Bahnschrift Condensed" panose="020B0502040204020203" pitchFamily="34" charset="0"/>
                <a:cs typeface="Arial" panose="020B0604020202020204" pitchFamily="34" charset="0"/>
              </a:rPr>
              <a:t>    s-- ;  // atomic</a:t>
            </a:r>
          </a:p>
          <a:p>
            <a:pPr marL="109728" indent="0">
              <a:spcBef>
                <a:spcPts val="0"/>
              </a:spcBef>
              <a:spcAft>
                <a:spcPts val="0"/>
              </a:spcAft>
              <a:buClrTx/>
              <a:buNone/>
            </a:pPr>
            <a:r>
              <a:rPr lang="en-US" sz="1800" dirty="0">
                <a:solidFill>
                  <a:srgbClr val="BE442C"/>
                </a:solidFill>
                <a:latin typeface="Bahnschrift Condensed" panose="020B0502040204020203" pitchFamily="34" charset="0"/>
                <a:cs typeface="Arial" panose="020B0604020202020204" pitchFamily="34" charset="0"/>
              </a:rPr>
              <a:t>}</a:t>
            </a:r>
          </a:p>
        </p:txBody>
      </p:sp>
      <p:sp>
        <p:nvSpPr>
          <p:cNvPr id="10" name="Content Placeholder 1">
            <a:extLst>
              <a:ext uri="{FF2B5EF4-FFF2-40B4-BE49-F238E27FC236}">
                <a16:creationId xmlns:a16="http://schemas.microsoft.com/office/drawing/2014/main" id="{79B26967-3499-4E43-8BB9-02B57B35E233}"/>
              </a:ext>
            </a:extLst>
          </p:cNvPr>
          <p:cNvSpPr txBox="1">
            <a:spLocks/>
          </p:cNvSpPr>
          <p:nvPr/>
        </p:nvSpPr>
        <p:spPr>
          <a:xfrm>
            <a:off x="4308684" y="3594983"/>
            <a:ext cx="3840079" cy="1873692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Autofit/>
          </a:bodyPr>
          <a:lstStyle>
            <a:lvl1pPr marL="2857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20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8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6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109728" indent="0">
              <a:spcBef>
                <a:spcPts val="0"/>
              </a:spcBef>
              <a:spcAft>
                <a:spcPts val="0"/>
              </a:spcAft>
              <a:buClrTx/>
              <a:buNone/>
            </a:pPr>
            <a:r>
              <a:rPr lang="en-US" sz="1800" dirty="0">
                <a:solidFill>
                  <a:srgbClr val="358B56"/>
                </a:solidFill>
                <a:latin typeface="Bahnschrift Condensed" panose="020B0502040204020203" pitchFamily="34" charset="0"/>
                <a:cs typeface="Arial" panose="020B0604020202020204" pitchFamily="34" charset="0"/>
              </a:rPr>
              <a:t>V (Semaphore s) {</a:t>
            </a:r>
          </a:p>
          <a:p>
            <a:pPr marL="109728" indent="0">
              <a:spcBef>
                <a:spcPts val="0"/>
              </a:spcBef>
              <a:spcAft>
                <a:spcPts val="0"/>
              </a:spcAft>
              <a:buClrTx/>
              <a:buNone/>
            </a:pPr>
            <a:r>
              <a:rPr lang="en-US" sz="1800" dirty="0">
                <a:solidFill>
                  <a:srgbClr val="358B56"/>
                </a:solidFill>
                <a:latin typeface="Bahnschrift Condensed" panose="020B0502040204020203" pitchFamily="34" charset="0"/>
                <a:cs typeface="Arial" panose="020B0604020202020204" pitchFamily="34" charset="0"/>
              </a:rPr>
              <a:t>    if empty(</a:t>
            </a:r>
            <a:r>
              <a:rPr lang="en-US" sz="1800" dirty="0" err="1">
                <a:solidFill>
                  <a:srgbClr val="358B56"/>
                </a:solidFill>
                <a:latin typeface="Bahnschrift Condensed" panose="020B0502040204020203" pitchFamily="34" charset="0"/>
                <a:cs typeface="Arial" panose="020B0604020202020204" pitchFamily="34" charset="0"/>
              </a:rPr>
              <a:t>s.que</a:t>
            </a:r>
            <a:r>
              <a:rPr lang="en-US" sz="1800" dirty="0">
                <a:solidFill>
                  <a:srgbClr val="358B56"/>
                </a:solidFill>
                <a:latin typeface="Bahnschrift Condensed" panose="020B0502040204020203" pitchFamily="34" charset="0"/>
                <a:cs typeface="Arial" panose="020B0604020202020204" pitchFamily="34" charset="0"/>
              </a:rPr>
              <a:t>) { s++ }</a:t>
            </a:r>
          </a:p>
          <a:p>
            <a:pPr marL="109728" indent="0">
              <a:spcBef>
                <a:spcPts val="0"/>
              </a:spcBef>
              <a:spcAft>
                <a:spcPts val="0"/>
              </a:spcAft>
              <a:buClrTx/>
              <a:buNone/>
            </a:pPr>
            <a:r>
              <a:rPr lang="en-US" sz="1800" dirty="0">
                <a:solidFill>
                  <a:srgbClr val="358B56"/>
                </a:solidFill>
                <a:latin typeface="Bahnschrift Condensed" panose="020B0502040204020203" pitchFamily="34" charset="0"/>
                <a:cs typeface="Arial" panose="020B0604020202020204" pitchFamily="34" charset="0"/>
              </a:rPr>
              <a:t>    else {</a:t>
            </a:r>
          </a:p>
          <a:p>
            <a:pPr marL="109728" indent="0">
              <a:spcBef>
                <a:spcPts val="0"/>
              </a:spcBef>
              <a:spcAft>
                <a:spcPts val="0"/>
              </a:spcAft>
              <a:buClrTx/>
              <a:buNone/>
            </a:pPr>
            <a:r>
              <a:rPr lang="en-US" sz="1800" dirty="0">
                <a:solidFill>
                  <a:srgbClr val="358B56"/>
                </a:solidFill>
                <a:latin typeface="Bahnschrift Condensed" panose="020B0502040204020203" pitchFamily="34" charset="0"/>
                <a:cs typeface="Arial" panose="020B0604020202020204" pitchFamily="34" charset="0"/>
              </a:rPr>
              <a:t>       // head of </a:t>
            </a:r>
            <a:r>
              <a:rPr lang="en-US" sz="1800" dirty="0" err="1">
                <a:solidFill>
                  <a:srgbClr val="358B56"/>
                </a:solidFill>
                <a:latin typeface="Bahnschrift Condensed" panose="020B0502040204020203" pitchFamily="34" charset="0"/>
                <a:cs typeface="Arial" panose="020B0604020202020204" pitchFamily="34" charset="0"/>
              </a:rPr>
              <a:t>s.que</a:t>
            </a:r>
            <a:r>
              <a:rPr lang="en-US" sz="1800" dirty="0">
                <a:solidFill>
                  <a:srgbClr val="358B56"/>
                </a:solidFill>
                <a:latin typeface="Bahnschrift Condensed" panose="020B0502040204020203" pitchFamily="34" charset="0"/>
                <a:cs typeface="Arial" panose="020B0604020202020204" pitchFamily="34" charset="0"/>
              </a:rPr>
              <a:t> is taken off</a:t>
            </a:r>
          </a:p>
          <a:p>
            <a:pPr marL="109728" indent="0">
              <a:spcBef>
                <a:spcPts val="0"/>
              </a:spcBef>
              <a:spcAft>
                <a:spcPts val="0"/>
              </a:spcAft>
              <a:buClrTx/>
              <a:buNone/>
            </a:pPr>
            <a:r>
              <a:rPr lang="en-US" sz="1800" dirty="0">
                <a:solidFill>
                  <a:srgbClr val="358B56"/>
                </a:solidFill>
                <a:latin typeface="Bahnschrift Condensed" panose="020B0502040204020203" pitchFamily="34" charset="0"/>
                <a:cs typeface="Arial" panose="020B0604020202020204" pitchFamily="34" charset="0"/>
              </a:rPr>
              <a:t>       // and awakened     to execute here</a:t>
            </a:r>
          </a:p>
          <a:p>
            <a:pPr marL="109728" indent="0">
              <a:spcBef>
                <a:spcPts val="0"/>
              </a:spcBef>
              <a:spcAft>
                <a:spcPts val="0"/>
              </a:spcAft>
              <a:buClrTx/>
              <a:buNone/>
            </a:pPr>
            <a:r>
              <a:rPr lang="en-US" sz="1800" dirty="0">
                <a:solidFill>
                  <a:srgbClr val="358B56"/>
                </a:solidFill>
                <a:latin typeface="Bahnschrift Condensed" panose="020B0502040204020203" pitchFamily="34" charset="0"/>
                <a:cs typeface="Arial" panose="020B0604020202020204" pitchFamily="34" charset="0"/>
              </a:rPr>
              <a:t>}</a:t>
            </a:r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FA6B231C-2A8E-477F-8F69-E32099961CDC}"/>
              </a:ext>
            </a:extLst>
          </p:cNvPr>
          <p:cNvSpPr/>
          <p:nvPr/>
        </p:nvSpPr>
        <p:spPr>
          <a:xfrm>
            <a:off x="3886200" y="4953000"/>
            <a:ext cx="2438400" cy="990600"/>
          </a:xfrm>
          <a:custGeom>
            <a:avLst/>
            <a:gdLst>
              <a:gd name="connsiteX0" fmla="*/ 2190750 w 2285125"/>
              <a:gd name="connsiteY0" fmla="*/ 0 h 990600"/>
              <a:gd name="connsiteX1" fmla="*/ 2209800 w 2285125"/>
              <a:gd name="connsiteY1" fmla="*/ 190500 h 990600"/>
              <a:gd name="connsiteX2" fmla="*/ 2228850 w 2285125"/>
              <a:gd name="connsiteY2" fmla="*/ 228600 h 990600"/>
              <a:gd name="connsiteX3" fmla="*/ 2266950 w 2285125"/>
              <a:gd name="connsiteY3" fmla="*/ 333375 h 990600"/>
              <a:gd name="connsiteX4" fmla="*/ 2266950 w 2285125"/>
              <a:gd name="connsiteY4" fmla="*/ 647700 h 990600"/>
              <a:gd name="connsiteX5" fmla="*/ 2257425 w 2285125"/>
              <a:gd name="connsiteY5" fmla="*/ 676275 h 990600"/>
              <a:gd name="connsiteX6" fmla="*/ 2190750 w 2285125"/>
              <a:gd name="connsiteY6" fmla="*/ 752475 h 990600"/>
              <a:gd name="connsiteX7" fmla="*/ 2171700 w 2285125"/>
              <a:gd name="connsiteY7" fmla="*/ 781050 h 990600"/>
              <a:gd name="connsiteX8" fmla="*/ 2133600 w 2285125"/>
              <a:gd name="connsiteY8" fmla="*/ 819150 h 990600"/>
              <a:gd name="connsiteX9" fmla="*/ 2124075 w 2285125"/>
              <a:gd name="connsiteY9" fmla="*/ 847725 h 990600"/>
              <a:gd name="connsiteX10" fmla="*/ 2028825 w 2285125"/>
              <a:gd name="connsiteY10" fmla="*/ 952500 h 990600"/>
              <a:gd name="connsiteX11" fmla="*/ 2000250 w 2285125"/>
              <a:gd name="connsiteY11" fmla="*/ 981075 h 990600"/>
              <a:gd name="connsiteX12" fmla="*/ 1905000 w 2285125"/>
              <a:gd name="connsiteY12" fmla="*/ 990600 h 990600"/>
              <a:gd name="connsiteX13" fmla="*/ 1628775 w 2285125"/>
              <a:gd name="connsiteY13" fmla="*/ 981075 h 990600"/>
              <a:gd name="connsiteX14" fmla="*/ 1600200 w 2285125"/>
              <a:gd name="connsiteY14" fmla="*/ 962025 h 990600"/>
              <a:gd name="connsiteX15" fmla="*/ 1466850 w 2285125"/>
              <a:gd name="connsiteY15" fmla="*/ 933450 h 990600"/>
              <a:gd name="connsiteX16" fmla="*/ 1371600 w 2285125"/>
              <a:gd name="connsiteY16" fmla="*/ 904875 h 990600"/>
              <a:gd name="connsiteX17" fmla="*/ 1333500 w 2285125"/>
              <a:gd name="connsiteY17" fmla="*/ 895350 h 990600"/>
              <a:gd name="connsiteX18" fmla="*/ 1304925 w 2285125"/>
              <a:gd name="connsiteY18" fmla="*/ 876300 h 990600"/>
              <a:gd name="connsiteX19" fmla="*/ 1266825 w 2285125"/>
              <a:gd name="connsiteY19" fmla="*/ 866775 h 990600"/>
              <a:gd name="connsiteX20" fmla="*/ 1152525 w 2285125"/>
              <a:gd name="connsiteY20" fmla="*/ 847725 h 990600"/>
              <a:gd name="connsiteX21" fmla="*/ 1114425 w 2285125"/>
              <a:gd name="connsiteY21" fmla="*/ 828675 h 990600"/>
              <a:gd name="connsiteX22" fmla="*/ 1038225 w 2285125"/>
              <a:gd name="connsiteY22" fmla="*/ 809625 h 990600"/>
              <a:gd name="connsiteX23" fmla="*/ 981075 w 2285125"/>
              <a:gd name="connsiteY23" fmla="*/ 771525 h 990600"/>
              <a:gd name="connsiteX24" fmla="*/ 952500 w 2285125"/>
              <a:gd name="connsiteY24" fmla="*/ 752475 h 990600"/>
              <a:gd name="connsiteX25" fmla="*/ 828675 w 2285125"/>
              <a:gd name="connsiteY25" fmla="*/ 733425 h 990600"/>
              <a:gd name="connsiteX26" fmla="*/ 742950 w 2285125"/>
              <a:gd name="connsiteY26" fmla="*/ 695325 h 990600"/>
              <a:gd name="connsiteX27" fmla="*/ 685800 w 2285125"/>
              <a:gd name="connsiteY27" fmla="*/ 676275 h 990600"/>
              <a:gd name="connsiteX28" fmla="*/ 523875 w 2285125"/>
              <a:gd name="connsiteY28" fmla="*/ 638175 h 990600"/>
              <a:gd name="connsiteX29" fmla="*/ 466725 w 2285125"/>
              <a:gd name="connsiteY29" fmla="*/ 628650 h 990600"/>
              <a:gd name="connsiteX30" fmla="*/ 295275 w 2285125"/>
              <a:gd name="connsiteY30" fmla="*/ 590550 h 990600"/>
              <a:gd name="connsiteX31" fmla="*/ 0 w 2285125"/>
              <a:gd name="connsiteY31" fmla="*/ 590550 h 990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2285125" h="990600">
                <a:moveTo>
                  <a:pt x="2190750" y="0"/>
                </a:moveTo>
                <a:cubicBezTo>
                  <a:pt x="2192072" y="19828"/>
                  <a:pt x="2194062" y="143286"/>
                  <a:pt x="2209800" y="190500"/>
                </a:cubicBezTo>
                <a:cubicBezTo>
                  <a:pt x="2214290" y="203970"/>
                  <a:pt x="2224360" y="215130"/>
                  <a:pt x="2228850" y="228600"/>
                </a:cubicBezTo>
                <a:cubicBezTo>
                  <a:pt x="2265227" y="337732"/>
                  <a:pt x="2227015" y="273472"/>
                  <a:pt x="2266950" y="333375"/>
                </a:cubicBezTo>
                <a:cubicBezTo>
                  <a:pt x="2297898" y="457168"/>
                  <a:pt x="2283411" y="384330"/>
                  <a:pt x="2266950" y="647700"/>
                </a:cubicBezTo>
                <a:cubicBezTo>
                  <a:pt x="2266324" y="657721"/>
                  <a:pt x="2262301" y="667498"/>
                  <a:pt x="2257425" y="676275"/>
                </a:cubicBezTo>
                <a:cubicBezTo>
                  <a:pt x="2224741" y="735106"/>
                  <a:pt x="2232492" y="724647"/>
                  <a:pt x="2190750" y="752475"/>
                </a:cubicBezTo>
                <a:cubicBezTo>
                  <a:pt x="2184400" y="762000"/>
                  <a:pt x="2179150" y="772358"/>
                  <a:pt x="2171700" y="781050"/>
                </a:cubicBezTo>
                <a:cubicBezTo>
                  <a:pt x="2160011" y="794687"/>
                  <a:pt x="2144039" y="804535"/>
                  <a:pt x="2133600" y="819150"/>
                </a:cubicBezTo>
                <a:cubicBezTo>
                  <a:pt x="2127764" y="827320"/>
                  <a:pt x="2129337" y="839174"/>
                  <a:pt x="2124075" y="847725"/>
                </a:cubicBezTo>
                <a:cubicBezTo>
                  <a:pt x="2062657" y="947529"/>
                  <a:pt x="2091313" y="931671"/>
                  <a:pt x="2028825" y="952500"/>
                </a:cubicBezTo>
                <a:cubicBezTo>
                  <a:pt x="2019300" y="962025"/>
                  <a:pt x="2013125" y="977114"/>
                  <a:pt x="2000250" y="981075"/>
                </a:cubicBezTo>
                <a:cubicBezTo>
                  <a:pt x="1969753" y="990459"/>
                  <a:pt x="1936908" y="990600"/>
                  <a:pt x="1905000" y="990600"/>
                </a:cubicBezTo>
                <a:cubicBezTo>
                  <a:pt x="1812870" y="990600"/>
                  <a:pt x="1720850" y="984250"/>
                  <a:pt x="1628775" y="981075"/>
                </a:cubicBezTo>
                <a:cubicBezTo>
                  <a:pt x="1619250" y="974725"/>
                  <a:pt x="1610661" y="966674"/>
                  <a:pt x="1600200" y="962025"/>
                </a:cubicBezTo>
                <a:cubicBezTo>
                  <a:pt x="1540029" y="935282"/>
                  <a:pt x="1535871" y="944953"/>
                  <a:pt x="1466850" y="933450"/>
                </a:cubicBezTo>
                <a:cubicBezTo>
                  <a:pt x="1421497" y="925891"/>
                  <a:pt x="1422413" y="917578"/>
                  <a:pt x="1371600" y="904875"/>
                </a:cubicBezTo>
                <a:lnTo>
                  <a:pt x="1333500" y="895350"/>
                </a:lnTo>
                <a:cubicBezTo>
                  <a:pt x="1323975" y="889000"/>
                  <a:pt x="1315447" y="880809"/>
                  <a:pt x="1304925" y="876300"/>
                </a:cubicBezTo>
                <a:cubicBezTo>
                  <a:pt x="1292893" y="871143"/>
                  <a:pt x="1279412" y="870371"/>
                  <a:pt x="1266825" y="866775"/>
                </a:cubicBezTo>
                <a:cubicBezTo>
                  <a:pt x="1195743" y="846466"/>
                  <a:pt x="1291846" y="863205"/>
                  <a:pt x="1152525" y="847725"/>
                </a:cubicBezTo>
                <a:cubicBezTo>
                  <a:pt x="1139825" y="841375"/>
                  <a:pt x="1127895" y="833165"/>
                  <a:pt x="1114425" y="828675"/>
                </a:cubicBezTo>
                <a:cubicBezTo>
                  <a:pt x="1089587" y="820396"/>
                  <a:pt x="1038225" y="809625"/>
                  <a:pt x="1038225" y="809625"/>
                </a:cubicBezTo>
                <a:lnTo>
                  <a:pt x="981075" y="771525"/>
                </a:lnTo>
                <a:cubicBezTo>
                  <a:pt x="971550" y="765175"/>
                  <a:pt x="963859" y="753895"/>
                  <a:pt x="952500" y="752475"/>
                </a:cubicBezTo>
                <a:cubicBezTo>
                  <a:pt x="916846" y="748018"/>
                  <a:pt x="865597" y="743495"/>
                  <a:pt x="828675" y="733425"/>
                </a:cubicBezTo>
                <a:cubicBezTo>
                  <a:pt x="681875" y="693389"/>
                  <a:pt x="833150" y="735414"/>
                  <a:pt x="742950" y="695325"/>
                </a:cubicBezTo>
                <a:cubicBezTo>
                  <a:pt x="724600" y="687170"/>
                  <a:pt x="685800" y="676275"/>
                  <a:pt x="685800" y="676275"/>
                </a:cubicBezTo>
                <a:cubicBezTo>
                  <a:pt x="612228" y="621096"/>
                  <a:pt x="669667" y="653522"/>
                  <a:pt x="523875" y="638175"/>
                </a:cubicBezTo>
                <a:cubicBezTo>
                  <a:pt x="504668" y="636153"/>
                  <a:pt x="485543" y="632993"/>
                  <a:pt x="466725" y="628650"/>
                </a:cubicBezTo>
                <a:cubicBezTo>
                  <a:pt x="396517" y="612448"/>
                  <a:pt x="375801" y="594385"/>
                  <a:pt x="295275" y="590550"/>
                </a:cubicBezTo>
                <a:cubicBezTo>
                  <a:pt x="196961" y="585868"/>
                  <a:pt x="98425" y="590550"/>
                  <a:pt x="0" y="590550"/>
                </a:cubicBezTo>
              </a:path>
            </a:pathLst>
          </a:custGeom>
          <a:noFill/>
          <a:ln w="47625">
            <a:solidFill>
              <a:schemeClr val="tx2">
                <a:lumMod val="75000"/>
              </a:schemeClr>
            </a:solidFill>
            <a:headEnd type="oval" w="sm" len="med"/>
            <a:tailEnd type="stealth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59098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500"/>
                            </p:stCondLst>
                            <p:childTnLst>
                              <p:par>
                                <p:cTn id="86" presetID="22" presetClass="entr" presetSubtype="2" fill="hold" grpId="0" nodeType="after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88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4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2BEF56D3-D73A-41F9-B0A4-19F9BDC1B711}"/>
              </a:ext>
            </a:extLst>
          </p:cNvPr>
          <p:cNvSpPr/>
          <p:nvPr/>
        </p:nvSpPr>
        <p:spPr>
          <a:xfrm>
            <a:off x="475332" y="1661449"/>
            <a:ext cx="8183810" cy="617701"/>
          </a:xfrm>
          <a:prstGeom prst="roundRect">
            <a:avLst/>
          </a:prstGeom>
          <a:solidFill>
            <a:schemeClr val="tx1">
              <a:lumMod val="85000"/>
              <a:alpha val="24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F1C6F461-800F-4C12-8C99-4DC03D87D474}"/>
              </a:ext>
            </a:extLst>
          </p:cNvPr>
          <p:cNvSpPr/>
          <p:nvPr/>
        </p:nvSpPr>
        <p:spPr>
          <a:xfrm>
            <a:off x="342900" y="5623849"/>
            <a:ext cx="8183810" cy="640909"/>
          </a:xfrm>
          <a:prstGeom prst="roundRect">
            <a:avLst/>
          </a:prstGeom>
          <a:solidFill>
            <a:schemeClr val="tx1">
              <a:lumMod val="85000"/>
              <a:alpha val="28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Content Placeholder 1"/>
          <p:cNvSpPr txBox="1">
            <a:spLocks/>
          </p:cNvSpPr>
          <p:nvPr/>
        </p:nvSpPr>
        <p:spPr>
          <a:xfrm>
            <a:off x="300163" y="1661449"/>
            <a:ext cx="7571449" cy="4603309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Autofit/>
          </a:bodyPr>
          <a:lstStyle>
            <a:lvl1pPr marL="2857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20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8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6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395478" indent="-182880">
              <a:spcBef>
                <a:spcPts val="0"/>
              </a:spcBef>
              <a:spcAft>
                <a:spcPts val="1200"/>
              </a:spcAft>
              <a:buClrTx/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bg1"/>
                </a:solidFill>
                <a:latin typeface="Bahnschrift" panose="020B0502040204020203" pitchFamily="34" charset="0"/>
                <a:cs typeface="Arial" panose="020B0604020202020204" pitchFamily="34" charset="0"/>
              </a:rPr>
              <a:t>Semaphore initialized to 1 is called a </a:t>
            </a:r>
            <a:r>
              <a:rPr lang="en-US" sz="1600" b="1" dirty="0">
                <a:solidFill>
                  <a:srgbClr val="0070C0"/>
                </a:solidFill>
                <a:latin typeface="Bahnschrift" panose="020B0502040204020203" pitchFamily="34" charset="0"/>
                <a:cs typeface="Arial" panose="020B0604020202020204" pitchFamily="34" charset="0"/>
              </a:rPr>
              <a:t>binary semaphore </a:t>
            </a:r>
          </a:p>
          <a:p>
            <a:pPr marL="395478" indent="-182880">
              <a:spcBef>
                <a:spcPts val="1200"/>
              </a:spcBef>
              <a:spcAft>
                <a:spcPts val="900"/>
              </a:spcAft>
              <a:buClrTx/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bg1"/>
                </a:solidFill>
                <a:latin typeface="Bahnschrift" panose="020B0502040204020203" pitchFamily="34" charset="0"/>
                <a:cs typeface="Arial" panose="020B0604020202020204" pitchFamily="34" charset="0"/>
              </a:rPr>
              <a:t>This often colloquially termed a “</a:t>
            </a:r>
            <a:r>
              <a:rPr lang="en-US" sz="1600" dirty="0" err="1">
                <a:solidFill>
                  <a:schemeClr val="bg1"/>
                </a:solidFill>
                <a:latin typeface="Bahnschrift" panose="020B0502040204020203" pitchFamily="34" charset="0"/>
                <a:cs typeface="Arial" panose="020B0604020202020204" pitchFamily="34" charset="0"/>
              </a:rPr>
              <a:t>mutex</a:t>
            </a:r>
            <a:r>
              <a:rPr lang="en-US" sz="1600" dirty="0">
                <a:solidFill>
                  <a:schemeClr val="bg1"/>
                </a:solidFill>
                <a:latin typeface="Bahnschrift" panose="020B0502040204020203" pitchFamily="34" charset="0"/>
                <a:cs typeface="Arial" panose="020B0604020202020204" pitchFamily="34" charset="0"/>
              </a:rPr>
              <a:t>” or “</a:t>
            </a:r>
            <a:r>
              <a:rPr lang="en-US" sz="1600" dirty="0" err="1">
                <a:solidFill>
                  <a:schemeClr val="bg1"/>
                </a:solidFill>
                <a:latin typeface="Bahnschrift" panose="020B0502040204020203" pitchFamily="34" charset="0"/>
                <a:cs typeface="Arial" panose="020B0604020202020204" pitchFamily="34" charset="0"/>
              </a:rPr>
              <a:t>mutex</a:t>
            </a:r>
            <a:r>
              <a:rPr lang="en-US" sz="1600" dirty="0">
                <a:solidFill>
                  <a:schemeClr val="bg1"/>
                </a:solidFill>
                <a:latin typeface="Bahnschrift" panose="020B0502040204020203" pitchFamily="34" charset="0"/>
                <a:cs typeface="Arial" panose="020B0604020202020204" pitchFamily="34" charset="0"/>
              </a:rPr>
              <a:t> lock”</a:t>
            </a:r>
          </a:p>
          <a:p>
            <a:pPr marL="395478" indent="-182880">
              <a:spcBef>
                <a:spcPts val="0"/>
              </a:spcBef>
              <a:spcAft>
                <a:spcPts val="900"/>
              </a:spcAft>
              <a:buClrTx/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bg1"/>
                </a:solidFill>
                <a:latin typeface="Bahnschrift" panose="020B0502040204020203" pitchFamily="34" charset="0"/>
                <a:cs typeface="Arial" panose="020B0604020202020204" pitchFamily="34" charset="0"/>
              </a:rPr>
              <a:t>Mutex is binary ... resource is locked, or not</a:t>
            </a:r>
          </a:p>
          <a:p>
            <a:pPr marL="395478" indent="-182880">
              <a:spcBef>
                <a:spcPts val="0"/>
              </a:spcBef>
              <a:spcAft>
                <a:spcPts val="900"/>
              </a:spcAft>
              <a:buClrTx/>
              <a:buFont typeface="Arial" panose="020B0604020202020204" pitchFamily="34" charset="0"/>
              <a:buChar char="•"/>
            </a:pPr>
            <a:r>
              <a:rPr lang="en-US" sz="1600" i="1" dirty="0">
                <a:solidFill>
                  <a:srgbClr val="BE442C"/>
                </a:solidFill>
                <a:latin typeface="Bahnschrift" panose="020B0502040204020203" pitchFamily="34" charset="0"/>
                <a:cs typeface="Arial" panose="020B0604020202020204" pitchFamily="34" charset="0"/>
              </a:rPr>
              <a:t>Assumption in using a true </a:t>
            </a:r>
            <a:r>
              <a:rPr lang="en-US" sz="1600" i="1" dirty="0" err="1">
                <a:solidFill>
                  <a:srgbClr val="BE442C"/>
                </a:solidFill>
                <a:latin typeface="Bahnschrift" panose="020B0502040204020203" pitchFamily="34" charset="0"/>
                <a:cs typeface="Arial" panose="020B0604020202020204" pitchFamily="34" charset="0"/>
              </a:rPr>
              <a:t>mutex</a:t>
            </a:r>
            <a:r>
              <a:rPr lang="en-US" sz="1600" i="1" dirty="0">
                <a:solidFill>
                  <a:srgbClr val="BE442C"/>
                </a:solidFill>
                <a:latin typeface="Bahnschrift" panose="020B0502040204020203" pitchFamily="34" charset="0"/>
                <a:cs typeface="Arial" panose="020B0604020202020204" pitchFamily="34" charset="0"/>
              </a:rPr>
              <a:t> is that the task that takes the lock must also be the task that releases the lock</a:t>
            </a:r>
          </a:p>
          <a:p>
            <a:pPr marL="395478" indent="-182880">
              <a:spcBef>
                <a:spcPts val="0"/>
              </a:spcBef>
              <a:spcAft>
                <a:spcPts val="900"/>
              </a:spcAft>
              <a:buClrTx/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bg1"/>
                </a:solidFill>
                <a:latin typeface="Bahnschrift" panose="020B0502040204020203" pitchFamily="34" charset="0"/>
                <a:cs typeface="Arial" panose="020B0604020202020204" pitchFamily="34" charset="0"/>
              </a:rPr>
              <a:t>Semaphore can generalize to cover more than one resource</a:t>
            </a:r>
          </a:p>
          <a:p>
            <a:pPr marL="395478" indent="-182880">
              <a:spcBef>
                <a:spcPts val="0"/>
              </a:spcBef>
              <a:spcAft>
                <a:spcPts val="900"/>
              </a:spcAft>
              <a:buClrTx/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bg1"/>
                </a:solidFill>
                <a:latin typeface="Bahnschrift" panose="020B0502040204020203" pitchFamily="34" charset="0"/>
                <a:cs typeface="Arial" panose="020B0604020202020204" pitchFamily="34" charset="0"/>
              </a:rPr>
              <a:t>Simply initialize the semaphore value to more than 1… </a:t>
            </a:r>
            <a:r>
              <a:rPr lang="en-US" sz="1600" i="1" dirty="0">
                <a:solidFill>
                  <a:srgbClr val="0070C0"/>
                </a:solidFill>
                <a:latin typeface="Bahnschrift" panose="020B0502040204020203" pitchFamily="34" charset="0"/>
                <a:cs typeface="Arial" panose="020B0604020202020204" pitchFamily="34" charset="0"/>
              </a:rPr>
              <a:t>e.g</a:t>
            </a:r>
            <a:r>
              <a:rPr lang="en-US" sz="1600" dirty="0">
                <a:solidFill>
                  <a:schemeClr val="bg1"/>
                </a:solidFill>
                <a:latin typeface="Bahnschrift" panose="020B0502040204020203" pitchFamily="34" charset="0"/>
                <a:cs typeface="Arial" panose="020B0604020202020204" pitchFamily="34" charset="0"/>
              </a:rPr>
              <a:t>. if you have </a:t>
            </a:r>
            <a:r>
              <a:rPr lang="en-US" sz="1600" b="1" dirty="0">
                <a:solidFill>
                  <a:srgbClr val="C00000"/>
                </a:solidFill>
                <a:latin typeface="Bahnschrift" panose="020B0502040204020203" pitchFamily="34" charset="0"/>
                <a:cs typeface="Arial" panose="020B0604020202020204" pitchFamily="34" charset="0"/>
              </a:rPr>
              <a:t>K</a:t>
            </a:r>
            <a:r>
              <a:rPr lang="en-US" sz="1600" dirty="0">
                <a:solidFill>
                  <a:schemeClr val="bg1"/>
                </a:solidFill>
                <a:latin typeface="Bahnschrift" panose="020B0502040204020203" pitchFamily="34" charset="0"/>
                <a:cs typeface="Arial" panose="020B0604020202020204" pitchFamily="34" charset="0"/>
              </a:rPr>
              <a:t> of some resource that requires mutual exclusion then set </a:t>
            </a:r>
            <a:r>
              <a:rPr lang="en-US" sz="1600" b="1" dirty="0">
                <a:solidFill>
                  <a:srgbClr val="C00000"/>
                </a:solidFill>
                <a:latin typeface="Bahnschrift" panose="020B0502040204020203" pitchFamily="34" charset="0"/>
                <a:cs typeface="Arial" panose="020B0604020202020204" pitchFamily="34" charset="0"/>
              </a:rPr>
              <a:t>s=K </a:t>
            </a:r>
            <a:r>
              <a:rPr lang="en-US" sz="1600" dirty="0">
                <a:solidFill>
                  <a:schemeClr val="bg1"/>
                </a:solidFill>
                <a:latin typeface="Bahnschrift" panose="020B0502040204020203" pitchFamily="34" charset="0"/>
                <a:cs typeface="Arial" panose="020B0604020202020204" pitchFamily="34" charset="0"/>
              </a:rPr>
              <a:t>to start.</a:t>
            </a:r>
          </a:p>
          <a:p>
            <a:pPr marL="395478" indent="-182880">
              <a:spcBef>
                <a:spcPts val="0"/>
              </a:spcBef>
              <a:spcAft>
                <a:spcPts val="900"/>
              </a:spcAft>
              <a:buClrTx/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bg1"/>
                </a:solidFill>
                <a:latin typeface="Bahnschrift" panose="020B0502040204020203" pitchFamily="34" charset="0"/>
                <a:cs typeface="Arial" panose="020B0604020202020204" pitchFamily="34" charset="0"/>
              </a:rPr>
              <a:t>Each </a:t>
            </a:r>
            <a:r>
              <a:rPr lang="en-US" sz="1600" b="1" dirty="0">
                <a:solidFill>
                  <a:srgbClr val="C00000"/>
                </a:solidFill>
                <a:latin typeface="Bahnschrift" panose="020B0502040204020203" pitchFamily="34" charset="0"/>
                <a:cs typeface="Arial" panose="020B0604020202020204" pitchFamily="34" charset="0"/>
              </a:rPr>
              <a:t>P</a:t>
            </a:r>
            <a:r>
              <a:rPr lang="en-US" sz="1600" dirty="0">
                <a:solidFill>
                  <a:schemeClr val="bg1"/>
                </a:solidFill>
                <a:latin typeface="Bahnschrift" panose="020B0502040204020203" pitchFamily="34" charset="0"/>
                <a:cs typeface="Arial" panose="020B0604020202020204" pitchFamily="34" charset="0"/>
              </a:rPr>
              <a:t> operation decrements </a:t>
            </a:r>
            <a:r>
              <a:rPr lang="en-US" sz="1600" dirty="0">
                <a:solidFill>
                  <a:srgbClr val="C00000"/>
                </a:solidFill>
                <a:latin typeface="Bahnschrift" panose="020B0502040204020203" pitchFamily="34" charset="0"/>
                <a:cs typeface="Arial" panose="020B0604020202020204" pitchFamily="34" charset="0"/>
              </a:rPr>
              <a:t>s</a:t>
            </a:r>
            <a:r>
              <a:rPr lang="en-US" sz="1600" dirty="0">
                <a:solidFill>
                  <a:schemeClr val="bg1"/>
                </a:solidFill>
                <a:latin typeface="Bahnschrift" panose="020B0502040204020203" pitchFamily="34" charset="0"/>
                <a:cs typeface="Arial" panose="020B0604020202020204" pitchFamily="34" charset="0"/>
              </a:rPr>
              <a:t>, until </a:t>
            </a:r>
            <a:r>
              <a:rPr lang="en-US" sz="1600" dirty="0">
                <a:solidFill>
                  <a:srgbClr val="C00000"/>
                </a:solidFill>
                <a:latin typeface="Bahnschrift" panose="020B0502040204020203" pitchFamily="34" charset="0"/>
                <a:cs typeface="Arial" panose="020B0604020202020204" pitchFamily="34" charset="0"/>
              </a:rPr>
              <a:t>s</a:t>
            </a:r>
            <a:r>
              <a:rPr lang="en-US" sz="1600" dirty="0">
                <a:solidFill>
                  <a:schemeClr val="bg1"/>
                </a:solidFill>
                <a:latin typeface="Bahnschrift" panose="020B0502040204020203" pitchFamily="34" charset="0"/>
                <a:cs typeface="Arial" panose="020B0604020202020204" pitchFamily="34" charset="0"/>
              </a:rPr>
              <a:t> becomes 0, which signals that K tasks are using the K resources concurrently</a:t>
            </a:r>
          </a:p>
          <a:p>
            <a:pPr marL="395478" indent="-182880">
              <a:spcBef>
                <a:spcPts val="0"/>
              </a:spcBef>
              <a:spcAft>
                <a:spcPts val="900"/>
              </a:spcAft>
              <a:buClrTx/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bg1"/>
                </a:solidFill>
                <a:latin typeface="Bahnschrift" panose="020B0502040204020203" pitchFamily="34" charset="0"/>
                <a:cs typeface="Arial" panose="020B0604020202020204" pitchFamily="34" charset="0"/>
              </a:rPr>
              <a:t>Each </a:t>
            </a:r>
            <a:r>
              <a:rPr lang="en-US" sz="1600" b="1" dirty="0">
                <a:solidFill>
                  <a:srgbClr val="C00000"/>
                </a:solidFill>
                <a:latin typeface="Bahnschrift" panose="020B0502040204020203" pitchFamily="34" charset="0"/>
                <a:cs typeface="Arial" panose="020B0604020202020204" pitchFamily="34" charset="0"/>
              </a:rPr>
              <a:t>V</a:t>
            </a:r>
            <a:r>
              <a:rPr lang="en-US" sz="1600" dirty="0">
                <a:solidFill>
                  <a:schemeClr val="bg1"/>
                </a:solidFill>
                <a:latin typeface="Bahnschrift" panose="020B0502040204020203" pitchFamily="34" charset="0"/>
                <a:cs typeface="Arial" panose="020B0604020202020204" pitchFamily="34" charset="0"/>
              </a:rPr>
              <a:t> operation increments </a:t>
            </a:r>
            <a:r>
              <a:rPr lang="en-US" sz="1600" b="1" dirty="0">
                <a:solidFill>
                  <a:srgbClr val="C00000"/>
                </a:solidFill>
                <a:latin typeface="Bahnschrift" panose="020B0502040204020203" pitchFamily="34" charset="0"/>
                <a:cs typeface="Arial" panose="020B0604020202020204" pitchFamily="34" charset="0"/>
              </a:rPr>
              <a:t>s</a:t>
            </a:r>
            <a:r>
              <a:rPr lang="en-US" sz="1600" dirty="0">
                <a:solidFill>
                  <a:schemeClr val="bg1"/>
                </a:solidFill>
                <a:latin typeface="Bahnschrift" panose="020B0502040204020203" pitchFamily="34" charset="0"/>
                <a:cs typeface="Arial" panose="020B0604020202020204" pitchFamily="34" charset="0"/>
              </a:rPr>
              <a:t>.</a:t>
            </a:r>
            <a:endParaRPr lang="en-US" sz="1600" b="1" dirty="0">
              <a:solidFill>
                <a:srgbClr val="0070C0"/>
              </a:solidFill>
              <a:latin typeface="Bahnschrift" panose="020B0502040204020203" pitchFamily="34" charset="0"/>
              <a:cs typeface="Arial" panose="020B0604020202020204" pitchFamily="34" charset="0"/>
            </a:endParaRPr>
          </a:p>
          <a:p>
            <a:pPr marL="395478" indent="-182880">
              <a:spcBef>
                <a:spcPts val="1200"/>
              </a:spcBef>
              <a:spcAft>
                <a:spcPts val="1200"/>
              </a:spcAft>
              <a:buClrTx/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bg1"/>
                </a:solidFill>
                <a:latin typeface="Bahnschrift" panose="020B0502040204020203" pitchFamily="34" charset="0"/>
                <a:cs typeface="Arial" panose="020B0604020202020204" pitchFamily="34" charset="0"/>
              </a:rPr>
              <a:t>Semaphore initialized to K &gt; 1 is called a </a:t>
            </a:r>
            <a:r>
              <a:rPr lang="en-US" sz="1600" b="1" dirty="0">
                <a:solidFill>
                  <a:srgbClr val="0070C0"/>
                </a:solidFill>
                <a:latin typeface="Bahnschrift" panose="020B0502040204020203" pitchFamily="34" charset="0"/>
                <a:cs typeface="Arial" panose="020B0604020202020204" pitchFamily="34" charset="0"/>
              </a:rPr>
              <a:t>counting semaphore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304800" y="381001"/>
            <a:ext cx="8524875" cy="617701"/>
          </a:xfrm>
          <a:prstGeom prst="roundRect">
            <a:avLst/>
          </a:prstGeom>
          <a:solidFill>
            <a:schemeClr val="accent5">
              <a:lumMod val="20000"/>
              <a:lumOff val="80000"/>
              <a:alpha val="27000"/>
            </a:schemeClr>
          </a:solidFill>
          <a:ln w="15875">
            <a:solidFill>
              <a:schemeClr val="tx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6000" dirty="0">
              <a:solidFill>
                <a:srgbClr val="0070C0"/>
              </a:solidFill>
            </a:endParaRPr>
          </a:p>
        </p:txBody>
      </p:sp>
      <p:sp>
        <p:nvSpPr>
          <p:cNvPr id="6" name="Content Placeholder 1"/>
          <p:cNvSpPr>
            <a:spLocks noGrp="1"/>
          </p:cNvSpPr>
          <p:nvPr>
            <p:ph idx="1"/>
          </p:nvPr>
        </p:nvSpPr>
        <p:spPr>
          <a:xfrm>
            <a:off x="342900" y="372900"/>
            <a:ext cx="8343899" cy="617700"/>
          </a:xfrm>
          <a:noFill/>
        </p:spPr>
        <p:txBody>
          <a:bodyPr>
            <a:normAutofit/>
          </a:bodyPr>
          <a:lstStyle/>
          <a:p>
            <a:pPr marL="109728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Semaphore Variant, Generalization </a:t>
            </a:r>
            <a:endParaRPr lang="en-US" sz="3600" dirty="0">
              <a:solidFill>
                <a:schemeClr val="bg1"/>
              </a:solidFill>
              <a:latin typeface="Bahnschrift" panose="020B0502040204020203" pitchFamily="34" charset="0"/>
              <a:cs typeface="Arial" panose="020B0604020202020204" pitchFamily="34" charset="0"/>
            </a:endParaRPr>
          </a:p>
        </p:txBody>
      </p:sp>
      <p:sp>
        <p:nvSpPr>
          <p:cNvPr id="5" name="Content Placeholder 1"/>
          <p:cNvSpPr txBox="1">
            <a:spLocks/>
          </p:cNvSpPr>
          <p:nvPr/>
        </p:nvSpPr>
        <p:spPr>
          <a:xfrm>
            <a:off x="300163" y="1109301"/>
            <a:ext cx="7848600" cy="441549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Autofit/>
          </a:bodyPr>
          <a:lstStyle>
            <a:lvl1pPr marL="2857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20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8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6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109728" indent="0">
              <a:buNone/>
            </a:pPr>
            <a:r>
              <a:rPr lang="en-US" sz="2400" b="1" i="1" dirty="0">
                <a:solidFill>
                  <a:srgbClr val="BE442C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Mutex, and more than 1 resource</a:t>
            </a:r>
          </a:p>
        </p:txBody>
      </p:sp>
    </p:spTree>
    <p:extLst>
      <p:ext uri="{BB962C8B-B14F-4D97-AF65-F5344CB8AC3E}">
        <p14:creationId xmlns:p14="http://schemas.microsoft.com/office/powerpoint/2010/main" val="20682861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000"/>
                            </p:stCondLst>
                            <p:childTnLst>
                              <p:par>
                                <p:cTn id="2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9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9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9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2" grpId="0" animBg="1"/>
      <p:bldP spid="5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ounded Rectangle 7"/>
          <p:cNvSpPr/>
          <p:nvPr/>
        </p:nvSpPr>
        <p:spPr>
          <a:xfrm>
            <a:off x="304800" y="381001"/>
            <a:ext cx="8524875" cy="609599"/>
          </a:xfrm>
          <a:prstGeom prst="roundRect">
            <a:avLst/>
          </a:prstGeom>
          <a:solidFill>
            <a:schemeClr val="accent5">
              <a:lumMod val="20000"/>
              <a:lumOff val="80000"/>
              <a:alpha val="27000"/>
            </a:schemeClr>
          </a:solidFill>
          <a:ln w="15875">
            <a:solidFill>
              <a:schemeClr val="tx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6000" dirty="0">
              <a:solidFill>
                <a:srgbClr val="0070C0"/>
              </a:solidFill>
            </a:endParaRPr>
          </a:p>
        </p:txBody>
      </p:sp>
      <p:sp>
        <p:nvSpPr>
          <p:cNvPr id="6" name="Content Placeholder 1"/>
          <p:cNvSpPr>
            <a:spLocks noGrp="1"/>
          </p:cNvSpPr>
          <p:nvPr>
            <p:ph idx="1"/>
          </p:nvPr>
        </p:nvSpPr>
        <p:spPr>
          <a:xfrm>
            <a:off x="380999" y="381002"/>
            <a:ext cx="8372475" cy="609598"/>
          </a:xfrm>
          <a:noFill/>
        </p:spPr>
        <p:txBody>
          <a:bodyPr>
            <a:normAutofit/>
          </a:bodyPr>
          <a:lstStyle/>
          <a:p>
            <a:pPr marL="109728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Summary: Mutex vs. Semaphore</a:t>
            </a:r>
            <a:endParaRPr lang="en-US" sz="4400" dirty="0">
              <a:solidFill>
                <a:schemeClr val="bg1"/>
              </a:solidFill>
              <a:latin typeface="Bahnschrift" panose="020B0502040204020203" pitchFamily="34" charset="0"/>
              <a:cs typeface="Arial" panose="020B0604020202020204" pitchFamily="34" charset="0"/>
            </a:endParaRPr>
          </a:p>
        </p:txBody>
      </p:sp>
      <p:sp>
        <p:nvSpPr>
          <p:cNvPr id="7" name="Content Placeholder 1"/>
          <p:cNvSpPr txBox="1">
            <a:spLocks/>
          </p:cNvSpPr>
          <p:nvPr/>
        </p:nvSpPr>
        <p:spPr>
          <a:xfrm>
            <a:off x="304642" y="1824038"/>
            <a:ext cx="7571449" cy="1698290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Autofit/>
          </a:bodyPr>
          <a:lstStyle>
            <a:lvl1pPr marL="2857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20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8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6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109728" indent="0">
              <a:lnSpc>
                <a:spcPct val="120000"/>
              </a:lnSpc>
              <a:spcBef>
                <a:spcPts val="0"/>
              </a:spcBef>
              <a:buNone/>
            </a:pPr>
            <a:endParaRPr lang="en-US" sz="1800" dirty="0">
              <a:solidFill>
                <a:schemeClr val="bg1"/>
              </a:solidFill>
              <a:latin typeface="Bahnschrift" panose="020B0502040204020203" pitchFamily="34" charset="0"/>
              <a:cs typeface="Arial" panose="020B0604020202020204" pitchFamily="34" charset="0"/>
            </a:endParaRPr>
          </a:p>
          <a:p>
            <a:pPr marL="395478">
              <a:spcBef>
                <a:spcPts val="0"/>
              </a:spcBef>
              <a:buClrTx/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bg1"/>
                </a:solidFill>
                <a:latin typeface="Bahnschrift" panose="020B0502040204020203" pitchFamily="34" charset="0"/>
                <a:cs typeface="Arial" panose="020B0604020202020204" pitchFamily="34" charset="0"/>
              </a:rPr>
              <a:t>Ensures only one thread can access a critical section or shared resource</a:t>
            </a:r>
          </a:p>
          <a:p>
            <a:pPr marL="395478">
              <a:spcBef>
                <a:spcPts val="0"/>
              </a:spcBef>
              <a:buClrTx/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bg1"/>
                </a:solidFill>
                <a:latin typeface="Bahnschrift" panose="020B0502040204020203" pitchFamily="34" charset="0"/>
                <a:cs typeface="Arial" panose="020B0604020202020204" pitchFamily="34" charset="0"/>
              </a:rPr>
              <a:t>Use mostly to prevent race conditions</a:t>
            </a:r>
          </a:p>
          <a:p>
            <a:pPr marL="395478">
              <a:spcBef>
                <a:spcPts val="0"/>
              </a:spcBef>
              <a:buClrTx/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bg1"/>
                </a:solidFill>
                <a:latin typeface="Bahnschrift" panose="020B0502040204020203" pitchFamily="34" charset="0"/>
                <a:cs typeface="Arial" panose="020B0604020202020204" pitchFamily="34" charset="0"/>
              </a:rPr>
              <a:t>Ownership semantics: the locking thread only may unlock the </a:t>
            </a:r>
            <a:r>
              <a:rPr lang="en-US" sz="1400" dirty="0" err="1">
                <a:solidFill>
                  <a:schemeClr val="bg1"/>
                </a:solidFill>
                <a:latin typeface="Bahnschrift" panose="020B0502040204020203" pitchFamily="34" charset="0"/>
                <a:cs typeface="Arial" panose="020B0604020202020204" pitchFamily="34" charset="0"/>
              </a:rPr>
              <a:t>mutex</a:t>
            </a:r>
            <a:endParaRPr lang="en-US" sz="1400" dirty="0">
              <a:solidFill>
                <a:schemeClr val="bg1"/>
              </a:solidFill>
              <a:latin typeface="Bahnschrift" panose="020B0502040204020203" pitchFamily="34" charset="0"/>
              <a:cs typeface="Arial" panose="020B0604020202020204" pitchFamily="34" charset="0"/>
            </a:endParaRPr>
          </a:p>
          <a:p>
            <a:pPr marL="395478">
              <a:spcBef>
                <a:spcPts val="0"/>
              </a:spcBef>
              <a:buClrTx/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bg1"/>
                </a:solidFill>
                <a:latin typeface="Bahnschrift" panose="020B0502040204020203" pitchFamily="34" charset="0"/>
                <a:cs typeface="Arial" panose="020B0604020202020204" pitchFamily="34" charset="0"/>
              </a:rPr>
              <a:t>Binary… its locked or unlocked, no other states</a:t>
            </a:r>
          </a:p>
          <a:p>
            <a:pPr marL="395478">
              <a:spcBef>
                <a:spcPts val="0"/>
              </a:spcBef>
              <a:buClrTx/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bg1"/>
                </a:solidFill>
                <a:latin typeface="Bahnschrift" panose="020B0502040204020203" pitchFamily="34" charset="0"/>
                <a:cs typeface="Arial" panose="020B0604020202020204" pitchFamily="34" charset="0"/>
              </a:rPr>
              <a:t>Blocking: if a thread tried to lock a </a:t>
            </a:r>
            <a:r>
              <a:rPr lang="en-US" sz="1400" dirty="0" err="1">
                <a:solidFill>
                  <a:schemeClr val="bg1"/>
                </a:solidFill>
                <a:latin typeface="Bahnschrift" panose="020B0502040204020203" pitchFamily="34" charset="0"/>
                <a:cs typeface="Arial" panose="020B0604020202020204" pitchFamily="34" charset="0"/>
              </a:rPr>
              <a:t>mutex</a:t>
            </a:r>
            <a:r>
              <a:rPr lang="en-US" sz="1400" dirty="0">
                <a:solidFill>
                  <a:schemeClr val="bg1"/>
                </a:solidFill>
                <a:latin typeface="Bahnschrift" panose="020B0502040204020203" pitchFamily="34" charset="0"/>
                <a:cs typeface="Arial" panose="020B0604020202020204" pitchFamily="34" charset="0"/>
              </a:rPr>
              <a:t> that is locked, the thread is put to sleep on a queue to wait</a:t>
            </a:r>
          </a:p>
          <a:p>
            <a:pPr marL="109728" indent="0">
              <a:lnSpc>
                <a:spcPct val="120000"/>
              </a:lnSpc>
              <a:spcBef>
                <a:spcPts val="0"/>
              </a:spcBef>
              <a:buNone/>
            </a:pPr>
            <a:endParaRPr lang="en-US" sz="1800" dirty="0">
              <a:solidFill>
                <a:schemeClr val="bg1"/>
              </a:solidFill>
              <a:latin typeface="Bahnschrift" panose="020B0502040204020203" pitchFamily="34" charset="0"/>
              <a:cs typeface="Arial" panose="020B0604020202020204" pitchFamily="34" charset="0"/>
            </a:endParaRPr>
          </a:p>
        </p:txBody>
      </p:sp>
      <p:sp>
        <p:nvSpPr>
          <p:cNvPr id="9" name="Content Placeholder 1"/>
          <p:cNvSpPr txBox="1">
            <a:spLocks/>
          </p:cNvSpPr>
          <p:nvPr/>
        </p:nvSpPr>
        <p:spPr>
          <a:xfrm>
            <a:off x="299497" y="1566902"/>
            <a:ext cx="7848600" cy="311129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Autofit/>
          </a:bodyPr>
          <a:lstStyle>
            <a:lvl1pPr marL="2857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20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8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6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109728" indent="0">
              <a:buNone/>
            </a:pPr>
            <a:r>
              <a:rPr lang="en-US" sz="1800" b="1" i="1" dirty="0">
                <a:solidFill>
                  <a:srgbClr val="0070C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Mutex</a:t>
            </a:r>
          </a:p>
        </p:txBody>
      </p:sp>
      <p:sp>
        <p:nvSpPr>
          <p:cNvPr id="10" name="Content Placeholder 1">
            <a:extLst>
              <a:ext uri="{FF2B5EF4-FFF2-40B4-BE49-F238E27FC236}">
                <a16:creationId xmlns:a16="http://schemas.microsoft.com/office/drawing/2014/main" id="{FAEC3205-73CC-473F-9E1C-CEF7EDBB153B}"/>
              </a:ext>
            </a:extLst>
          </p:cNvPr>
          <p:cNvSpPr txBox="1">
            <a:spLocks/>
          </p:cNvSpPr>
          <p:nvPr/>
        </p:nvSpPr>
        <p:spPr>
          <a:xfrm>
            <a:off x="303979" y="3558457"/>
            <a:ext cx="7848600" cy="396651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Autofit/>
          </a:bodyPr>
          <a:lstStyle>
            <a:lvl1pPr marL="2857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20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8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6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109728" indent="0">
              <a:buNone/>
            </a:pPr>
            <a:r>
              <a:rPr lang="en-US" sz="1800" b="1" i="1" dirty="0">
                <a:solidFill>
                  <a:srgbClr val="0070C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Semaphore</a:t>
            </a:r>
          </a:p>
        </p:txBody>
      </p:sp>
      <p:sp>
        <p:nvSpPr>
          <p:cNvPr id="11" name="Content Placeholder 1">
            <a:extLst>
              <a:ext uri="{FF2B5EF4-FFF2-40B4-BE49-F238E27FC236}">
                <a16:creationId xmlns:a16="http://schemas.microsoft.com/office/drawing/2014/main" id="{819CE29B-B85A-47E2-B09D-489D8FA4AD54}"/>
              </a:ext>
            </a:extLst>
          </p:cNvPr>
          <p:cNvSpPr txBox="1">
            <a:spLocks/>
          </p:cNvSpPr>
          <p:nvPr/>
        </p:nvSpPr>
        <p:spPr>
          <a:xfrm>
            <a:off x="304642" y="3856780"/>
            <a:ext cx="7571449" cy="2289136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Autofit/>
          </a:bodyPr>
          <a:lstStyle>
            <a:lvl1pPr marL="2857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20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8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6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395478">
              <a:spcBef>
                <a:spcPts val="0"/>
              </a:spcBef>
              <a:buClrTx/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bg1"/>
                </a:solidFill>
                <a:latin typeface="Bahnschrift" panose="020B0502040204020203" pitchFamily="34" charset="0"/>
                <a:cs typeface="Arial" panose="020B0604020202020204" pitchFamily="34" charset="0"/>
              </a:rPr>
              <a:t>Generalized… allows more than one thread at a time to use a shared resource</a:t>
            </a:r>
          </a:p>
          <a:p>
            <a:pPr marL="395478">
              <a:spcBef>
                <a:spcPts val="0"/>
              </a:spcBef>
              <a:buClrTx/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bg1"/>
                </a:solidFill>
                <a:latin typeface="Bahnschrift" panose="020B0502040204020203" pitchFamily="34" charset="0"/>
                <a:cs typeface="Arial" panose="020B0604020202020204" pitchFamily="34" charset="0"/>
              </a:rPr>
              <a:t>No ownership… if one thread acquires a semaphore, another thread can release it</a:t>
            </a:r>
          </a:p>
          <a:p>
            <a:pPr marL="395478">
              <a:spcBef>
                <a:spcPts val="0"/>
              </a:spcBef>
              <a:buClrTx/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bg1"/>
                </a:solidFill>
                <a:latin typeface="Bahnschrift" panose="020B0502040204020203" pitchFamily="34" charset="0"/>
                <a:cs typeface="Arial" panose="020B0604020202020204" pitchFamily="34" charset="0"/>
              </a:rPr>
              <a:t>May be used to signal between threads… and control group access to a shared resource</a:t>
            </a:r>
          </a:p>
          <a:p>
            <a:pPr marL="395478">
              <a:spcBef>
                <a:spcPts val="0"/>
              </a:spcBef>
              <a:buClrTx/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bg1"/>
                </a:solidFill>
                <a:latin typeface="Bahnschrift" panose="020B0502040204020203" pitchFamily="34" charset="0"/>
                <a:cs typeface="Arial" panose="020B0604020202020204" pitchFamily="34" charset="0"/>
              </a:rPr>
              <a:t>Binary semaphore is a </a:t>
            </a:r>
            <a:r>
              <a:rPr lang="en-US" sz="1400" dirty="0" err="1">
                <a:solidFill>
                  <a:schemeClr val="bg1"/>
                </a:solidFill>
                <a:latin typeface="Bahnschrift" panose="020B0502040204020203" pitchFamily="34" charset="0"/>
                <a:cs typeface="Arial" panose="020B0604020202020204" pitchFamily="34" charset="0"/>
              </a:rPr>
              <a:t>mutex</a:t>
            </a:r>
            <a:r>
              <a:rPr lang="en-US" sz="1400" dirty="0">
                <a:solidFill>
                  <a:schemeClr val="bg1"/>
                </a:solidFill>
                <a:latin typeface="Bahnschrift" panose="020B0502040204020203" pitchFamily="34" charset="0"/>
                <a:cs typeface="Arial" panose="020B0604020202020204" pitchFamily="34" charset="0"/>
              </a:rPr>
              <a:t> without ownership</a:t>
            </a:r>
          </a:p>
          <a:p>
            <a:pPr marL="395478">
              <a:spcBef>
                <a:spcPts val="0"/>
              </a:spcBef>
              <a:buClrTx/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bg1"/>
                </a:solidFill>
                <a:latin typeface="Bahnschrift" panose="020B0502040204020203" pitchFamily="34" charset="0"/>
                <a:cs typeface="Arial" panose="020B0604020202020204" pitchFamily="34" charset="0"/>
              </a:rPr>
              <a:t>Counting semaphore makes it a more general concept, more versatile, has </a:t>
            </a:r>
            <a:r>
              <a:rPr lang="en-US" sz="1400" dirty="0" err="1">
                <a:solidFill>
                  <a:schemeClr val="bg1"/>
                </a:solidFill>
                <a:latin typeface="Bahnschrift" panose="020B0502040204020203" pitchFamily="34" charset="0"/>
                <a:cs typeface="Arial" panose="020B0604020202020204" pitchFamily="34" charset="0"/>
              </a:rPr>
              <a:t>mutex</a:t>
            </a:r>
            <a:r>
              <a:rPr lang="en-US" sz="1400" dirty="0">
                <a:solidFill>
                  <a:schemeClr val="bg1"/>
                </a:solidFill>
                <a:latin typeface="Bahnschrift" panose="020B0502040204020203" pitchFamily="34" charset="0"/>
                <a:cs typeface="Arial" panose="020B0604020202020204" pitchFamily="34" charset="0"/>
              </a:rPr>
              <a:t> as “special case”</a:t>
            </a:r>
          </a:p>
          <a:p>
            <a:pPr marL="395478">
              <a:spcBef>
                <a:spcPts val="0"/>
              </a:spcBef>
              <a:buClrTx/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bg1"/>
                </a:solidFill>
                <a:latin typeface="Bahnschrift" panose="020B0502040204020203" pitchFamily="34" charset="0"/>
                <a:cs typeface="Arial" panose="020B0604020202020204" pitchFamily="34" charset="0"/>
              </a:rPr>
              <a:t>Blocking… thread trying to lock and not getting it, will go on queue to sleep until lock is open</a:t>
            </a:r>
          </a:p>
        </p:txBody>
      </p:sp>
      <p:sp>
        <p:nvSpPr>
          <p:cNvPr id="12" name="Content Placeholder 1">
            <a:extLst>
              <a:ext uri="{FF2B5EF4-FFF2-40B4-BE49-F238E27FC236}">
                <a16:creationId xmlns:a16="http://schemas.microsoft.com/office/drawing/2014/main" id="{383932D3-687A-48AE-82A8-B997F18D57B8}"/>
              </a:ext>
            </a:extLst>
          </p:cNvPr>
          <p:cNvSpPr txBox="1">
            <a:spLocks/>
          </p:cNvSpPr>
          <p:nvPr/>
        </p:nvSpPr>
        <p:spPr>
          <a:xfrm>
            <a:off x="299497" y="1147528"/>
            <a:ext cx="7848600" cy="300272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Autofit/>
          </a:bodyPr>
          <a:lstStyle>
            <a:lvl1pPr marL="2857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20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8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6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109728" indent="0">
              <a:buNone/>
            </a:pPr>
            <a:r>
              <a:rPr lang="en-US" sz="2400" b="1" i="1" dirty="0">
                <a:solidFill>
                  <a:srgbClr val="B34D1F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More similar than different</a:t>
            </a:r>
          </a:p>
        </p:txBody>
      </p:sp>
    </p:spTree>
    <p:extLst>
      <p:ext uri="{BB962C8B-B14F-4D97-AF65-F5344CB8AC3E}">
        <p14:creationId xmlns:p14="http://schemas.microsoft.com/office/powerpoint/2010/main" val="7750837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"/>
                            </p:stCondLst>
                            <p:childTnLst>
                              <p:par>
                                <p:cTn id="3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500"/>
                            </p:stCondLst>
                            <p:childTnLst>
                              <p:par>
                                <p:cTn id="6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ounded Rectangle 7"/>
          <p:cNvSpPr/>
          <p:nvPr/>
        </p:nvSpPr>
        <p:spPr>
          <a:xfrm>
            <a:off x="304800" y="381001"/>
            <a:ext cx="8524875" cy="609599"/>
          </a:xfrm>
          <a:prstGeom prst="roundRect">
            <a:avLst/>
          </a:prstGeom>
          <a:solidFill>
            <a:schemeClr val="accent5">
              <a:lumMod val="20000"/>
              <a:lumOff val="80000"/>
              <a:alpha val="27000"/>
            </a:schemeClr>
          </a:solidFill>
          <a:ln w="15875">
            <a:solidFill>
              <a:schemeClr val="tx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6000" dirty="0">
              <a:solidFill>
                <a:srgbClr val="0070C0"/>
              </a:solidFill>
            </a:endParaRPr>
          </a:p>
        </p:txBody>
      </p:sp>
      <p:sp>
        <p:nvSpPr>
          <p:cNvPr id="6" name="Content Placeholder 1"/>
          <p:cNvSpPr>
            <a:spLocks noGrp="1"/>
          </p:cNvSpPr>
          <p:nvPr>
            <p:ph idx="1"/>
          </p:nvPr>
        </p:nvSpPr>
        <p:spPr>
          <a:xfrm>
            <a:off x="380999" y="381002"/>
            <a:ext cx="8372475" cy="609598"/>
          </a:xfrm>
          <a:noFill/>
        </p:spPr>
        <p:txBody>
          <a:bodyPr>
            <a:normAutofit/>
          </a:bodyPr>
          <a:lstStyle/>
          <a:p>
            <a:pPr marL="109728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Final Notes: Mutex vs. Semaphore</a:t>
            </a:r>
            <a:endParaRPr lang="en-US" sz="4400" dirty="0">
              <a:solidFill>
                <a:schemeClr val="bg1"/>
              </a:solidFill>
              <a:latin typeface="Bahnschrift" panose="020B0502040204020203" pitchFamily="34" charset="0"/>
              <a:cs typeface="Arial" panose="020B0604020202020204" pitchFamily="34" charset="0"/>
            </a:endParaRPr>
          </a:p>
        </p:txBody>
      </p:sp>
      <p:sp>
        <p:nvSpPr>
          <p:cNvPr id="7" name="Content Placeholder 1"/>
          <p:cNvSpPr txBox="1">
            <a:spLocks/>
          </p:cNvSpPr>
          <p:nvPr/>
        </p:nvSpPr>
        <p:spPr>
          <a:xfrm>
            <a:off x="299497" y="1219200"/>
            <a:ext cx="8006303" cy="5029200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Autofit/>
          </a:bodyPr>
          <a:lstStyle>
            <a:lvl1pPr marL="2857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20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8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6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395478">
              <a:spcBef>
                <a:spcPts val="0"/>
              </a:spcBef>
              <a:buClrTx/>
              <a:buFont typeface="Arial" panose="020B0604020202020204" pitchFamily="34" charset="0"/>
              <a:buChar char="•"/>
            </a:pPr>
            <a:r>
              <a:rPr lang="en-US" sz="1800" b="1" dirty="0">
                <a:solidFill>
                  <a:srgbClr val="0070C0"/>
                </a:solidFill>
                <a:latin typeface="Bahnschrift" panose="020B0502040204020203" pitchFamily="34" charset="0"/>
                <a:cs typeface="Arial" panose="020B0604020202020204" pitchFamily="34" charset="0"/>
              </a:rPr>
              <a:t>Blocking</a:t>
            </a:r>
            <a:r>
              <a:rPr lang="en-US" sz="1800" b="1" dirty="0">
                <a:solidFill>
                  <a:schemeClr val="bg1"/>
                </a:solidFill>
                <a:latin typeface="Bahnschrift" panose="020B0502040204020203" pitchFamily="34" charset="0"/>
                <a:cs typeface="Arial" panose="020B0604020202020204" pitchFamily="34" charset="0"/>
              </a:rPr>
              <a:t>:</a:t>
            </a:r>
            <a:r>
              <a:rPr lang="en-US" sz="1800" dirty="0">
                <a:solidFill>
                  <a:schemeClr val="bg1"/>
                </a:solidFill>
                <a:latin typeface="Bahnschrift" panose="020B0502040204020203" pitchFamily="34" charset="0"/>
                <a:cs typeface="Arial" panose="020B0604020202020204" pitchFamily="34" charset="0"/>
              </a:rPr>
              <a:t>  both </a:t>
            </a:r>
            <a:r>
              <a:rPr lang="en-US" sz="1800" dirty="0" err="1">
                <a:solidFill>
                  <a:schemeClr val="bg1"/>
                </a:solidFill>
                <a:latin typeface="Bahnschrift" panose="020B0502040204020203" pitchFamily="34" charset="0"/>
                <a:cs typeface="Arial" panose="020B0604020202020204" pitchFamily="34" charset="0"/>
              </a:rPr>
              <a:t>mutex</a:t>
            </a:r>
            <a:r>
              <a:rPr lang="en-US" sz="1800" dirty="0">
                <a:solidFill>
                  <a:schemeClr val="bg1"/>
                </a:solidFill>
                <a:latin typeface="Bahnschrift" panose="020B0502040204020203" pitchFamily="34" charset="0"/>
                <a:cs typeface="Arial" panose="020B0604020202020204" pitchFamily="34" charset="0"/>
              </a:rPr>
              <a:t> and semaphore are best implemented with a queue on the lock. If a thread wants the lock and cant get it, then that thread is put to sleep on the wait-queue.  When a thread releases a lock, the “system” goes to the wait-queue and if threads are sleeping/waiting, one (the first) is awakened and given the lock</a:t>
            </a:r>
          </a:p>
          <a:p>
            <a:pPr marL="395478">
              <a:spcBef>
                <a:spcPts val="1200"/>
              </a:spcBef>
              <a:buClrTx/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chemeClr val="bg1"/>
                </a:solidFill>
                <a:latin typeface="Bahnschrift" panose="020B0502040204020203" pitchFamily="34" charset="0"/>
                <a:cs typeface="Arial" panose="020B0604020202020204" pitchFamily="34" charset="0"/>
              </a:rPr>
              <a:t>FIFO on wait queue ensures fairness, prevents indefinite blocking of any thread simply from being unable to get the lock</a:t>
            </a:r>
          </a:p>
          <a:p>
            <a:pPr marL="395478">
              <a:spcBef>
                <a:spcPts val="1200"/>
              </a:spcBef>
              <a:buClrTx/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chemeClr val="bg1"/>
                </a:solidFill>
                <a:latin typeface="Bahnschrift" panose="020B0502040204020203" pitchFamily="34" charset="0"/>
                <a:cs typeface="Arial" panose="020B0604020202020204" pitchFamily="34" charset="0"/>
              </a:rPr>
              <a:t>Busy waiting can be used instead of a wait-queue, but</a:t>
            </a:r>
          </a:p>
          <a:p>
            <a:pPr marL="566928" lvl="1" indent="0">
              <a:spcBef>
                <a:spcPts val="0"/>
              </a:spcBef>
              <a:spcAft>
                <a:spcPts val="0"/>
              </a:spcAft>
              <a:buClrTx/>
              <a:buNone/>
            </a:pPr>
            <a:r>
              <a:rPr lang="en-US" sz="1600" i="1" dirty="0">
                <a:solidFill>
                  <a:srgbClr val="0070C0"/>
                </a:solidFill>
                <a:latin typeface="Bahnschrift" panose="020B0502040204020203" pitchFamily="34" charset="0"/>
                <a:cs typeface="Arial" panose="020B0604020202020204" pitchFamily="34" charset="0"/>
              </a:rPr>
              <a:t>-- It wastes CPU time… a sleeping thread is not given a CPU slice</a:t>
            </a:r>
          </a:p>
          <a:p>
            <a:pPr marL="566928" lvl="1" indent="0">
              <a:spcBef>
                <a:spcPts val="0"/>
              </a:spcBef>
              <a:buClrTx/>
              <a:buNone/>
            </a:pPr>
            <a:r>
              <a:rPr lang="en-US" sz="1600" i="1" dirty="0">
                <a:solidFill>
                  <a:srgbClr val="0070C0"/>
                </a:solidFill>
                <a:latin typeface="Bahnschrift" panose="020B0502040204020203" pitchFamily="34" charset="0"/>
                <a:cs typeface="Arial" panose="020B0604020202020204" pitchFamily="34" charset="0"/>
              </a:rPr>
              <a:t>-- it does not guarantee fairness and freedom from waiting deadlock </a:t>
            </a:r>
          </a:p>
          <a:p>
            <a:pPr marL="395478">
              <a:spcBef>
                <a:spcPts val="1200"/>
              </a:spcBef>
              <a:buClrTx/>
              <a:buFont typeface="Arial" panose="020B0604020202020204" pitchFamily="34" charset="0"/>
              <a:buChar char="•"/>
            </a:pPr>
            <a:r>
              <a:rPr lang="en-US" sz="1800" b="1" dirty="0">
                <a:solidFill>
                  <a:srgbClr val="0070C0"/>
                </a:solidFill>
                <a:latin typeface="Bahnschrift" panose="020B0502040204020203" pitchFamily="34" charset="0"/>
                <a:cs typeface="Arial" panose="020B0604020202020204" pitchFamily="34" charset="0"/>
              </a:rPr>
              <a:t>Atomic action:  </a:t>
            </a:r>
            <a:r>
              <a:rPr lang="en-US" sz="1800" dirty="0">
                <a:solidFill>
                  <a:schemeClr val="bg1"/>
                </a:solidFill>
                <a:latin typeface="Bahnschrift" panose="020B0502040204020203" pitchFamily="34" charset="0"/>
                <a:cs typeface="Arial" panose="020B0604020202020204" pitchFamily="34" charset="0"/>
              </a:rPr>
              <a:t>Some uninterruptible action is needed to make all this work.  If you can’t guarantee that the action of “</a:t>
            </a:r>
            <a:r>
              <a:rPr lang="en-US" sz="1800" dirty="0">
                <a:solidFill>
                  <a:srgbClr val="C00000"/>
                </a:solidFill>
                <a:latin typeface="Bahnschrift" panose="020B0502040204020203" pitchFamily="34" charset="0"/>
                <a:cs typeface="Arial" panose="020B0604020202020204" pitchFamily="34" charset="0"/>
              </a:rPr>
              <a:t>checking to see it a lock is available, and then getting that lock if so</a:t>
            </a:r>
            <a:r>
              <a:rPr lang="en-US" sz="1800" dirty="0">
                <a:solidFill>
                  <a:schemeClr val="bg1"/>
                </a:solidFill>
                <a:latin typeface="Bahnschrift" panose="020B0502040204020203" pitchFamily="34" charset="0"/>
                <a:cs typeface="Arial" panose="020B0604020202020204" pitchFamily="34" charset="0"/>
              </a:rPr>
              <a:t>” is a “single thing” then a race condition can happen…</a:t>
            </a:r>
          </a:p>
          <a:p>
            <a:pPr marL="109728" indent="0">
              <a:spcBef>
                <a:spcPts val="0"/>
              </a:spcBef>
              <a:buClrTx/>
              <a:buNone/>
            </a:pPr>
            <a:endParaRPr lang="en-US" sz="1800" i="1" dirty="0">
              <a:solidFill>
                <a:srgbClr val="0070C0"/>
              </a:solidFill>
              <a:latin typeface="Bahnschrift" panose="020B0502040204020203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52852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ounded Rectangle 7"/>
          <p:cNvSpPr/>
          <p:nvPr/>
        </p:nvSpPr>
        <p:spPr>
          <a:xfrm>
            <a:off x="304800" y="381002"/>
            <a:ext cx="8524875" cy="593948"/>
          </a:xfrm>
          <a:prstGeom prst="roundRect">
            <a:avLst/>
          </a:prstGeom>
          <a:solidFill>
            <a:schemeClr val="accent5">
              <a:lumMod val="20000"/>
              <a:lumOff val="80000"/>
              <a:alpha val="27000"/>
            </a:schemeClr>
          </a:solidFill>
          <a:ln w="15875">
            <a:solidFill>
              <a:schemeClr val="tx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6000" dirty="0">
              <a:solidFill>
                <a:srgbClr val="0070C0"/>
              </a:solidFill>
            </a:endParaRPr>
          </a:p>
        </p:txBody>
      </p:sp>
      <p:sp>
        <p:nvSpPr>
          <p:cNvPr id="6" name="Content Placeholder 1"/>
          <p:cNvSpPr>
            <a:spLocks noGrp="1"/>
          </p:cNvSpPr>
          <p:nvPr>
            <p:ph idx="1"/>
          </p:nvPr>
        </p:nvSpPr>
        <p:spPr>
          <a:xfrm>
            <a:off x="380998" y="381000"/>
            <a:ext cx="8372475" cy="593949"/>
          </a:xfrm>
          <a:noFill/>
        </p:spPr>
        <p:txBody>
          <a:bodyPr>
            <a:normAutofit/>
          </a:bodyPr>
          <a:lstStyle/>
          <a:p>
            <a:pPr marL="109728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Atomicity</a:t>
            </a:r>
          </a:p>
        </p:txBody>
      </p:sp>
      <p:sp>
        <p:nvSpPr>
          <p:cNvPr id="7" name="Content Placeholder 1"/>
          <p:cNvSpPr txBox="1">
            <a:spLocks/>
          </p:cNvSpPr>
          <p:nvPr/>
        </p:nvSpPr>
        <p:spPr>
          <a:xfrm>
            <a:off x="320703" y="1676400"/>
            <a:ext cx="7985097" cy="4267200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Autofit/>
          </a:bodyPr>
          <a:lstStyle>
            <a:lvl1pPr marL="2857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20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8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6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274320" indent="-182880">
              <a:spcBef>
                <a:spcPts val="0"/>
              </a:spcBef>
              <a:spcAft>
                <a:spcPts val="1200"/>
              </a:spcAft>
              <a:buClrTx/>
              <a:buFont typeface="Arial" panose="020B0604020202020204" pitchFamily="34" charset="0"/>
              <a:buChar char="•"/>
            </a:pPr>
            <a:r>
              <a:rPr lang="en-US" sz="1600" dirty="0" err="1">
                <a:solidFill>
                  <a:schemeClr val="bg1">
                    <a:lumMod val="95000"/>
                    <a:lumOff val="5000"/>
                  </a:schemeClr>
                </a:solidFill>
                <a:latin typeface="Cascadia Mono SemiBold" panose="020B0609020000020004" pitchFamily="49" charset="0"/>
                <a:cs typeface="Cascadia Mono SemiBold" panose="020B0609020000020004" pitchFamily="49" charset="0"/>
              </a:rPr>
              <a:t>AtomicInteger</a:t>
            </a:r>
            <a:r>
              <a:rPr lang="en-US" sz="1600" dirty="0">
                <a:solidFill>
                  <a:schemeClr val="bg1">
                    <a:lumMod val="95000"/>
                    <a:lumOff val="5000"/>
                  </a:schemeClr>
                </a:solidFill>
                <a:latin typeface="Cascadia Mono SemiBold" panose="020B0609020000020004" pitchFamily="49" charset="0"/>
                <a:cs typeface="Cascadia Mono SemiBold" panose="020B0609020000020004" pitchFamily="49" charset="0"/>
              </a:rPr>
              <a:t> </a:t>
            </a:r>
            <a:r>
              <a:rPr lang="en-US" sz="1600" dirty="0">
                <a:solidFill>
                  <a:schemeClr val="bg1">
                    <a:lumMod val="95000"/>
                    <a:lumOff val="5000"/>
                  </a:schemeClr>
                </a:solidFill>
                <a:latin typeface="Bahnschrift" panose="020B0502040204020203" pitchFamily="34" charset="0"/>
                <a:cs typeface="Arial" panose="020B0604020202020204" pitchFamily="34" charset="0"/>
              </a:rPr>
              <a:t>(and others) need uninterruptable actions (at the CPU level) to work properly ( </a:t>
            </a:r>
            <a:r>
              <a:rPr lang="en-US" sz="1600" i="1" dirty="0">
                <a:solidFill>
                  <a:schemeClr val="bg1">
                    <a:lumMod val="95000"/>
                    <a:lumOff val="5000"/>
                  </a:schemeClr>
                </a:solidFill>
                <a:latin typeface="Bahnschrift" panose="020B0502040204020203" pitchFamily="34" charset="0"/>
                <a:cs typeface="Arial" panose="020B0604020202020204" pitchFamily="34" charset="0"/>
              </a:rPr>
              <a:t>in Java, they are “lock-free” this way </a:t>
            </a:r>
            <a:r>
              <a:rPr lang="en-US" sz="1600" dirty="0">
                <a:solidFill>
                  <a:schemeClr val="bg1">
                    <a:lumMod val="95000"/>
                    <a:lumOff val="5000"/>
                  </a:schemeClr>
                </a:solidFill>
                <a:latin typeface="Bahnschrift" panose="020B0502040204020203" pitchFamily="34" charset="0"/>
                <a:cs typeface="Arial" panose="020B0604020202020204" pitchFamily="34" charset="0"/>
              </a:rPr>
              <a:t>)</a:t>
            </a:r>
          </a:p>
          <a:p>
            <a:pPr marL="274320" indent="-182880">
              <a:spcBef>
                <a:spcPts val="0"/>
              </a:spcBef>
              <a:spcAft>
                <a:spcPts val="1200"/>
              </a:spcAft>
              <a:buClrTx/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bg1">
                    <a:lumMod val="95000"/>
                    <a:lumOff val="5000"/>
                  </a:schemeClr>
                </a:solidFill>
                <a:latin typeface="Bahnschrift" panose="020B0502040204020203" pitchFamily="34" charset="0"/>
                <a:cs typeface="Arial" panose="020B0604020202020204" pitchFamily="34" charset="0"/>
              </a:rPr>
              <a:t>Without them, we can get race conditions leading to deadlocks and data corruption</a:t>
            </a:r>
          </a:p>
          <a:p>
            <a:pPr marL="274320" indent="-182880">
              <a:spcBef>
                <a:spcPts val="0"/>
              </a:spcBef>
              <a:spcAft>
                <a:spcPts val="1200"/>
              </a:spcAft>
              <a:buClrTx/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bg1">
                    <a:lumMod val="95000"/>
                    <a:lumOff val="5000"/>
                  </a:schemeClr>
                </a:solidFill>
                <a:latin typeface="Bahnschrift" panose="020B0502040204020203" pitchFamily="34" charset="0"/>
                <a:cs typeface="Arial" panose="020B0604020202020204" pitchFamily="34" charset="0"/>
              </a:rPr>
              <a:t>When a thread is acquiring or releasing a lock ( </a:t>
            </a:r>
            <a:r>
              <a:rPr lang="en-US" sz="1600" i="1" dirty="0">
                <a:solidFill>
                  <a:srgbClr val="0070C0"/>
                </a:solidFill>
                <a:latin typeface="Bahnschrift" panose="020B0502040204020203" pitchFamily="34" charset="0"/>
                <a:cs typeface="Arial" panose="020B0604020202020204" pitchFamily="34" charset="0"/>
              </a:rPr>
              <a:t>P, V, wait, signal </a:t>
            </a:r>
            <a:r>
              <a:rPr lang="en-US" sz="1600" dirty="0">
                <a:solidFill>
                  <a:schemeClr val="bg1">
                    <a:lumMod val="95000"/>
                    <a:lumOff val="5000"/>
                  </a:schemeClr>
                </a:solidFill>
                <a:latin typeface="Bahnschrift" panose="020B0502040204020203" pitchFamily="34" charset="0"/>
                <a:cs typeface="Arial" panose="020B0604020202020204" pitchFamily="34" charset="0"/>
              </a:rPr>
              <a:t>), the sequence of actions that happen in the CPU to manipulate the data structure of the lock must all happen atomically (not being interrupted by access from another thread)</a:t>
            </a:r>
          </a:p>
          <a:p>
            <a:pPr marL="274320" indent="-182880">
              <a:spcBef>
                <a:spcPts val="0"/>
              </a:spcBef>
              <a:spcAft>
                <a:spcPts val="1200"/>
              </a:spcAft>
              <a:buClrTx/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bg1">
                    <a:lumMod val="95000"/>
                    <a:lumOff val="5000"/>
                  </a:schemeClr>
                </a:solidFill>
                <a:latin typeface="Bahnschrift" panose="020B0502040204020203" pitchFamily="34" charset="0"/>
                <a:cs typeface="Arial" panose="020B0604020202020204" pitchFamily="34" charset="0"/>
              </a:rPr>
              <a:t>CPUs include machine level instructions that are guaranteed to be done in uninterrupted fashion:</a:t>
            </a:r>
          </a:p>
          <a:p>
            <a:pPr marL="548640" lvl="1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None/>
            </a:pPr>
            <a:r>
              <a:rPr lang="en-US" sz="1400" i="1" dirty="0">
                <a:solidFill>
                  <a:srgbClr val="0070C0"/>
                </a:solidFill>
                <a:latin typeface="Bahnschrift" panose="020B0502040204020203" pitchFamily="34" charset="0"/>
                <a:cs typeface="Arial" panose="020B0604020202020204" pitchFamily="34" charset="0"/>
              </a:rPr>
              <a:t>--  Test-and-Set (TAS)</a:t>
            </a:r>
          </a:p>
          <a:p>
            <a:pPr marL="548640" lvl="1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None/>
            </a:pPr>
            <a:r>
              <a:rPr lang="en-US" sz="1400" i="1" dirty="0">
                <a:solidFill>
                  <a:srgbClr val="0070C0"/>
                </a:solidFill>
                <a:latin typeface="Bahnschrift" panose="020B0502040204020203" pitchFamily="34" charset="0"/>
                <a:cs typeface="Arial" panose="020B0604020202020204" pitchFamily="34" charset="0"/>
              </a:rPr>
              <a:t>--  Compare-and-Swap (CAS)</a:t>
            </a:r>
          </a:p>
          <a:p>
            <a:pPr marL="548640" lvl="1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None/>
            </a:pPr>
            <a:r>
              <a:rPr lang="en-US" sz="1400" i="1" dirty="0">
                <a:solidFill>
                  <a:srgbClr val="0070C0"/>
                </a:solidFill>
                <a:latin typeface="Bahnschrift" panose="020B0502040204020203" pitchFamily="34" charset="0"/>
                <a:cs typeface="Arial" panose="020B0604020202020204" pitchFamily="34" charset="0"/>
              </a:rPr>
              <a:t>--  Fetch-and-Inc/Dec</a:t>
            </a:r>
          </a:p>
          <a:p>
            <a:pPr marL="548640" lvl="1" indent="0">
              <a:lnSpc>
                <a:spcPct val="120000"/>
              </a:lnSpc>
              <a:spcBef>
                <a:spcPts val="0"/>
              </a:spcBef>
              <a:buClrTx/>
              <a:buNone/>
            </a:pPr>
            <a:r>
              <a:rPr lang="en-US" sz="1400" i="1" dirty="0">
                <a:solidFill>
                  <a:srgbClr val="0070C0"/>
                </a:solidFill>
                <a:latin typeface="Bahnschrift" panose="020B0502040204020203" pitchFamily="34" charset="0"/>
                <a:cs typeface="Arial" panose="020B0604020202020204" pitchFamily="34" charset="0"/>
              </a:rPr>
              <a:t>--  Load-Link/Store-Conditional (LL/SC)</a:t>
            </a:r>
            <a:endParaRPr lang="en-US" dirty="0">
              <a:solidFill>
                <a:srgbClr val="0070C0"/>
              </a:solidFill>
              <a:latin typeface="Bahnschrift" panose="020B0502040204020203" pitchFamily="34" charset="0"/>
              <a:cs typeface="Arial" panose="020B0604020202020204" pitchFamily="34" charset="0"/>
            </a:endParaRPr>
          </a:p>
          <a:p>
            <a:pPr marL="274320" indent="-182880">
              <a:spcBef>
                <a:spcPts val="0"/>
              </a:spcBef>
              <a:spcAft>
                <a:spcPts val="0"/>
              </a:spcAft>
              <a:buClrTx/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bg1">
                    <a:lumMod val="85000"/>
                    <a:lumOff val="15000"/>
                  </a:schemeClr>
                </a:solidFill>
                <a:latin typeface="Bahnschrift" panose="020B0502040204020203" pitchFamily="34" charset="0"/>
                <a:cs typeface="Arial" panose="020B0604020202020204" pitchFamily="34" charset="0"/>
              </a:rPr>
              <a:t>Mutex and Semaphore need similar OS-level support, which often is done with CPU support</a:t>
            </a:r>
          </a:p>
        </p:txBody>
      </p:sp>
      <p:sp>
        <p:nvSpPr>
          <p:cNvPr id="5" name="Content Placeholder 1"/>
          <p:cNvSpPr txBox="1">
            <a:spLocks/>
          </p:cNvSpPr>
          <p:nvPr/>
        </p:nvSpPr>
        <p:spPr>
          <a:xfrm>
            <a:off x="304799" y="1066800"/>
            <a:ext cx="7848600" cy="609600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Autofit/>
          </a:bodyPr>
          <a:lstStyle>
            <a:lvl1pPr marL="2857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20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8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6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109728" indent="0">
              <a:spcBef>
                <a:spcPts val="0"/>
              </a:spcBef>
              <a:spcAft>
                <a:spcPts val="300"/>
              </a:spcAft>
              <a:buNone/>
            </a:pPr>
            <a:r>
              <a:rPr lang="en-US" sz="1800" b="1" dirty="0" err="1">
                <a:solidFill>
                  <a:srgbClr val="BE442C"/>
                </a:solidFill>
                <a:latin typeface="Cascadia Mono SemiBold" panose="020B0609020000020004" pitchFamily="49" charset="0"/>
                <a:cs typeface="Cascadia Mono SemiBold" panose="020B0609020000020004" pitchFamily="49" charset="0"/>
              </a:rPr>
              <a:t>AtomicInteger</a:t>
            </a:r>
            <a:r>
              <a:rPr lang="en-US" b="1" dirty="0">
                <a:solidFill>
                  <a:srgbClr val="BE442C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 requires CPU support, Mutex and Semaphore benefit</a:t>
            </a:r>
          </a:p>
        </p:txBody>
      </p:sp>
    </p:spTree>
    <p:extLst>
      <p:ext uri="{BB962C8B-B14F-4D97-AF65-F5344CB8AC3E}">
        <p14:creationId xmlns:p14="http://schemas.microsoft.com/office/powerpoint/2010/main" val="22005707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ounded Rectangle 7"/>
          <p:cNvSpPr/>
          <p:nvPr/>
        </p:nvSpPr>
        <p:spPr>
          <a:xfrm>
            <a:off x="304800" y="381001"/>
            <a:ext cx="8524875" cy="609599"/>
          </a:xfrm>
          <a:prstGeom prst="roundRect">
            <a:avLst/>
          </a:prstGeom>
          <a:solidFill>
            <a:schemeClr val="accent5">
              <a:lumMod val="20000"/>
              <a:lumOff val="80000"/>
              <a:alpha val="27000"/>
            </a:schemeClr>
          </a:solidFill>
          <a:ln w="15875">
            <a:solidFill>
              <a:schemeClr val="tx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6000" dirty="0">
              <a:solidFill>
                <a:srgbClr val="0070C0"/>
              </a:solidFill>
            </a:endParaRPr>
          </a:p>
        </p:txBody>
      </p:sp>
      <p:sp>
        <p:nvSpPr>
          <p:cNvPr id="6" name="Content Placeholder 1"/>
          <p:cNvSpPr>
            <a:spLocks noGrp="1"/>
          </p:cNvSpPr>
          <p:nvPr>
            <p:ph idx="1"/>
          </p:nvPr>
        </p:nvSpPr>
        <p:spPr>
          <a:xfrm>
            <a:off x="380999" y="381002"/>
            <a:ext cx="8372475" cy="609598"/>
          </a:xfrm>
          <a:noFill/>
        </p:spPr>
        <p:txBody>
          <a:bodyPr>
            <a:normAutofit/>
          </a:bodyPr>
          <a:lstStyle/>
          <a:p>
            <a:pPr marL="109728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Thread Safety                             </a:t>
            </a:r>
            <a:r>
              <a:rPr lang="en-US" sz="1800" i="1" dirty="0">
                <a:solidFill>
                  <a:schemeClr val="tx1">
                    <a:lumMod val="65000"/>
                  </a:schemeClr>
                </a:solidFill>
                <a:latin typeface="Bahnschrift" panose="020B0502040204020203" pitchFamily="34" charset="0"/>
                <a:cs typeface="Arial" panose="020B0604020202020204" pitchFamily="34" charset="0"/>
                <a:hlinkClick r:id="rId2"/>
              </a:rPr>
              <a:t>( wiki ) </a:t>
            </a:r>
            <a:endParaRPr lang="en-US" sz="4400" dirty="0">
              <a:solidFill>
                <a:schemeClr val="bg1"/>
              </a:solidFill>
              <a:latin typeface="Bahnschrift" panose="020B0502040204020203" pitchFamily="34" charset="0"/>
              <a:cs typeface="Arial" panose="020B0604020202020204" pitchFamily="34" charset="0"/>
            </a:endParaRPr>
          </a:p>
        </p:txBody>
      </p:sp>
      <p:sp>
        <p:nvSpPr>
          <p:cNvPr id="7" name="Content Placeholder 1"/>
          <p:cNvSpPr txBox="1">
            <a:spLocks/>
          </p:cNvSpPr>
          <p:nvPr/>
        </p:nvSpPr>
        <p:spPr>
          <a:xfrm>
            <a:off x="290638" y="1524001"/>
            <a:ext cx="7571449" cy="4648200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Autofit/>
          </a:bodyPr>
          <a:lstStyle>
            <a:lvl1pPr marL="2857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20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8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6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395478">
              <a:spcBef>
                <a:spcPts val="0"/>
              </a:spcBef>
              <a:spcAft>
                <a:spcPts val="1200"/>
              </a:spcAft>
              <a:buClrTx/>
              <a:buFont typeface="Arial" panose="020B0604020202020204" pitchFamily="34" charset="0"/>
              <a:buChar char="•"/>
            </a:pPr>
            <a:r>
              <a:rPr lang="en-US" sz="1800" b="1" dirty="0">
                <a:solidFill>
                  <a:srgbClr val="0070C0"/>
                </a:solidFill>
                <a:latin typeface="Bahnschrift" panose="020B0502040204020203" pitchFamily="34" charset="0"/>
                <a:cs typeface="Arial" panose="020B0604020202020204" pitchFamily="34" charset="0"/>
              </a:rPr>
              <a:t>Thread safe </a:t>
            </a:r>
            <a:r>
              <a:rPr lang="en-US" sz="1800" dirty="0">
                <a:solidFill>
                  <a:schemeClr val="bg1"/>
                </a:solidFill>
                <a:latin typeface="Bahnschrift" panose="020B0502040204020203" pitchFamily="34" charset="0"/>
                <a:cs typeface="Arial" panose="020B0604020202020204" pitchFamily="34" charset="0"/>
              </a:rPr>
              <a:t>is a characteristic of a block of code, or a data structure; says it can be used or executed concurrently by more than one thread without causing issues (deadlock, starvation, corruption of data from race conditions)</a:t>
            </a:r>
          </a:p>
          <a:p>
            <a:pPr marL="395478">
              <a:spcBef>
                <a:spcPts val="0"/>
              </a:spcBef>
              <a:spcAft>
                <a:spcPts val="1200"/>
              </a:spcAft>
              <a:buClrTx/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chemeClr val="bg1"/>
                </a:solidFill>
                <a:latin typeface="Bahnschrift" panose="020B0502040204020203" pitchFamily="34" charset="0"/>
                <a:cs typeface="Arial" panose="020B0604020202020204" pitchFamily="34" charset="0"/>
              </a:rPr>
              <a:t>This can be done with </a:t>
            </a:r>
            <a:r>
              <a:rPr lang="en-US" sz="1800" b="1" dirty="0">
                <a:solidFill>
                  <a:srgbClr val="0070C0"/>
                </a:solidFill>
                <a:latin typeface="Bahnschrift" panose="020B0502040204020203" pitchFamily="34" charset="0"/>
                <a:cs typeface="Arial" panose="020B0604020202020204" pitchFamily="34" charset="0"/>
              </a:rPr>
              <a:t>atomic operations </a:t>
            </a:r>
            <a:r>
              <a:rPr lang="en-US" sz="1800" dirty="0">
                <a:solidFill>
                  <a:schemeClr val="bg1"/>
                </a:solidFill>
                <a:latin typeface="Bahnschrift" panose="020B0502040204020203" pitchFamily="34" charset="0"/>
                <a:cs typeface="Arial" panose="020B0604020202020204" pitchFamily="34" charset="0"/>
              </a:rPr>
              <a:t>(indivisible, </a:t>
            </a:r>
            <a:r>
              <a:rPr lang="en-US" sz="1800" dirty="0" err="1">
                <a:solidFill>
                  <a:schemeClr val="bg1"/>
                </a:solidFill>
                <a:latin typeface="Bahnschrift" panose="020B0502040204020203" pitchFamily="34" charset="0"/>
                <a:cs typeface="Arial" panose="020B0604020202020204" pitchFamily="34" charset="0"/>
              </a:rPr>
              <a:t>onr</a:t>
            </a:r>
            <a:r>
              <a:rPr lang="en-US" sz="1800" dirty="0">
                <a:solidFill>
                  <a:schemeClr val="bg1"/>
                </a:solidFill>
                <a:latin typeface="Bahnschrift" panose="020B0502040204020203" pitchFamily="34" charset="0"/>
                <a:cs typeface="Arial" panose="020B0604020202020204" pitchFamily="34" charset="0"/>
              </a:rPr>
              <a:t>-step ops from the POV of the threads).  We saw examples where counter increments got corrupted because they were not one-step, but rather several smaller CPU-level steps</a:t>
            </a:r>
          </a:p>
          <a:p>
            <a:pPr marL="395478">
              <a:spcBef>
                <a:spcPts val="0"/>
              </a:spcBef>
              <a:spcAft>
                <a:spcPts val="1200"/>
              </a:spcAft>
              <a:buClrTx/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chemeClr val="bg1"/>
                </a:solidFill>
                <a:latin typeface="Bahnschrift" panose="020B0502040204020203" pitchFamily="34" charset="0"/>
                <a:cs typeface="Arial" panose="020B0604020202020204" pitchFamily="34" charset="0"/>
              </a:rPr>
              <a:t>Done via </a:t>
            </a:r>
            <a:r>
              <a:rPr lang="en-US" sz="1800" b="1" dirty="0">
                <a:solidFill>
                  <a:srgbClr val="0070C0"/>
                </a:solidFill>
                <a:latin typeface="Bahnschrift" panose="020B0502040204020203" pitchFamily="34" charset="0"/>
                <a:cs typeface="Arial" panose="020B0604020202020204" pitchFamily="34" charset="0"/>
              </a:rPr>
              <a:t>immutability</a:t>
            </a:r>
            <a:r>
              <a:rPr lang="en-US" sz="1800" dirty="0">
                <a:solidFill>
                  <a:schemeClr val="bg1"/>
                </a:solidFill>
                <a:latin typeface="Bahnschrift" panose="020B0502040204020203" pitchFamily="34" charset="0"/>
                <a:cs typeface="Arial" panose="020B0604020202020204" pitchFamily="34" charset="0"/>
              </a:rPr>
              <a:t> </a:t>
            </a:r>
          </a:p>
          <a:p>
            <a:pPr marL="395478">
              <a:spcBef>
                <a:spcPts val="0"/>
              </a:spcBef>
              <a:spcAft>
                <a:spcPts val="1200"/>
              </a:spcAft>
              <a:buClrTx/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chemeClr val="bg1"/>
                </a:solidFill>
                <a:latin typeface="Bahnschrift" panose="020B0502040204020203" pitchFamily="34" charset="0"/>
                <a:cs typeface="Arial" panose="020B0604020202020204" pitchFamily="34" charset="0"/>
              </a:rPr>
              <a:t>Done via </a:t>
            </a:r>
            <a:r>
              <a:rPr lang="en-US" sz="1800" b="1" dirty="0">
                <a:solidFill>
                  <a:srgbClr val="0070C0"/>
                </a:solidFill>
                <a:latin typeface="Bahnschrift" panose="020B0502040204020203" pitchFamily="34" charset="0"/>
                <a:cs typeface="Arial" panose="020B0604020202020204" pitchFamily="34" charset="0"/>
              </a:rPr>
              <a:t>serialized access </a:t>
            </a:r>
            <a:r>
              <a:rPr lang="en-US" sz="1800" dirty="0">
                <a:solidFill>
                  <a:schemeClr val="bg1"/>
                </a:solidFill>
                <a:latin typeface="Bahnschrift" panose="020B0502040204020203" pitchFamily="34" charset="0"/>
                <a:cs typeface="Arial" panose="020B0604020202020204" pitchFamily="34" charset="0"/>
              </a:rPr>
              <a:t>(not best, since eliminates concurrency)</a:t>
            </a:r>
          </a:p>
          <a:p>
            <a:pPr marL="395478">
              <a:spcBef>
                <a:spcPts val="0"/>
              </a:spcBef>
              <a:spcAft>
                <a:spcPts val="1200"/>
              </a:spcAft>
              <a:buClrTx/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chemeClr val="bg1"/>
                </a:solidFill>
                <a:latin typeface="Bahnschrift" panose="020B0502040204020203" pitchFamily="34" charset="0"/>
                <a:cs typeface="Arial" panose="020B0604020202020204" pitchFamily="34" charset="0"/>
              </a:rPr>
              <a:t>Done via </a:t>
            </a:r>
            <a:r>
              <a:rPr lang="en-US" sz="1800" dirty="0" err="1">
                <a:solidFill>
                  <a:schemeClr val="bg1"/>
                </a:solidFill>
                <a:latin typeface="Bahnschrift" panose="020B0502040204020203" pitchFamily="34" charset="0"/>
                <a:cs typeface="Arial" panose="020B0604020202020204" pitchFamily="34" charset="0"/>
              </a:rPr>
              <a:t>mutex</a:t>
            </a:r>
            <a:r>
              <a:rPr lang="en-US" sz="1800" dirty="0">
                <a:solidFill>
                  <a:schemeClr val="bg1"/>
                </a:solidFill>
                <a:latin typeface="Bahnschrift" panose="020B0502040204020203" pitchFamily="34" charset="0"/>
                <a:cs typeface="Arial" panose="020B0604020202020204" pitchFamily="34" charset="0"/>
              </a:rPr>
              <a:t>, semaphore, monitor, other </a:t>
            </a:r>
            <a:r>
              <a:rPr lang="en-US" sz="1800" b="1" dirty="0">
                <a:solidFill>
                  <a:srgbClr val="0070C0"/>
                </a:solidFill>
                <a:latin typeface="Bahnschrift" panose="020B0502040204020203" pitchFamily="34" charset="0"/>
                <a:cs typeface="Arial" panose="020B0604020202020204" pitchFamily="34" charset="0"/>
              </a:rPr>
              <a:t>sync primitives</a:t>
            </a:r>
          </a:p>
          <a:p>
            <a:pPr marL="395478">
              <a:spcBef>
                <a:spcPts val="0"/>
              </a:spcBef>
              <a:spcAft>
                <a:spcPts val="1200"/>
              </a:spcAft>
              <a:buClrTx/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chemeClr val="bg1"/>
                </a:solidFill>
                <a:latin typeface="Bahnschrift" panose="020B0502040204020203" pitchFamily="34" charset="0"/>
                <a:cs typeface="Arial" panose="020B0604020202020204" pitchFamily="34" charset="0"/>
              </a:rPr>
              <a:t>Some languages and libs include </a:t>
            </a:r>
            <a:r>
              <a:rPr lang="en-US" sz="1800" b="1" dirty="0">
                <a:solidFill>
                  <a:srgbClr val="0070C0"/>
                </a:solidFill>
                <a:latin typeface="Bahnschrift" panose="020B0502040204020203" pitchFamily="34" charset="0"/>
                <a:cs typeface="Arial" panose="020B0604020202020204" pitchFamily="34" charset="0"/>
              </a:rPr>
              <a:t>concurrent collections</a:t>
            </a:r>
            <a:r>
              <a:rPr lang="en-US" sz="1800" dirty="0">
                <a:solidFill>
                  <a:schemeClr val="bg1"/>
                </a:solidFill>
                <a:latin typeface="Bahnschrift" panose="020B0502040204020203" pitchFamily="34" charset="0"/>
                <a:cs typeface="Arial" panose="020B0604020202020204" pitchFamily="34" charset="0"/>
              </a:rPr>
              <a:t>, like concurrent maps, etc. where abstract ops are properly thread-safe</a:t>
            </a:r>
          </a:p>
        </p:txBody>
      </p:sp>
      <p:sp>
        <p:nvSpPr>
          <p:cNvPr id="5" name="Content Placeholder 1"/>
          <p:cNvSpPr txBox="1">
            <a:spLocks/>
          </p:cNvSpPr>
          <p:nvPr/>
        </p:nvSpPr>
        <p:spPr>
          <a:xfrm>
            <a:off x="290638" y="1143001"/>
            <a:ext cx="7848600" cy="380999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Autofit/>
          </a:bodyPr>
          <a:lstStyle>
            <a:lvl1pPr marL="2857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20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8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6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109728" indent="0">
              <a:buNone/>
            </a:pPr>
            <a:r>
              <a:rPr lang="en-US" sz="2400" b="1" dirty="0">
                <a:solidFill>
                  <a:srgbClr val="BE442C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Orderly and concurrent access to shared resources</a:t>
            </a:r>
          </a:p>
        </p:txBody>
      </p:sp>
    </p:spTree>
    <p:extLst>
      <p:ext uri="{BB962C8B-B14F-4D97-AF65-F5344CB8AC3E}">
        <p14:creationId xmlns:p14="http://schemas.microsoft.com/office/powerpoint/2010/main" val="21227125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ounded Rectangle 7"/>
          <p:cNvSpPr/>
          <p:nvPr/>
        </p:nvSpPr>
        <p:spPr>
          <a:xfrm>
            <a:off x="304800" y="381001"/>
            <a:ext cx="8524875" cy="609599"/>
          </a:xfrm>
          <a:prstGeom prst="roundRect">
            <a:avLst/>
          </a:prstGeom>
          <a:solidFill>
            <a:schemeClr val="accent5">
              <a:lumMod val="20000"/>
              <a:lumOff val="80000"/>
              <a:alpha val="27000"/>
            </a:schemeClr>
          </a:solidFill>
          <a:ln w="15875">
            <a:solidFill>
              <a:schemeClr val="tx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6000" dirty="0">
              <a:solidFill>
                <a:srgbClr val="0070C0"/>
              </a:solidFill>
            </a:endParaRPr>
          </a:p>
        </p:txBody>
      </p:sp>
      <p:sp>
        <p:nvSpPr>
          <p:cNvPr id="6" name="Content Placeholder 1"/>
          <p:cNvSpPr>
            <a:spLocks noGrp="1"/>
          </p:cNvSpPr>
          <p:nvPr>
            <p:ph idx="1"/>
          </p:nvPr>
        </p:nvSpPr>
        <p:spPr>
          <a:xfrm>
            <a:off x="380999" y="381002"/>
            <a:ext cx="8372475" cy="609598"/>
          </a:xfrm>
          <a:noFill/>
        </p:spPr>
        <p:txBody>
          <a:bodyPr>
            <a:normAutofit fontScale="92500" lnSpcReduction="10000"/>
          </a:bodyPr>
          <a:lstStyle/>
          <a:p>
            <a:pPr marL="109728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5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Monitor     </a:t>
            </a:r>
            <a:r>
              <a:rPr lang="en-US" sz="32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40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    </a:t>
            </a:r>
            <a:r>
              <a:rPr lang="en-US" sz="1800" i="1" dirty="0">
                <a:solidFill>
                  <a:schemeClr val="tx1">
                    <a:lumMod val="65000"/>
                  </a:schemeClr>
                </a:solidFill>
                <a:latin typeface="Bahnschrift" panose="020B0502040204020203" pitchFamily="34" charset="0"/>
                <a:cs typeface="Arial" panose="020B0604020202020204" pitchFamily="34" charset="0"/>
                <a:hlinkClick r:id="rId2"/>
              </a:rPr>
              <a:t>( wiki )</a:t>
            </a:r>
            <a:r>
              <a:rPr lang="en-US" sz="1800" i="1" dirty="0">
                <a:solidFill>
                  <a:schemeClr val="tx1">
                    <a:lumMod val="65000"/>
                  </a:schemeClr>
                </a:solidFill>
                <a:latin typeface="Bahnschrift" panose="020B0502040204020203" pitchFamily="34" charset="0"/>
                <a:cs typeface="Arial" panose="020B0604020202020204" pitchFamily="34" charset="0"/>
              </a:rPr>
              <a:t> </a:t>
            </a:r>
            <a:endParaRPr lang="en-US" sz="4400" dirty="0">
              <a:solidFill>
                <a:schemeClr val="bg1"/>
              </a:solidFill>
              <a:latin typeface="Bahnschrift" panose="020B0502040204020203" pitchFamily="34" charset="0"/>
              <a:cs typeface="Arial" panose="020B0604020202020204" pitchFamily="34" charset="0"/>
            </a:endParaRPr>
          </a:p>
        </p:txBody>
      </p:sp>
      <p:sp>
        <p:nvSpPr>
          <p:cNvPr id="7" name="Content Placeholder 1"/>
          <p:cNvSpPr txBox="1">
            <a:spLocks/>
          </p:cNvSpPr>
          <p:nvPr/>
        </p:nvSpPr>
        <p:spPr>
          <a:xfrm>
            <a:off x="277151" y="2209800"/>
            <a:ext cx="7571449" cy="3733800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Autofit/>
          </a:bodyPr>
          <a:lstStyle>
            <a:lvl1pPr marL="2857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20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8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6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109728" indent="0">
              <a:lnSpc>
                <a:spcPct val="120000"/>
              </a:lnSpc>
              <a:spcBef>
                <a:spcPts val="0"/>
              </a:spcBef>
              <a:buNone/>
            </a:pPr>
            <a:endParaRPr lang="en-US" sz="1800" dirty="0">
              <a:solidFill>
                <a:schemeClr val="bg1"/>
              </a:solidFill>
              <a:latin typeface="Bahnschrift" panose="020B0502040204020203" pitchFamily="34" charset="0"/>
              <a:cs typeface="Arial" panose="020B0604020202020204" pitchFamily="34" charset="0"/>
            </a:endParaRPr>
          </a:p>
          <a:p>
            <a:pPr marL="395478">
              <a:lnSpc>
                <a:spcPct val="120000"/>
              </a:lnSpc>
              <a:spcBef>
                <a:spcPts val="0"/>
              </a:spcBef>
              <a:spcAft>
                <a:spcPts val="400"/>
              </a:spcAft>
              <a:buClrTx/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chemeClr val="bg1"/>
                </a:solidFill>
                <a:latin typeface="Bahnschrift" panose="020B0502040204020203" pitchFamily="34" charset="0"/>
                <a:cs typeface="Arial" panose="020B0604020202020204" pitchFamily="34" charset="0"/>
              </a:rPr>
              <a:t>Class-like structure wrapping a shared resource, allowing locking and mutual exclusion (</a:t>
            </a:r>
            <a:r>
              <a:rPr lang="en-US" sz="1800" dirty="0" err="1">
                <a:solidFill>
                  <a:schemeClr val="bg1"/>
                </a:solidFill>
                <a:latin typeface="Bahnschrift" panose="020B0502040204020203" pitchFamily="34" charset="0"/>
                <a:cs typeface="Arial" panose="020B0604020202020204" pitchFamily="34" charset="0"/>
              </a:rPr>
              <a:t>mutex</a:t>
            </a:r>
            <a:r>
              <a:rPr lang="en-US" sz="1800" dirty="0">
                <a:solidFill>
                  <a:schemeClr val="bg1"/>
                </a:solidFill>
                <a:latin typeface="Bahnschrift" panose="020B0502040204020203" pitchFamily="34" charset="0"/>
                <a:cs typeface="Arial" panose="020B0604020202020204" pitchFamily="34" charset="0"/>
              </a:rPr>
              <a:t>)</a:t>
            </a:r>
          </a:p>
          <a:p>
            <a:pPr marL="395478">
              <a:lnSpc>
                <a:spcPct val="120000"/>
              </a:lnSpc>
              <a:spcBef>
                <a:spcPts val="0"/>
              </a:spcBef>
              <a:spcAft>
                <a:spcPts val="400"/>
              </a:spcAft>
              <a:buClrTx/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chemeClr val="bg1"/>
                </a:solidFill>
                <a:latin typeface="Bahnschrift" panose="020B0502040204020203" pitchFamily="34" charset="0"/>
                <a:cs typeface="Arial" panose="020B0604020202020204" pitchFamily="34" charset="0"/>
              </a:rPr>
              <a:t>Also gives threads the ability to wait (block) for a certain condition to become false. </a:t>
            </a:r>
          </a:p>
          <a:p>
            <a:pPr marL="395478">
              <a:lnSpc>
                <a:spcPct val="120000"/>
              </a:lnSpc>
              <a:spcBef>
                <a:spcPts val="0"/>
              </a:spcBef>
              <a:spcAft>
                <a:spcPts val="400"/>
              </a:spcAft>
              <a:buClrTx/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chemeClr val="bg1"/>
                </a:solidFill>
                <a:latin typeface="Bahnschrift" panose="020B0502040204020203" pitchFamily="34" charset="0"/>
                <a:cs typeface="Arial" panose="020B0604020202020204" pitchFamily="34" charset="0"/>
              </a:rPr>
              <a:t>A monitor consists of a </a:t>
            </a:r>
            <a:r>
              <a:rPr lang="en-US" sz="1800" dirty="0" err="1">
                <a:solidFill>
                  <a:schemeClr val="bg1"/>
                </a:solidFill>
                <a:latin typeface="Bahnschrift" panose="020B0502040204020203" pitchFamily="34" charset="0"/>
                <a:cs typeface="Arial" panose="020B0604020202020204" pitchFamily="34" charset="0"/>
              </a:rPr>
              <a:t>mutex</a:t>
            </a:r>
            <a:r>
              <a:rPr lang="en-US" sz="1800" dirty="0">
                <a:solidFill>
                  <a:schemeClr val="bg1"/>
                </a:solidFill>
                <a:latin typeface="Bahnschrift" panose="020B0502040204020203" pitchFamily="34" charset="0"/>
                <a:cs typeface="Arial" panose="020B0604020202020204" pitchFamily="34" charset="0"/>
              </a:rPr>
              <a:t> (lock) object and condition variables. </a:t>
            </a:r>
          </a:p>
          <a:p>
            <a:pPr marL="395478">
              <a:lnSpc>
                <a:spcPct val="120000"/>
              </a:lnSpc>
              <a:spcBef>
                <a:spcPts val="0"/>
              </a:spcBef>
              <a:spcAft>
                <a:spcPts val="400"/>
              </a:spcAft>
              <a:buClrTx/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chemeClr val="bg1"/>
                </a:solidFill>
                <a:latin typeface="Bahnschrift" panose="020B0502040204020203" pitchFamily="34" charset="0"/>
                <a:cs typeface="Arial" panose="020B0604020202020204" pitchFamily="34" charset="0"/>
              </a:rPr>
              <a:t>A </a:t>
            </a:r>
            <a:r>
              <a:rPr lang="en-US" sz="1800" dirty="0">
                <a:solidFill>
                  <a:srgbClr val="C00000"/>
                </a:solidFill>
                <a:latin typeface="Bahnschrift" panose="020B0502040204020203" pitchFamily="34" charset="0"/>
                <a:cs typeface="Arial" panose="020B0604020202020204" pitchFamily="34" charset="0"/>
              </a:rPr>
              <a:t>condition “variable” </a:t>
            </a:r>
            <a:r>
              <a:rPr lang="en-US" sz="1800" dirty="0">
                <a:solidFill>
                  <a:schemeClr val="bg1"/>
                </a:solidFill>
                <a:latin typeface="Bahnschrift" panose="020B0502040204020203" pitchFamily="34" charset="0"/>
                <a:cs typeface="Arial" panose="020B0604020202020204" pitchFamily="34" charset="0"/>
              </a:rPr>
              <a:t>essentially is a </a:t>
            </a:r>
            <a:r>
              <a:rPr lang="en-US" sz="1800" dirty="0">
                <a:solidFill>
                  <a:srgbClr val="C00000"/>
                </a:solidFill>
                <a:latin typeface="Bahnschrift" panose="020B0502040204020203" pitchFamily="34" charset="0"/>
                <a:cs typeface="Arial" panose="020B0604020202020204" pitchFamily="34" charset="0"/>
              </a:rPr>
              <a:t>container of threads </a:t>
            </a:r>
            <a:r>
              <a:rPr lang="en-US" sz="1800" dirty="0">
                <a:solidFill>
                  <a:schemeClr val="bg1"/>
                </a:solidFill>
                <a:latin typeface="Bahnschrift" panose="020B0502040204020203" pitchFamily="34" charset="0"/>
                <a:cs typeface="Arial" panose="020B0604020202020204" pitchFamily="34" charset="0"/>
              </a:rPr>
              <a:t>that are waiting for a certain condition. </a:t>
            </a:r>
          </a:p>
          <a:p>
            <a:pPr marL="395478">
              <a:lnSpc>
                <a:spcPct val="120000"/>
              </a:lnSpc>
              <a:spcBef>
                <a:spcPts val="0"/>
              </a:spcBef>
              <a:spcAft>
                <a:spcPts val="400"/>
              </a:spcAft>
              <a:buClrTx/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chemeClr val="bg1"/>
                </a:solidFill>
                <a:latin typeface="Bahnschrift" panose="020B0502040204020203" pitchFamily="34" charset="0"/>
                <a:cs typeface="Arial" panose="020B0604020202020204" pitchFamily="34" charset="0"/>
              </a:rPr>
              <a:t>Monitors provide a mechanism for threads to temporarily give up exclusive access in order to wait for some condition to be met, before regaining exclusive access and resuming their task.</a:t>
            </a:r>
          </a:p>
          <a:p>
            <a:pPr marL="109728" indent="0">
              <a:lnSpc>
                <a:spcPct val="120000"/>
              </a:lnSpc>
              <a:spcBef>
                <a:spcPts val="0"/>
              </a:spcBef>
              <a:buNone/>
            </a:pPr>
            <a:endParaRPr lang="en-US" sz="1800" dirty="0">
              <a:solidFill>
                <a:schemeClr val="bg1"/>
              </a:solidFill>
              <a:latin typeface="Bahnschrift" panose="020B0502040204020203" pitchFamily="34" charset="0"/>
              <a:cs typeface="Arial" panose="020B0604020202020204" pitchFamily="34" charset="0"/>
            </a:endParaRPr>
          </a:p>
        </p:txBody>
      </p:sp>
      <p:sp>
        <p:nvSpPr>
          <p:cNvPr id="5" name="Content Placeholder 1"/>
          <p:cNvSpPr txBox="1">
            <a:spLocks/>
          </p:cNvSpPr>
          <p:nvPr/>
        </p:nvSpPr>
        <p:spPr>
          <a:xfrm>
            <a:off x="277151" y="1190065"/>
            <a:ext cx="7848600" cy="441549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Autofit/>
          </a:bodyPr>
          <a:lstStyle>
            <a:lvl1pPr marL="2857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20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8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6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109728" indent="0">
              <a:buNone/>
            </a:pPr>
            <a:r>
              <a:rPr lang="en-US" sz="2400" b="1" dirty="0">
                <a:solidFill>
                  <a:srgbClr val="BE442C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Concurrency control mechanism</a:t>
            </a:r>
          </a:p>
        </p:txBody>
      </p:sp>
      <p:sp>
        <p:nvSpPr>
          <p:cNvPr id="9" name="Content Placeholder 1"/>
          <p:cNvSpPr txBox="1">
            <a:spLocks/>
          </p:cNvSpPr>
          <p:nvPr/>
        </p:nvSpPr>
        <p:spPr>
          <a:xfrm>
            <a:off x="286871" y="1610304"/>
            <a:ext cx="7848600" cy="441549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Autofit/>
          </a:bodyPr>
          <a:lstStyle>
            <a:lvl1pPr marL="2857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20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8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6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109728" indent="0">
              <a:buNone/>
            </a:pPr>
            <a:r>
              <a:rPr lang="en-US" b="1" i="1" dirty="0">
                <a:solidFill>
                  <a:schemeClr val="bg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Per </a:t>
            </a:r>
            <a:r>
              <a:rPr lang="en-US" b="1" i="1" dirty="0" err="1">
                <a:solidFill>
                  <a:schemeClr val="bg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Brinch</a:t>
            </a:r>
            <a:r>
              <a:rPr lang="en-US" b="1" i="1" dirty="0">
                <a:solidFill>
                  <a:schemeClr val="bg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 Hansen, C.A.R. Hoare (c. 1973)</a:t>
            </a:r>
          </a:p>
        </p:txBody>
      </p:sp>
    </p:spTree>
    <p:extLst>
      <p:ext uri="{BB962C8B-B14F-4D97-AF65-F5344CB8AC3E}">
        <p14:creationId xmlns:p14="http://schemas.microsoft.com/office/powerpoint/2010/main" val="5939419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9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ounded Rectangle 7"/>
          <p:cNvSpPr/>
          <p:nvPr/>
        </p:nvSpPr>
        <p:spPr>
          <a:xfrm>
            <a:off x="304800" y="381001"/>
            <a:ext cx="8524875" cy="609600"/>
          </a:xfrm>
          <a:prstGeom prst="roundRect">
            <a:avLst/>
          </a:prstGeom>
          <a:solidFill>
            <a:schemeClr val="accent5">
              <a:lumMod val="20000"/>
              <a:lumOff val="80000"/>
              <a:alpha val="27000"/>
            </a:schemeClr>
          </a:solidFill>
          <a:ln w="15875">
            <a:solidFill>
              <a:schemeClr val="tx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6000" dirty="0">
              <a:solidFill>
                <a:srgbClr val="0070C0"/>
              </a:solidFill>
            </a:endParaRPr>
          </a:p>
        </p:txBody>
      </p:sp>
      <p:sp>
        <p:nvSpPr>
          <p:cNvPr id="6" name="Content Placeholder 1"/>
          <p:cNvSpPr>
            <a:spLocks noGrp="1"/>
          </p:cNvSpPr>
          <p:nvPr>
            <p:ph idx="1"/>
          </p:nvPr>
        </p:nvSpPr>
        <p:spPr>
          <a:xfrm>
            <a:off x="457199" y="380999"/>
            <a:ext cx="8372475" cy="609601"/>
          </a:xfrm>
          <a:noFill/>
        </p:spPr>
        <p:txBody>
          <a:bodyPr>
            <a:normAutofit/>
          </a:bodyPr>
          <a:lstStyle/>
          <a:p>
            <a:pPr marL="109728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Monitor</a:t>
            </a:r>
          </a:p>
        </p:txBody>
      </p:sp>
      <p:sp>
        <p:nvSpPr>
          <p:cNvPr id="7" name="Content Placeholder 1"/>
          <p:cNvSpPr txBox="1">
            <a:spLocks/>
          </p:cNvSpPr>
          <p:nvPr/>
        </p:nvSpPr>
        <p:spPr>
          <a:xfrm>
            <a:off x="380998" y="1762869"/>
            <a:ext cx="8524875" cy="4740051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Autofit/>
          </a:bodyPr>
          <a:lstStyle>
            <a:lvl1pPr marL="2857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20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8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6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>
                <a:solidFill>
                  <a:schemeClr val="bg1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monitor class Account {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>
                <a:solidFill>
                  <a:schemeClr val="bg1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 private </a:t>
            </a:r>
            <a:r>
              <a:rPr lang="en-US" sz="1800" dirty="0" err="1">
                <a:solidFill>
                  <a:schemeClr val="bg1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int</a:t>
            </a:r>
            <a:r>
              <a:rPr lang="en-US" sz="1800" dirty="0">
                <a:solidFill>
                  <a:schemeClr val="bg1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balance := 0 </a:t>
            </a:r>
            <a:r>
              <a:rPr lang="en-US" sz="1800" i="1" dirty="0">
                <a:solidFill>
                  <a:srgbClr val="0070C0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invariant</a:t>
            </a:r>
            <a:r>
              <a:rPr lang="en-US" sz="1800" dirty="0">
                <a:solidFill>
                  <a:schemeClr val="bg1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balance &gt;= 0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endParaRPr lang="en-US" sz="1100" dirty="0">
              <a:solidFill>
                <a:schemeClr val="bg1"/>
              </a:solidFill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>
                <a:solidFill>
                  <a:schemeClr val="bg1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 public method </a:t>
            </a:r>
            <a:r>
              <a:rPr lang="en-US" sz="1800" dirty="0" err="1">
                <a:solidFill>
                  <a:schemeClr val="bg1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boolean</a:t>
            </a:r>
            <a:r>
              <a:rPr lang="en-US" sz="1800" dirty="0">
                <a:solidFill>
                  <a:schemeClr val="bg1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withdraw(</a:t>
            </a:r>
            <a:r>
              <a:rPr lang="en-US" sz="1800" dirty="0" err="1">
                <a:solidFill>
                  <a:schemeClr val="bg1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int</a:t>
            </a:r>
            <a:r>
              <a:rPr lang="en-US" sz="1800" dirty="0">
                <a:solidFill>
                  <a:schemeClr val="bg1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amount) 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i="1" dirty="0">
                <a:solidFill>
                  <a:schemeClr val="bg1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 </a:t>
            </a:r>
            <a:r>
              <a:rPr lang="en-US" sz="1800" i="1" dirty="0">
                <a:solidFill>
                  <a:srgbClr val="0070C0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precondition</a:t>
            </a:r>
            <a:r>
              <a:rPr lang="en-US" sz="1800" dirty="0">
                <a:solidFill>
                  <a:schemeClr val="bg1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amount&gt;=0 {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>
                <a:solidFill>
                  <a:schemeClr val="bg1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   if balance &lt; amount { return false } 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>
                <a:solidFill>
                  <a:schemeClr val="bg1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   else {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>
                <a:solidFill>
                  <a:schemeClr val="bg1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     balance := balance - amount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>
                <a:solidFill>
                  <a:schemeClr val="bg1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     return true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>
                <a:solidFill>
                  <a:schemeClr val="bg1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   }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>
                <a:solidFill>
                  <a:schemeClr val="bg1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 }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endParaRPr lang="en-US" sz="1100" dirty="0">
              <a:solidFill>
                <a:schemeClr val="bg1"/>
              </a:solidFill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>
                <a:solidFill>
                  <a:schemeClr val="bg1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 public method deposit(</a:t>
            </a:r>
            <a:r>
              <a:rPr lang="en-US" sz="1800" dirty="0" err="1">
                <a:solidFill>
                  <a:schemeClr val="bg1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int</a:t>
            </a:r>
            <a:r>
              <a:rPr lang="en-US" sz="1800" dirty="0">
                <a:solidFill>
                  <a:schemeClr val="bg1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amount) 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i="1" dirty="0">
                <a:solidFill>
                  <a:schemeClr val="bg1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 </a:t>
            </a:r>
            <a:r>
              <a:rPr lang="en-US" sz="1800" i="1" dirty="0">
                <a:solidFill>
                  <a:srgbClr val="0070C0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precondition</a:t>
            </a:r>
            <a:r>
              <a:rPr lang="en-US" sz="1800" dirty="0">
                <a:solidFill>
                  <a:schemeClr val="bg1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amount &gt;= 0  {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>
                <a:solidFill>
                  <a:schemeClr val="bg1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   balance := balance + amount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>
                <a:solidFill>
                  <a:schemeClr val="bg1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 }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>
                <a:solidFill>
                  <a:schemeClr val="bg1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}</a:t>
            </a:r>
          </a:p>
        </p:txBody>
      </p:sp>
      <p:sp>
        <p:nvSpPr>
          <p:cNvPr id="5" name="Content Placeholder 1"/>
          <p:cNvSpPr txBox="1">
            <a:spLocks/>
          </p:cNvSpPr>
          <p:nvPr/>
        </p:nvSpPr>
        <p:spPr>
          <a:xfrm>
            <a:off x="304800" y="1217610"/>
            <a:ext cx="7848600" cy="381000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Autofit/>
          </a:bodyPr>
          <a:lstStyle>
            <a:lvl1pPr marL="2857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20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8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6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109728" indent="0">
              <a:buNone/>
            </a:pPr>
            <a:r>
              <a:rPr lang="en-US" sz="2400" b="1" dirty="0">
                <a:solidFill>
                  <a:srgbClr val="BE442C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Overall Pattern</a:t>
            </a:r>
          </a:p>
        </p:txBody>
      </p:sp>
    </p:spTree>
    <p:extLst>
      <p:ext uri="{BB962C8B-B14F-4D97-AF65-F5344CB8AC3E}">
        <p14:creationId xmlns:p14="http://schemas.microsoft.com/office/powerpoint/2010/main" val="17586815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9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1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ounded Rectangle 7"/>
          <p:cNvSpPr/>
          <p:nvPr/>
        </p:nvSpPr>
        <p:spPr>
          <a:xfrm>
            <a:off x="304800" y="381001"/>
            <a:ext cx="8524875" cy="698012"/>
          </a:xfrm>
          <a:prstGeom prst="roundRect">
            <a:avLst/>
          </a:prstGeom>
          <a:solidFill>
            <a:schemeClr val="accent5">
              <a:lumMod val="20000"/>
              <a:lumOff val="80000"/>
              <a:alpha val="27000"/>
            </a:schemeClr>
          </a:solidFill>
          <a:ln w="15875">
            <a:solidFill>
              <a:schemeClr val="tx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6000" dirty="0">
              <a:solidFill>
                <a:srgbClr val="0070C0"/>
              </a:solidFill>
            </a:endParaRPr>
          </a:p>
        </p:txBody>
      </p:sp>
      <p:sp>
        <p:nvSpPr>
          <p:cNvPr id="6" name="Content Placeholder 1"/>
          <p:cNvSpPr>
            <a:spLocks noGrp="1"/>
          </p:cNvSpPr>
          <p:nvPr>
            <p:ph idx="1"/>
          </p:nvPr>
        </p:nvSpPr>
        <p:spPr>
          <a:xfrm>
            <a:off x="470701" y="395389"/>
            <a:ext cx="8372475" cy="683624"/>
          </a:xfrm>
          <a:noFill/>
        </p:spPr>
        <p:txBody>
          <a:bodyPr>
            <a:normAutofit/>
          </a:bodyPr>
          <a:lstStyle/>
          <a:p>
            <a:pPr marL="109728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Back to Java Threads</a:t>
            </a:r>
          </a:p>
        </p:txBody>
      </p:sp>
      <p:sp>
        <p:nvSpPr>
          <p:cNvPr id="7" name="Content Placeholder 1"/>
          <p:cNvSpPr txBox="1">
            <a:spLocks/>
          </p:cNvSpPr>
          <p:nvPr/>
        </p:nvSpPr>
        <p:spPr>
          <a:xfrm>
            <a:off x="302740" y="1905001"/>
            <a:ext cx="5031259" cy="1219199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Autofit/>
          </a:bodyPr>
          <a:lstStyle>
            <a:lvl1pPr marL="2857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20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8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6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109728" indent="0">
              <a:spcBef>
                <a:spcPts val="0"/>
              </a:spcBef>
              <a:spcAft>
                <a:spcPts val="1200"/>
              </a:spcAft>
              <a:buNone/>
            </a:pPr>
            <a:endParaRPr lang="en-US" sz="1800" b="1" dirty="0">
              <a:solidFill>
                <a:srgbClr val="0070C0"/>
              </a:solidFill>
              <a:latin typeface="Bahnschrift" panose="020B0502040204020203" pitchFamily="34" charset="0"/>
              <a:cs typeface="Arial" panose="020B0604020202020204" pitchFamily="34" charset="0"/>
            </a:endParaRPr>
          </a:p>
        </p:txBody>
      </p:sp>
      <p:sp>
        <p:nvSpPr>
          <p:cNvPr id="5" name="Content Placeholder 1"/>
          <p:cNvSpPr txBox="1">
            <a:spLocks/>
          </p:cNvSpPr>
          <p:nvPr/>
        </p:nvSpPr>
        <p:spPr>
          <a:xfrm>
            <a:off x="302740" y="1371600"/>
            <a:ext cx="7010400" cy="441549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Autofit/>
          </a:bodyPr>
          <a:lstStyle>
            <a:lvl1pPr marL="2857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20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8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6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109728" indent="0">
              <a:buNone/>
            </a:pPr>
            <a:r>
              <a:rPr lang="en-US" sz="2800" b="1" dirty="0">
                <a:solidFill>
                  <a:srgbClr val="BE442C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More on how to manage concurrency issues</a:t>
            </a:r>
          </a:p>
        </p:txBody>
      </p:sp>
      <p:sp>
        <p:nvSpPr>
          <p:cNvPr id="11" name="Content Placeholder 1"/>
          <p:cNvSpPr txBox="1">
            <a:spLocks/>
          </p:cNvSpPr>
          <p:nvPr/>
        </p:nvSpPr>
        <p:spPr>
          <a:xfrm>
            <a:off x="326689" y="5301109"/>
            <a:ext cx="8001000" cy="794891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Autofit/>
          </a:bodyPr>
          <a:lstStyle>
            <a:lvl1pPr marL="2857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20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8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6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109728" indent="0">
              <a:spcBef>
                <a:spcPts val="0"/>
              </a:spcBef>
              <a:spcAft>
                <a:spcPts val="1200"/>
              </a:spcAft>
              <a:buNone/>
            </a:pPr>
            <a:endParaRPr lang="en-US" sz="1800" dirty="0">
              <a:solidFill>
                <a:schemeClr val="bg1"/>
              </a:solidFill>
              <a:latin typeface="Bahnschrift" panose="020B0502040204020203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501063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9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9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4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9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3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ounded Rectangle 7"/>
          <p:cNvSpPr/>
          <p:nvPr/>
        </p:nvSpPr>
        <p:spPr>
          <a:xfrm>
            <a:off x="304800" y="381002"/>
            <a:ext cx="8524875" cy="609600"/>
          </a:xfrm>
          <a:prstGeom prst="roundRect">
            <a:avLst/>
          </a:prstGeom>
          <a:solidFill>
            <a:schemeClr val="accent5">
              <a:lumMod val="20000"/>
              <a:lumOff val="80000"/>
              <a:alpha val="27000"/>
            </a:schemeClr>
          </a:solidFill>
          <a:ln w="15875">
            <a:solidFill>
              <a:schemeClr val="tx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6000" dirty="0">
              <a:solidFill>
                <a:srgbClr val="0070C0"/>
              </a:solidFill>
            </a:endParaRPr>
          </a:p>
        </p:txBody>
      </p:sp>
      <p:sp>
        <p:nvSpPr>
          <p:cNvPr id="6" name="Content Placeholder 1"/>
          <p:cNvSpPr>
            <a:spLocks noGrp="1"/>
          </p:cNvSpPr>
          <p:nvPr>
            <p:ph idx="1"/>
          </p:nvPr>
        </p:nvSpPr>
        <p:spPr>
          <a:xfrm>
            <a:off x="380998" y="381001"/>
            <a:ext cx="8372475" cy="609600"/>
          </a:xfrm>
          <a:noFill/>
        </p:spPr>
        <p:txBody>
          <a:bodyPr>
            <a:normAutofit/>
          </a:bodyPr>
          <a:lstStyle/>
          <a:p>
            <a:pPr marL="109728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Monitor</a:t>
            </a:r>
          </a:p>
        </p:txBody>
      </p:sp>
      <p:sp>
        <p:nvSpPr>
          <p:cNvPr id="7" name="Content Placeholder 1"/>
          <p:cNvSpPr txBox="1">
            <a:spLocks/>
          </p:cNvSpPr>
          <p:nvPr/>
        </p:nvSpPr>
        <p:spPr>
          <a:xfrm>
            <a:off x="304799" y="1828800"/>
            <a:ext cx="8524875" cy="4800601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Autofit/>
          </a:bodyPr>
          <a:lstStyle>
            <a:lvl1pPr marL="2857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20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8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6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109728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dirty="0">
                <a:solidFill>
                  <a:schemeClr val="bg1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class Account {</a:t>
            </a:r>
          </a:p>
          <a:p>
            <a:pPr marL="109728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dirty="0">
                <a:solidFill>
                  <a:schemeClr val="bg1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  private lock </a:t>
            </a:r>
            <a:r>
              <a:rPr lang="en-US" sz="1400" dirty="0" err="1">
                <a:solidFill>
                  <a:schemeClr val="bg1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myLock</a:t>
            </a:r>
            <a:endParaRPr lang="en-US" sz="1400" dirty="0">
              <a:solidFill>
                <a:schemeClr val="bg1"/>
              </a:solidFill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  <a:p>
            <a:pPr marL="109728" indent="0">
              <a:spcBef>
                <a:spcPts val="0"/>
              </a:spcBef>
              <a:spcAft>
                <a:spcPts val="0"/>
              </a:spcAft>
              <a:buNone/>
            </a:pPr>
            <a:endParaRPr lang="en-US" sz="1400" dirty="0">
              <a:solidFill>
                <a:schemeClr val="bg1"/>
              </a:solidFill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  <a:p>
            <a:pPr marL="109728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dirty="0">
                <a:solidFill>
                  <a:schemeClr val="bg1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  private </a:t>
            </a:r>
            <a:r>
              <a:rPr lang="en-US" sz="1400" dirty="0" err="1">
                <a:solidFill>
                  <a:schemeClr val="bg1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int</a:t>
            </a:r>
            <a:r>
              <a:rPr lang="en-US" sz="1400" dirty="0">
                <a:solidFill>
                  <a:schemeClr val="bg1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balance := 0 </a:t>
            </a:r>
            <a:r>
              <a:rPr lang="en-US" sz="1400" i="1" dirty="0">
                <a:solidFill>
                  <a:srgbClr val="0070C0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invariant</a:t>
            </a:r>
            <a:r>
              <a:rPr lang="en-US" sz="1400" dirty="0">
                <a:solidFill>
                  <a:schemeClr val="bg1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balance &gt;= 0</a:t>
            </a:r>
          </a:p>
          <a:p>
            <a:pPr marL="109728" indent="0">
              <a:spcBef>
                <a:spcPts val="0"/>
              </a:spcBef>
              <a:spcAft>
                <a:spcPts val="0"/>
              </a:spcAft>
              <a:buNone/>
            </a:pPr>
            <a:endParaRPr lang="en-US" sz="1400" dirty="0">
              <a:solidFill>
                <a:schemeClr val="bg1"/>
              </a:solidFill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  <a:p>
            <a:pPr marL="109728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dirty="0">
                <a:solidFill>
                  <a:schemeClr val="bg1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  public method </a:t>
            </a:r>
            <a:r>
              <a:rPr lang="en-US" sz="1400" dirty="0" err="1">
                <a:solidFill>
                  <a:schemeClr val="bg1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boolean</a:t>
            </a:r>
            <a:r>
              <a:rPr lang="en-US" sz="1400" dirty="0">
                <a:solidFill>
                  <a:schemeClr val="bg1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withdraw(</a:t>
            </a:r>
            <a:r>
              <a:rPr lang="en-US" sz="1400" dirty="0" err="1">
                <a:solidFill>
                  <a:schemeClr val="bg1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int</a:t>
            </a:r>
            <a:r>
              <a:rPr lang="en-US" sz="1400" dirty="0">
                <a:solidFill>
                  <a:schemeClr val="bg1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amount) </a:t>
            </a:r>
            <a:r>
              <a:rPr lang="en-US" sz="1400" i="1" dirty="0">
                <a:solidFill>
                  <a:srgbClr val="0070C0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precondition</a:t>
            </a:r>
            <a:r>
              <a:rPr lang="en-US" sz="1400" dirty="0">
                <a:solidFill>
                  <a:schemeClr val="bg1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amount &gt;= 0 {</a:t>
            </a:r>
          </a:p>
          <a:p>
            <a:pPr marL="109728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dirty="0">
                <a:solidFill>
                  <a:schemeClr val="bg1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     </a:t>
            </a:r>
            <a:r>
              <a:rPr lang="en-US" sz="1400" i="1" dirty="0" err="1">
                <a:solidFill>
                  <a:srgbClr val="0070C0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myLock.acquire</a:t>
            </a:r>
            <a:r>
              <a:rPr lang="en-US" sz="1400" i="1" dirty="0">
                <a:solidFill>
                  <a:srgbClr val="0070C0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()</a:t>
            </a:r>
          </a:p>
          <a:p>
            <a:pPr marL="109728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dirty="0">
                <a:solidFill>
                  <a:schemeClr val="bg1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     try {</a:t>
            </a:r>
          </a:p>
          <a:p>
            <a:pPr marL="109728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dirty="0">
                <a:solidFill>
                  <a:schemeClr val="bg1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        if balance &lt; amount { return false } </a:t>
            </a:r>
          </a:p>
          <a:p>
            <a:pPr marL="109728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dirty="0">
                <a:solidFill>
                  <a:schemeClr val="bg1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        else {</a:t>
            </a:r>
          </a:p>
          <a:p>
            <a:pPr marL="109728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dirty="0">
                <a:solidFill>
                  <a:schemeClr val="bg1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           balance := balance - amount</a:t>
            </a:r>
          </a:p>
          <a:p>
            <a:pPr marL="109728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dirty="0">
                <a:solidFill>
                  <a:schemeClr val="bg1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           return true</a:t>
            </a:r>
          </a:p>
          <a:p>
            <a:pPr marL="109728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dirty="0">
                <a:solidFill>
                  <a:schemeClr val="bg1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        }</a:t>
            </a:r>
          </a:p>
          <a:p>
            <a:pPr marL="109728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dirty="0">
                <a:solidFill>
                  <a:schemeClr val="bg1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      } finally { </a:t>
            </a:r>
            <a:r>
              <a:rPr lang="en-US" sz="1400" i="1" dirty="0" err="1">
                <a:solidFill>
                  <a:srgbClr val="0070C0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myLock.release</a:t>
            </a:r>
            <a:r>
              <a:rPr lang="en-US" sz="1400" i="1" dirty="0">
                <a:solidFill>
                  <a:srgbClr val="0070C0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()</a:t>
            </a:r>
            <a:r>
              <a:rPr lang="en-US" sz="1400" dirty="0">
                <a:solidFill>
                  <a:schemeClr val="bg1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}</a:t>
            </a:r>
          </a:p>
          <a:p>
            <a:pPr marL="109728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dirty="0">
                <a:solidFill>
                  <a:schemeClr val="bg1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  }</a:t>
            </a:r>
          </a:p>
          <a:p>
            <a:pPr marL="109728" indent="0">
              <a:spcBef>
                <a:spcPts val="0"/>
              </a:spcBef>
              <a:spcAft>
                <a:spcPts val="0"/>
              </a:spcAft>
              <a:buNone/>
            </a:pPr>
            <a:endParaRPr lang="en-US" sz="1400" dirty="0">
              <a:solidFill>
                <a:schemeClr val="bg1"/>
              </a:solidFill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  <a:p>
            <a:pPr marL="109728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dirty="0">
                <a:solidFill>
                  <a:schemeClr val="bg1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  public method deposit(</a:t>
            </a:r>
            <a:r>
              <a:rPr lang="en-US" sz="1400" dirty="0" err="1">
                <a:solidFill>
                  <a:schemeClr val="bg1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int</a:t>
            </a:r>
            <a:r>
              <a:rPr lang="en-US" sz="1400" dirty="0">
                <a:solidFill>
                  <a:schemeClr val="bg1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amount) </a:t>
            </a:r>
            <a:r>
              <a:rPr lang="en-US" sz="1400" i="1" dirty="0">
                <a:solidFill>
                  <a:srgbClr val="0070C0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precondition</a:t>
            </a:r>
            <a:r>
              <a:rPr lang="en-US" sz="1400" dirty="0">
                <a:solidFill>
                  <a:schemeClr val="bg1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amount &gt;= 0 {</a:t>
            </a:r>
          </a:p>
          <a:p>
            <a:pPr marL="109728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dirty="0">
                <a:solidFill>
                  <a:schemeClr val="bg1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     </a:t>
            </a:r>
            <a:r>
              <a:rPr lang="en-US" sz="1400" i="1" dirty="0" err="1">
                <a:solidFill>
                  <a:srgbClr val="0070C0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myLock.acquire</a:t>
            </a:r>
            <a:r>
              <a:rPr lang="en-US" sz="1400" i="1" dirty="0">
                <a:solidFill>
                  <a:srgbClr val="0070C0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()</a:t>
            </a:r>
          </a:p>
          <a:p>
            <a:pPr marL="109728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dirty="0">
                <a:solidFill>
                  <a:schemeClr val="bg1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     try { balance := balance + amount } </a:t>
            </a:r>
          </a:p>
          <a:p>
            <a:pPr marL="109728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dirty="0">
                <a:solidFill>
                  <a:schemeClr val="bg1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     finally { </a:t>
            </a:r>
            <a:r>
              <a:rPr lang="en-US" sz="1400" i="1" dirty="0" err="1">
                <a:solidFill>
                  <a:srgbClr val="0070C0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myLock.release</a:t>
            </a:r>
            <a:r>
              <a:rPr lang="en-US" sz="1400" i="1" dirty="0">
                <a:solidFill>
                  <a:srgbClr val="0070C0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() </a:t>
            </a:r>
            <a:r>
              <a:rPr lang="en-US" sz="1400" dirty="0">
                <a:solidFill>
                  <a:schemeClr val="bg1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}</a:t>
            </a:r>
          </a:p>
          <a:p>
            <a:pPr marL="109728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dirty="0">
                <a:solidFill>
                  <a:schemeClr val="bg1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  }</a:t>
            </a:r>
          </a:p>
          <a:p>
            <a:pPr marL="109728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dirty="0">
                <a:solidFill>
                  <a:schemeClr val="bg1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}</a:t>
            </a:r>
          </a:p>
        </p:txBody>
      </p:sp>
      <p:sp>
        <p:nvSpPr>
          <p:cNvPr id="5" name="Content Placeholder 1"/>
          <p:cNvSpPr txBox="1">
            <a:spLocks/>
          </p:cNvSpPr>
          <p:nvPr/>
        </p:nvSpPr>
        <p:spPr>
          <a:xfrm>
            <a:off x="300317" y="1143000"/>
            <a:ext cx="7329362" cy="416923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Autofit/>
          </a:bodyPr>
          <a:lstStyle>
            <a:lvl1pPr marL="2857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20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8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6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109728" indent="0">
              <a:buNone/>
            </a:pPr>
            <a:r>
              <a:rPr lang="en-US" sz="2400" b="1" dirty="0">
                <a:solidFill>
                  <a:srgbClr val="BE442C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Internal effect is this</a:t>
            </a:r>
          </a:p>
        </p:txBody>
      </p:sp>
    </p:spTree>
    <p:extLst>
      <p:ext uri="{BB962C8B-B14F-4D97-AF65-F5344CB8AC3E}">
        <p14:creationId xmlns:p14="http://schemas.microsoft.com/office/powerpoint/2010/main" val="39821812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9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2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5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ounded Rectangle 7"/>
          <p:cNvSpPr/>
          <p:nvPr/>
        </p:nvSpPr>
        <p:spPr>
          <a:xfrm>
            <a:off x="314324" y="446311"/>
            <a:ext cx="8524875" cy="620490"/>
          </a:xfrm>
          <a:prstGeom prst="roundRect">
            <a:avLst/>
          </a:prstGeom>
          <a:solidFill>
            <a:schemeClr val="accent5">
              <a:lumMod val="20000"/>
              <a:lumOff val="80000"/>
              <a:alpha val="27000"/>
            </a:schemeClr>
          </a:solidFill>
          <a:ln w="15875">
            <a:solidFill>
              <a:schemeClr val="tx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6000" dirty="0">
              <a:solidFill>
                <a:srgbClr val="0070C0"/>
              </a:solidFill>
            </a:endParaRPr>
          </a:p>
        </p:txBody>
      </p:sp>
      <p:sp>
        <p:nvSpPr>
          <p:cNvPr id="6" name="Content Placeholder 1"/>
          <p:cNvSpPr>
            <a:spLocks noGrp="1"/>
          </p:cNvSpPr>
          <p:nvPr>
            <p:ph idx="1"/>
          </p:nvPr>
        </p:nvSpPr>
        <p:spPr>
          <a:xfrm>
            <a:off x="385762" y="446311"/>
            <a:ext cx="8372475" cy="620490"/>
          </a:xfrm>
          <a:noFill/>
        </p:spPr>
        <p:txBody>
          <a:bodyPr>
            <a:normAutofit/>
          </a:bodyPr>
          <a:lstStyle/>
          <a:p>
            <a:pPr marL="109728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Mutex not enough</a:t>
            </a:r>
          </a:p>
        </p:txBody>
      </p:sp>
      <p:sp>
        <p:nvSpPr>
          <p:cNvPr id="7" name="Content Placeholder 1"/>
          <p:cNvSpPr txBox="1">
            <a:spLocks/>
          </p:cNvSpPr>
          <p:nvPr/>
        </p:nvSpPr>
        <p:spPr>
          <a:xfrm>
            <a:off x="457199" y="2960911"/>
            <a:ext cx="7772401" cy="457200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Autofit/>
          </a:bodyPr>
          <a:lstStyle>
            <a:lvl1pPr marL="2857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20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8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6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109728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dirty="0">
                <a:solidFill>
                  <a:schemeClr val="bg1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  </a:t>
            </a:r>
            <a:r>
              <a:rPr lang="en-US" sz="1800" b="1" dirty="0">
                <a:solidFill>
                  <a:srgbClr val="0070C0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while not( P ) do skip</a:t>
            </a:r>
          </a:p>
        </p:txBody>
      </p:sp>
      <p:sp>
        <p:nvSpPr>
          <p:cNvPr id="5" name="Content Placeholder 1"/>
          <p:cNvSpPr txBox="1">
            <a:spLocks/>
          </p:cNvSpPr>
          <p:nvPr/>
        </p:nvSpPr>
        <p:spPr>
          <a:xfrm>
            <a:off x="313508" y="1266583"/>
            <a:ext cx="7329362" cy="304799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Autofit/>
          </a:bodyPr>
          <a:lstStyle>
            <a:lvl1pPr marL="2857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20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8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6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109728" indent="0">
              <a:buNone/>
            </a:pPr>
            <a:r>
              <a:rPr lang="en-US" sz="2400" b="1" dirty="0">
                <a:solidFill>
                  <a:srgbClr val="BE442C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Threads can deadlock</a:t>
            </a:r>
          </a:p>
        </p:txBody>
      </p:sp>
      <p:sp>
        <p:nvSpPr>
          <p:cNvPr id="9" name="Content Placeholder 1"/>
          <p:cNvSpPr txBox="1">
            <a:spLocks/>
          </p:cNvSpPr>
          <p:nvPr/>
        </p:nvSpPr>
        <p:spPr>
          <a:xfrm>
            <a:off x="313508" y="1750422"/>
            <a:ext cx="8524875" cy="1136468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Autofit/>
          </a:bodyPr>
          <a:lstStyle>
            <a:lvl1pPr marL="2857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20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8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6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109728" indent="0">
              <a:spcBef>
                <a:spcPts val="0"/>
              </a:spcBef>
              <a:spcAft>
                <a:spcPts val="1200"/>
              </a:spcAft>
              <a:buNone/>
            </a:pPr>
            <a:r>
              <a:rPr lang="en-US" sz="1800" dirty="0">
                <a:solidFill>
                  <a:schemeClr val="bg1"/>
                </a:solidFill>
                <a:latin typeface="Bahnschrift" panose="020B0502040204020203" pitchFamily="34" charset="0"/>
                <a:ea typeface="Cascadia Code" panose="020B0609020000020004" pitchFamily="49" charset="0"/>
                <a:cs typeface="Cascadia Code" panose="020B0609020000020004" pitchFamily="49" charset="0"/>
              </a:rPr>
              <a:t>In general, threads attempting some op in a monitor may need to wait until some condition P holds on the state of the monitor’s shared data</a:t>
            </a:r>
          </a:p>
          <a:p>
            <a:pPr marL="109728" indent="0">
              <a:spcBef>
                <a:spcPts val="0"/>
              </a:spcBef>
              <a:spcAft>
                <a:spcPts val="1200"/>
              </a:spcAft>
              <a:buNone/>
            </a:pPr>
            <a:r>
              <a:rPr lang="en-US" sz="1800" dirty="0">
                <a:solidFill>
                  <a:schemeClr val="bg1"/>
                </a:solidFill>
                <a:latin typeface="Bahnschrift" panose="020B0502040204020203" pitchFamily="34" charset="0"/>
                <a:ea typeface="Cascadia Code" panose="020B0609020000020004" pitchFamily="49" charset="0"/>
                <a:cs typeface="Cascadia Code" panose="020B0609020000020004" pitchFamily="49" charset="0"/>
              </a:rPr>
              <a:t>A busy waiting loop wont work here</a:t>
            </a:r>
          </a:p>
        </p:txBody>
      </p:sp>
      <p:sp>
        <p:nvSpPr>
          <p:cNvPr id="10" name="Content Placeholder 1"/>
          <p:cNvSpPr txBox="1">
            <a:spLocks/>
          </p:cNvSpPr>
          <p:nvPr/>
        </p:nvSpPr>
        <p:spPr>
          <a:xfrm>
            <a:off x="302623" y="3352800"/>
            <a:ext cx="8155578" cy="2438400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Autofit/>
          </a:bodyPr>
          <a:lstStyle>
            <a:lvl1pPr marL="2857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20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8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6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109728" indent="0">
              <a:spcBef>
                <a:spcPts val="0"/>
              </a:spcBef>
              <a:spcAft>
                <a:spcPts val="1200"/>
              </a:spcAft>
              <a:buNone/>
            </a:pPr>
            <a:r>
              <a:rPr lang="en-US" sz="1800" dirty="0">
                <a:solidFill>
                  <a:schemeClr val="bg1"/>
                </a:solidFill>
                <a:latin typeface="Bahnschrift" panose="020B0502040204020203" pitchFamily="34" charset="0"/>
                <a:ea typeface="Cascadia Code" panose="020B0609020000020004" pitchFamily="49" charset="0"/>
                <a:cs typeface="Cascadia Code" panose="020B0609020000020004" pitchFamily="49" charset="0"/>
              </a:rPr>
              <a:t>Why not?  </a:t>
            </a:r>
          </a:p>
          <a:p>
            <a:pPr marL="109728" indent="0">
              <a:spcBef>
                <a:spcPts val="0"/>
              </a:spcBef>
              <a:spcAft>
                <a:spcPts val="1200"/>
              </a:spcAft>
              <a:buNone/>
            </a:pPr>
            <a:r>
              <a:rPr lang="en-US" sz="1800" dirty="0">
                <a:solidFill>
                  <a:schemeClr val="bg1"/>
                </a:solidFill>
                <a:latin typeface="Bahnschrift" panose="020B0502040204020203" pitchFamily="34" charset="0"/>
                <a:ea typeface="Cascadia Code" panose="020B0609020000020004" pitchFamily="49" charset="0"/>
                <a:cs typeface="Cascadia Code" panose="020B0609020000020004" pitchFamily="49" charset="0"/>
              </a:rPr>
              <a:t>A thread doing this </a:t>
            </a:r>
            <a:r>
              <a:rPr lang="en-US" sz="1800" i="1" dirty="0">
                <a:solidFill>
                  <a:srgbClr val="0070C0"/>
                </a:solidFill>
                <a:latin typeface="Bahnschrift" panose="020B0502040204020203" pitchFamily="34" charset="0"/>
                <a:ea typeface="Cascadia Code" panose="020B0609020000020004" pitchFamily="49" charset="0"/>
                <a:cs typeface="Cascadia Code" panose="020B0609020000020004" pitchFamily="49" charset="0"/>
              </a:rPr>
              <a:t>is in the monitor</a:t>
            </a:r>
            <a:r>
              <a:rPr lang="en-US" sz="1800" dirty="0">
                <a:solidFill>
                  <a:schemeClr val="bg1"/>
                </a:solidFill>
                <a:latin typeface="Bahnschrift" panose="020B0502040204020203" pitchFamily="34" charset="0"/>
                <a:ea typeface="Cascadia Code" panose="020B0609020000020004" pitchFamily="49" charset="0"/>
                <a:cs typeface="Cascadia Code" panose="020B0609020000020004" pitchFamily="49" charset="0"/>
              </a:rPr>
              <a:t>, and has the </a:t>
            </a:r>
            <a:r>
              <a:rPr lang="en-US" sz="1800" dirty="0" err="1">
                <a:solidFill>
                  <a:schemeClr val="bg1"/>
                </a:solidFill>
                <a:latin typeface="Bahnschrift" panose="020B0502040204020203" pitchFamily="34" charset="0"/>
                <a:ea typeface="Cascadia Code" panose="020B0609020000020004" pitchFamily="49" charset="0"/>
                <a:cs typeface="Cascadia Code" panose="020B0609020000020004" pitchFamily="49" charset="0"/>
              </a:rPr>
              <a:t>mutex</a:t>
            </a:r>
            <a:r>
              <a:rPr lang="en-US" sz="1800" dirty="0">
                <a:solidFill>
                  <a:schemeClr val="bg1"/>
                </a:solidFill>
                <a:latin typeface="Bahnschrift" panose="020B0502040204020203" pitchFamily="34" charset="0"/>
                <a:ea typeface="Cascadia Code" panose="020B0609020000020004" pitchFamily="49" charset="0"/>
                <a:cs typeface="Cascadia Code" panose="020B0609020000020004" pitchFamily="49" charset="0"/>
              </a:rPr>
              <a:t> lock</a:t>
            </a:r>
          </a:p>
          <a:p>
            <a:pPr marL="109728" indent="0">
              <a:spcBef>
                <a:spcPts val="0"/>
              </a:spcBef>
              <a:spcAft>
                <a:spcPts val="1200"/>
              </a:spcAft>
              <a:buNone/>
            </a:pPr>
            <a:r>
              <a:rPr lang="en-US" sz="1800" dirty="0">
                <a:solidFill>
                  <a:schemeClr val="bg1"/>
                </a:solidFill>
                <a:latin typeface="Bahnschrift" panose="020B0502040204020203" pitchFamily="34" charset="0"/>
                <a:ea typeface="Cascadia Code" panose="020B0609020000020004" pitchFamily="49" charset="0"/>
                <a:cs typeface="Cascadia Code" panose="020B0609020000020004" pitchFamily="49" charset="0"/>
              </a:rPr>
              <a:t>Thus, no other thread can enter the monitor to change the data state and make P true</a:t>
            </a:r>
          </a:p>
          <a:p>
            <a:pPr marL="109728" indent="0">
              <a:spcBef>
                <a:spcPts val="0"/>
              </a:spcBef>
              <a:spcAft>
                <a:spcPts val="1200"/>
              </a:spcAft>
              <a:buNone/>
            </a:pPr>
            <a:r>
              <a:rPr lang="en-US" sz="1800" dirty="0">
                <a:solidFill>
                  <a:srgbClr val="0070C0"/>
                </a:solidFill>
                <a:latin typeface="Bahnschrift" panose="020B0502040204020203" pitchFamily="34" charset="0"/>
                <a:ea typeface="Cascadia Code" panose="020B0609020000020004" pitchFamily="49" charset="0"/>
                <a:cs typeface="Cascadia Code" panose="020B0609020000020004" pitchFamily="49" charset="0"/>
              </a:rPr>
              <a:t>Need a way to pause the thread, and then signal it back to running when the condition P is true (or could be true). </a:t>
            </a:r>
          </a:p>
        </p:txBody>
      </p:sp>
      <p:sp>
        <p:nvSpPr>
          <p:cNvPr id="11" name="Content Placeholder 1"/>
          <p:cNvSpPr txBox="1">
            <a:spLocks/>
          </p:cNvSpPr>
          <p:nvPr/>
        </p:nvSpPr>
        <p:spPr>
          <a:xfrm>
            <a:off x="3929193" y="5791200"/>
            <a:ext cx="3620589" cy="620489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Autofit/>
          </a:bodyPr>
          <a:lstStyle>
            <a:lvl1pPr marL="2857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20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8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6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109728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dirty="0">
                <a:solidFill>
                  <a:schemeClr val="bg1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  </a:t>
            </a:r>
            <a:r>
              <a:rPr lang="en-US" sz="2400" b="1" i="1" dirty="0">
                <a:solidFill>
                  <a:srgbClr val="C00000"/>
                </a:solidFill>
                <a:latin typeface="Bahnschrift" panose="020B0502040204020203" pitchFamily="34" charset="0"/>
                <a:ea typeface="Cascadia Code" panose="020B0609020000020004" pitchFamily="49" charset="0"/>
                <a:cs typeface="Cascadia Code" panose="020B0609020000020004" pitchFamily="49" charset="0"/>
              </a:rPr>
              <a:t>condition variables</a:t>
            </a:r>
          </a:p>
        </p:txBody>
      </p:sp>
    </p:spTree>
    <p:extLst>
      <p:ext uri="{BB962C8B-B14F-4D97-AF65-F5344CB8AC3E}">
        <p14:creationId xmlns:p14="http://schemas.microsoft.com/office/powerpoint/2010/main" val="4030410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9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2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10" presetClass="entr" presetSubtype="0" fill="hold" nodeType="after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7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10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2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100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1100"/>
                            </p:stCondLst>
                            <p:childTnLst>
                              <p:par>
                                <p:cTn id="4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2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5" grpId="0"/>
      <p:bldP spid="11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ounded Rectangle 7"/>
          <p:cNvSpPr/>
          <p:nvPr/>
        </p:nvSpPr>
        <p:spPr>
          <a:xfrm>
            <a:off x="304800" y="381000"/>
            <a:ext cx="8524875" cy="609601"/>
          </a:xfrm>
          <a:prstGeom prst="roundRect">
            <a:avLst/>
          </a:prstGeom>
          <a:solidFill>
            <a:schemeClr val="accent5">
              <a:lumMod val="20000"/>
              <a:lumOff val="80000"/>
              <a:alpha val="27000"/>
            </a:schemeClr>
          </a:solidFill>
          <a:ln w="15875">
            <a:solidFill>
              <a:schemeClr val="tx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6000" dirty="0">
              <a:solidFill>
                <a:srgbClr val="0070C0"/>
              </a:solidFill>
            </a:endParaRPr>
          </a:p>
        </p:txBody>
      </p:sp>
      <p:sp>
        <p:nvSpPr>
          <p:cNvPr id="6" name="Content Placeholder 1"/>
          <p:cNvSpPr>
            <a:spLocks noGrp="1"/>
          </p:cNvSpPr>
          <p:nvPr>
            <p:ph idx="1"/>
          </p:nvPr>
        </p:nvSpPr>
        <p:spPr>
          <a:xfrm>
            <a:off x="380999" y="394199"/>
            <a:ext cx="8372475" cy="596402"/>
          </a:xfrm>
          <a:noFill/>
        </p:spPr>
        <p:txBody>
          <a:bodyPr>
            <a:normAutofit/>
          </a:bodyPr>
          <a:lstStyle/>
          <a:p>
            <a:pPr marL="109728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Example Issues</a:t>
            </a:r>
          </a:p>
        </p:txBody>
      </p:sp>
      <p:sp>
        <p:nvSpPr>
          <p:cNvPr id="5" name="Content Placeholder 1"/>
          <p:cNvSpPr txBox="1">
            <a:spLocks/>
          </p:cNvSpPr>
          <p:nvPr/>
        </p:nvSpPr>
        <p:spPr>
          <a:xfrm>
            <a:off x="304800" y="1066800"/>
            <a:ext cx="7329362" cy="533400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Autofit/>
          </a:bodyPr>
          <a:lstStyle>
            <a:lvl1pPr marL="2857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20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8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6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109728" indent="0">
              <a:buNone/>
            </a:pPr>
            <a:r>
              <a:rPr lang="en-US" sz="2400" b="1" dirty="0">
                <a:solidFill>
                  <a:srgbClr val="BE442C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Busy Waiting</a:t>
            </a:r>
          </a:p>
        </p:txBody>
      </p:sp>
      <p:sp>
        <p:nvSpPr>
          <p:cNvPr id="9" name="Content Placeholder 1"/>
          <p:cNvSpPr txBox="1">
            <a:spLocks/>
          </p:cNvSpPr>
          <p:nvPr/>
        </p:nvSpPr>
        <p:spPr>
          <a:xfrm>
            <a:off x="313509" y="1750420"/>
            <a:ext cx="8516165" cy="4345580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Autofit/>
          </a:bodyPr>
          <a:lstStyle>
            <a:lvl1pPr marL="2857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20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8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6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9144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500" dirty="0">
                <a:solidFill>
                  <a:schemeClr val="bg1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global </a:t>
            </a:r>
            <a:r>
              <a:rPr lang="en-US" sz="1500" dirty="0" err="1">
                <a:solidFill>
                  <a:schemeClr val="bg1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RingBuffer</a:t>
            </a:r>
            <a:r>
              <a:rPr lang="en-US" sz="1500" dirty="0">
                <a:solidFill>
                  <a:schemeClr val="bg1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queue; </a:t>
            </a:r>
            <a:r>
              <a:rPr lang="en-US" sz="1500" dirty="0">
                <a:solidFill>
                  <a:srgbClr val="0070C0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// A thread-unsafe ring-buffer of tasks</a:t>
            </a:r>
            <a:endParaRPr lang="en-US" sz="1500" dirty="0">
              <a:solidFill>
                <a:schemeClr val="bg1"/>
              </a:solidFill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  <a:p>
            <a:pPr marL="91440" indent="0">
              <a:spcBef>
                <a:spcPts val="0"/>
              </a:spcBef>
              <a:spcAft>
                <a:spcPts val="0"/>
              </a:spcAft>
              <a:buNone/>
            </a:pPr>
            <a:endParaRPr lang="en-US" sz="1100" dirty="0">
              <a:solidFill>
                <a:schemeClr val="bg1"/>
              </a:solidFill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  <a:p>
            <a:pPr marL="9144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500" dirty="0">
                <a:solidFill>
                  <a:srgbClr val="0070C0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// Method representing each producer thread's behavior</a:t>
            </a:r>
          </a:p>
          <a:p>
            <a:pPr marL="9144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500" dirty="0">
                <a:solidFill>
                  <a:schemeClr val="bg1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public method producer() {</a:t>
            </a:r>
          </a:p>
          <a:p>
            <a:pPr marL="9144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500" dirty="0">
                <a:solidFill>
                  <a:schemeClr val="bg1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 while (true) {</a:t>
            </a:r>
          </a:p>
          <a:p>
            <a:pPr marL="9144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500" dirty="0">
                <a:solidFill>
                  <a:schemeClr val="bg1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   task </a:t>
            </a:r>
            <a:r>
              <a:rPr lang="en-US" sz="1500" dirty="0" err="1">
                <a:solidFill>
                  <a:schemeClr val="bg1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myTask</a:t>
            </a:r>
            <a:r>
              <a:rPr lang="en-US" sz="1500" dirty="0">
                <a:solidFill>
                  <a:schemeClr val="bg1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= ...;        </a:t>
            </a:r>
            <a:r>
              <a:rPr lang="en-US" sz="1500" dirty="0">
                <a:solidFill>
                  <a:srgbClr val="0070C0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// Produce some new task to be added</a:t>
            </a:r>
          </a:p>
          <a:p>
            <a:pPr marL="9144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500" dirty="0">
                <a:solidFill>
                  <a:schemeClr val="bg1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   while (</a:t>
            </a:r>
            <a:r>
              <a:rPr lang="en-US" sz="1500" dirty="0" err="1">
                <a:solidFill>
                  <a:schemeClr val="bg1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queue.isFull</a:t>
            </a:r>
            <a:r>
              <a:rPr lang="en-US" sz="1500" dirty="0">
                <a:solidFill>
                  <a:schemeClr val="bg1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()) {} </a:t>
            </a:r>
            <a:r>
              <a:rPr lang="en-US" sz="1500" dirty="0">
                <a:solidFill>
                  <a:srgbClr val="0070C0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// Busy-wait until the queue is non-full</a:t>
            </a:r>
          </a:p>
          <a:p>
            <a:pPr marL="9144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500" dirty="0">
                <a:solidFill>
                  <a:schemeClr val="bg1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   </a:t>
            </a:r>
            <a:r>
              <a:rPr lang="en-US" sz="1500" dirty="0" err="1">
                <a:solidFill>
                  <a:schemeClr val="bg1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queue.enqueue</a:t>
            </a:r>
            <a:r>
              <a:rPr lang="en-US" sz="1500" dirty="0">
                <a:solidFill>
                  <a:schemeClr val="bg1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(</a:t>
            </a:r>
            <a:r>
              <a:rPr lang="en-US" sz="1500" dirty="0" err="1">
                <a:solidFill>
                  <a:schemeClr val="bg1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myTask</a:t>
            </a:r>
            <a:r>
              <a:rPr lang="en-US" sz="1500" dirty="0">
                <a:solidFill>
                  <a:schemeClr val="bg1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);    </a:t>
            </a:r>
            <a:r>
              <a:rPr lang="en-US" sz="1500" dirty="0">
                <a:solidFill>
                  <a:srgbClr val="0070C0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// Add the task to the queue</a:t>
            </a:r>
            <a:endParaRPr lang="en-US" sz="1500" dirty="0">
              <a:solidFill>
                <a:schemeClr val="bg1"/>
              </a:solidFill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  <a:p>
            <a:pPr marL="9144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500" dirty="0">
                <a:solidFill>
                  <a:schemeClr val="bg1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 }</a:t>
            </a:r>
          </a:p>
          <a:p>
            <a:pPr marL="9144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500" dirty="0">
                <a:solidFill>
                  <a:schemeClr val="bg1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}</a:t>
            </a:r>
          </a:p>
          <a:p>
            <a:pPr marL="91440" indent="0">
              <a:spcBef>
                <a:spcPts val="0"/>
              </a:spcBef>
              <a:spcAft>
                <a:spcPts val="0"/>
              </a:spcAft>
              <a:buNone/>
            </a:pPr>
            <a:endParaRPr lang="en-US" sz="1100" dirty="0">
              <a:solidFill>
                <a:schemeClr val="bg1"/>
              </a:solidFill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  <a:p>
            <a:pPr marL="9144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500" dirty="0">
                <a:solidFill>
                  <a:srgbClr val="0070C0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// Method representing each consumer thread's behavior</a:t>
            </a:r>
          </a:p>
          <a:p>
            <a:pPr marL="9144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500" dirty="0">
                <a:solidFill>
                  <a:schemeClr val="bg1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public method consumer() {</a:t>
            </a:r>
          </a:p>
          <a:p>
            <a:pPr marL="9144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500" dirty="0">
                <a:solidFill>
                  <a:schemeClr val="bg1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 while (true) {</a:t>
            </a:r>
          </a:p>
          <a:p>
            <a:pPr marL="9144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500" dirty="0">
                <a:solidFill>
                  <a:schemeClr val="bg1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   while (</a:t>
            </a:r>
            <a:r>
              <a:rPr lang="en-US" sz="1500" dirty="0" err="1">
                <a:solidFill>
                  <a:schemeClr val="bg1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queue.isEmpty</a:t>
            </a:r>
            <a:r>
              <a:rPr lang="en-US" sz="1500" dirty="0">
                <a:solidFill>
                  <a:schemeClr val="bg1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()) {} </a:t>
            </a:r>
            <a:r>
              <a:rPr lang="en-US" sz="1500" dirty="0">
                <a:solidFill>
                  <a:srgbClr val="0070C0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// Busy-wait until the queue is non-empty</a:t>
            </a:r>
            <a:endParaRPr lang="en-US" sz="1500" dirty="0">
              <a:solidFill>
                <a:schemeClr val="bg1"/>
              </a:solidFill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  <a:p>
            <a:pPr marL="9144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500" dirty="0">
                <a:solidFill>
                  <a:schemeClr val="bg1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   </a:t>
            </a:r>
            <a:r>
              <a:rPr lang="en-US" sz="1500" dirty="0" err="1">
                <a:solidFill>
                  <a:schemeClr val="bg1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myTask</a:t>
            </a:r>
            <a:r>
              <a:rPr lang="en-US" sz="1500" dirty="0">
                <a:solidFill>
                  <a:schemeClr val="bg1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= </a:t>
            </a:r>
            <a:r>
              <a:rPr lang="en-US" sz="1500" dirty="0" err="1">
                <a:solidFill>
                  <a:schemeClr val="bg1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queue.dequeue</a:t>
            </a:r>
            <a:r>
              <a:rPr lang="en-US" sz="1500" dirty="0">
                <a:solidFill>
                  <a:schemeClr val="bg1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();  </a:t>
            </a:r>
            <a:r>
              <a:rPr lang="en-US" sz="1500" dirty="0">
                <a:solidFill>
                  <a:srgbClr val="0070C0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// Take a task off of the queue</a:t>
            </a:r>
          </a:p>
          <a:p>
            <a:pPr marL="9144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500" dirty="0">
                <a:solidFill>
                  <a:schemeClr val="bg1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   </a:t>
            </a:r>
            <a:r>
              <a:rPr lang="en-US" sz="1500" dirty="0" err="1">
                <a:solidFill>
                  <a:schemeClr val="bg1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doStuff</a:t>
            </a:r>
            <a:r>
              <a:rPr lang="en-US" sz="1500" dirty="0">
                <a:solidFill>
                  <a:schemeClr val="bg1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(</a:t>
            </a:r>
            <a:r>
              <a:rPr lang="en-US" sz="1500" dirty="0" err="1">
                <a:solidFill>
                  <a:schemeClr val="bg1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myTask</a:t>
            </a:r>
            <a:r>
              <a:rPr lang="en-US" sz="1500" dirty="0">
                <a:solidFill>
                  <a:schemeClr val="bg1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);           </a:t>
            </a:r>
            <a:r>
              <a:rPr lang="en-US" sz="1500" dirty="0">
                <a:solidFill>
                  <a:srgbClr val="0070C0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// Go off and do something with task</a:t>
            </a:r>
          </a:p>
          <a:p>
            <a:pPr marL="9144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500" dirty="0">
                <a:solidFill>
                  <a:schemeClr val="bg1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 }</a:t>
            </a:r>
          </a:p>
          <a:p>
            <a:pPr marL="9144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500" dirty="0">
                <a:solidFill>
                  <a:schemeClr val="bg1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}</a:t>
            </a:r>
          </a:p>
        </p:txBody>
      </p:sp>
      <p:sp>
        <p:nvSpPr>
          <p:cNvPr id="7" name="Content Placeholder 1"/>
          <p:cNvSpPr txBox="1">
            <a:spLocks/>
          </p:cNvSpPr>
          <p:nvPr/>
        </p:nvSpPr>
        <p:spPr>
          <a:xfrm>
            <a:off x="2452562" y="5785755"/>
            <a:ext cx="5181600" cy="620489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Autofit/>
          </a:bodyPr>
          <a:lstStyle>
            <a:lvl1pPr marL="2857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20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8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6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109728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dirty="0">
                <a:solidFill>
                  <a:schemeClr val="bg1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  </a:t>
            </a:r>
            <a:r>
              <a:rPr lang="en-US" b="1" i="1" dirty="0">
                <a:solidFill>
                  <a:srgbClr val="C00000"/>
                </a:solidFill>
                <a:latin typeface="Bahnschrift" panose="020B0502040204020203" pitchFamily="34" charset="0"/>
                <a:ea typeface="Cascadia Code" panose="020B0609020000020004" pitchFamily="49" charset="0"/>
                <a:cs typeface="Cascadia Code" panose="020B0609020000020004" pitchFamily="49" charset="0"/>
              </a:rPr>
              <a:t>race conditions, mess up queue state</a:t>
            </a:r>
          </a:p>
        </p:txBody>
      </p:sp>
    </p:spTree>
    <p:extLst>
      <p:ext uri="{BB962C8B-B14F-4D97-AF65-F5344CB8AC3E}">
        <p14:creationId xmlns:p14="http://schemas.microsoft.com/office/powerpoint/2010/main" val="6520470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000"/>
                            </p:stCondLst>
                            <p:childTnLst>
                              <p:par>
                                <p:cTn id="2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500"/>
                            </p:stCondLst>
                            <p:childTnLst>
                              <p:par>
                                <p:cTn id="2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2000"/>
                            </p:stCondLst>
                            <p:childTnLst>
                              <p:par>
                                <p:cTn id="3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500"/>
                            </p:stCondLst>
                            <p:childTnLst>
                              <p:par>
                                <p:cTn id="3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3000"/>
                            </p:stCondLst>
                            <p:childTnLst>
                              <p:par>
                                <p:cTn id="3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3500"/>
                            </p:stCondLst>
                            <p:childTnLst>
                              <p:par>
                                <p:cTn id="4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500"/>
                            </p:stCondLst>
                            <p:childTnLst>
                              <p:par>
                                <p:cTn id="5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1000"/>
                            </p:stCondLst>
                            <p:childTnLst>
                              <p:par>
                                <p:cTn id="5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9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1500"/>
                            </p:stCondLst>
                            <p:childTnLst>
                              <p:par>
                                <p:cTn id="6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9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2000"/>
                            </p:stCondLst>
                            <p:childTnLst>
                              <p:par>
                                <p:cTn id="6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9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2500"/>
                            </p:stCondLst>
                            <p:childTnLst>
                              <p:par>
                                <p:cTn id="6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9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3000"/>
                            </p:stCondLst>
                            <p:childTnLst>
                              <p:par>
                                <p:cTn id="7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9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3500"/>
                            </p:stCondLst>
                            <p:childTnLst>
                              <p:par>
                                <p:cTn id="7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9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ounded Rectangle 7"/>
          <p:cNvSpPr/>
          <p:nvPr/>
        </p:nvSpPr>
        <p:spPr>
          <a:xfrm>
            <a:off x="304800" y="381001"/>
            <a:ext cx="8524875" cy="609599"/>
          </a:xfrm>
          <a:prstGeom prst="roundRect">
            <a:avLst/>
          </a:prstGeom>
          <a:solidFill>
            <a:schemeClr val="accent5">
              <a:lumMod val="20000"/>
              <a:lumOff val="80000"/>
              <a:alpha val="27000"/>
            </a:schemeClr>
          </a:solidFill>
          <a:ln w="15875">
            <a:solidFill>
              <a:schemeClr val="tx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6000" dirty="0">
              <a:solidFill>
                <a:srgbClr val="0070C0"/>
              </a:solidFill>
            </a:endParaRPr>
          </a:p>
        </p:txBody>
      </p:sp>
      <p:sp>
        <p:nvSpPr>
          <p:cNvPr id="6" name="Content Placeholder 1"/>
          <p:cNvSpPr>
            <a:spLocks noGrp="1"/>
          </p:cNvSpPr>
          <p:nvPr>
            <p:ph idx="1"/>
          </p:nvPr>
        </p:nvSpPr>
        <p:spPr>
          <a:xfrm>
            <a:off x="416911" y="399373"/>
            <a:ext cx="8372475" cy="591227"/>
          </a:xfrm>
          <a:noFill/>
        </p:spPr>
        <p:txBody>
          <a:bodyPr>
            <a:normAutofit/>
          </a:bodyPr>
          <a:lstStyle/>
          <a:p>
            <a:pPr marL="109728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Example Issues</a:t>
            </a:r>
          </a:p>
        </p:txBody>
      </p:sp>
      <p:sp>
        <p:nvSpPr>
          <p:cNvPr id="5" name="Content Placeholder 1"/>
          <p:cNvSpPr txBox="1">
            <a:spLocks/>
          </p:cNvSpPr>
          <p:nvPr/>
        </p:nvSpPr>
        <p:spPr>
          <a:xfrm>
            <a:off x="273221" y="1105134"/>
            <a:ext cx="7329362" cy="342667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Autofit/>
          </a:bodyPr>
          <a:lstStyle>
            <a:lvl1pPr marL="2857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20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8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6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109728" indent="0">
              <a:buNone/>
            </a:pPr>
            <a:r>
              <a:rPr lang="en-US" b="1" dirty="0">
                <a:solidFill>
                  <a:srgbClr val="BE442C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Spin Waiting (spin lock)</a:t>
            </a:r>
          </a:p>
        </p:txBody>
      </p:sp>
      <p:sp>
        <p:nvSpPr>
          <p:cNvPr id="9" name="Content Placeholder 1"/>
          <p:cNvSpPr txBox="1">
            <a:spLocks/>
          </p:cNvSpPr>
          <p:nvPr/>
        </p:nvSpPr>
        <p:spPr>
          <a:xfrm>
            <a:off x="273221" y="2286000"/>
            <a:ext cx="8516165" cy="4267200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Autofit/>
          </a:bodyPr>
          <a:lstStyle>
            <a:lvl1pPr marL="2857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20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8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6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9144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00" dirty="0">
                <a:solidFill>
                  <a:schemeClr val="bg1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global </a:t>
            </a:r>
            <a:r>
              <a:rPr lang="en-US" sz="1300" dirty="0" err="1">
                <a:solidFill>
                  <a:schemeClr val="bg1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RingBuffer</a:t>
            </a:r>
            <a:r>
              <a:rPr lang="en-US" sz="1300" dirty="0">
                <a:solidFill>
                  <a:schemeClr val="bg1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queue; </a:t>
            </a:r>
            <a:r>
              <a:rPr lang="en-US" sz="1300" dirty="0">
                <a:solidFill>
                  <a:srgbClr val="0070C0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// A thread-unsafe ring-buffer of tasks</a:t>
            </a:r>
          </a:p>
          <a:p>
            <a:pPr marL="9144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00" dirty="0">
                <a:solidFill>
                  <a:schemeClr val="bg1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global Lock </a:t>
            </a:r>
            <a:r>
              <a:rPr lang="en-US" sz="1300" dirty="0" err="1">
                <a:solidFill>
                  <a:schemeClr val="bg1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queueLock</a:t>
            </a:r>
            <a:r>
              <a:rPr lang="en-US" sz="1300" dirty="0">
                <a:solidFill>
                  <a:schemeClr val="bg1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;   </a:t>
            </a:r>
            <a:r>
              <a:rPr lang="en-US" sz="1300" dirty="0">
                <a:solidFill>
                  <a:srgbClr val="0070C0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// A </a:t>
            </a:r>
            <a:r>
              <a:rPr lang="en-US" sz="1300" dirty="0" err="1">
                <a:solidFill>
                  <a:srgbClr val="0070C0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mutex</a:t>
            </a:r>
            <a:r>
              <a:rPr lang="en-US" sz="1300" dirty="0">
                <a:solidFill>
                  <a:srgbClr val="0070C0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for the ring-buffer of tasks</a:t>
            </a:r>
          </a:p>
          <a:p>
            <a:pPr marL="91440" indent="0">
              <a:spcBef>
                <a:spcPts val="0"/>
              </a:spcBef>
              <a:spcAft>
                <a:spcPts val="0"/>
              </a:spcAft>
              <a:buNone/>
            </a:pPr>
            <a:endParaRPr lang="en-US" sz="1300" dirty="0">
              <a:solidFill>
                <a:schemeClr val="bg1"/>
              </a:solidFill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  <a:p>
            <a:pPr marL="9144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00" dirty="0">
                <a:solidFill>
                  <a:srgbClr val="0070C0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// Method representing each producer thread's behavior</a:t>
            </a:r>
          </a:p>
          <a:p>
            <a:pPr marL="9144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00" dirty="0">
                <a:solidFill>
                  <a:schemeClr val="bg1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public method producer() {</a:t>
            </a:r>
          </a:p>
          <a:p>
            <a:pPr marL="9144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00" dirty="0">
                <a:solidFill>
                  <a:schemeClr val="bg1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 while (true) {</a:t>
            </a:r>
          </a:p>
          <a:p>
            <a:pPr marL="9144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00" dirty="0">
                <a:solidFill>
                  <a:schemeClr val="bg1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   task </a:t>
            </a:r>
            <a:r>
              <a:rPr lang="en-US" sz="1300" dirty="0" err="1">
                <a:solidFill>
                  <a:schemeClr val="bg1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myTask</a:t>
            </a:r>
            <a:r>
              <a:rPr lang="en-US" sz="1300" dirty="0">
                <a:solidFill>
                  <a:schemeClr val="bg1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= ...; </a:t>
            </a:r>
            <a:r>
              <a:rPr lang="en-US" sz="1300" dirty="0">
                <a:solidFill>
                  <a:srgbClr val="0070C0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// Producer makes some new task to be added</a:t>
            </a:r>
          </a:p>
          <a:p>
            <a:pPr marL="91440" indent="0">
              <a:spcBef>
                <a:spcPts val="0"/>
              </a:spcBef>
              <a:spcAft>
                <a:spcPts val="0"/>
              </a:spcAft>
              <a:buNone/>
            </a:pPr>
            <a:endParaRPr lang="en-US" sz="1300" dirty="0">
              <a:solidFill>
                <a:schemeClr val="bg1"/>
              </a:solidFill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  <a:p>
            <a:pPr marL="9144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00" dirty="0">
                <a:solidFill>
                  <a:schemeClr val="bg1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   </a:t>
            </a:r>
            <a:r>
              <a:rPr lang="en-US" sz="1300" dirty="0" err="1">
                <a:solidFill>
                  <a:schemeClr val="bg1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queueLock.acquire</a:t>
            </a:r>
            <a:r>
              <a:rPr lang="en-US" sz="1300" dirty="0">
                <a:solidFill>
                  <a:schemeClr val="bg1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(); </a:t>
            </a:r>
            <a:r>
              <a:rPr lang="en-US" sz="1300" dirty="0">
                <a:solidFill>
                  <a:srgbClr val="0070C0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// Acquire lock for initial busy-wait check</a:t>
            </a:r>
          </a:p>
          <a:p>
            <a:pPr marL="9144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00" dirty="0">
                <a:solidFill>
                  <a:schemeClr val="bg1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   while (</a:t>
            </a:r>
            <a:r>
              <a:rPr lang="en-US" sz="1300" dirty="0" err="1">
                <a:solidFill>
                  <a:schemeClr val="bg1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queue.isFull</a:t>
            </a:r>
            <a:r>
              <a:rPr lang="en-US" sz="1300" dirty="0">
                <a:solidFill>
                  <a:schemeClr val="bg1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()) { </a:t>
            </a:r>
            <a:r>
              <a:rPr lang="en-US" sz="1300" dirty="0">
                <a:solidFill>
                  <a:srgbClr val="0070C0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// Busy-wait until the queue is non-full</a:t>
            </a:r>
          </a:p>
          <a:p>
            <a:pPr marL="9144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00" dirty="0">
                <a:solidFill>
                  <a:schemeClr val="bg1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     </a:t>
            </a:r>
            <a:r>
              <a:rPr lang="en-US" sz="1300" dirty="0" err="1">
                <a:solidFill>
                  <a:schemeClr val="bg1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queueLock.release</a:t>
            </a:r>
            <a:r>
              <a:rPr lang="en-US" sz="1300" dirty="0">
                <a:solidFill>
                  <a:schemeClr val="bg1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();</a:t>
            </a:r>
          </a:p>
          <a:p>
            <a:pPr marL="9144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00" dirty="0">
                <a:solidFill>
                  <a:srgbClr val="0070C0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     // Drop the lock temporarily to allow a chance for other threads</a:t>
            </a:r>
          </a:p>
          <a:p>
            <a:pPr marL="9144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00" dirty="0">
                <a:solidFill>
                  <a:srgbClr val="0070C0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     // needing </a:t>
            </a:r>
            <a:r>
              <a:rPr lang="en-US" sz="1300" dirty="0" err="1">
                <a:solidFill>
                  <a:srgbClr val="0070C0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queueLock</a:t>
            </a:r>
            <a:r>
              <a:rPr lang="en-US" sz="1300" dirty="0">
                <a:solidFill>
                  <a:srgbClr val="0070C0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to run so that a consumer might take a task</a:t>
            </a:r>
          </a:p>
          <a:p>
            <a:pPr marL="9144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00" dirty="0">
                <a:solidFill>
                  <a:schemeClr val="bg1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     </a:t>
            </a:r>
            <a:r>
              <a:rPr lang="en-US" sz="1300" dirty="0" err="1">
                <a:solidFill>
                  <a:schemeClr val="bg1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queueLock.acquire</a:t>
            </a:r>
            <a:r>
              <a:rPr lang="en-US" sz="1300" dirty="0">
                <a:solidFill>
                  <a:schemeClr val="bg1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(); </a:t>
            </a:r>
            <a:r>
              <a:rPr lang="en-US" sz="1300" dirty="0">
                <a:solidFill>
                  <a:srgbClr val="0070C0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// Re-acquire lock for the next call to "</a:t>
            </a:r>
            <a:r>
              <a:rPr lang="en-US" sz="1300" dirty="0" err="1">
                <a:solidFill>
                  <a:srgbClr val="0070C0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queue.isFull</a:t>
            </a:r>
            <a:r>
              <a:rPr lang="en-US" sz="1300" dirty="0">
                <a:solidFill>
                  <a:srgbClr val="0070C0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()"</a:t>
            </a:r>
          </a:p>
          <a:p>
            <a:pPr marL="9144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00" dirty="0">
                <a:solidFill>
                  <a:schemeClr val="bg1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   }</a:t>
            </a:r>
          </a:p>
          <a:p>
            <a:pPr marL="91440" indent="0">
              <a:spcBef>
                <a:spcPts val="0"/>
              </a:spcBef>
              <a:spcAft>
                <a:spcPts val="0"/>
              </a:spcAft>
              <a:buNone/>
            </a:pPr>
            <a:endParaRPr lang="en-US" sz="1300" dirty="0">
              <a:solidFill>
                <a:schemeClr val="bg1"/>
              </a:solidFill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  <a:p>
            <a:pPr marL="9144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00" dirty="0">
                <a:solidFill>
                  <a:schemeClr val="bg1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   </a:t>
            </a:r>
            <a:r>
              <a:rPr lang="en-US" sz="1300" dirty="0" err="1">
                <a:solidFill>
                  <a:schemeClr val="bg1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queue.enqueue</a:t>
            </a:r>
            <a:r>
              <a:rPr lang="en-US" sz="1300" dirty="0">
                <a:solidFill>
                  <a:schemeClr val="bg1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(</a:t>
            </a:r>
            <a:r>
              <a:rPr lang="en-US" sz="1300" dirty="0" err="1">
                <a:solidFill>
                  <a:schemeClr val="bg1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myTask</a:t>
            </a:r>
            <a:r>
              <a:rPr lang="en-US" sz="1300" dirty="0">
                <a:solidFill>
                  <a:schemeClr val="bg1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); </a:t>
            </a:r>
            <a:r>
              <a:rPr lang="en-US" sz="1300" dirty="0">
                <a:solidFill>
                  <a:srgbClr val="0070C0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// Add the task to the queue</a:t>
            </a:r>
          </a:p>
          <a:p>
            <a:pPr marL="9144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00" dirty="0">
                <a:solidFill>
                  <a:schemeClr val="bg1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   </a:t>
            </a:r>
            <a:r>
              <a:rPr lang="en-US" sz="1300" dirty="0" err="1">
                <a:solidFill>
                  <a:schemeClr val="bg1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queueLock.release</a:t>
            </a:r>
            <a:r>
              <a:rPr lang="en-US" sz="1300" dirty="0">
                <a:solidFill>
                  <a:schemeClr val="bg1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();   </a:t>
            </a:r>
            <a:r>
              <a:rPr lang="en-US" sz="1300" dirty="0">
                <a:solidFill>
                  <a:srgbClr val="0070C0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// Drop que lock until need it again to add next task</a:t>
            </a:r>
          </a:p>
          <a:p>
            <a:pPr marL="9144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00" dirty="0">
                <a:solidFill>
                  <a:schemeClr val="bg1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 }</a:t>
            </a:r>
          </a:p>
          <a:p>
            <a:pPr marL="9144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00" dirty="0">
                <a:solidFill>
                  <a:schemeClr val="bg1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}</a:t>
            </a:r>
          </a:p>
        </p:txBody>
      </p:sp>
      <p:sp>
        <p:nvSpPr>
          <p:cNvPr id="10" name="Content Placeholder 1"/>
          <p:cNvSpPr txBox="1">
            <a:spLocks/>
          </p:cNvSpPr>
          <p:nvPr/>
        </p:nvSpPr>
        <p:spPr>
          <a:xfrm>
            <a:off x="275398" y="1447801"/>
            <a:ext cx="8516165" cy="761999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Autofit/>
          </a:bodyPr>
          <a:lstStyle>
            <a:lvl1pPr marL="2857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20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8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6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365760" indent="-182880">
              <a:spcBef>
                <a:spcPts val="0"/>
              </a:spcBef>
              <a:spcAft>
                <a:spcPts val="0"/>
              </a:spcAft>
              <a:buClrTx/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bg1"/>
                </a:solidFill>
                <a:latin typeface="Bahnschrift" panose="020B0502040204020203" pitchFamily="34" charset="0"/>
                <a:ea typeface="Cascadia Code" panose="020B0609020000020004" pitchFamily="49" charset="0"/>
                <a:cs typeface="Cascadia Code" panose="020B0609020000020004" pitchFamily="49" charset="0"/>
              </a:rPr>
              <a:t>a </a:t>
            </a:r>
            <a:r>
              <a:rPr lang="en-US" sz="1400" dirty="0" err="1">
                <a:solidFill>
                  <a:schemeClr val="bg1"/>
                </a:solidFill>
                <a:latin typeface="Bahnschrift" panose="020B0502040204020203" pitchFamily="34" charset="0"/>
                <a:ea typeface="Cascadia Code" panose="020B0609020000020004" pitchFamily="49" charset="0"/>
                <a:cs typeface="Cascadia Code" panose="020B0609020000020004" pitchFamily="49" charset="0"/>
              </a:rPr>
              <a:t>mutex</a:t>
            </a:r>
            <a:r>
              <a:rPr lang="en-US" sz="1400" dirty="0">
                <a:solidFill>
                  <a:schemeClr val="bg1"/>
                </a:solidFill>
                <a:latin typeface="Bahnschrift" panose="020B0502040204020203" pitchFamily="34" charset="0"/>
                <a:ea typeface="Cascadia Code" panose="020B0609020000020004" pitchFamily="49" charset="0"/>
                <a:cs typeface="Cascadia Code" panose="020B0609020000020004" pitchFamily="49" charset="0"/>
              </a:rPr>
              <a:t> is used to protect the critical sections of code</a:t>
            </a:r>
          </a:p>
          <a:p>
            <a:pPr marL="365760" indent="-182880">
              <a:spcBef>
                <a:spcPts val="0"/>
              </a:spcBef>
              <a:spcAft>
                <a:spcPts val="0"/>
              </a:spcAft>
              <a:buClrTx/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bg1"/>
                </a:solidFill>
                <a:latin typeface="Bahnschrift" panose="020B0502040204020203" pitchFamily="34" charset="0"/>
                <a:ea typeface="Cascadia Code" panose="020B0609020000020004" pitchFamily="49" charset="0"/>
                <a:cs typeface="Cascadia Code" panose="020B0609020000020004" pitchFamily="49" charset="0"/>
              </a:rPr>
              <a:t>busy-waiting is still used</a:t>
            </a:r>
          </a:p>
          <a:p>
            <a:pPr marL="365760" indent="-182880">
              <a:spcBef>
                <a:spcPts val="0"/>
              </a:spcBef>
              <a:spcAft>
                <a:spcPts val="0"/>
              </a:spcAft>
              <a:buClrTx/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bg1"/>
                </a:solidFill>
                <a:latin typeface="Bahnschrift" panose="020B0502040204020203" pitchFamily="34" charset="0"/>
                <a:ea typeface="Cascadia Code" panose="020B0609020000020004" pitchFamily="49" charset="0"/>
                <a:cs typeface="Cascadia Code" panose="020B0609020000020004" pitchFamily="49" charset="0"/>
              </a:rPr>
              <a:t>the lock is acquired and released in between each busy-wait check </a:t>
            </a:r>
            <a:endParaRPr lang="en-US" sz="1100" dirty="0">
              <a:solidFill>
                <a:schemeClr val="bg1"/>
              </a:solidFill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676549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00"/>
                            </p:stCondLst>
                            <p:childTnLst>
                              <p:par>
                                <p:cTn id="2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500"/>
                            </p:stCondLst>
                            <p:childTnLst>
                              <p:par>
                                <p:cTn id="3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1000"/>
                            </p:stCondLst>
                            <p:childTnLst>
                              <p:par>
                                <p:cTn id="4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1500"/>
                            </p:stCondLst>
                            <p:childTnLst>
                              <p:par>
                                <p:cTn id="4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500"/>
                            </p:stCondLst>
                            <p:childTnLst>
                              <p:par>
                                <p:cTn id="6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1000"/>
                            </p:stCondLst>
                            <p:childTnLst>
                              <p:par>
                                <p:cTn id="6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9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500"/>
                            </p:stCondLst>
                            <p:childTnLst>
                              <p:par>
                                <p:cTn id="7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9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9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500"/>
                            </p:stCondLst>
                            <p:childTnLst>
                              <p:par>
                                <p:cTn id="8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500"/>
                                        <p:tgtEl>
                                          <p:spTgt spid="9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1000"/>
                            </p:stCondLst>
                            <p:childTnLst>
                              <p:par>
                                <p:cTn id="9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9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1500"/>
                            </p:stCondLst>
                            <p:childTnLst>
                              <p:par>
                                <p:cTn id="9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9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ounded Rectangle 7"/>
          <p:cNvSpPr/>
          <p:nvPr/>
        </p:nvSpPr>
        <p:spPr>
          <a:xfrm>
            <a:off x="304800" y="381000"/>
            <a:ext cx="8524875" cy="672351"/>
          </a:xfrm>
          <a:prstGeom prst="roundRect">
            <a:avLst/>
          </a:prstGeom>
          <a:solidFill>
            <a:schemeClr val="accent5">
              <a:lumMod val="20000"/>
              <a:lumOff val="80000"/>
              <a:alpha val="27000"/>
            </a:schemeClr>
          </a:solidFill>
          <a:ln w="15875">
            <a:solidFill>
              <a:schemeClr val="tx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6000" dirty="0">
              <a:solidFill>
                <a:srgbClr val="0070C0"/>
              </a:solidFill>
            </a:endParaRPr>
          </a:p>
        </p:txBody>
      </p:sp>
      <p:sp>
        <p:nvSpPr>
          <p:cNvPr id="6" name="Content Placeholder 1"/>
          <p:cNvSpPr>
            <a:spLocks noGrp="1"/>
          </p:cNvSpPr>
          <p:nvPr>
            <p:ph idx="1"/>
          </p:nvPr>
        </p:nvSpPr>
        <p:spPr>
          <a:xfrm>
            <a:off x="457199" y="381001"/>
            <a:ext cx="8372475" cy="609600"/>
          </a:xfrm>
          <a:noFill/>
        </p:spPr>
        <p:txBody>
          <a:bodyPr>
            <a:normAutofit/>
          </a:bodyPr>
          <a:lstStyle/>
          <a:p>
            <a:pPr marL="109728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Example Issues</a:t>
            </a:r>
          </a:p>
        </p:txBody>
      </p:sp>
      <p:sp>
        <p:nvSpPr>
          <p:cNvPr id="5" name="Content Placeholder 1"/>
          <p:cNvSpPr txBox="1">
            <a:spLocks/>
          </p:cNvSpPr>
          <p:nvPr/>
        </p:nvSpPr>
        <p:spPr>
          <a:xfrm>
            <a:off x="299347" y="1160089"/>
            <a:ext cx="7329362" cy="445497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Autofit/>
          </a:bodyPr>
          <a:lstStyle>
            <a:lvl1pPr marL="2857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20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8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6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109728" indent="0">
              <a:buNone/>
            </a:pPr>
            <a:r>
              <a:rPr lang="en-US" sz="2400" b="1" dirty="0">
                <a:solidFill>
                  <a:srgbClr val="BE442C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Spin Waiting</a:t>
            </a:r>
          </a:p>
        </p:txBody>
      </p:sp>
      <p:sp>
        <p:nvSpPr>
          <p:cNvPr id="9" name="Content Placeholder 1"/>
          <p:cNvSpPr txBox="1">
            <a:spLocks/>
          </p:cNvSpPr>
          <p:nvPr/>
        </p:nvSpPr>
        <p:spPr>
          <a:xfrm>
            <a:off x="299347" y="1712322"/>
            <a:ext cx="8516165" cy="4536077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Autofit/>
          </a:bodyPr>
          <a:lstStyle>
            <a:lvl1pPr marL="2857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20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8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6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9144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dirty="0">
                <a:solidFill>
                  <a:srgbClr val="0070C0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// Method representing each consumer thread's behavior</a:t>
            </a:r>
          </a:p>
          <a:p>
            <a:pPr marL="9144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dirty="0">
                <a:solidFill>
                  <a:schemeClr val="bg1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public method consumer() {</a:t>
            </a:r>
          </a:p>
          <a:p>
            <a:pPr marL="9144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dirty="0">
                <a:solidFill>
                  <a:schemeClr val="bg1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 while (true) {</a:t>
            </a:r>
          </a:p>
          <a:p>
            <a:pPr marL="9144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dirty="0">
                <a:solidFill>
                  <a:schemeClr val="bg1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   </a:t>
            </a:r>
            <a:r>
              <a:rPr lang="en-US" sz="1400" dirty="0" err="1">
                <a:solidFill>
                  <a:schemeClr val="bg1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queueLock.acquire</a:t>
            </a:r>
            <a:r>
              <a:rPr lang="en-US" sz="1400" dirty="0">
                <a:solidFill>
                  <a:schemeClr val="bg1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(); </a:t>
            </a:r>
            <a:r>
              <a:rPr lang="en-US" sz="1400" dirty="0">
                <a:solidFill>
                  <a:srgbClr val="0070C0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// Acquire lock for initial busy-wait check</a:t>
            </a:r>
            <a:endParaRPr lang="en-US" sz="1400" dirty="0">
              <a:solidFill>
                <a:schemeClr val="bg1"/>
              </a:solidFill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  <a:p>
            <a:pPr marL="9144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dirty="0">
                <a:solidFill>
                  <a:schemeClr val="bg1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   while (</a:t>
            </a:r>
            <a:r>
              <a:rPr lang="en-US" sz="1400" dirty="0" err="1">
                <a:solidFill>
                  <a:schemeClr val="bg1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queue.isEmpty</a:t>
            </a:r>
            <a:r>
              <a:rPr lang="en-US" sz="1400" dirty="0">
                <a:solidFill>
                  <a:schemeClr val="bg1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()) { </a:t>
            </a:r>
            <a:r>
              <a:rPr lang="en-US" sz="1400" dirty="0">
                <a:solidFill>
                  <a:srgbClr val="0070C0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// Busy-wait until the queue is non-empty</a:t>
            </a:r>
          </a:p>
          <a:p>
            <a:pPr marL="9144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dirty="0">
                <a:solidFill>
                  <a:schemeClr val="bg1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     </a:t>
            </a:r>
            <a:r>
              <a:rPr lang="en-US" sz="1400" dirty="0" err="1">
                <a:solidFill>
                  <a:schemeClr val="bg1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queueLock.release</a:t>
            </a:r>
            <a:r>
              <a:rPr lang="en-US" sz="1400" dirty="0">
                <a:solidFill>
                  <a:schemeClr val="bg1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();</a:t>
            </a:r>
          </a:p>
          <a:p>
            <a:pPr marL="9144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dirty="0">
                <a:solidFill>
                  <a:srgbClr val="0070C0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     // Drop the lock temporarily to allow a chance for other threads</a:t>
            </a:r>
          </a:p>
          <a:p>
            <a:pPr marL="9144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dirty="0">
                <a:solidFill>
                  <a:srgbClr val="0070C0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     // needing </a:t>
            </a:r>
            <a:r>
              <a:rPr lang="en-US" sz="1400" dirty="0" err="1">
                <a:solidFill>
                  <a:srgbClr val="0070C0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queueLock</a:t>
            </a:r>
            <a:r>
              <a:rPr lang="en-US" sz="1400" dirty="0">
                <a:solidFill>
                  <a:srgbClr val="0070C0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to run so that a producer might add a task</a:t>
            </a:r>
          </a:p>
          <a:p>
            <a:pPr marL="9144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dirty="0">
                <a:solidFill>
                  <a:srgbClr val="0070C0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    </a:t>
            </a:r>
            <a:r>
              <a:rPr lang="en-US" sz="1400" dirty="0">
                <a:solidFill>
                  <a:schemeClr val="bg1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queueLock.acquire</a:t>
            </a:r>
            <a:r>
              <a:rPr lang="en-US" sz="1400" dirty="0">
                <a:solidFill>
                  <a:schemeClr val="bg1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(); </a:t>
            </a:r>
            <a:r>
              <a:rPr lang="en-US" sz="1400" dirty="0">
                <a:solidFill>
                  <a:srgbClr val="0070C0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// Re-acquire the lock for the next </a:t>
            </a:r>
          </a:p>
          <a:p>
            <a:pPr marL="9144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dirty="0">
                <a:solidFill>
                  <a:srgbClr val="0070C0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                          // call to "</a:t>
            </a:r>
            <a:r>
              <a:rPr lang="en-US" sz="1400" dirty="0" err="1">
                <a:solidFill>
                  <a:srgbClr val="0070C0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queue.isEmpty</a:t>
            </a:r>
            <a:r>
              <a:rPr lang="en-US" sz="1400" dirty="0">
                <a:solidFill>
                  <a:srgbClr val="0070C0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()"</a:t>
            </a:r>
          </a:p>
          <a:p>
            <a:pPr marL="9144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dirty="0">
                <a:solidFill>
                  <a:schemeClr val="bg1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   }</a:t>
            </a:r>
          </a:p>
          <a:p>
            <a:pPr marL="9144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dirty="0">
                <a:solidFill>
                  <a:schemeClr val="bg1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   </a:t>
            </a:r>
            <a:r>
              <a:rPr lang="en-US" sz="1400" dirty="0" err="1">
                <a:solidFill>
                  <a:schemeClr val="bg1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myTask</a:t>
            </a:r>
            <a:r>
              <a:rPr lang="en-US" sz="1400" dirty="0">
                <a:solidFill>
                  <a:schemeClr val="bg1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= </a:t>
            </a:r>
            <a:r>
              <a:rPr lang="en-US" sz="1400" dirty="0" err="1">
                <a:solidFill>
                  <a:schemeClr val="bg1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queue.dequeue</a:t>
            </a:r>
            <a:r>
              <a:rPr lang="en-US" sz="1400" dirty="0">
                <a:solidFill>
                  <a:schemeClr val="bg1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(); </a:t>
            </a:r>
            <a:r>
              <a:rPr lang="en-US" sz="1400" dirty="0">
                <a:solidFill>
                  <a:srgbClr val="0070C0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// Take a task off of the queue</a:t>
            </a:r>
          </a:p>
          <a:p>
            <a:pPr marL="9144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dirty="0">
                <a:solidFill>
                  <a:schemeClr val="bg1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   </a:t>
            </a:r>
            <a:r>
              <a:rPr lang="en-US" sz="1400" dirty="0" err="1">
                <a:solidFill>
                  <a:schemeClr val="bg1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queueLock.release</a:t>
            </a:r>
            <a:r>
              <a:rPr lang="en-US" sz="1400" dirty="0">
                <a:solidFill>
                  <a:schemeClr val="bg1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(); </a:t>
            </a:r>
            <a:r>
              <a:rPr lang="en-US" sz="1400" dirty="0">
                <a:solidFill>
                  <a:srgbClr val="0070C0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// Drop queue lock until need it </a:t>
            </a:r>
          </a:p>
          <a:p>
            <a:pPr marL="9144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dirty="0">
                <a:solidFill>
                  <a:srgbClr val="0070C0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                        // again to take off the next task</a:t>
            </a:r>
          </a:p>
          <a:p>
            <a:pPr marL="9144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dirty="0">
                <a:solidFill>
                  <a:schemeClr val="bg1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   </a:t>
            </a:r>
          </a:p>
          <a:p>
            <a:pPr marL="9144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dirty="0">
                <a:solidFill>
                  <a:schemeClr val="bg1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   </a:t>
            </a:r>
            <a:r>
              <a:rPr lang="en-US" sz="1400" dirty="0" err="1">
                <a:solidFill>
                  <a:schemeClr val="bg1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doStuff</a:t>
            </a:r>
            <a:r>
              <a:rPr lang="en-US" sz="1400" dirty="0">
                <a:solidFill>
                  <a:schemeClr val="bg1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(</a:t>
            </a:r>
            <a:r>
              <a:rPr lang="en-US" sz="1400" dirty="0" err="1">
                <a:solidFill>
                  <a:schemeClr val="bg1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myTask</a:t>
            </a:r>
            <a:r>
              <a:rPr lang="en-US" sz="1400" dirty="0">
                <a:solidFill>
                  <a:schemeClr val="bg1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); </a:t>
            </a:r>
            <a:r>
              <a:rPr lang="en-US" sz="1400" dirty="0">
                <a:solidFill>
                  <a:srgbClr val="0070C0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// Go off and do something with the task</a:t>
            </a:r>
          </a:p>
          <a:p>
            <a:pPr marL="9144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dirty="0">
                <a:solidFill>
                  <a:schemeClr val="bg1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 }</a:t>
            </a:r>
          </a:p>
          <a:p>
            <a:pPr marL="9144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dirty="0">
                <a:solidFill>
                  <a:schemeClr val="bg1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}</a:t>
            </a:r>
            <a:endParaRPr lang="en-US" sz="1050" dirty="0">
              <a:solidFill>
                <a:schemeClr val="bg1"/>
              </a:solidFill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769237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00"/>
                            </p:stCondLst>
                            <p:childTnLst>
                              <p:par>
                                <p:cTn id="3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000"/>
                            </p:stCondLst>
                            <p:childTnLst>
                              <p:par>
                                <p:cTn id="4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500"/>
                            </p:stCondLst>
                            <p:childTnLst>
                              <p:par>
                                <p:cTn id="5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1000"/>
                            </p:stCondLst>
                            <p:childTnLst>
                              <p:par>
                                <p:cTn id="5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500"/>
                            </p:stCondLst>
                            <p:childTnLst>
                              <p:par>
                                <p:cTn id="6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1000"/>
                            </p:stCondLst>
                            <p:childTnLst>
                              <p:par>
                                <p:cTn id="6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9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1500"/>
                            </p:stCondLst>
                            <p:childTnLst>
                              <p:par>
                                <p:cTn id="7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9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2000"/>
                            </p:stCondLst>
                            <p:childTnLst>
                              <p:par>
                                <p:cTn id="7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9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2500"/>
                            </p:stCondLst>
                            <p:childTnLst>
                              <p:par>
                                <p:cTn id="7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9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3000"/>
                            </p:stCondLst>
                            <p:childTnLst>
                              <p:par>
                                <p:cTn id="8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9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ounded Rectangle 7"/>
          <p:cNvSpPr/>
          <p:nvPr/>
        </p:nvSpPr>
        <p:spPr>
          <a:xfrm>
            <a:off x="304800" y="381002"/>
            <a:ext cx="8524875" cy="685800"/>
          </a:xfrm>
          <a:prstGeom prst="roundRect">
            <a:avLst/>
          </a:prstGeom>
          <a:solidFill>
            <a:schemeClr val="accent5">
              <a:lumMod val="20000"/>
              <a:lumOff val="80000"/>
              <a:alpha val="27000"/>
            </a:schemeClr>
          </a:solidFill>
          <a:ln w="15875">
            <a:solidFill>
              <a:schemeClr val="tx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6000" dirty="0">
              <a:solidFill>
                <a:srgbClr val="0070C0"/>
              </a:solidFill>
            </a:endParaRPr>
          </a:p>
        </p:txBody>
      </p:sp>
      <p:sp>
        <p:nvSpPr>
          <p:cNvPr id="6" name="Content Placeholder 1"/>
          <p:cNvSpPr>
            <a:spLocks noGrp="1"/>
          </p:cNvSpPr>
          <p:nvPr>
            <p:ph idx="1"/>
          </p:nvPr>
        </p:nvSpPr>
        <p:spPr>
          <a:xfrm>
            <a:off x="457199" y="381001"/>
            <a:ext cx="8372475" cy="685800"/>
          </a:xfrm>
          <a:noFill/>
        </p:spPr>
        <p:txBody>
          <a:bodyPr>
            <a:normAutofit/>
          </a:bodyPr>
          <a:lstStyle/>
          <a:p>
            <a:pPr marL="109728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Example Issues</a:t>
            </a:r>
          </a:p>
        </p:txBody>
      </p:sp>
      <p:sp>
        <p:nvSpPr>
          <p:cNvPr id="5" name="Content Placeholder 1"/>
          <p:cNvSpPr txBox="1">
            <a:spLocks/>
          </p:cNvSpPr>
          <p:nvPr/>
        </p:nvSpPr>
        <p:spPr>
          <a:xfrm>
            <a:off x="267789" y="1295400"/>
            <a:ext cx="7329362" cy="380999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Autofit/>
          </a:bodyPr>
          <a:lstStyle>
            <a:lvl1pPr marL="2857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20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8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6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109728" indent="0">
              <a:buNone/>
            </a:pPr>
            <a:r>
              <a:rPr lang="en-US" sz="2400" b="1" dirty="0">
                <a:solidFill>
                  <a:srgbClr val="BE442C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Spin Waiting</a:t>
            </a:r>
          </a:p>
        </p:txBody>
      </p:sp>
      <p:sp>
        <p:nvSpPr>
          <p:cNvPr id="10" name="Content Placeholder 1"/>
          <p:cNvSpPr txBox="1">
            <a:spLocks/>
          </p:cNvSpPr>
          <p:nvPr/>
        </p:nvSpPr>
        <p:spPr>
          <a:xfrm>
            <a:off x="252549" y="1676400"/>
            <a:ext cx="7748451" cy="4495800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Autofit/>
          </a:bodyPr>
          <a:lstStyle>
            <a:lvl1pPr marL="2857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20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8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6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365760" indent="-182880">
              <a:spcBef>
                <a:spcPts val="0"/>
              </a:spcBef>
              <a:spcAft>
                <a:spcPts val="1200"/>
              </a:spcAft>
              <a:buClrTx/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chemeClr val="bg1"/>
                </a:solidFill>
                <a:latin typeface="Bahnschrift" panose="020B0502040204020203" pitchFamily="34" charset="0"/>
                <a:ea typeface="Cascadia Code" panose="020B0609020000020004" pitchFamily="49" charset="0"/>
                <a:cs typeface="Cascadia Code" panose="020B0609020000020004" pitchFamily="49" charset="0"/>
              </a:rPr>
              <a:t>Well, it’s a solution: assures inconsistent shared state does not occur</a:t>
            </a:r>
          </a:p>
          <a:p>
            <a:pPr marL="365760" indent="-182880">
              <a:spcBef>
                <a:spcPts val="0"/>
              </a:spcBef>
              <a:spcAft>
                <a:spcPts val="1200"/>
              </a:spcAft>
              <a:buClrTx/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chemeClr val="bg1"/>
                </a:solidFill>
                <a:latin typeface="Bahnschrift" panose="020B0502040204020203" pitchFamily="34" charset="0"/>
                <a:ea typeface="Cascadia Code" panose="020B0609020000020004" pitchFamily="49" charset="0"/>
                <a:cs typeface="Cascadia Code" panose="020B0609020000020004" pitchFamily="49" charset="0"/>
              </a:rPr>
              <a:t>But it’s not an efficient solution</a:t>
            </a:r>
          </a:p>
          <a:p>
            <a:pPr marL="365760" indent="-182880">
              <a:spcBef>
                <a:spcPts val="0"/>
              </a:spcBef>
              <a:spcAft>
                <a:spcPts val="1200"/>
              </a:spcAft>
              <a:buClrTx/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chemeClr val="bg1"/>
                </a:solidFill>
                <a:latin typeface="Bahnschrift" panose="020B0502040204020203" pitchFamily="34" charset="0"/>
                <a:ea typeface="Cascadia Code" panose="020B0609020000020004" pitchFamily="49" charset="0"/>
                <a:cs typeface="Cascadia Code" panose="020B0609020000020004" pitchFamily="49" charset="0"/>
              </a:rPr>
              <a:t>wastes CPU resources due to so much busy-waiting</a:t>
            </a:r>
          </a:p>
          <a:p>
            <a:pPr marL="365760" indent="-182880">
              <a:spcBef>
                <a:spcPts val="0"/>
              </a:spcBef>
              <a:spcAft>
                <a:spcPts val="1200"/>
              </a:spcAft>
              <a:buClrTx/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chemeClr val="bg1"/>
                </a:solidFill>
                <a:latin typeface="Bahnschrift" panose="020B0502040204020203" pitchFamily="34" charset="0"/>
                <a:ea typeface="Cascadia Code" panose="020B0609020000020004" pitchFamily="49" charset="0"/>
                <a:cs typeface="Cascadia Code" panose="020B0609020000020004" pitchFamily="49" charset="0"/>
              </a:rPr>
              <a:t>even if the queue is empty and producer threads have nothing to add for a long time, consumer threads are always busy-waiting (for nothing)</a:t>
            </a:r>
          </a:p>
          <a:p>
            <a:pPr marL="365760" indent="-182880">
              <a:spcBef>
                <a:spcPts val="0"/>
              </a:spcBef>
              <a:spcAft>
                <a:spcPts val="1200"/>
              </a:spcAft>
              <a:buClrTx/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chemeClr val="bg1"/>
                </a:solidFill>
                <a:latin typeface="Bahnschrift" panose="020B0502040204020203" pitchFamily="34" charset="0"/>
                <a:ea typeface="Cascadia Code" panose="020B0609020000020004" pitchFamily="49" charset="0"/>
                <a:cs typeface="Cascadia Code" panose="020B0609020000020004" pitchFamily="49" charset="0"/>
              </a:rPr>
              <a:t>likewise, if consumers are blocked for a long time on current tasks and the queue is full, producers are busy-waiting, consuming CPU cycles</a:t>
            </a:r>
          </a:p>
          <a:p>
            <a:pPr marL="365760" indent="-182880">
              <a:spcBef>
                <a:spcPts val="0"/>
              </a:spcBef>
              <a:spcAft>
                <a:spcPts val="1200"/>
              </a:spcAft>
              <a:buClrTx/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chemeClr val="bg1"/>
                </a:solidFill>
                <a:latin typeface="Bahnschrift" panose="020B0502040204020203" pitchFamily="34" charset="0"/>
                <a:ea typeface="Cascadia Code" panose="020B0609020000020004" pitchFamily="49" charset="0"/>
                <a:cs typeface="Cascadia Code" panose="020B0609020000020004" pitchFamily="49" charset="0"/>
              </a:rPr>
              <a:t>need a way to make producer threads block until the queue is non-full, and a way to make consumer threads block until the queue is non-empty. </a:t>
            </a:r>
            <a:endParaRPr lang="en-US" dirty="0">
              <a:solidFill>
                <a:schemeClr val="bg1"/>
              </a:solidFill>
              <a:latin typeface="Bahnschrift" panose="020B0502040204020203" pitchFamily="34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781677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ounded Rectangle 7"/>
          <p:cNvSpPr/>
          <p:nvPr/>
        </p:nvSpPr>
        <p:spPr>
          <a:xfrm>
            <a:off x="304800" y="381002"/>
            <a:ext cx="8524875" cy="685800"/>
          </a:xfrm>
          <a:prstGeom prst="roundRect">
            <a:avLst/>
          </a:prstGeom>
          <a:solidFill>
            <a:schemeClr val="accent5">
              <a:lumMod val="20000"/>
              <a:lumOff val="80000"/>
              <a:alpha val="27000"/>
            </a:schemeClr>
          </a:solidFill>
          <a:ln w="15875">
            <a:solidFill>
              <a:schemeClr val="tx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6000" dirty="0">
              <a:solidFill>
                <a:srgbClr val="0070C0"/>
              </a:solidFill>
            </a:endParaRPr>
          </a:p>
        </p:txBody>
      </p:sp>
      <p:sp>
        <p:nvSpPr>
          <p:cNvPr id="6" name="Content Placeholder 1"/>
          <p:cNvSpPr>
            <a:spLocks noGrp="1"/>
          </p:cNvSpPr>
          <p:nvPr>
            <p:ph idx="1"/>
          </p:nvPr>
        </p:nvSpPr>
        <p:spPr>
          <a:xfrm>
            <a:off x="457199" y="381001"/>
            <a:ext cx="8372475" cy="685800"/>
          </a:xfrm>
          <a:noFill/>
        </p:spPr>
        <p:txBody>
          <a:bodyPr>
            <a:normAutofit/>
          </a:bodyPr>
          <a:lstStyle/>
          <a:p>
            <a:pPr marL="109728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Monitor condition variables</a:t>
            </a:r>
          </a:p>
        </p:txBody>
      </p:sp>
      <p:sp>
        <p:nvSpPr>
          <p:cNvPr id="5" name="Content Placeholder 1"/>
          <p:cNvSpPr txBox="1">
            <a:spLocks/>
          </p:cNvSpPr>
          <p:nvPr/>
        </p:nvSpPr>
        <p:spPr>
          <a:xfrm>
            <a:off x="275398" y="1219200"/>
            <a:ext cx="7329362" cy="493123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Autofit/>
          </a:bodyPr>
          <a:lstStyle>
            <a:lvl1pPr marL="2857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20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8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6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109728" indent="0">
              <a:buNone/>
            </a:pPr>
            <a:r>
              <a:rPr lang="en-US" sz="2400" b="1" dirty="0">
                <a:solidFill>
                  <a:srgbClr val="BE442C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These are pools (queues) of threads</a:t>
            </a:r>
          </a:p>
        </p:txBody>
      </p:sp>
      <p:sp>
        <p:nvSpPr>
          <p:cNvPr id="9" name="Content Placeholder 1"/>
          <p:cNvSpPr txBox="1">
            <a:spLocks/>
          </p:cNvSpPr>
          <p:nvPr/>
        </p:nvSpPr>
        <p:spPr>
          <a:xfrm>
            <a:off x="313509" y="1750420"/>
            <a:ext cx="7916091" cy="4040779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Autofit/>
          </a:bodyPr>
          <a:lstStyle>
            <a:lvl1pPr marL="2857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20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8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6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109728" indent="0">
              <a:spcBef>
                <a:spcPts val="0"/>
              </a:spcBef>
              <a:spcAft>
                <a:spcPts val="1800"/>
              </a:spcAft>
              <a:buNone/>
            </a:pPr>
            <a:r>
              <a:rPr lang="en-US" dirty="0">
                <a:solidFill>
                  <a:schemeClr val="bg1"/>
                </a:solidFill>
                <a:latin typeface="Bahnschrift" panose="020B0502040204020203" pitchFamily="34" charset="0"/>
                <a:ea typeface="Cascadia Code" panose="020B0609020000020004" pitchFamily="49" charset="0"/>
                <a:cs typeface="Cascadia Code" panose="020B0609020000020004" pitchFamily="49" charset="0"/>
              </a:rPr>
              <a:t>Conceptually a condition variable is a queue of threads, associated with a </a:t>
            </a:r>
            <a:r>
              <a:rPr lang="en-US" dirty="0" err="1">
                <a:solidFill>
                  <a:schemeClr val="bg1"/>
                </a:solidFill>
                <a:latin typeface="Bahnschrift" panose="020B0502040204020203" pitchFamily="34" charset="0"/>
                <a:ea typeface="Cascadia Code" panose="020B0609020000020004" pitchFamily="49" charset="0"/>
                <a:cs typeface="Cascadia Code" panose="020B0609020000020004" pitchFamily="49" charset="0"/>
              </a:rPr>
              <a:t>mutex</a:t>
            </a:r>
            <a:r>
              <a:rPr lang="en-US" dirty="0">
                <a:solidFill>
                  <a:schemeClr val="bg1"/>
                </a:solidFill>
                <a:latin typeface="Bahnschrift" panose="020B0502040204020203" pitchFamily="34" charset="0"/>
                <a:ea typeface="Cascadia Code" panose="020B0609020000020004" pitchFamily="49" charset="0"/>
                <a:cs typeface="Cascadia Code" panose="020B0609020000020004" pitchFamily="49" charset="0"/>
              </a:rPr>
              <a:t>, on which a thread may wait for some condition to become </a:t>
            </a:r>
            <a:r>
              <a:rPr lang="en-US" i="1" dirty="0">
                <a:solidFill>
                  <a:srgbClr val="0070C0"/>
                </a:solidFill>
                <a:latin typeface="Bahnschrift" panose="020B0502040204020203" pitchFamily="34" charset="0"/>
                <a:ea typeface="Cascadia Code" panose="020B0609020000020004" pitchFamily="49" charset="0"/>
                <a:cs typeface="Cascadia Code" panose="020B0609020000020004" pitchFamily="49" charset="0"/>
              </a:rPr>
              <a:t>true</a:t>
            </a:r>
          </a:p>
          <a:p>
            <a:pPr marL="109728" indent="0">
              <a:spcBef>
                <a:spcPts val="0"/>
              </a:spcBef>
              <a:spcAft>
                <a:spcPts val="1800"/>
              </a:spcAft>
              <a:buNone/>
            </a:pPr>
            <a:r>
              <a:rPr lang="en-US" dirty="0">
                <a:solidFill>
                  <a:schemeClr val="bg1"/>
                </a:solidFill>
                <a:latin typeface="Bahnschrift" panose="020B0502040204020203" pitchFamily="34" charset="0"/>
                <a:ea typeface="Cascadia Code" panose="020B0609020000020004" pitchFamily="49" charset="0"/>
                <a:cs typeface="Cascadia Code" panose="020B0609020000020004" pitchFamily="49" charset="0"/>
              </a:rPr>
              <a:t>Each condition variable </a:t>
            </a:r>
            <a:r>
              <a:rPr lang="en-US" b="1" i="1" dirty="0">
                <a:solidFill>
                  <a:srgbClr val="0070C0"/>
                </a:solidFill>
                <a:latin typeface="Bahnschrift" panose="020B0502040204020203" pitchFamily="34" charset="0"/>
                <a:ea typeface="Cascadia Code" panose="020B0609020000020004" pitchFamily="49" charset="0"/>
                <a:cs typeface="Cascadia Code" panose="020B0609020000020004" pitchFamily="49" charset="0"/>
              </a:rPr>
              <a:t>c</a:t>
            </a:r>
            <a:r>
              <a:rPr lang="en-US" dirty="0">
                <a:solidFill>
                  <a:schemeClr val="bg1"/>
                </a:solidFill>
                <a:latin typeface="Bahnschrift" panose="020B0502040204020203" pitchFamily="34" charset="0"/>
                <a:ea typeface="Cascadia Code" panose="020B0609020000020004" pitchFamily="49" charset="0"/>
                <a:cs typeface="Cascadia Code" panose="020B0609020000020004" pitchFamily="49" charset="0"/>
              </a:rPr>
              <a:t> is associated with an assertion </a:t>
            </a:r>
            <a:r>
              <a:rPr lang="en-US" b="1" i="1" dirty="0">
                <a:solidFill>
                  <a:srgbClr val="0070C0"/>
                </a:solidFill>
                <a:latin typeface="Bahnschrift" panose="020B0502040204020203" pitchFamily="34" charset="0"/>
                <a:ea typeface="Cascadia Code" panose="020B0609020000020004" pitchFamily="49" charset="0"/>
                <a:cs typeface="Cascadia Code" panose="020B0609020000020004" pitchFamily="49" charset="0"/>
              </a:rPr>
              <a:t>Pc</a:t>
            </a:r>
            <a:endParaRPr lang="en-US" i="1" dirty="0">
              <a:solidFill>
                <a:schemeClr val="bg1"/>
              </a:solidFill>
              <a:latin typeface="Bahnschrift" panose="020B0502040204020203" pitchFamily="34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  <a:p>
            <a:pPr marL="109728" indent="0">
              <a:spcBef>
                <a:spcPts val="0"/>
              </a:spcBef>
              <a:spcAft>
                <a:spcPts val="1800"/>
              </a:spcAft>
              <a:buNone/>
            </a:pPr>
            <a:r>
              <a:rPr lang="en-US" dirty="0">
                <a:solidFill>
                  <a:schemeClr val="bg1"/>
                </a:solidFill>
                <a:latin typeface="Bahnschrift" panose="020B0502040204020203" pitchFamily="34" charset="0"/>
                <a:ea typeface="Cascadia Code" panose="020B0609020000020004" pitchFamily="49" charset="0"/>
                <a:cs typeface="Cascadia Code" panose="020B0609020000020004" pitchFamily="49" charset="0"/>
              </a:rPr>
              <a:t>While a thread is waiting on some </a:t>
            </a:r>
            <a:r>
              <a:rPr lang="en-US" b="1" i="1" dirty="0">
                <a:solidFill>
                  <a:srgbClr val="0070C0"/>
                </a:solidFill>
                <a:latin typeface="Bahnschrift" panose="020B0502040204020203" pitchFamily="34" charset="0"/>
                <a:ea typeface="Cascadia Code" panose="020B0609020000020004" pitchFamily="49" charset="0"/>
                <a:cs typeface="Cascadia Code" panose="020B0609020000020004" pitchFamily="49" charset="0"/>
              </a:rPr>
              <a:t>c</a:t>
            </a:r>
            <a:r>
              <a:rPr lang="en-US" dirty="0">
                <a:solidFill>
                  <a:schemeClr val="bg1"/>
                </a:solidFill>
                <a:latin typeface="Bahnschrift" panose="020B0502040204020203" pitchFamily="34" charset="0"/>
                <a:ea typeface="Cascadia Code" panose="020B0609020000020004" pitchFamily="49" charset="0"/>
                <a:cs typeface="Cascadia Code" panose="020B0609020000020004" pitchFamily="49" charset="0"/>
              </a:rPr>
              <a:t> , that thread is not considered to occupy the monitor . . . so other threads may enter the monitor to change the monitor's state</a:t>
            </a:r>
          </a:p>
          <a:p>
            <a:pPr marL="109728" indent="0">
              <a:spcBef>
                <a:spcPts val="0"/>
              </a:spcBef>
              <a:spcAft>
                <a:spcPts val="1800"/>
              </a:spcAft>
              <a:buNone/>
            </a:pPr>
            <a:r>
              <a:rPr lang="en-US" dirty="0">
                <a:solidFill>
                  <a:schemeClr val="bg1"/>
                </a:solidFill>
                <a:latin typeface="Bahnschrift" panose="020B0502040204020203" pitchFamily="34" charset="0"/>
                <a:ea typeface="Cascadia Code" panose="020B0609020000020004" pitchFamily="49" charset="0"/>
                <a:cs typeface="Cascadia Code" panose="020B0609020000020004" pitchFamily="49" charset="0"/>
              </a:rPr>
              <a:t>In most types of monitors, these other threads may signal the condition variable </a:t>
            </a:r>
            <a:r>
              <a:rPr lang="en-US" b="1" i="1" dirty="0">
                <a:solidFill>
                  <a:srgbClr val="0070C0"/>
                </a:solidFill>
                <a:latin typeface="Bahnschrift" panose="020B0502040204020203" pitchFamily="34" charset="0"/>
                <a:ea typeface="Cascadia Code" panose="020B0609020000020004" pitchFamily="49" charset="0"/>
                <a:cs typeface="Cascadia Code" panose="020B0609020000020004" pitchFamily="49" charset="0"/>
              </a:rPr>
              <a:t>c</a:t>
            </a:r>
            <a:r>
              <a:rPr lang="en-US" dirty="0">
                <a:solidFill>
                  <a:schemeClr val="bg1"/>
                </a:solidFill>
                <a:latin typeface="Bahnschrift" panose="020B0502040204020203" pitchFamily="34" charset="0"/>
                <a:ea typeface="Cascadia Code" panose="020B0609020000020004" pitchFamily="49" charset="0"/>
                <a:cs typeface="Cascadia Code" panose="020B0609020000020004" pitchFamily="49" charset="0"/>
              </a:rPr>
              <a:t> to indicate that assertion </a:t>
            </a:r>
            <a:r>
              <a:rPr lang="en-US" b="1" i="1" dirty="0">
                <a:solidFill>
                  <a:srgbClr val="0070C0"/>
                </a:solidFill>
                <a:latin typeface="Bahnschrift" panose="020B0502040204020203" pitchFamily="34" charset="0"/>
                <a:ea typeface="Cascadia Code" panose="020B0609020000020004" pitchFamily="49" charset="0"/>
                <a:cs typeface="Cascadia Code" panose="020B0609020000020004" pitchFamily="49" charset="0"/>
              </a:rPr>
              <a:t>Pc</a:t>
            </a:r>
            <a:r>
              <a:rPr lang="en-US" dirty="0">
                <a:solidFill>
                  <a:schemeClr val="bg1"/>
                </a:solidFill>
                <a:latin typeface="Bahnschrift" panose="020B0502040204020203" pitchFamily="34" charset="0"/>
                <a:ea typeface="Cascadia Code" panose="020B0609020000020004" pitchFamily="49" charset="0"/>
                <a:cs typeface="Cascadia Code" panose="020B0609020000020004" pitchFamily="49" charset="0"/>
              </a:rPr>
              <a:t> is </a:t>
            </a:r>
            <a:r>
              <a:rPr lang="en-US" i="1" dirty="0">
                <a:solidFill>
                  <a:srgbClr val="0070C0"/>
                </a:solidFill>
                <a:latin typeface="Bahnschrift" panose="020B0502040204020203" pitchFamily="34" charset="0"/>
                <a:ea typeface="Cascadia Code" panose="020B0609020000020004" pitchFamily="49" charset="0"/>
                <a:cs typeface="Cascadia Code" panose="020B0609020000020004" pitchFamily="49" charset="0"/>
              </a:rPr>
              <a:t>true</a:t>
            </a:r>
            <a:r>
              <a:rPr lang="en-US" dirty="0">
                <a:solidFill>
                  <a:schemeClr val="bg1"/>
                </a:solidFill>
                <a:latin typeface="Bahnschrift" panose="020B0502040204020203" pitchFamily="34" charset="0"/>
                <a:ea typeface="Cascadia Code" panose="020B0609020000020004" pitchFamily="49" charset="0"/>
                <a:cs typeface="Cascadia Code" panose="020B0609020000020004" pitchFamily="49" charset="0"/>
              </a:rPr>
              <a:t> in the current monitor data state. </a:t>
            </a:r>
          </a:p>
        </p:txBody>
      </p:sp>
    </p:spTree>
    <p:extLst>
      <p:ext uri="{BB962C8B-B14F-4D97-AF65-F5344CB8AC3E}">
        <p14:creationId xmlns:p14="http://schemas.microsoft.com/office/powerpoint/2010/main" val="40475124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ounded Rectangle 7"/>
          <p:cNvSpPr/>
          <p:nvPr/>
        </p:nvSpPr>
        <p:spPr>
          <a:xfrm>
            <a:off x="304800" y="381002"/>
            <a:ext cx="8524875" cy="685800"/>
          </a:xfrm>
          <a:prstGeom prst="roundRect">
            <a:avLst/>
          </a:prstGeom>
          <a:solidFill>
            <a:schemeClr val="accent5">
              <a:lumMod val="20000"/>
              <a:lumOff val="80000"/>
              <a:alpha val="27000"/>
            </a:schemeClr>
          </a:solidFill>
          <a:ln w="15875">
            <a:solidFill>
              <a:schemeClr val="tx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6000" dirty="0">
              <a:solidFill>
                <a:srgbClr val="0070C0"/>
              </a:solidFill>
            </a:endParaRPr>
          </a:p>
        </p:txBody>
      </p:sp>
      <p:sp>
        <p:nvSpPr>
          <p:cNvPr id="6" name="Content Placeholder 1"/>
          <p:cNvSpPr>
            <a:spLocks noGrp="1"/>
          </p:cNvSpPr>
          <p:nvPr>
            <p:ph idx="1"/>
          </p:nvPr>
        </p:nvSpPr>
        <p:spPr>
          <a:xfrm>
            <a:off x="457199" y="381001"/>
            <a:ext cx="8372475" cy="685800"/>
          </a:xfrm>
          <a:noFill/>
        </p:spPr>
        <p:txBody>
          <a:bodyPr>
            <a:normAutofit/>
          </a:bodyPr>
          <a:lstStyle/>
          <a:p>
            <a:pPr marL="109728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Monitor condition variables</a:t>
            </a:r>
          </a:p>
        </p:txBody>
      </p:sp>
      <p:sp>
        <p:nvSpPr>
          <p:cNvPr id="5" name="Content Placeholder 1"/>
          <p:cNvSpPr txBox="1">
            <a:spLocks/>
          </p:cNvSpPr>
          <p:nvPr/>
        </p:nvSpPr>
        <p:spPr>
          <a:xfrm>
            <a:off x="275398" y="1295400"/>
            <a:ext cx="7329362" cy="416923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Autofit/>
          </a:bodyPr>
          <a:lstStyle>
            <a:lvl1pPr marL="2857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20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8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6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109728" indent="0">
              <a:buNone/>
            </a:pPr>
            <a:r>
              <a:rPr lang="en-US" sz="2400" b="1" dirty="0">
                <a:solidFill>
                  <a:srgbClr val="BE442C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Three main operations on condition variables </a:t>
            </a:r>
          </a:p>
        </p:txBody>
      </p:sp>
      <p:sp>
        <p:nvSpPr>
          <p:cNvPr id="9" name="Content Placeholder 1"/>
          <p:cNvSpPr txBox="1">
            <a:spLocks/>
          </p:cNvSpPr>
          <p:nvPr/>
        </p:nvSpPr>
        <p:spPr>
          <a:xfrm>
            <a:off x="315686" y="1828801"/>
            <a:ext cx="7916091" cy="2743200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Autofit/>
          </a:bodyPr>
          <a:lstStyle>
            <a:lvl1pPr marL="2857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20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8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6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109728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>
                <a:solidFill>
                  <a:schemeClr val="accent6">
                    <a:lumMod val="75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wait </a:t>
            </a:r>
            <a:r>
              <a:rPr lang="en-US" b="1" i="1" dirty="0">
                <a:solidFill>
                  <a:schemeClr val="accent6">
                    <a:lumMod val="75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c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, m</a:t>
            </a:r>
          </a:p>
          <a:p>
            <a:pPr marL="109728" indent="0">
              <a:spcBef>
                <a:spcPts val="0"/>
              </a:spcBef>
              <a:spcAft>
                <a:spcPts val="1800"/>
              </a:spcAft>
              <a:buNone/>
            </a:pPr>
            <a:r>
              <a:rPr lang="en-US" dirty="0">
                <a:solidFill>
                  <a:schemeClr val="bg1"/>
                </a:solidFill>
                <a:latin typeface="Bahnschrift" panose="020B0502040204020203" pitchFamily="34" charset="0"/>
                <a:ea typeface="Cascadia Code" panose="020B0609020000020004" pitchFamily="49" charset="0"/>
                <a:cs typeface="Cascadia Code" panose="020B0609020000020004" pitchFamily="49" charset="0"/>
              </a:rPr>
              <a:t>where </a:t>
            </a:r>
            <a:r>
              <a:rPr lang="en-US" b="1" i="1" dirty="0">
                <a:solidFill>
                  <a:schemeClr val="accent6">
                    <a:lumMod val="75000"/>
                  </a:schemeClr>
                </a:solidFill>
                <a:latin typeface="Bahnschrift" panose="020B0502040204020203" pitchFamily="34" charset="0"/>
                <a:ea typeface="Cascadia Code" panose="020B0609020000020004" pitchFamily="49" charset="0"/>
                <a:cs typeface="Cascadia Code" panose="020B0609020000020004" pitchFamily="49" charset="0"/>
              </a:rPr>
              <a:t>c</a:t>
            </a:r>
            <a:r>
              <a:rPr lang="en-US" dirty="0">
                <a:solidFill>
                  <a:schemeClr val="bg1"/>
                </a:solidFill>
                <a:latin typeface="Bahnschrift" panose="020B0502040204020203" pitchFamily="34" charset="0"/>
                <a:ea typeface="Cascadia Code" panose="020B0609020000020004" pitchFamily="49" charset="0"/>
                <a:cs typeface="Cascadia Code" panose="020B0609020000020004" pitchFamily="49" charset="0"/>
              </a:rPr>
              <a:t> is a condition </a:t>
            </a:r>
            <a:r>
              <a:rPr lang="en-US" dirty="0" err="1">
                <a:solidFill>
                  <a:schemeClr val="bg1"/>
                </a:solidFill>
                <a:latin typeface="Bahnschrift" panose="020B0502040204020203" pitchFamily="34" charset="0"/>
                <a:ea typeface="Cascadia Code" panose="020B0609020000020004" pitchFamily="49" charset="0"/>
                <a:cs typeface="Cascadia Code" panose="020B0609020000020004" pitchFamily="49" charset="0"/>
              </a:rPr>
              <a:t>var</a:t>
            </a:r>
            <a:r>
              <a:rPr lang="en-US" dirty="0">
                <a:solidFill>
                  <a:schemeClr val="bg1"/>
                </a:solidFill>
                <a:latin typeface="Bahnschrift" panose="020B0502040204020203" pitchFamily="34" charset="0"/>
                <a:ea typeface="Cascadia Code" panose="020B0609020000020004" pitchFamily="49" charset="0"/>
                <a:cs typeface="Cascadia Code" panose="020B0609020000020004" pitchFamily="49" charset="0"/>
              </a:rPr>
              <a:t> and </a:t>
            </a:r>
            <a:r>
              <a:rPr lang="en-US" b="1" i="1" dirty="0">
                <a:solidFill>
                  <a:schemeClr val="accent6">
                    <a:lumMod val="75000"/>
                  </a:schemeClr>
                </a:solidFill>
                <a:latin typeface="Bahnschrift" panose="020B0502040204020203" pitchFamily="34" charset="0"/>
                <a:ea typeface="Cascadia Code" panose="020B0609020000020004" pitchFamily="49" charset="0"/>
                <a:cs typeface="Cascadia Code" panose="020B0609020000020004" pitchFamily="49" charset="0"/>
              </a:rPr>
              <a:t>m</a:t>
            </a:r>
            <a:r>
              <a:rPr lang="en-US" dirty="0">
                <a:solidFill>
                  <a:schemeClr val="bg1"/>
                </a:solidFill>
                <a:latin typeface="Bahnschrift" panose="020B0502040204020203" pitchFamily="34" charset="0"/>
                <a:ea typeface="Cascadia Code" panose="020B0609020000020004" pitchFamily="49" charset="0"/>
                <a:cs typeface="Cascadia Code" panose="020B0609020000020004" pitchFamily="49" charset="0"/>
              </a:rPr>
              <a:t> is a </a:t>
            </a:r>
            <a:r>
              <a:rPr lang="en-US" dirty="0" err="1">
                <a:solidFill>
                  <a:schemeClr val="bg1"/>
                </a:solidFill>
                <a:latin typeface="Bahnschrift" panose="020B0502040204020203" pitchFamily="34" charset="0"/>
                <a:ea typeface="Cascadia Code" panose="020B0609020000020004" pitchFamily="49" charset="0"/>
                <a:cs typeface="Cascadia Code" panose="020B0609020000020004" pitchFamily="49" charset="0"/>
              </a:rPr>
              <a:t>mutex</a:t>
            </a:r>
            <a:r>
              <a:rPr lang="en-US" dirty="0">
                <a:solidFill>
                  <a:schemeClr val="bg1"/>
                </a:solidFill>
                <a:latin typeface="Bahnschrift" panose="020B0502040204020203" pitchFamily="34" charset="0"/>
                <a:ea typeface="Cascadia Code" panose="020B0609020000020004" pitchFamily="49" charset="0"/>
                <a:cs typeface="Cascadia Code" panose="020B0609020000020004" pitchFamily="49" charset="0"/>
              </a:rPr>
              <a:t> (lock) of the monitor</a:t>
            </a:r>
          </a:p>
          <a:p>
            <a:pPr marL="109728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>
                <a:solidFill>
                  <a:schemeClr val="accent6">
                    <a:lumMod val="75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signal </a:t>
            </a:r>
            <a:r>
              <a:rPr lang="en-US" b="1" i="1" dirty="0">
                <a:solidFill>
                  <a:schemeClr val="accent6">
                    <a:lumMod val="75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c</a:t>
            </a:r>
            <a:r>
              <a:rPr lang="en-US" dirty="0">
                <a:solidFill>
                  <a:schemeClr val="bg1"/>
                </a:solidFill>
                <a:latin typeface="Bahnschrift" panose="020B0502040204020203" pitchFamily="34" charset="0"/>
                <a:ea typeface="Cascadia Code" panose="020B0609020000020004" pitchFamily="49" charset="0"/>
                <a:cs typeface="Cascadia Code" panose="020B0609020000020004" pitchFamily="49" charset="0"/>
              </a:rPr>
              <a:t>   ( also known as  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notify </a:t>
            </a:r>
            <a:r>
              <a:rPr lang="en-US" b="1" i="1" dirty="0">
                <a:solidFill>
                  <a:schemeClr val="accent6">
                    <a:lumMod val="75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c </a:t>
            </a:r>
            <a:r>
              <a:rPr lang="en-US" dirty="0">
                <a:solidFill>
                  <a:schemeClr val="bg1"/>
                </a:solidFill>
                <a:latin typeface="Bahnschrift" panose="020B0502040204020203" pitchFamily="34" charset="0"/>
                <a:ea typeface="Cascadia Code" panose="020B0609020000020004" pitchFamily="49" charset="0"/>
                <a:cs typeface="Cascadia Code" panose="020B0609020000020004" pitchFamily="49" charset="0"/>
              </a:rPr>
              <a:t>)</a:t>
            </a:r>
          </a:p>
          <a:p>
            <a:pPr marL="109728" indent="0">
              <a:spcBef>
                <a:spcPts val="0"/>
              </a:spcBef>
              <a:spcAft>
                <a:spcPts val="1800"/>
              </a:spcAft>
              <a:buNone/>
            </a:pPr>
            <a:r>
              <a:rPr lang="en-US" dirty="0">
                <a:solidFill>
                  <a:schemeClr val="bg1"/>
                </a:solidFill>
                <a:latin typeface="Bahnschrift" panose="020B0502040204020203" pitchFamily="34" charset="0"/>
                <a:ea typeface="Cascadia Code" panose="020B0609020000020004" pitchFamily="49" charset="0"/>
                <a:cs typeface="Cascadia Code" panose="020B0609020000020004" pitchFamily="49" charset="0"/>
              </a:rPr>
              <a:t>called by a thread to indicate that the assertion Pc is true</a:t>
            </a:r>
          </a:p>
          <a:p>
            <a:pPr marL="109728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>
                <a:solidFill>
                  <a:schemeClr val="accent6">
                    <a:lumMod val="75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broadcast </a:t>
            </a:r>
            <a:r>
              <a:rPr lang="en-US" b="1" i="1" dirty="0">
                <a:solidFill>
                  <a:schemeClr val="accent6">
                    <a:lumMod val="75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c</a:t>
            </a:r>
            <a:r>
              <a:rPr lang="en-US" dirty="0">
                <a:solidFill>
                  <a:srgbClr val="0070C0"/>
                </a:solidFill>
                <a:latin typeface="Bahnschrift" panose="020B0502040204020203" pitchFamily="34" charset="0"/>
                <a:ea typeface="Cascadia Code" panose="020B0609020000020004" pitchFamily="49" charset="0"/>
                <a:cs typeface="Cascadia Code" panose="020B0609020000020004" pitchFamily="49" charset="0"/>
              </a:rPr>
              <a:t>  </a:t>
            </a:r>
            <a:r>
              <a:rPr lang="en-US" dirty="0">
                <a:solidFill>
                  <a:schemeClr val="bg1"/>
                </a:solidFill>
                <a:latin typeface="Bahnschrift" panose="020B0502040204020203" pitchFamily="34" charset="0"/>
                <a:ea typeface="Cascadia Code" panose="020B0609020000020004" pitchFamily="49" charset="0"/>
                <a:cs typeface="Cascadia Code" panose="020B0609020000020004" pitchFamily="49" charset="0"/>
              </a:rPr>
              <a:t>( also known as  </a:t>
            </a:r>
            <a:r>
              <a:rPr lang="en-US" dirty="0" err="1">
                <a:solidFill>
                  <a:schemeClr val="accent6">
                    <a:lumMod val="75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notifyAll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</a:t>
            </a:r>
            <a:r>
              <a:rPr lang="en-US" b="1" i="1" dirty="0">
                <a:solidFill>
                  <a:schemeClr val="accent6">
                    <a:lumMod val="75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c</a:t>
            </a:r>
            <a:r>
              <a:rPr lang="en-US" dirty="0">
                <a:solidFill>
                  <a:schemeClr val="bg1"/>
                </a:solidFill>
                <a:latin typeface="Bahnschrift" panose="020B0502040204020203" pitchFamily="34" charset="0"/>
                <a:ea typeface="Cascadia Code" panose="020B0609020000020004" pitchFamily="49" charset="0"/>
                <a:cs typeface="Cascadia Code" panose="020B0609020000020004" pitchFamily="49" charset="0"/>
              </a:rPr>
              <a:t> )</a:t>
            </a:r>
          </a:p>
          <a:p>
            <a:pPr marL="109728" indent="0">
              <a:spcBef>
                <a:spcPts val="0"/>
              </a:spcBef>
              <a:spcAft>
                <a:spcPts val="1800"/>
              </a:spcAft>
              <a:buNone/>
            </a:pPr>
            <a:r>
              <a:rPr lang="en-US" dirty="0">
                <a:solidFill>
                  <a:schemeClr val="bg1"/>
                </a:solidFill>
                <a:latin typeface="Bahnschrift" panose="020B0502040204020203" pitchFamily="34" charset="0"/>
                <a:ea typeface="Cascadia Code" panose="020B0609020000020004" pitchFamily="49" charset="0"/>
                <a:cs typeface="Cascadia Code" panose="020B0609020000020004" pitchFamily="49" charset="0"/>
              </a:rPr>
              <a:t>similar op to 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  <a:latin typeface="Bahnschrift" panose="020B0502040204020203" pitchFamily="34" charset="0"/>
                <a:ea typeface="Cascadia Code" panose="020B0609020000020004" pitchFamily="49" charset="0"/>
                <a:cs typeface="Cascadia Code" panose="020B0609020000020004" pitchFamily="49" charset="0"/>
              </a:rPr>
              <a:t>signal</a:t>
            </a:r>
            <a:r>
              <a:rPr lang="en-US" dirty="0">
                <a:solidFill>
                  <a:schemeClr val="bg1"/>
                </a:solidFill>
                <a:latin typeface="Bahnschrift" panose="020B0502040204020203" pitchFamily="34" charset="0"/>
                <a:ea typeface="Cascadia Code" panose="020B0609020000020004" pitchFamily="49" charset="0"/>
                <a:cs typeface="Cascadia Code" panose="020B0609020000020004" pitchFamily="49" charset="0"/>
              </a:rPr>
              <a:t>, but wakes up all threads in </a:t>
            </a:r>
            <a:r>
              <a:rPr lang="en-US" b="1" i="1" dirty="0">
                <a:solidFill>
                  <a:schemeClr val="accent6">
                    <a:lumMod val="75000"/>
                  </a:schemeClr>
                </a:solidFill>
                <a:latin typeface="Bahnschrift" panose="020B0502040204020203" pitchFamily="34" charset="0"/>
                <a:ea typeface="Cascadia Code" panose="020B0609020000020004" pitchFamily="49" charset="0"/>
                <a:cs typeface="Cascadia Code" panose="020B0609020000020004" pitchFamily="49" charset="0"/>
              </a:rPr>
              <a:t>c</a:t>
            </a:r>
            <a:r>
              <a:rPr lang="en-US" dirty="0">
                <a:solidFill>
                  <a:schemeClr val="bg1"/>
                </a:solidFill>
                <a:latin typeface="Bahnschrift" panose="020B0502040204020203" pitchFamily="34" charset="0"/>
                <a:ea typeface="Cascadia Code" panose="020B0609020000020004" pitchFamily="49" charset="0"/>
                <a:cs typeface="Cascadia Code" panose="020B0609020000020004" pitchFamily="49" charset="0"/>
              </a:rPr>
              <a:t>'s wait-queue</a:t>
            </a:r>
          </a:p>
        </p:txBody>
      </p:sp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signal</a:t>
            </a:r>
            <a:r>
              <a:rPr kumimoji="0" lang="en-US" altLang="en-US" sz="1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 c</a:t>
            </a:r>
            <a:r>
              <a:rPr kumimoji="0" lang="en-US" altLang="en-US" sz="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</a:rPr>
              <a:t>, also known as </a:t>
            </a:r>
            <a:r>
              <a:rPr kumimoji="0" lang="en-US" altLang="en-US" sz="10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notify</a:t>
            </a:r>
            <a:r>
              <a:rPr kumimoji="0" lang="en-US" altLang="en-US" sz="1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 c</a:t>
            </a:r>
            <a:r>
              <a:rPr kumimoji="0" lang="en-US" altLang="en-US" sz="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378145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ounded Rectangle 7"/>
          <p:cNvSpPr/>
          <p:nvPr/>
        </p:nvSpPr>
        <p:spPr>
          <a:xfrm>
            <a:off x="304800" y="381002"/>
            <a:ext cx="8524875" cy="609598"/>
          </a:xfrm>
          <a:prstGeom prst="roundRect">
            <a:avLst/>
          </a:prstGeom>
          <a:solidFill>
            <a:schemeClr val="accent5">
              <a:lumMod val="20000"/>
              <a:lumOff val="80000"/>
              <a:alpha val="27000"/>
            </a:schemeClr>
          </a:solidFill>
          <a:ln w="15875">
            <a:solidFill>
              <a:schemeClr val="tx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6000" dirty="0">
              <a:solidFill>
                <a:srgbClr val="0070C0"/>
              </a:solidFill>
            </a:endParaRPr>
          </a:p>
        </p:txBody>
      </p:sp>
      <p:sp>
        <p:nvSpPr>
          <p:cNvPr id="6" name="Content Placeholder 1"/>
          <p:cNvSpPr>
            <a:spLocks noGrp="1"/>
          </p:cNvSpPr>
          <p:nvPr>
            <p:ph idx="1"/>
          </p:nvPr>
        </p:nvSpPr>
        <p:spPr>
          <a:xfrm>
            <a:off x="460549" y="381001"/>
            <a:ext cx="8372475" cy="609599"/>
          </a:xfrm>
          <a:noFill/>
        </p:spPr>
        <p:txBody>
          <a:bodyPr>
            <a:normAutofit/>
          </a:bodyPr>
          <a:lstStyle/>
          <a:p>
            <a:pPr marL="109728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Java way…</a:t>
            </a:r>
          </a:p>
        </p:txBody>
      </p:sp>
      <p:sp>
        <p:nvSpPr>
          <p:cNvPr id="7" name="Content Placeholder 1"/>
          <p:cNvSpPr txBox="1">
            <a:spLocks/>
          </p:cNvSpPr>
          <p:nvPr/>
        </p:nvSpPr>
        <p:spPr>
          <a:xfrm>
            <a:off x="304800" y="1168911"/>
            <a:ext cx="7467600" cy="431289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rmAutofit lnSpcReduction="10000"/>
          </a:bodyPr>
          <a:lstStyle>
            <a:lvl1pPr marL="2857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20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8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6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109728" indent="0">
              <a:buFont typeface="Wingdings 3" panose="05040102010807070707" pitchFamily="18" charset="2"/>
              <a:buNone/>
            </a:pPr>
            <a:r>
              <a:rPr lang="en-US" sz="2400" b="1" dirty="0">
                <a:solidFill>
                  <a:srgbClr val="BE442C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Mutual Exclusion on method or individual object</a:t>
            </a:r>
          </a:p>
        </p:txBody>
      </p:sp>
      <p:sp>
        <p:nvSpPr>
          <p:cNvPr id="5" name="Content Placeholder 1"/>
          <p:cNvSpPr txBox="1">
            <a:spLocks/>
          </p:cNvSpPr>
          <p:nvPr/>
        </p:nvSpPr>
        <p:spPr>
          <a:xfrm>
            <a:off x="460549" y="1756251"/>
            <a:ext cx="7540451" cy="3932837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Autofit/>
          </a:bodyPr>
          <a:lstStyle>
            <a:lvl1pPr marL="2857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20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8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6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spcAft>
                <a:spcPts val="1200"/>
              </a:spcAft>
              <a:buClrTx/>
              <a:buNone/>
            </a:pPr>
            <a:endParaRPr lang="en-US" dirty="0">
              <a:solidFill>
                <a:schemeClr val="bg1"/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  <a:p>
            <a:pPr marL="182880" indent="-182880">
              <a:spcBef>
                <a:spcPts val="0"/>
              </a:spcBef>
              <a:spcAft>
                <a:spcPts val="1800"/>
              </a:spcAft>
              <a:buClrTx/>
              <a:buFont typeface="Arial" panose="020B0604020202020204" pitchFamily="34" charset="0"/>
              <a:buChar char="•"/>
            </a:pPr>
            <a:r>
              <a:rPr lang="en-US" i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Each Java object has a monitor associated with it</a:t>
            </a:r>
          </a:p>
          <a:p>
            <a:pPr marL="182880" indent="-182880">
              <a:spcBef>
                <a:spcPts val="0"/>
              </a:spcBef>
              <a:spcAft>
                <a:spcPts val="1800"/>
              </a:spcAft>
              <a:buClrTx/>
              <a:buFont typeface="Arial" panose="020B0604020202020204" pitchFamily="34" charset="0"/>
              <a:buChar char="•"/>
            </a:pPr>
            <a:r>
              <a:rPr lang="en-US" i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You can set up </a:t>
            </a:r>
            <a:r>
              <a:rPr lang="en-US" i="1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mutex</a:t>
            </a:r>
            <a:r>
              <a:rPr lang="en-US" i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methods and structures using the monitor framework:  keyword </a:t>
            </a:r>
            <a:r>
              <a:rPr lang="en-US" i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synchronized</a:t>
            </a:r>
          </a:p>
          <a:p>
            <a:pPr marL="182880" indent="-182880">
              <a:spcBef>
                <a:spcPts val="0"/>
              </a:spcBef>
              <a:spcAft>
                <a:spcPts val="1800"/>
              </a:spcAft>
              <a:buClrTx/>
              <a:buFont typeface="Arial" panose="020B0604020202020204" pitchFamily="34" charset="0"/>
              <a:buChar char="•"/>
            </a:pPr>
            <a:r>
              <a:rPr lang="en-US" i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 dining philosophers, the </a:t>
            </a:r>
            <a:r>
              <a:rPr lang="en-US" i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philosophers </a:t>
            </a:r>
            <a:r>
              <a:rPr lang="en-US" i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are the tasks that need to share resources</a:t>
            </a:r>
          </a:p>
          <a:p>
            <a:pPr marL="182880" indent="-182880">
              <a:spcBef>
                <a:spcPts val="0"/>
              </a:spcBef>
              <a:spcAft>
                <a:spcPts val="1800"/>
              </a:spcAft>
              <a:buClrTx/>
              <a:buFont typeface="Arial" panose="020B0604020202020204" pitchFamily="34" charset="0"/>
              <a:buChar char="•"/>
            </a:pPr>
            <a:r>
              <a:rPr lang="en-US" i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 </a:t>
            </a:r>
            <a:r>
              <a:rPr lang="en-US" i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forks </a:t>
            </a:r>
            <a:r>
              <a:rPr lang="en-US" i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are the shared resources – each </a:t>
            </a:r>
            <a:r>
              <a:rPr lang="en-US" i="1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philos</a:t>
            </a:r>
            <a:r>
              <a:rPr lang="en-US" i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need two forks to eat, and there are only enough forks to allow 2 </a:t>
            </a:r>
            <a:r>
              <a:rPr lang="en-US" i="1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philos</a:t>
            </a:r>
            <a:r>
              <a:rPr lang="en-US" i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to eat at one time</a:t>
            </a:r>
          </a:p>
          <a:p>
            <a:pPr marL="182880" indent="-182880">
              <a:spcBef>
                <a:spcPts val="0"/>
              </a:spcBef>
              <a:spcAft>
                <a:spcPts val="1800"/>
              </a:spcAft>
              <a:buClrTx/>
              <a:buFont typeface="Arial" panose="020B0604020202020204" pitchFamily="34" charset="0"/>
              <a:buChar char="•"/>
            </a:pPr>
            <a:r>
              <a:rPr lang="en-US" i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So we need 5 threads (</a:t>
            </a:r>
            <a:r>
              <a:rPr lang="en-US" i="1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philos</a:t>
            </a:r>
            <a:r>
              <a:rPr lang="en-US" i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) and 5 shared objects (forks)</a:t>
            </a:r>
          </a:p>
          <a:p>
            <a:pPr marL="182880" indent="-182880">
              <a:spcBef>
                <a:spcPts val="0"/>
              </a:spcBef>
              <a:spcAft>
                <a:spcPts val="1200"/>
              </a:spcAft>
              <a:buClrTx/>
              <a:buFont typeface="Arial" panose="020B0604020202020204" pitchFamily="34" charset="0"/>
              <a:buChar char="•"/>
            </a:pPr>
            <a:endParaRPr lang="en-US" dirty="0">
              <a:solidFill>
                <a:schemeClr val="bg1"/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345585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7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5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7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5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7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3500"/>
                            </p:stCondLst>
                            <p:childTnLst>
                              <p:par>
                                <p:cTn id="21" presetID="10" presetClass="entr" presetSubtype="0" fill="hold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7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4500"/>
                            </p:stCondLst>
                            <p:childTnLst>
                              <p:par>
                                <p:cTn id="25" presetID="10" presetClass="entr" presetSubtype="0" fill="hold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7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ounded Rectangle 7"/>
          <p:cNvSpPr/>
          <p:nvPr/>
        </p:nvSpPr>
        <p:spPr>
          <a:xfrm>
            <a:off x="304800" y="381002"/>
            <a:ext cx="8524875" cy="609600"/>
          </a:xfrm>
          <a:prstGeom prst="roundRect">
            <a:avLst/>
          </a:prstGeom>
          <a:solidFill>
            <a:schemeClr val="accent5">
              <a:lumMod val="20000"/>
              <a:lumOff val="80000"/>
              <a:alpha val="27000"/>
            </a:schemeClr>
          </a:solidFill>
          <a:ln w="15875">
            <a:solidFill>
              <a:schemeClr val="tx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6000" dirty="0">
              <a:solidFill>
                <a:srgbClr val="0070C0"/>
              </a:solidFill>
            </a:endParaRPr>
          </a:p>
        </p:txBody>
      </p:sp>
      <p:sp>
        <p:nvSpPr>
          <p:cNvPr id="6" name="Content Placeholder 1"/>
          <p:cNvSpPr>
            <a:spLocks noGrp="1"/>
          </p:cNvSpPr>
          <p:nvPr>
            <p:ph idx="1"/>
          </p:nvPr>
        </p:nvSpPr>
        <p:spPr>
          <a:xfrm>
            <a:off x="380998" y="381001"/>
            <a:ext cx="8372475" cy="609600"/>
          </a:xfrm>
          <a:noFill/>
        </p:spPr>
        <p:txBody>
          <a:bodyPr>
            <a:normAutofit/>
          </a:bodyPr>
          <a:lstStyle/>
          <a:p>
            <a:pPr marL="109728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 Java Threads… </a:t>
            </a:r>
          </a:p>
        </p:txBody>
      </p:sp>
      <p:sp>
        <p:nvSpPr>
          <p:cNvPr id="5" name="Content Placeholder 1"/>
          <p:cNvSpPr txBox="1">
            <a:spLocks/>
          </p:cNvSpPr>
          <p:nvPr/>
        </p:nvSpPr>
        <p:spPr>
          <a:xfrm>
            <a:off x="304799" y="1219200"/>
            <a:ext cx="7848600" cy="586872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Autofit/>
          </a:bodyPr>
          <a:lstStyle>
            <a:lvl1pPr marL="2857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20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8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6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109728" indent="0">
              <a:buNone/>
            </a:pPr>
            <a:r>
              <a:rPr lang="en-US" sz="2400" b="1" dirty="0">
                <a:solidFill>
                  <a:schemeClr val="bg1">
                    <a:lumMod val="95000"/>
                    <a:lumOff val="5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Monitor condition variables are provided</a:t>
            </a:r>
          </a:p>
        </p:txBody>
      </p:sp>
      <p:sp>
        <p:nvSpPr>
          <p:cNvPr id="9" name="Content Placeholder 1"/>
          <p:cNvSpPr txBox="1">
            <a:spLocks/>
          </p:cNvSpPr>
          <p:nvPr/>
        </p:nvSpPr>
        <p:spPr>
          <a:xfrm>
            <a:off x="304798" y="1806072"/>
            <a:ext cx="7848600" cy="708528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Autofit/>
          </a:bodyPr>
          <a:lstStyle>
            <a:lvl1pPr marL="2857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20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8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6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109728" indent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i="1" dirty="0">
                <a:solidFill>
                  <a:srgbClr val="C0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Using  </a:t>
            </a:r>
            <a:r>
              <a:rPr lang="en-US" sz="1600" dirty="0" err="1">
                <a:solidFill>
                  <a:srgbClr val="C00000"/>
                </a:solidFill>
                <a:latin typeface="Cascadia Code SemiBold" panose="020B0609020000020004" pitchFamily="49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java.util.concurrent.locks.Condition</a:t>
            </a:r>
            <a:endParaRPr lang="en-US" sz="1600" dirty="0">
              <a:solidFill>
                <a:srgbClr val="C00000"/>
              </a:solidFill>
              <a:latin typeface="Cascadia Code SemiBold" panose="020B0609020000020004" pitchFamily="49" charset="0"/>
              <a:ea typeface="Cascadia Code SemiBold" panose="020B0609020000020004" pitchFamily="49" charset="0"/>
              <a:cs typeface="Cascadia Code SemiBold" panose="020B0609020000020004" pitchFamily="49" charset="0"/>
            </a:endParaRPr>
          </a:p>
          <a:p>
            <a:pPr marL="109728" indent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i="1" dirty="0">
                <a:solidFill>
                  <a:srgbClr val="C00000"/>
                </a:solidFill>
                <a:latin typeface="Arial Narrow" panose="020B0606020202030204" pitchFamily="34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with</a:t>
            </a:r>
            <a:r>
              <a:rPr lang="en-US" sz="1600" dirty="0">
                <a:solidFill>
                  <a:srgbClr val="C00000"/>
                </a:solidFill>
                <a:latin typeface="Arial Narrow" panose="020B0606020202030204" pitchFamily="34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      </a:t>
            </a:r>
            <a:r>
              <a:rPr lang="en-US" sz="1600" b="1" dirty="0" err="1">
                <a:solidFill>
                  <a:srgbClr val="C00000"/>
                </a:solidFill>
                <a:latin typeface="Cascadia Code SemiBold" panose="020B0609020000020004" pitchFamily="49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java.util.concurrent.locks.ReentrantLock</a:t>
            </a:r>
            <a:endParaRPr lang="en-US" sz="1600" b="1" dirty="0">
              <a:solidFill>
                <a:srgbClr val="C00000"/>
              </a:solidFill>
              <a:latin typeface="Cascadia Code SemiBold" panose="020B0609020000020004" pitchFamily="49" charset="0"/>
              <a:ea typeface="Cascadia Code SemiBold" panose="020B0609020000020004" pitchFamily="49" charset="0"/>
              <a:cs typeface="Cascadia Code SemiBold" panose="020B0609020000020004" pitchFamily="49" charset="0"/>
            </a:endParaRPr>
          </a:p>
        </p:txBody>
      </p:sp>
      <p:sp>
        <p:nvSpPr>
          <p:cNvPr id="11" name="Content Placeholder 1"/>
          <p:cNvSpPr txBox="1">
            <a:spLocks/>
          </p:cNvSpPr>
          <p:nvPr/>
        </p:nvSpPr>
        <p:spPr>
          <a:xfrm>
            <a:off x="380998" y="2667001"/>
            <a:ext cx="8077201" cy="3581400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Autofit/>
          </a:bodyPr>
          <a:lstStyle>
            <a:lvl1pPr marL="2857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20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8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6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109728" indent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>
                <a:solidFill>
                  <a:schemeClr val="bg1">
                    <a:lumMod val="95000"/>
                    <a:lumOff val="5000"/>
                  </a:schemeClr>
                </a:solidFill>
                <a:latin typeface="Cascadia Code SemiBold" panose="020B0609020000020004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import </a:t>
            </a:r>
            <a:r>
              <a:rPr lang="en-US" sz="1800" dirty="0" err="1">
                <a:solidFill>
                  <a:schemeClr val="bg1">
                    <a:lumMod val="95000"/>
                    <a:lumOff val="5000"/>
                  </a:schemeClr>
                </a:solidFill>
                <a:latin typeface="Cascadia Code SemiBold" panose="020B0609020000020004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java.util.concurrent.locks.Condition</a:t>
            </a:r>
            <a:r>
              <a:rPr lang="en-US" sz="1800" dirty="0">
                <a:solidFill>
                  <a:schemeClr val="bg1">
                    <a:lumMod val="95000"/>
                    <a:lumOff val="5000"/>
                  </a:schemeClr>
                </a:solidFill>
                <a:latin typeface="Cascadia Code SemiBold" panose="020B0609020000020004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;</a:t>
            </a:r>
          </a:p>
          <a:p>
            <a:pPr marL="109728" indent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>
                <a:solidFill>
                  <a:schemeClr val="bg1">
                    <a:lumMod val="95000"/>
                    <a:lumOff val="5000"/>
                  </a:schemeClr>
                </a:solidFill>
                <a:latin typeface="Cascadia Code SemiBold" panose="020B0609020000020004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import </a:t>
            </a:r>
            <a:r>
              <a:rPr lang="en-US" sz="1800" dirty="0" err="1">
                <a:solidFill>
                  <a:schemeClr val="bg1">
                    <a:lumMod val="95000"/>
                    <a:lumOff val="5000"/>
                  </a:schemeClr>
                </a:solidFill>
                <a:latin typeface="Cascadia Code SemiBold" panose="020B0609020000020004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java.util.concurrent.locks.ReentrantLock</a:t>
            </a:r>
            <a:r>
              <a:rPr lang="en-US" sz="1800" dirty="0">
                <a:solidFill>
                  <a:schemeClr val="bg1">
                    <a:lumMod val="95000"/>
                    <a:lumOff val="5000"/>
                  </a:schemeClr>
                </a:solidFill>
                <a:latin typeface="Cascadia Code SemiBold" panose="020B0609020000020004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;</a:t>
            </a:r>
          </a:p>
          <a:p>
            <a:pPr marL="109728" indent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1800" dirty="0">
              <a:solidFill>
                <a:schemeClr val="bg1">
                  <a:lumMod val="95000"/>
                  <a:lumOff val="5000"/>
                </a:schemeClr>
              </a:solidFill>
              <a:latin typeface="Cascadia Code SemiBold" panose="020B0609020000020004"/>
              <a:ea typeface="Cascadia Code SemiBold" panose="020B0609020000020004" pitchFamily="49" charset="0"/>
              <a:cs typeface="Cascadia Code SemiBold" panose="020B0609020000020004" pitchFamily="49" charset="0"/>
            </a:endParaRPr>
          </a:p>
          <a:p>
            <a:pPr marL="109728" indent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>
                <a:solidFill>
                  <a:srgbClr val="0070C0"/>
                </a:solidFill>
                <a:latin typeface="Cascadia Code SemiBold" panose="020B0609020000020004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public class </a:t>
            </a:r>
            <a:r>
              <a:rPr lang="en-US" sz="1800" dirty="0" err="1">
                <a:solidFill>
                  <a:schemeClr val="bg1">
                    <a:lumMod val="95000"/>
                    <a:lumOff val="5000"/>
                  </a:schemeClr>
                </a:solidFill>
                <a:latin typeface="Cascadia Code SemiBold" panose="020B0609020000020004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AdvancedMonitorExample</a:t>
            </a:r>
            <a:r>
              <a:rPr lang="en-US" sz="1800" dirty="0">
                <a:solidFill>
                  <a:schemeClr val="bg1">
                    <a:lumMod val="95000"/>
                    <a:lumOff val="5000"/>
                  </a:schemeClr>
                </a:solidFill>
                <a:latin typeface="Cascadia Code SemiBold" panose="020B0609020000020004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 {</a:t>
            </a:r>
          </a:p>
          <a:p>
            <a:pPr marL="109728" indent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1800" dirty="0">
              <a:solidFill>
                <a:schemeClr val="bg1">
                  <a:lumMod val="95000"/>
                  <a:lumOff val="5000"/>
                </a:schemeClr>
              </a:solidFill>
              <a:latin typeface="Cascadia Code SemiBold" panose="020B0609020000020004"/>
              <a:ea typeface="Cascadia Code SemiBold" panose="020B0609020000020004" pitchFamily="49" charset="0"/>
              <a:cs typeface="Cascadia Code SemiBold" panose="020B0609020000020004" pitchFamily="49" charset="0"/>
            </a:endParaRPr>
          </a:p>
          <a:p>
            <a:pPr marL="109728" indent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>
                <a:solidFill>
                  <a:schemeClr val="bg1">
                    <a:lumMod val="95000"/>
                    <a:lumOff val="5000"/>
                  </a:schemeClr>
                </a:solidFill>
                <a:latin typeface="Cascadia Code SemiBold" panose="020B0609020000020004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  private final </a:t>
            </a:r>
            <a:r>
              <a:rPr lang="en-US" sz="1800" dirty="0" err="1">
                <a:solidFill>
                  <a:schemeClr val="bg1">
                    <a:lumMod val="95000"/>
                    <a:lumOff val="5000"/>
                  </a:schemeClr>
                </a:solidFill>
                <a:latin typeface="Cascadia Code SemiBold" panose="020B0609020000020004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ReentrantLock</a:t>
            </a:r>
            <a:r>
              <a:rPr lang="en-US" sz="1800" dirty="0">
                <a:solidFill>
                  <a:schemeClr val="bg1">
                    <a:lumMod val="95000"/>
                    <a:lumOff val="5000"/>
                  </a:schemeClr>
                </a:solidFill>
                <a:latin typeface="Cascadia Code SemiBold" panose="020B0609020000020004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 lock = new </a:t>
            </a:r>
            <a:r>
              <a:rPr lang="en-US" sz="1800" dirty="0" err="1">
                <a:solidFill>
                  <a:schemeClr val="bg1">
                    <a:lumMod val="95000"/>
                    <a:lumOff val="5000"/>
                  </a:schemeClr>
                </a:solidFill>
                <a:latin typeface="Cascadia Code SemiBold" panose="020B0609020000020004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ReentrantLock</a:t>
            </a:r>
            <a:r>
              <a:rPr lang="en-US" sz="1800" dirty="0">
                <a:solidFill>
                  <a:schemeClr val="bg1">
                    <a:lumMod val="95000"/>
                    <a:lumOff val="5000"/>
                  </a:schemeClr>
                </a:solidFill>
                <a:latin typeface="Cascadia Code SemiBold" panose="020B0609020000020004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();</a:t>
            </a:r>
          </a:p>
          <a:p>
            <a:pPr marL="109728" indent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>
                <a:solidFill>
                  <a:schemeClr val="bg1">
                    <a:lumMod val="95000"/>
                    <a:lumOff val="5000"/>
                  </a:schemeClr>
                </a:solidFill>
                <a:latin typeface="Cascadia Code SemiBold" panose="020B0609020000020004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  private final Condition </a:t>
            </a:r>
            <a:r>
              <a:rPr lang="en-US" sz="1800" dirty="0" err="1">
                <a:solidFill>
                  <a:schemeClr val="bg1">
                    <a:lumMod val="95000"/>
                    <a:lumOff val="5000"/>
                  </a:schemeClr>
                </a:solidFill>
                <a:latin typeface="Cascadia Code SemiBold" panose="020B0609020000020004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condition</a:t>
            </a:r>
            <a:r>
              <a:rPr lang="en-US" sz="1800" dirty="0">
                <a:solidFill>
                  <a:schemeClr val="bg1">
                    <a:lumMod val="95000"/>
                    <a:lumOff val="5000"/>
                  </a:schemeClr>
                </a:solidFill>
                <a:latin typeface="Cascadia Code SemiBold" panose="020B0609020000020004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 = </a:t>
            </a:r>
            <a:r>
              <a:rPr lang="en-US" sz="1800" dirty="0" err="1">
                <a:solidFill>
                  <a:schemeClr val="bg1">
                    <a:lumMod val="95000"/>
                    <a:lumOff val="5000"/>
                  </a:schemeClr>
                </a:solidFill>
                <a:latin typeface="Cascadia Code SemiBold" panose="020B0609020000020004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lock.newCondition</a:t>
            </a:r>
            <a:r>
              <a:rPr lang="en-US" sz="1800" dirty="0">
                <a:solidFill>
                  <a:schemeClr val="bg1">
                    <a:lumMod val="95000"/>
                    <a:lumOff val="5000"/>
                  </a:schemeClr>
                </a:solidFill>
                <a:latin typeface="Cascadia Code SemiBold" panose="020B0609020000020004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();</a:t>
            </a:r>
          </a:p>
          <a:p>
            <a:pPr marL="109728" indent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>
                <a:solidFill>
                  <a:schemeClr val="bg1">
                    <a:lumMod val="95000"/>
                    <a:lumOff val="5000"/>
                  </a:schemeClr>
                </a:solidFill>
                <a:latin typeface="Cascadia Code SemiBold" panose="020B0609020000020004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  private </a:t>
            </a:r>
            <a:r>
              <a:rPr lang="en-US" sz="1800" dirty="0" err="1">
                <a:solidFill>
                  <a:schemeClr val="bg1">
                    <a:lumMod val="95000"/>
                    <a:lumOff val="5000"/>
                  </a:schemeClr>
                </a:solidFill>
                <a:latin typeface="Cascadia Code SemiBold" panose="020B0609020000020004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boolean</a:t>
            </a:r>
            <a:r>
              <a:rPr lang="en-US" sz="1800" dirty="0">
                <a:solidFill>
                  <a:schemeClr val="bg1">
                    <a:lumMod val="95000"/>
                    <a:lumOff val="5000"/>
                  </a:schemeClr>
                </a:solidFill>
                <a:latin typeface="Cascadia Code SemiBold" panose="020B0609020000020004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 flag = false;</a:t>
            </a:r>
          </a:p>
          <a:p>
            <a:pPr marL="109728" indent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1800" b="1" dirty="0">
              <a:solidFill>
                <a:schemeClr val="bg1">
                  <a:lumMod val="95000"/>
                  <a:lumOff val="5000"/>
                </a:schemeClr>
              </a:solidFill>
              <a:latin typeface="Cascadia Code SemiBold" panose="020B0609020000020004" pitchFamily="49" charset="0"/>
              <a:ea typeface="Cascadia Code SemiBold" panose="020B0609020000020004" pitchFamily="49" charset="0"/>
              <a:cs typeface="Cascadia Code SemiBold" panose="020B0609020000020004" pitchFamily="49" charset="0"/>
            </a:endParaRPr>
          </a:p>
          <a:p>
            <a:pPr marL="109728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dirty="0">
                <a:solidFill>
                  <a:schemeClr val="bg1">
                    <a:lumMod val="95000"/>
                    <a:lumOff val="5000"/>
                  </a:schemeClr>
                </a:solidFill>
                <a:latin typeface="Cascadia Code SemiBold" panose="020B0609020000020004" pitchFamily="49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22281035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9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8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9" grpId="0"/>
      <p:bldP spid="1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ounded Rectangle 7"/>
          <p:cNvSpPr/>
          <p:nvPr/>
        </p:nvSpPr>
        <p:spPr>
          <a:xfrm>
            <a:off x="304800" y="381001"/>
            <a:ext cx="8524875" cy="645973"/>
          </a:xfrm>
          <a:prstGeom prst="roundRect">
            <a:avLst/>
          </a:prstGeom>
          <a:solidFill>
            <a:schemeClr val="accent5">
              <a:lumMod val="20000"/>
              <a:lumOff val="80000"/>
              <a:alpha val="27000"/>
            </a:schemeClr>
          </a:solidFill>
          <a:ln w="15875">
            <a:solidFill>
              <a:schemeClr val="tx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6000" dirty="0">
              <a:solidFill>
                <a:srgbClr val="0070C0"/>
              </a:solidFill>
            </a:endParaRPr>
          </a:p>
        </p:txBody>
      </p:sp>
      <p:sp>
        <p:nvSpPr>
          <p:cNvPr id="6" name="Content Placeholder 1"/>
          <p:cNvSpPr>
            <a:spLocks noGrp="1"/>
          </p:cNvSpPr>
          <p:nvPr>
            <p:ph idx="1"/>
          </p:nvPr>
        </p:nvSpPr>
        <p:spPr>
          <a:xfrm>
            <a:off x="466725" y="391183"/>
            <a:ext cx="8372475" cy="616833"/>
          </a:xfrm>
          <a:noFill/>
        </p:spPr>
        <p:txBody>
          <a:bodyPr>
            <a:normAutofit/>
          </a:bodyPr>
          <a:lstStyle/>
          <a:p>
            <a:pPr marL="109728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Counting</a:t>
            </a:r>
          </a:p>
        </p:txBody>
      </p:sp>
      <p:sp>
        <p:nvSpPr>
          <p:cNvPr id="7" name="Content Placeholder 1"/>
          <p:cNvSpPr txBox="1">
            <a:spLocks/>
          </p:cNvSpPr>
          <p:nvPr/>
        </p:nvSpPr>
        <p:spPr>
          <a:xfrm>
            <a:off x="304800" y="1219200"/>
            <a:ext cx="7924800" cy="5334000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Autofit/>
          </a:bodyPr>
          <a:lstStyle>
            <a:lvl1pPr marL="2857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20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8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6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109728" indent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1" dirty="0">
                <a:solidFill>
                  <a:schemeClr val="bg1"/>
                </a:solidFill>
                <a:latin typeface="Candara" panose="020E0502030303020204" pitchFamily="34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public class Counting {</a:t>
            </a:r>
            <a:br>
              <a:rPr lang="en-US" sz="1400" b="1" dirty="0">
                <a:solidFill>
                  <a:schemeClr val="bg1"/>
                </a:solidFill>
                <a:latin typeface="Candara" panose="020E0502030303020204" pitchFamily="34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</a:br>
            <a:r>
              <a:rPr lang="en-US" sz="1400" b="1" dirty="0">
                <a:solidFill>
                  <a:schemeClr val="bg1"/>
                </a:solidFill>
                <a:latin typeface="Candara" panose="020E0502030303020204" pitchFamily="34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   public static void main(String[] </a:t>
            </a:r>
            <a:r>
              <a:rPr lang="en-US" sz="1400" b="1" dirty="0" err="1">
                <a:solidFill>
                  <a:schemeClr val="bg1"/>
                </a:solidFill>
                <a:latin typeface="Candara" panose="020E0502030303020204" pitchFamily="34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args</a:t>
            </a:r>
            <a:r>
              <a:rPr lang="en-US" sz="1400" b="1" dirty="0">
                <a:solidFill>
                  <a:schemeClr val="bg1"/>
                </a:solidFill>
                <a:latin typeface="Candara" panose="020E0502030303020204" pitchFamily="34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) throws </a:t>
            </a:r>
            <a:r>
              <a:rPr lang="en-US" sz="1400" b="1" dirty="0" err="1">
                <a:solidFill>
                  <a:schemeClr val="bg1"/>
                </a:solidFill>
                <a:latin typeface="Candara" panose="020E0502030303020204" pitchFamily="34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InterruptedException</a:t>
            </a:r>
            <a:r>
              <a:rPr lang="en-US" sz="1400" b="1" dirty="0">
                <a:solidFill>
                  <a:schemeClr val="bg1"/>
                </a:solidFill>
                <a:latin typeface="Candara" panose="020E0502030303020204" pitchFamily="34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 {</a:t>
            </a:r>
            <a:br>
              <a:rPr lang="en-US" sz="1400" b="1" dirty="0">
                <a:solidFill>
                  <a:schemeClr val="bg1"/>
                </a:solidFill>
                <a:latin typeface="Candara" panose="020E0502030303020204" pitchFamily="34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</a:br>
            <a:r>
              <a:rPr lang="en-US" sz="300" b="1" dirty="0">
                <a:solidFill>
                  <a:schemeClr val="bg1"/>
                </a:solidFill>
                <a:latin typeface="Candara" panose="020E0502030303020204" pitchFamily="34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  </a:t>
            </a:r>
            <a:br>
              <a:rPr lang="en-US" sz="1400" b="1" dirty="0">
                <a:solidFill>
                  <a:schemeClr val="bg1"/>
                </a:solidFill>
                <a:latin typeface="Candara" panose="020E0502030303020204" pitchFamily="34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</a:br>
            <a:r>
              <a:rPr lang="en-US" sz="1400" b="1" dirty="0">
                <a:solidFill>
                  <a:schemeClr val="bg1"/>
                </a:solidFill>
                <a:latin typeface="Candara" panose="020E0502030303020204" pitchFamily="34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      class Counter {</a:t>
            </a:r>
            <a:br>
              <a:rPr lang="en-US" sz="1400" b="1" dirty="0">
                <a:solidFill>
                  <a:schemeClr val="bg1"/>
                </a:solidFill>
                <a:latin typeface="Candara" panose="020E0502030303020204" pitchFamily="34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</a:br>
            <a:r>
              <a:rPr lang="en-US" sz="1400" b="1" dirty="0">
                <a:solidFill>
                  <a:schemeClr val="bg1"/>
                </a:solidFill>
                <a:latin typeface="Candara" panose="020E0502030303020204" pitchFamily="34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          int counter = 0;</a:t>
            </a:r>
            <a:br>
              <a:rPr lang="en-US" sz="1400" b="1" dirty="0">
                <a:solidFill>
                  <a:schemeClr val="bg1"/>
                </a:solidFill>
                <a:latin typeface="Candara" panose="020E0502030303020204" pitchFamily="34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</a:br>
            <a:r>
              <a:rPr lang="en-US" sz="1400" b="1" dirty="0">
                <a:solidFill>
                  <a:schemeClr val="bg1"/>
                </a:solidFill>
                <a:latin typeface="Candara" panose="020E0502030303020204" pitchFamily="34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          public void increment() { counter++; }</a:t>
            </a:r>
            <a:br>
              <a:rPr lang="en-US" sz="1400" b="1" dirty="0">
                <a:solidFill>
                  <a:schemeClr val="bg1"/>
                </a:solidFill>
                <a:latin typeface="Candara" panose="020E0502030303020204" pitchFamily="34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</a:br>
            <a:r>
              <a:rPr lang="en-US" sz="1400" b="1" dirty="0">
                <a:solidFill>
                  <a:schemeClr val="bg1"/>
                </a:solidFill>
                <a:latin typeface="Candara" panose="020E0502030303020204" pitchFamily="34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          public int get() { return counter; }</a:t>
            </a:r>
            <a:br>
              <a:rPr lang="en-US" sz="1400" b="1" dirty="0">
                <a:solidFill>
                  <a:schemeClr val="bg1"/>
                </a:solidFill>
                <a:latin typeface="Candara" panose="020E0502030303020204" pitchFamily="34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</a:br>
            <a:r>
              <a:rPr lang="en-US" sz="1400" b="1" dirty="0">
                <a:solidFill>
                  <a:schemeClr val="bg1"/>
                </a:solidFill>
                <a:latin typeface="Candara" panose="020E0502030303020204" pitchFamily="34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      }</a:t>
            </a:r>
            <a:br>
              <a:rPr lang="en-US" sz="1400" b="1" dirty="0">
                <a:solidFill>
                  <a:schemeClr val="bg1"/>
                </a:solidFill>
                <a:latin typeface="Candara" panose="020E0502030303020204" pitchFamily="34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</a:br>
            <a:r>
              <a:rPr lang="en-US" sz="800" b="1" dirty="0">
                <a:solidFill>
                  <a:schemeClr val="bg1"/>
                </a:solidFill>
                <a:latin typeface="Candara" panose="020E0502030303020204" pitchFamily="34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   </a:t>
            </a:r>
            <a:br>
              <a:rPr lang="en-US" sz="1400" b="1" dirty="0">
                <a:solidFill>
                  <a:schemeClr val="bg1"/>
                </a:solidFill>
                <a:latin typeface="Candara" panose="020E0502030303020204" pitchFamily="34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</a:br>
            <a:r>
              <a:rPr lang="en-US" sz="1400" b="1" dirty="0">
                <a:solidFill>
                  <a:schemeClr val="bg1"/>
                </a:solidFill>
                <a:latin typeface="Candara" panose="020E0502030303020204" pitchFamily="34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      final Counter </a:t>
            </a:r>
            <a:r>
              <a:rPr lang="en-US" sz="1400" b="1" dirty="0" err="1">
                <a:solidFill>
                  <a:schemeClr val="bg1"/>
                </a:solidFill>
                <a:latin typeface="Candara" panose="020E0502030303020204" pitchFamily="34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counter</a:t>
            </a:r>
            <a:r>
              <a:rPr lang="en-US" sz="1400" b="1" dirty="0">
                <a:solidFill>
                  <a:schemeClr val="bg1"/>
                </a:solidFill>
                <a:latin typeface="Candara" panose="020E0502030303020204" pitchFamily="34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 = new Counter();</a:t>
            </a:r>
            <a:br>
              <a:rPr lang="en-US" sz="1400" b="1" dirty="0">
                <a:solidFill>
                  <a:schemeClr val="bg1"/>
                </a:solidFill>
                <a:latin typeface="Candara" panose="020E0502030303020204" pitchFamily="34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</a:br>
            <a:r>
              <a:rPr lang="en-US" sz="200" b="1" dirty="0">
                <a:solidFill>
                  <a:schemeClr val="bg1"/>
                </a:solidFill>
                <a:latin typeface="Candara" panose="020E0502030303020204" pitchFamily="34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       </a:t>
            </a:r>
            <a:r>
              <a:rPr lang="en-US" sz="800" b="1" dirty="0">
                <a:solidFill>
                  <a:schemeClr val="bg1"/>
                </a:solidFill>
                <a:latin typeface="Candara" panose="020E0502030303020204" pitchFamily="34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 </a:t>
            </a:r>
            <a:br>
              <a:rPr lang="en-US" sz="1400" b="1" dirty="0">
                <a:solidFill>
                  <a:schemeClr val="bg1"/>
                </a:solidFill>
                <a:latin typeface="Candara" panose="020E0502030303020204" pitchFamily="34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</a:br>
            <a:r>
              <a:rPr lang="en-US" sz="1400" b="1" dirty="0">
                <a:solidFill>
                  <a:schemeClr val="bg1"/>
                </a:solidFill>
                <a:latin typeface="Candara" panose="020E0502030303020204" pitchFamily="34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      class </a:t>
            </a:r>
            <a:r>
              <a:rPr lang="en-US" sz="1400" b="1" dirty="0" err="1">
                <a:solidFill>
                  <a:schemeClr val="bg1"/>
                </a:solidFill>
                <a:latin typeface="Candara" panose="020E0502030303020204" pitchFamily="34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CountingThread</a:t>
            </a:r>
            <a:r>
              <a:rPr lang="en-US" sz="1400" b="1" dirty="0">
                <a:solidFill>
                  <a:schemeClr val="bg1"/>
                </a:solidFill>
                <a:latin typeface="Candara" panose="020E0502030303020204" pitchFamily="34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 extends Thread {</a:t>
            </a:r>
            <a:br>
              <a:rPr lang="en-US" sz="1400" b="1" dirty="0">
                <a:solidFill>
                  <a:schemeClr val="bg1"/>
                </a:solidFill>
                <a:latin typeface="Candara" panose="020E0502030303020204" pitchFamily="34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</a:br>
            <a:r>
              <a:rPr lang="en-US" sz="1400" b="1" dirty="0">
                <a:solidFill>
                  <a:schemeClr val="bg1"/>
                </a:solidFill>
                <a:latin typeface="Candara" panose="020E0502030303020204" pitchFamily="34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         public void  run() {</a:t>
            </a:r>
            <a:br>
              <a:rPr lang="en-US" sz="1400" b="1" dirty="0">
                <a:solidFill>
                  <a:schemeClr val="bg1"/>
                </a:solidFill>
                <a:latin typeface="Candara" panose="020E0502030303020204" pitchFamily="34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</a:br>
            <a:r>
              <a:rPr lang="en-US" sz="1400" b="1" dirty="0">
                <a:solidFill>
                  <a:schemeClr val="bg1"/>
                </a:solidFill>
                <a:latin typeface="Candara" panose="020E0502030303020204" pitchFamily="34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             for (int x = 0; x &lt; 500000; x++) { </a:t>
            </a:r>
            <a:br>
              <a:rPr lang="en-US" sz="1400" b="1" dirty="0">
                <a:solidFill>
                  <a:schemeClr val="bg1"/>
                </a:solidFill>
                <a:latin typeface="Candara" panose="020E0502030303020204" pitchFamily="34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</a:br>
            <a:r>
              <a:rPr lang="en-US" sz="1400" b="1" dirty="0">
                <a:solidFill>
                  <a:schemeClr val="bg1"/>
                </a:solidFill>
                <a:latin typeface="Candara" panose="020E0502030303020204" pitchFamily="34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                 </a:t>
            </a:r>
            <a:r>
              <a:rPr lang="en-US" sz="1400" b="1" dirty="0" err="1">
                <a:solidFill>
                  <a:schemeClr val="bg1"/>
                </a:solidFill>
                <a:latin typeface="Candara" panose="020E0502030303020204" pitchFamily="34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counter.increment</a:t>
            </a:r>
            <a:r>
              <a:rPr lang="en-US" sz="1400" b="1" dirty="0">
                <a:solidFill>
                  <a:schemeClr val="bg1"/>
                </a:solidFill>
                <a:latin typeface="Candara" panose="020E0502030303020204" pitchFamily="34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();</a:t>
            </a:r>
            <a:br>
              <a:rPr lang="en-US" sz="1400" b="1" dirty="0">
                <a:solidFill>
                  <a:schemeClr val="bg1"/>
                </a:solidFill>
                <a:latin typeface="Candara" panose="020E0502030303020204" pitchFamily="34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</a:br>
            <a:r>
              <a:rPr lang="en-US" sz="1400" b="1" dirty="0">
                <a:solidFill>
                  <a:schemeClr val="bg1"/>
                </a:solidFill>
                <a:latin typeface="Candara" panose="020E0502030303020204" pitchFamily="34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       } } }</a:t>
            </a:r>
          </a:p>
          <a:p>
            <a:pPr marL="109728" indent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 b="1" dirty="0">
                <a:solidFill>
                  <a:schemeClr val="bg1"/>
                </a:solidFill>
                <a:latin typeface="Candara" panose="020E0502030303020204" pitchFamily="34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 </a:t>
            </a:r>
            <a:br>
              <a:rPr lang="en-US" sz="1400" b="1" dirty="0">
                <a:solidFill>
                  <a:schemeClr val="bg1"/>
                </a:solidFill>
                <a:latin typeface="Candara" panose="020E0502030303020204" pitchFamily="34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</a:br>
            <a:r>
              <a:rPr lang="en-US" sz="1400" b="1" dirty="0">
                <a:solidFill>
                  <a:schemeClr val="bg1"/>
                </a:solidFill>
                <a:latin typeface="Candara" panose="020E0502030303020204" pitchFamily="34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      </a:t>
            </a:r>
            <a:r>
              <a:rPr lang="en-US" sz="1400" b="1" dirty="0" err="1">
                <a:solidFill>
                  <a:schemeClr val="bg1"/>
                </a:solidFill>
                <a:latin typeface="Candara" panose="020E0502030303020204" pitchFamily="34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CountingThread</a:t>
            </a:r>
            <a:r>
              <a:rPr lang="en-US" sz="1400" b="1" dirty="0">
                <a:solidFill>
                  <a:schemeClr val="bg1"/>
                </a:solidFill>
                <a:latin typeface="Candara" panose="020E0502030303020204" pitchFamily="34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 t1 = new </a:t>
            </a:r>
            <a:r>
              <a:rPr lang="en-US" sz="1400" b="1" dirty="0" err="1">
                <a:solidFill>
                  <a:schemeClr val="bg1"/>
                </a:solidFill>
                <a:latin typeface="Candara" panose="020E0502030303020204" pitchFamily="34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CountingThread</a:t>
            </a:r>
            <a:r>
              <a:rPr lang="en-US" sz="1400" b="1" dirty="0">
                <a:solidFill>
                  <a:schemeClr val="bg1"/>
                </a:solidFill>
                <a:latin typeface="Candara" panose="020E0502030303020204" pitchFamily="34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();</a:t>
            </a:r>
            <a:br>
              <a:rPr lang="en-US" sz="1400" b="1" dirty="0">
                <a:solidFill>
                  <a:schemeClr val="bg1"/>
                </a:solidFill>
                <a:latin typeface="Candara" panose="020E0502030303020204" pitchFamily="34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</a:br>
            <a:r>
              <a:rPr lang="en-US" sz="1400" b="1" dirty="0">
                <a:solidFill>
                  <a:schemeClr val="bg1"/>
                </a:solidFill>
                <a:latin typeface="Candara" panose="020E0502030303020204" pitchFamily="34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      </a:t>
            </a:r>
            <a:r>
              <a:rPr lang="en-US" sz="1400" b="1" dirty="0" err="1">
                <a:solidFill>
                  <a:schemeClr val="bg1"/>
                </a:solidFill>
                <a:latin typeface="Candara" panose="020E0502030303020204" pitchFamily="34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CountingThread</a:t>
            </a:r>
            <a:r>
              <a:rPr lang="en-US" sz="1400" b="1" dirty="0">
                <a:solidFill>
                  <a:schemeClr val="bg1"/>
                </a:solidFill>
                <a:latin typeface="Candara" panose="020E0502030303020204" pitchFamily="34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 t2 = new </a:t>
            </a:r>
            <a:r>
              <a:rPr lang="en-US" sz="1400" b="1" dirty="0" err="1">
                <a:solidFill>
                  <a:schemeClr val="bg1"/>
                </a:solidFill>
                <a:latin typeface="Candara" panose="020E0502030303020204" pitchFamily="34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CountingThread</a:t>
            </a:r>
            <a:r>
              <a:rPr lang="en-US" sz="1400" b="1" dirty="0">
                <a:solidFill>
                  <a:schemeClr val="bg1"/>
                </a:solidFill>
                <a:latin typeface="Candara" panose="020E0502030303020204" pitchFamily="34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();</a:t>
            </a:r>
            <a:br>
              <a:rPr lang="en-US" sz="1400" b="1" dirty="0">
                <a:solidFill>
                  <a:schemeClr val="bg1"/>
                </a:solidFill>
                <a:latin typeface="Candara" panose="020E0502030303020204" pitchFamily="34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</a:br>
            <a:r>
              <a:rPr lang="en-US" sz="1400" b="1" dirty="0">
                <a:solidFill>
                  <a:schemeClr val="bg1"/>
                </a:solidFill>
                <a:latin typeface="Candara" panose="020E0502030303020204" pitchFamily="34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      t1.start(); t2.start();</a:t>
            </a:r>
            <a:br>
              <a:rPr lang="en-US" sz="1400" b="1" dirty="0">
                <a:solidFill>
                  <a:schemeClr val="bg1"/>
                </a:solidFill>
                <a:latin typeface="Candara" panose="020E0502030303020204" pitchFamily="34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</a:br>
            <a:r>
              <a:rPr lang="en-US" sz="1400" b="1" dirty="0">
                <a:solidFill>
                  <a:schemeClr val="bg1"/>
                </a:solidFill>
                <a:latin typeface="Candara" panose="020E0502030303020204" pitchFamily="34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      t1.join(); t2.join();</a:t>
            </a:r>
            <a:br>
              <a:rPr lang="en-US" sz="1400" b="1" dirty="0">
                <a:solidFill>
                  <a:schemeClr val="bg1"/>
                </a:solidFill>
                <a:latin typeface="Candara" panose="020E0502030303020204" pitchFamily="34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</a:br>
            <a:r>
              <a:rPr lang="en-US" sz="1400" b="1" dirty="0">
                <a:solidFill>
                  <a:schemeClr val="bg1"/>
                </a:solidFill>
                <a:latin typeface="Candara" panose="020E0502030303020204" pitchFamily="34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      </a:t>
            </a:r>
            <a:r>
              <a:rPr lang="en-US" sz="1400" b="1" dirty="0" err="1">
                <a:solidFill>
                  <a:schemeClr val="bg1"/>
                </a:solidFill>
                <a:latin typeface="Candara" panose="020E0502030303020204" pitchFamily="34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System.out.println</a:t>
            </a:r>
            <a:r>
              <a:rPr lang="en-US" sz="1400" b="1" dirty="0">
                <a:solidFill>
                  <a:schemeClr val="bg1"/>
                </a:solidFill>
                <a:latin typeface="Candara" panose="020E0502030303020204" pitchFamily="34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(</a:t>
            </a:r>
            <a:r>
              <a:rPr lang="en-US" sz="1400" b="1" dirty="0" err="1">
                <a:solidFill>
                  <a:schemeClr val="bg1"/>
                </a:solidFill>
                <a:latin typeface="Candara" panose="020E0502030303020204" pitchFamily="34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counter.get</a:t>
            </a:r>
            <a:r>
              <a:rPr lang="en-US" sz="1400" b="1" dirty="0">
                <a:solidFill>
                  <a:schemeClr val="bg1"/>
                </a:solidFill>
                <a:latin typeface="Candara" panose="020E0502030303020204" pitchFamily="34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());</a:t>
            </a:r>
            <a:br>
              <a:rPr lang="en-US" sz="1400" b="1" dirty="0">
                <a:solidFill>
                  <a:schemeClr val="bg1"/>
                </a:solidFill>
                <a:latin typeface="Candara" panose="020E0502030303020204" pitchFamily="34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</a:br>
            <a:r>
              <a:rPr lang="en-US" sz="1400" b="1" dirty="0">
                <a:solidFill>
                  <a:schemeClr val="bg1"/>
                </a:solidFill>
                <a:latin typeface="Candara" panose="020E0502030303020204" pitchFamily="34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} }</a:t>
            </a:r>
            <a:endParaRPr lang="en-US" sz="1100" b="1" dirty="0">
              <a:solidFill>
                <a:schemeClr val="bg1"/>
              </a:solidFill>
              <a:latin typeface="Candara" panose="020E0502030303020204" pitchFamily="34" charset="0"/>
              <a:ea typeface="Cascadia Code SemiBold" panose="020B0609020000020004" pitchFamily="49" charset="0"/>
              <a:cs typeface="Cascadia Code SemiBold" panose="020B0609020000020004" pitchFamily="49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6324600" y="391183"/>
            <a:ext cx="116089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i="1" dirty="0">
                <a:solidFill>
                  <a:schemeClr val="tx1">
                    <a:lumMod val="50000"/>
                  </a:schemeClr>
                </a:solidFill>
                <a:latin typeface="Bahnschrift" panose="020B0502040204020203" pitchFamily="34" charset="0"/>
                <a:cs typeface="Arial" panose="020B0604020202020204" pitchFamily="34" charset="0"/>
              </a:rPr>
              <a:t>Java threads </a:t>
            </a:r>
          </a:p>
          <a:p>
            <a:r>
              <a:rPr lang="en-US" sz="1200" i="1" dirty="0">
                <a:solidFill>
                  <a:schemeClr val="tx1">
                    <a:lumMod val="50000"/>
                  </a:schemeClr>
                </a:solidFill>
                <a:latin typeface="Bahnschrift" panose="020B0502040204020203" pitchFamily="34" charset="0"/>
                <a:cs typeface="Arial" panose="020B0604020202020204" pitchFamily="34" charset="0"/>
              </a:rPr>
              <a:t>codes from</a:t>
            </a:r>
          </a:p>
          <a:p>
            <a:r>
              <a:rPr lang="en-US" sz="1200" i="1" dirty="0">
                <a:solidFill>
                  <a:schemeClr val="tx1">
                    <a:lumMod val="50000"/>
                  </a:schemeClr>
                </a:solidFill>
                <a:latin typeface="Bahnschrift" panose="020B0502040204020203" pitchFamily="34" charset="0"/>
              </a:rPr>
              <a:t>Marko </a:t>
            </a:r>
            <a:r>
              <a:rPr lang="en-US" sz="1200" i="1" dirty="0" err="1">
                <a:solidFill>
                  <a:schemeClr val="tx1">
                    <a:lumMod val="50000"/>
                  </a:schemeClr>
                </a:solidFill>
                <a:latin typeface="Bahnschrift" panose="020B0502040204020203" pitchFamily="34" charset="0"/>
              </a:rPr>
              <a:t>Dvečko</a:t>
            </a:r>
            <a:endParaRPr lang="en-US" sz="1200" i="1" dirty="0">
              <a:solidFill>
                <a:schemeClr val="tx1">
                  <a:lumMod val="50000"/>
                </a:schemeClr>
              </a:solidFill>
              <a:latin typeface="Bahnschrift" panose="020B0502040204020203" pitchFamily="34" charset="0"/>
            </a:endParaRPr>
          </a:p>
        </p:txBody>
      </p: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7541D7CD-E2D1-40B3-8BF9-D476D0DBBEF7}"/>
              </a:ext>
            </a:extLst>
          </p:cNvPr>
          <p:cNvSpPr/>
          <p:nvPr/>
        </p:nvSpPr>
        <p:spPr>
          <a:xfrm>
            <a:off x="4661297" y="1905000"/>
            <a:ext cx="3886200" cy="4409416"/>
          </a:xfrm>
          <a:prstGeom prst="roundRect">
            <a:avLst/>
          </a:prstGeom>
          <a:solidFill>
            <a:schemeClr val="accent5">
              <a:lumMod val="40000"/>
              <a:lumOff val="60000"/>
              <a:alpha val="43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4609FE8-C16B-40E3-9F5A-7497D32D97AF}"/>
              </a:ext>
            </a:extLst>
          </p:cNvPr>
          <p:cNvSpPr txBox="1"/>
          <p:nvPr/>
        </p:nvSpPr>
        <p:spPr>
          <a:xfrm>
            <a:off x="4953000" y="2103705"/>
            <a:ext cx="342900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>
                <a:solidFill>
                  <a:schemeClr val="bg1">
                    <a:lumMod val="85000"/>
                    <a:lumOff val="15000"/>
                  </a:schemeClr>
                </a:solidFill>
                <a:latin typeface="Bahnschrift SemiBold" panose="020B0502040204020203" pitchFamily="34" charset="0"/>
              </a:rPr>
              <a:t>Run this and we get </a:t>
            </a:r>
            <a:r>
              <a:rPr lang="en-US" i="1" dirty="0">
                <a:solidFill>
                  <a:srgbClr val="BE442C"/>
                </a:solidFill>
                <a:latin typeface="Bahnschrift SemiBold" panose="020B0502040204020203" pitchFamily="34" charset="0"/>
              </a:rPr>
              <a:t>673194</a:t>
            </a:r>
          </a:p>
          <a:p>
            <a:r>
              <a:rPr lang="en-US" i="1" dirty="0">
                <a:solidFill>
                  <a:schemeClr val="bg1">
                    <a:lumMod val="85000"/>
                    <a:lumOff val="15000"/>
                  </a:schemeClr>
                </a:solidFill>
                <a:latin typeface="Bahnschrift SemiBold" panose="020B0502040204020203" pitchFamily="34" charset="0"/>
              </a:rPr>
              <a:t>Or then </a:t>
            </a:r>
            <a:r>
              <a:rPr lang="en-US" i="1" dirty="0">
                <a:solidFill>
                  <a:srgbClr val="BE442C"/>
                </a:solidFill>
                <a:latin typeface="Bahnschrift SemiBold" panose="020B0502040204020203" pitchFamily="34" charset="0"/>
              </a:rPr>
              <a:t>599213 </a:t>
            </a:r>
            <a:r>
              <a:rPr lang="en-US" i="1" dirty="0">
                <a:solidFill>
                  <a:schemeClr val="bg1">
                    <a:lumMod val="85000"/>
                    <a:lumOff val="15000"/>
                  </a:schemeClr>
                </a:solidFill>
                <a:latin typeface="Bahnschrift SemiBold" panose="020B0502040204020203" pitchFamily="34" charset="0"/>
              </a:rPr>
              <a:t>or</a:t>
            </a:r>
            <a:r>
              <a:rPr lang="en-US" i="1" dirty="0">
                <a:solidFill>
                  <a:srgbClr val="BE442C"/>
                </a:solidFill>
                <a:latin typeface="Bahnschrift SemiBold" panose="020B0502040204020203" pitchFamily="34" charset="0"/>
              </a:rPr>
              <a:t> 879943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i="1" dirty="0">
                <a:solidFill>
                  <a:srgbClr val="BE442C"/>
                </a:solidFill>
                <a:latin typeface="Bahnschrift SemiBold" panose="020B0502040204020203" pitchFamily="34" charset="0"/>
              </a:rPr>
              <a:t>We expect 1000000</a:t>
            </a:r>
          </a:p>
          <a:p>
            <a:r>
              <a:rPr lang="en-US" i="1" dirty="0">
                <a:solidFill>
                  <a:schemeClr val="bg1">
                    <a:lumMod val="85000"/>
                    <a:lumOff val="15000"/>
                  </a:schemeClr>
                </a:solidFill>
                <a:latin typeface="Bahnschrift SemiBold" panose="020B0502040204020203" pitchFamily="34" charset="0"/>
              </a:rPr>
              <a:t>But get something different every run (non determinism) 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E70F06E-A0E3-456F-9734-2C72132AFDA0}"/>
              </a:ext>
            </a:extLst>
          </p:cNvPr>
          <p:cNvSpPr txBox="1"/>
          <p:nvPr/>
        </p:nvSpPr>
        <p:spPr>
          <a:xfrm>
            <a:off x="4889897" y="4532888"/>
            <a:ext cx="3555206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en-US" sz="2000" b="1" i="1" dirty="0">
                <a:solidFill>
                  <a:schemeClr val="bg1">
                    <a:lumMod val="75000"/>
                    <a:lumOff val="25000"/>
                  </a:schemeClr>
                </a:solidFill>
                <a:latin typeface="Bahnschrift SemiBold" panose="020B0502040204020203" pitchFamily="34" charset="0"/>
              </a:rPr>
              <a:t>This is a </a:t>
            </a:r>
            <a:r>
              <a:rPr lang="en-US" sz="2000" b="1" i="1" dirty="0">
                <a:solidFill>
                  <a:srgbClr val="C00000"/>
                </a:solidFill>
                <a:latin typeface="Bahnschrift SemiBold" panose="020B0502040204020203" pitchFamily="34" charset="0"/>
              </a:rPr>
              <a:t>race condition</a:t>
            </a:r>
          </a:p>
          <a:p>
            <a:r>
              <a:rPr lang="en-US" b="1" i="1" dirty="0">
                <a:solidFill>
                  <a:schemeClr val="bg1">
                    <a:lumMod val="85000"/>
                    <a:lumOff val="15000"/>
                  </a:schemeClr>
                </a:solidFill>
                <a:latin typeface="Bahnschrift SemiBold" panose="020B0502040204020203" pitchFamily="34" charset="0"/>
              </a:rPr>
              <a:t>One way threads interfere with each others’ correct use of the shared resource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AB419F8-8D72-412C-AA60-C094E27C39B5}"/>
              </a:ext>
            </a:extLst>
          </p:cNvPr>
          <p:cNvSpPr txBox="1"/>
          <p:nvPr/>
        </p:nvSpPr>
        <p:spPr>
          <a:xfrm>
            <a:off x="4889897" y="3852081"/>
            <a:ext cx="3429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>
                <a:solidFill>
                  <a:schemeClr val="bg1">
                    <a:lumMod val="85000"/>
                    <a:lumOff val="15000"/>
                  </a:schemeClr>
                </a:solidFill>
                <a:latin typeface="Bahnschrift SemiBold" panose="020B0502040204020203" pitchFamily="34" charset="0"/>
              </a:rPr>
              <a:t>This increment is not executing </a:t>
            </a:r>
            <a:r>
              <a:rPr lang="en-US" i="1" dirty="0">
                <a:solidFill>
                  <a:srgbClr val="C00000"/>
                </a:solidFill>
                <a:latin typeface="Bahnschrift SemiBold" panose="020B0502040204020203" pitchFamily="34" charset="0"/>
              </a:rPr>
              <a:t>atomically</a:t>
            </a:r>
          </a:p>
        </p:txBody>
      </p:sp>
      <p:sp>
        <p:nvSpPr>
          <p:cNvPr id="5" name="Freeform: Shape 4">
            <a:extLst>
              <a:ext uri="{FF2B5EF4-FFF2-40B4-BE49-F238E27FC236}">
                <a16:creationId xmlns:a16="http://schemas.microsoft.com/office/drawing/2014/main" id="{E5A66536-415B-4BB3-8C1C-33F4AB782ACD}"/>
              </a:ext>
            </a:extLst>
          </p:cNvPr>
          <p:cNvSpPr/>
          <p:nvPr/>
        </p:nvSpPr>
        <p:spPr>
          <a:xfrm>
            <a:off x="2805526" y="4175246"/>
            <a:ext cx="2005013" cy="313231"/>
          </a:xfrm>
          <a:custGeom>
            <a:avLst/>
            <a:gdLst>
              <a:gd name="connsiteX0" fmla="*/ 1900238 w 1900238"/>
              <a:gd name="connsiteY0" fmla="*/ 85725 h 501888"/>
              <a:gd name="connsiteX1" fmla="*/ 1714500 w 1900238"/>
              <a:gd name="connsiteY1" fmla="*/ 28575 h 501888"/>
              <a:gd name="connsiteX2" fmla="*/ 1585913 w 1900238"/>
              <a:gd name="connsiteY2" fmla="*/ 14287 h 501888"/>
              <a:gd name="connsiteX3" fmla="*/ 1528763 w 1900238"/>
              <a:gd name="connsiteY3" fmla="*/ 0 h 501888"/>
              <a:gd name="connsiteX4" fmla="*/ 1171575 w 1900238"/>
              <a:gd name="connsiteY4" fmla="*/ 14287 h 501888"/>
              <a:gd name="connsiteX5" fmla="*/ 1071563 w 1900238"/>
              <a:gd name="connsiteY5" fmla="*/ 28575 h 501888"/>
              <a:gd name="connsiteX6" fmla="*/ 971550 w 1900238"/>
              <a:gd name="connsiteY6" fmla="*/ 85725 h 501888"/>
              <a:gd name="connsiteX7" fmla="*/ 900113 w 1900238"/>
              <a:gd name="connsiteY7" fmla="*/ 171450 h 501888"/>
              <a:gd name="connsiteX8" fmla="*/ 857250 w 1900238"/>
              <a:gd name="connsiteY8" fmla="*/ 200025 h 501888"/>
              <a:gd name="connsiteX9" fmla="*/ 814388 w 1900238"/>
              <a:gd name="connsiteY9" fmla="*/ 242887 h 501888"/>
              <a:gd name="connsiteX10" fmla="*/ 771525 w 1900238"/>
              <a:gd name="connsiteY10" fmla="*/ 257175 h 501888"/>
              <a:gd name="connsiteX11" fmla="*/ 685800 w 1900238"/>
              <a:gd name="connsiteY11" fmla="*/ 300037 h 501888"/>
              <a:gd name="connsiteX12" fmla="*/ 542925 w 1900238"/>
              <a:gd name="connsiteY12" fmla="*/ 371475 h 501888"/>
              <a:gd name="connsiteX13" fmla="*/ 500063 w 1900238"/>
              <a:gd name="connsiteY13" fmla="*/ 400050 h 501888"/>
              <a:gd name="connsiteX14" fmla="*/ 457200 w 1900238"/>
              <a:gd name="connsiteY14" fmla="*/ 442912 h 501888"/>
              <a:gd name="connsiteX15" fmla="*/ 314325 w 1900238"/>
              <a:gd name="connsiteY15" fmla="*/ 485775 h 501888"/>
              <a:gd name="connsiteX16" fmla="*/ 271463 w 1900238"/>
              <a:gd name="connsiteY16" fmla="*/ 500062 h 501888"/>
              <a:gd name="connsiteX17" fmla="*/ 0 w 1900238"/>
              <a:gd name="connsiteY17" fmla="*/ 500062 h 5018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1900238" h="501888">
                <a:moveTo>
                  <a:pt x="1900238" y="85725"/>
                </a:moveTo>
                <a:cubicBezTo>
                  <a:pt x="1838325" y="66675"/>
                  <a:pt x="1777666" y="42931"/>
                  <a:pt x="1714500" y="28575"/>
                </a:cubicBezTo>
                <a:cubicBezTo>
                  <a:pt x="1672446" y="19017"/>
                  <a:pt x="1628538" y="20845"/>
                  <a:pt x="1585913" y="14287"/>
                </a:cubicBezTo>
                <a:cubicBezTo>
                  <a:pt x="1566505" y="11301"/>
                  <a:pt x="1547813" y="4762"/>
                  <a:pt x="1528763" y="0"/>
                </a:cubicBezTo>
                <a:cubicBezTo>
                  <a:pt x="1409700" y="4762"/>
                  <a:pt x="1290501" y="6854"/>
                  <a:pt x="1171575" y="14287"/>
                </a:cubicBezTo>
                <a:cubicBezTo>
                  <a:pt x="1137965" y="16388"/>
                  <a:pt x="1104052" y="19714"/>
                  <a:pt x="1071563" y="28575"/>
                </a:cubicBezTo>
                <a:cubicBezTo>
                  <a:pt x="1040887" y="36941"/>
                  <a:pt x="998408" y="67820"/>
                  <a:pt x="971550" y="85725"/>
                </a:cubicBezTo>
                <a:cubicBezTo>
                  <a:pt x="943454" y="127868"/>
                  <a:pt x="941364" y="137074"/>
                  <a:pt x="900113" y="171450"/>
                </a:cubicBezTo>
                <a:cubicBezTo>
                  <a:pt x="886921" y="182443"/>
                  <a:pt x="870442" y="189032"/>
                  <a:pt x="857250" y="200025"/>
                </a:cubicBezTo>
                <a:cubicBezTo>
                  <a:pt x="841728" y="212960"/>
                  <a:pt x="831200" y="231679"/>
                  <a:pt x="814388" y="242887"/>
                </a:cubicBezTo>
                <a:cubicBezTo>
                  <a:pt x="801857" y="251241"/>
                  <a:pt x="784996" y="250440"/>
                  <a:pt x="771525" y="257175"/>
                </a:cubicBezTo>
                <a:cubicBezTo>
                  <a:pt x="660745" y="312565"/>
                  <a:pt x="793531" y="264128"/>
                  <a:pt x="685800" y="300037"/>
                </a:cubicBezTo>
                <a:cubicBezTo>
                  <a:pt x="583737" y="368079"/>
                  <a:pt x="633392" y="348857"/>
                  <a:pt x="542925" y="371475"/>
                </a:cubicBezTo>
                <a:cubicBezTo>
                  <a:pt x="528638" y="381000"/>
                  <a:pt x="513254" y="389057"/>
                  <a:pt x="500063" y="400050"/>
                </a:cubicBezTo>
                <a:cubicBezTo>
                  <a:pt x="484541" y="412985"/>
                  <a:pt x="474334" y="432203"/>
                  <a:pt x="457200" y="442912"/>
                </a:cubicBezTo>
                <a:cubicBezTo>
                  <a:pt x="406006" y="474908"/>
                  <a:pt x="370395" y="471758"/>
                  <a:pt x="314325" y="485775"/>
                </a:cubicBezTo>
                <a:cubicBezTo>
                  <a:pt x="299715" y="489428"/>
                  <a:pt x="286508" y="499378"/>
                  <a:pt x="271463" y="500062"/>
                </a:cubicBezTo>
                <a:cubicBezTo>
                  <a:pt x="181069" y="504171"/>
                  <a:pt x="90488" y="500062"/>
                  <a:pt x="0" y="500062"/>
                </a:cubicBezTo>
              </a:path>
            </a:pathLst>
          </a:custGeom>
          <a:noFill/>
          <a:ln w="34925">
            <a:solidFill>
              <a:srgbClr val="FF0000"/>
            </a:solidFill>
            <a:tailEnd type="triangle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93207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8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8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8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8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800"/>
                            </p:stCondLst>
                            <p:childTnLst>
                              <p:par>
                                <p:cTn id="20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8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8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8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9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9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9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900"/>
                            </p:stCondLst>
                            <p:childTnLst>
                              <p:par>
                                <p:cTn id="33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5" dur="9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9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9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9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2" grpId="0"/>
      <p:bldP spid="3" grpId="0" animBg="1"/>
      <p:bldP spid="4" grpId="0"/>
      <p:bldP spid="9" grpId="0"/>
      <p:bldP spid="10" grpId="0"/>
      <p:bldP spid="5" grpId="0" animBg="1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ounded Rectangle 7"/>
          <p:cNvSpPr/>
          <p:nvPr/>
        </p:nvSpPr>
        <p:spPr>
          <a:xfrm>
            <a:off x="304800" y="381002"/>
            <a:ext cx="8524875" cy="609600"/>
          </a:xfrm>
          <a:prstGeom prst="roundRect">
            <a:avLst/>
          </a:prstGeom>
          <a:solidFill>
            <a:schemeClr val="accent5">
              <a:lumMod val="20000"/>
              <a:lumOff val="80000"/>
              <a:alpha val="27000"/>
            </a:schemeClr>
          </a:solidFill>
          <a:ln w="15875">
            <a:solidFill>
              <a:schemeClr val="tx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6000" dirty="0">
              <a:solidFill>
                <a:srgbClr val="0070C0"/>
              </a:solidFill>
            </a:endParaRPr>
          </a:p>
        </p:txBody>
      </p:sp>
      <p:sp>
        <p:nvSpPr>
          <p:cNvPr id="6" name="Content Placeholder 1"/>
          <p:cNvSpPr>
            <a:spLocks noGrp="1"/>
          </p:cNvSpPr>
          <p:nvPr>
            <p:ph idx="1"/>
          </p:nvPr>
        </p:nvSpPr>
        <p:spPr>
          <a:xfrm>
            <a:off x="380998" y="381001"/>
            <a:ext cx="8372475" cy="609600"/>
          </a:xfrm>
          <a:noFill/>
        </p:spPr>
        <p:txBody>
          <a:bodyPr>
            <a:normAutofit/>
          </a:bodyPr>
          <a:lstStyle/>
          <a:p>
            <a:pPr marL="109728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 Java Threads… </a:t>
            </a:r>
          </a:p>
        </p:txBody>
      </p:sp>
      <p:sp>
        <p:nvSpPr>
          <p:cNvPr id="11" name="Content Placeholder 1"/>
          <p:cNvSpPr txBox="1">
            <a:spLocks/>
          </p:cNvSpPr>
          <p:nvPr/>
        </p:nvSpPr>
        <p:spPr>
          <a:xfrm>
            <a:off x="304798" y="1219200"/>
            <a:ext cx="8077201" cy="5410199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Autofit/>
          </a:bodyPr>
          <a:lstStyle>
            <a:lvl1pPr marL="2857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20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8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6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109728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chemeClr val="bg1">
                    <a:lumMod val="95000"/>
                    <a:lumOff val="5000"/>
                  </a:schemeClr>
                </a:solidFill>
                <a:latin typeface="Cascadia Code SemiBold" panose="020B0609020000020004" pitchFamily="49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  public void </a:t>
            </a:r>
            <a:r>
              <a:rPr lang="en-US" sz="1600" dirty="0" err="1">
                <a:solidFill>
                  <a:schemeClr val="bg1">
                    <a:lumMod val="95000"/>
                    <a:lumOff val="5000"/>
                  </a:schemeClr>
                </a:solidFill>
                <a:latin typeface="Cascadia Code SemiBold" panose="020B0609020000020004" pitchFamily="49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awaitCondition</a:t>
            </a:r>
            <a:r>
              <a:rPr lang="en-US" sz="1600" dirty="0">
                <a:solidFill>
                  <a:schemeClr val="bg1">
                    <a:lumMod val="95000"/>
                    <a:lumOff val="5000"/>
                  </a:schemeClr>
                </a:solidFill>
                <a:latin typeface="Cascadia Code SemiBold" panose="020B0609020000020004" pitchFamily="49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() throws </a:t>
            </a:r>
            <a:r>
              <a:rPr lang="en-US" sz="1600" dirty="0" err="1">
                <a:solidFill>
                  <a:schemeClr val="bg1">
                    <a:lumMod val="95000"/>
                    <a:lumOff val="5000"/>
                  </a:schemeClr>
                </a:solidFill>
                <a:latin typeface="Cascadia Code SemiBold" panose="020B0609020000020004" pitchFamily="49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InterruptedException</a:t>
            </a:r>
            <a:r>
              <a:rPr lang="en-US" sz="1600" dirty="0">
                <a:solidFill>
                  <a:schemeClr val="bg1">
                    <a:lumMod val="95000"/>
                    <a:lumOff val="5000"/>
                  </a:schemeClr>
                </a:solidFill>
                <a:latin typeface="Cascadia Code SemiBold" panose="020B0609020000020004" pitchFamily="49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 {</a:t>
            </a:r>
          </a:p>
          <a:p>
            <a:pPr marL="109728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chemeClr val="bg1">
                    <a:lumMod val="95000"/>
                    <a:lumOff val="5000"/>
                  </a:schemeClr>
                </a:solidFill>
                <a:latin typeface="Cascadia Code SemiBold" panose="020B0609020000020004" pitchFamily="49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    </a:t>
            </a:r>
            <a:r>
              <a:rPr lang="en-US" sz="1600" dirty="0" err="1">
                <a:solidFill>
                  <a:schemeClr val="bg1">
                    <a:lumMod val="95000"/>
                    <a:lumOff val="5000"/>
                  </a:schemeClr>
                </a:solidFill>
                <a:latin typeface="Cascadia Code SemiBold" panose="020B0609020000020004" pitchFamily="49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lock.lock</a:t>
            </a:r>
            <a:r>
              <a:rPr lang="en-US" sz="1600" dirty="0">
                <a:solidFill>
                  <a:schemeClr val="bg1">
                    <a:lumMod val="95000"/>
                    <a:lumOff val="5000"/>
                  </a:schemeClr>
                </a:solidFill>
                <a:latin typeface="Cascadia Code SemiBold" panose="020B0609020000020004" pitchFamily="49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();</a:t>
            </a:r>
          </a:p>
          <a:p>
            <a:pPr marL="109728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chemeClr val="bg1">
                    <a:lumMod val="95000"/>
                    <a:lumOff val="5000"/>
                  </a:schemeClr>
                </a:solidFill>
                <a:latin typeface="Cascadia Code SemiBold" panose="020B0609020000020004" pitchFamily="49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    try {</a:t>
            </a:r>
          </a:p>
          <a:p>
            <a:pPr marL="109728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chemeClr val="bg1">
                    <a:lumMod val="95000"/>
                    <a:lumOff val="5000"/>
                  </a:schemeClr>
                </a:solidFill>
                <a:latin typeface="Cascadia Code SemiBold" panose="020B0609020000020004" pitchFamily="49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      while (!flag) {</a:t>
            </a:r>
          </a:p>
          <a:p>
            <a:pPr marL="109728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chemeClr val="bg1">
                    <a:lumMod val="95000"/>
                    <a:lumOff val="5000"/>
                  </a:schemeClr>
                </a:solidFill>
                <a:latin typeface="Cascadia Code SemiBold" panose="020B0609020000020004" pitchFamily="49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        </a:t>
            </a:r>
            <a:r>
              <a:rPr lang="en-US" sz="1600" dirty="0" err="1">
                <a:solidFill>
                  <a:schemeClr val="bg1">
                    <a:lumMod val="95000"/>
                    <a:lumOff val="5000"/>
                  </a:schemeClr>
                </a:solidFill>
                <a:latin typeface="Cascadia Code SemiBold" panose="020B0609020000020004" pitchFamily="49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condition.await</a:t>
            </a:r>
            <a:r>
              <a:rPr lang="en-US" sz="1600" dirty="0">
                <a:solidFill>
                  <a:schemeClr val="bg1">
                    <a:lumMod val="95000"/>
                    <a:lumOff val="5000"/>
                  </a:schemeClr>
                </a:solidFill>
                <a:latin typeface="Cascadia Code SemiBold" panose="020B0609020000020004" pitchFamily="49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(); </a:t>
            </a:r>
            <a:r>
              <a:rPr lang="en-US" sz="1600" dirty="0">
                <a:solidFill>
                  <a:srgbClr val="0070C0"/>
                </a:solidFill>
                <a:latin typeface="Cascadia Code SemiBold" panose="020B0609020000020004" pitchFamily="49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// Wait until the </a:t>
            </a:r>
          </a:p>
          <a:p>
            <a:pPr marL="109728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rgbClr val="0070C0"/>
                </a:solidFill>
                <a:latin typeface="Cascadia Code SemiBold" panose="020B0609020000020004" pitchFamily="49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                           // condition is signaled</a:t>
            </a:r>
          </a:p>
          <a:p>
            <a:pPr marL="109728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chemeClr val="bg1">
                    <a:lumMod val="95000"/>
                    <a:lumOff val="5000"/>
                  </a:schemeClr>
                </a:solidFill>
                <a:latin typeface="Cascadia Code SemiBold" panose="020B0609020000020004" pitchFamily="49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      }</a:t>
            </a:r>
          </a:p>
          <a:p>
            <a:pPr marL="109728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chemeClr val="bg1">
                    <a:lumMod val="95000"/>
                    <a:lumOff val="5000"/>
                  </a:schemeClr>
                </a:solidFill>
                <a:latin typeface="Cascadia Code SemiBold" panose="020B0609020000020004" pitchFamily="49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      // Condition is true, proceed with the work</a:t>
            </a:r>
          </a:p>
          <a:p>
            <a:pPr marL="109728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chemeClr val="bg1">
                    <a:lumMod val="95000"/>
                    <a:lumOff val="5000"/>
                  </a:schemeClr>
                </a:solidFill>
                <a:latin typeface="Cascadia Code SemiBold" panose="020B0609020000020004" pitchFamily="49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    } finally {  </a:t>
            </a:r>
            <a:r>
              <a:rPr lang="en-US" sz="1600" dirty="0" err="1">
                <a:solidFill>
                  <a:schemeClr val="bg1">
                    <a:lumMod val="95000"/>
                    <a:lumOff val="5000"/>
                  </a:schemeClr>
                </a:solidFill>
                <a:latin typeface="Cascadia Code SemiBold" panose="020B0609020000020004" pitchFamily="49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lock.unlock</a:t>
            </a:r>
            <a:r>
              <a:rPr lang="en-US" sz="1600" dirty="0">
                <a:solidFill>
                  <a:schemeClr val="bg1">
                    <a:lumMod val="95000"/>
                    <a:lumOff val="5000"/>
                  </a:schemeClr>
                </a:solidFill>
                <a:latin typeface="Cascadia Code SemiBold" panose="020B0609020000020004" pitchFamily="49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(); }</a:t>
            </a:r>
          </a:p>
          <a:p>
            <a:pPr marL="109728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chemeClr val="bg1">
                    <a:lumMod val="95000"/>
                    <a:lumOff val="5000"/>
                  </a:schemeClr>
                </a:solidFill>
                <a:latin typeface="Cascadia Code SemiBold" panose="020B0609020000020004" pitchFamily="49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  }</a:t>
            </a:r>
          </a:p>
          <a:p>
            <a:pPr marL="109728" indent="0">
              <a:spcBef>
                <a:spcPts val="120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chemeClr val="bg1">
                    <a:lumMod val="95000"/>
                    <a:lumOff val="5000"/>
                  </a:schemeClr>
                </a:solidFill>
                <a:latin typeface="Cascadia Code SemiBold" panose="020B0609020000020004" pitchFamily="49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  public void </a:t>
            </a:r>
            <a:r>
              <a:rPr lang="en-US" sz="1600" dirty="0" err="1">
                <a:solidFill>
                  <a:schemeClr val="bg1">
                    <a:lumMod val="95000"/>
                    <a:lumOff val="5000"/>
                  </a:schemeClr>
                </a:solidFill>
                <a:latin typeface="Cascadia Code SemiBold" panose="020B0609020000020004" pitchFamily="49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signalCondition</a:t>
            </a:r>
            <a:r>
              <a:rPr lang="en-US" sz="1600" dirty="0">
                <a:solidFill>
                  <a:schemeClr val="bg1">
                    <a:lumMod val="95000"/>
                    <a:lumOff val="5000"/>
                  </a:schemeClr>
                </a:solidFill>
                <a:latin typeface="Cascadia Code SemiBold" panose="020B0609020000020004" pitchFamily="49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() {</a:t>
            </a:r>
          </a:p>
          <a:p>
            <a:pPr marL="109728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chemeClr val="bg1">
                    <a:lumMod val="95000"/>
                    <a:lumOff val="5000"/>
                  </a:schemeClr>
                </a:solidFill>
                <a:latin typeface="Cascadia Code SemiBold" panose="020B0609020000020004" pitchFamily="49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    </a:t>
            </a:r>
            <a:r>
              <a:rPr lang="en-US" sz="1600" dirty="0" err="1">
                <a:solidFill>
                  <a:schemeClr val="bg1">
                    <a:lumMod val="95000"/>
                    <a:lumOff val="5000"/>
                  </a:schemeClr>
                </a:solidFill>
                <a:latin typeface="Cascadia Code SemiBold" panose="020B0609020000020004" pitchFamily="49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lock.lock</a:t>
            </a:r>
            <a:r>
              <a:rPr lang="en-US" sz="1600" dirty="0">
                <a:solidFill>
                  <a:schemeClr val="bg1">
                    <a:lumMod val="95000"/>
                    <a:lumOff val="5000"/>
                  </a:schemeClr>
                </a:solidFill>
                <a:latin typeface="Cascadia Code SemiBold" panose="020B0609020000020004" pitchFamily="49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();</a:t>
            </a:r>
          </a:p>
          <a:p>
            <a:pPr marL="109728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chemeClr val="bg1">
                    <a:lumMod val="95000"/>
                    <a:lumOff val="5000"/>
                  </a:schemeClr>
                </a:solidFill>
                <a:latin typeface="Cascadia Code SemiBold" panose="020B0609020000020004" pitchFamily="49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      try {</a:t>
            </a:r>
          </a:p>
          <a:p>
            <a:pPr marL="109728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chemeClr val="bg1">
                    <a:lumMod val="95000"/>
                    <a:lumOff val="5000"/>
                  </a:schemeClr>
                </a:solidFill>
                <a:latin typeface="Cascadia Code SemiBold" panose="020B0609020000020004" pitchFamily="49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        flag = true;</a:t>
            </a:r>
          </a:p>
          <a:p>
            <a:pPr marL="109728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chemeClr val="bg1">
                    <a:lumMod val="95000"/>
                    <a:lumOff val="5000"/>
                  </a:schemeClr>
                </a:solidFill>
                <a:latin typeface="Cascadia Code SemiBold" panose="020B0609020000020004" pitchFamily="49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        </a:t>
            </a:r>
            <a:r>
              <a:rPr lang="en-US" sz="1600" dirty="0" err="1">
                <a:solidFill>
                  <a:schemeClr val="bg1">
                    <a:lumMod val="95000"/>
                    <a:lumOff val="5000"/>
                  </a:schemeClr>
                </a:solidFill>
                <a:latin typeface="Cascadia Code SemiBold" panose="020B0609020000020004" pitchFamily="49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condition.signal</a:t>
            </a:r>
            <a:r>
              <a:rPr lang="en-US" sz="1600" dirty="0">
                <a:solidFill>
                  <a:schemeClr val="bg1">
                    <a:lumMod val="95000"/>
                    <a:lumOff val="5000"/>
                  </a:schemeClr>
                </a:solidFill>
                <a:latin typeface="Cascadia Code SemiBold" panose="020B0609020000020004" pitchFamily="49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(); </a:t>
            </a:r>
            <a:r>
              <a:rPr lang="en-US" sz="1600" dirty="0">
                <a:solidFill>
                  <a:srgbClr val="0070C0"/>
                </a:solidFill>
                <a:latin typeface="Cascadia Code SemiBold" panose="020B0609020000020004" pitchFamily="49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// Signal one waiting thread</a:t>
            </a:r>
          </a:p>
          <a:p>
            <a:pPr marL="109728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rgbClr val="0070C0"/>
                </a:solidFill>
                <a:latin typeface="Cascadia Code SemiBold" panose="020B0609020000020004" pitchFamily="49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           // Alt, use </a:t>
            </a:r>
            <a:r>
              <a:rPr lang="en-US" sz="1600" dirty="0" err="1">
                <a:solidFill>
                  <a:srgbClr val="0070C0"/>
                </a:solidFill>
                <a:latin typeface="Cascadia Code SemiBold" panose="020B0609020000020004" pitchFamily="49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condition.signalAll</a:t>
            </a:r>
            <a:r>
              <a:rPr lang="en-US" sz="1600" dirty="0">
                <a:solidFill>
                  <a:srgbClr val="0070C0"/>
                </a:solidFill>
                <a:latin typeface="Cascadia Code SemiBold" panose="020B0609020000020004" pitchFamily="49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(); </a:t>
            </a:r>
          </a:p>
          <a:p>
            <a:pPr marL="109728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rgbClr val="0070C0"/>
                </a:solidFill>
                <a:latin typeface="Cascadia Code SemiBold" panose="020B0609020000020004" pitchFamily="49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           // to signal all waiting threads</a:t>
            </a:r>
          </a:p>
          <a:p>
            <a:pPr marL="109728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chemeClr val="bg1">
                    <a:lumMod val="95000"/>
                    <a:lumOff val="5000"/>
                  </a:schemeClr>
                </a:solidFill>
                <a:latin typeface="Cascadia Code SemiBold" panose="020B0609020000020004" pitchFamily="49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      } finally {  </a:t>
            </a:r>
            <a:r>
              <a:rPr lang="en-US" sz="1600" dirty="0" err="1">
                <a:solidFill>
                  <a:schemeClr val="bg1">
                    <a:lumMod val="95000"/>
                    <a:lumOff val="5000"/>
                  </a:schemeClr>
                </a:solidFill>
                <a:latin typeface="Cascadia Code SemiBold" panose="020B0609020000020004" pitchFamily="49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lock.unlock</a:t>
            </a:r>
            <a:r>
              <a:rPr lang="en-US" sz="1600" dirty="0">
                <a:solidFill>
                  <a:schemeClr val="bg1">
                    <a:lumMod val="95000"/>
                    <a:lumOff val="5000"/>
                  </a:schemeClr>
                </a:solidFill>
                <a:latin typeface="Cascadia Code SemiBold" panose="020B0609020000020004" pitchFamily="49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(); } </a:t>
            </a:r>
          </a:p>
          <a:p>
            <a:pPr marL="109728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chemeClr val="bg1">
                    <a:lumMod val="95000"/>
                    <a:lumOff val="5000"/>
                  </a:schemeClr>
                </a:solidFill>
                <a:latin typeface="Cascadia Code SemiBold" panose="020B0609020000020004" pitchFamily="49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  }</a:t>
            </a:r>
          </a:p>
          <a:p>
            <a:pPr marL="109728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rgbClr val="0070C0"/>
                </a:solidFill>
                <a:latin typeface="Cascadia Code SemiBold" panose="020B0609020000020004" pitchFamily="49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} // close class                                 </a:t>
            </a:r>
            <a:r>
              <a:rPr lang="en-US" sz="1600" i="1" dirty="0">
                <a:solidFill>
                  <a:schemeClr val="accent5">
                    <a:lumMod val="60000"/>
                    <a:lumOff val="40000"/>
                  </a:schemeClr>
                </a:solidFill>
                <a:latin typeface="Cascadia Code SemiBold" panose="020B0609020000020004" pitchFamily="49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// from </a:t>
            </a:r>
            <a:r>
              <a:rPr lang="en-US" sz="1600" i="1" dirty="0" err="1">
                <a:solidFill>
                  <a:schemeClr val="accent5">
                    <a:lumMod val="60000"/>
                    <a:lumOff val="40000"/>
                  </a:schemeClr>
                </a:solidFill>
                <a:latin typeface="Cascadia Code SemiBold" panose="020B0609020000020004" pitchFamily="49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chatGPT</a:t>
            </a:r>
            <a:endParaRPr lang="en-US" sz="1600" i="1" dirty="0">
              <a:solidFill>
                <a:schemeClr val="accent5">
                  <a:lumMod val="60000"/>
                  <a:lumOff val="40000"/>
                </a:schemeClr>
              </a:solidFill>
              <a:latin typeface="Cascadia Code SemiBold" panose="020B0609020000020004" pitchFamily="49" charset="0"/>
              <a:ea typeface="Cascadia Code SemiBold" panose="020B0609020000020004" pitchFamily="49" charset="0"/>
              <a:cs typeface="Cascadia Code SemiBold" panose="020B06090200000200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880686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ounded Rectangle 7"/>
          <p:cNvSpPr/>
          <p:nvPr/>
        </p:nvSpPr>
        <p:spPr>
          <a:xfrm>
            <a:off x="304800" y="381002"/>
            <a:ext cx="8524875" cy="609600"/>
          </a:xfrm>
          <a:prstGeom prst="roundRect">
            <a:avLst/>
          </a:prstGeom>
          <a:solidFill>
            <a:schemeClr val="accent5">
              <a:lumMod val="20000"/>
              <a:lumOff val="80000"/>
              <a:alpha val="27000"/>
            </a:schemeClr>
          </a:solidFill>
          <a:ln w="15875">
            <a:solidFill>
              <a:schemeClr val="tx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6000" dirty="0">
              <a:solidFill>
                <a:srgbClr val="0070C0"/>
              </a:solidFill>
            </a:endParaRPr>
          </a:p>
        </p:txBody>
      </p:sp>
      <p:sp>
        <p:nvSpPr>
          <p:cNvPr id="6" name="Content Placeholder 1"/>
          <p:cNvSpPr>
            <a:spLocks noGrp="1"/>
          </p:cNvSpPr>
          <p:nvPr>
            <p:ph idx="1"/>
          </p:nvPr>
        </p:nvSpPr>
        <p:spPr>
          <a:xfrm>
            <a:off x="380998" y="381001"/>
            <a:ext cx="8372475" cy="609600"/>
          </a:xfrm>
          <a:noFill/>
        </p:spPr>
        <p:txBody>
          <a:bodyPr>
            <a:normAutofit/>
          </a:bodyPr>
          <a:lstStyle/>
          <a:p>
            <a:pPr marL="109728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Java Thread Control</a:t>
            </a:r>
          </a:p>
        </p:txBody>
      </p:sp>
      <p:sp>
        <p:nvSpPr>
          <p:cNvPr id="7" name="Content Placeholder 1"/>
          <p:cNvSpPr txBox="1">
            <a:spLocks/>
          </p:cNvSpPr>
          <p:nvPr/>
        </p:nvSpPr>
        <p:spPr>
          <a:xfrm>
            <a:off x="304799" y="1965549"/>
            <a:ext cx="8524875" cy="3978051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Autofit/>
          </a:bodyPr>
          <a:lstStyle>
            <a:lvl1pPr marL="2857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20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8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6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109728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1" dirty="0">
                <a:solidFill>
                  <a:schemeClr val="bg1"/>
                </a:solidFill>
                <a:latin typeface="Bahnschrift" panose="020B0502040204020203" pitchFamily="34" charset="0"/>
                <a:cs typeface="Arial" panose="020B0604020202020204" pitchFamily="34" charset="0"/>
              </a:rPr>
              <a:t>These methods are from Thread class</a:t>
            </a:r>
          </a:p>
          <a:p>
            <a:pPr marL="274320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70C0"/>
                </a:solidFill>
                <a:latin typeface="Bahnschrift" panose="020B0502040204020203" pitchFamily="34" charset="0"/>
                <a:cs typeface="Arial" panose="020B0604020202020204" pitchFamily="34" charset="0"/>
              </a:rPr>
              <a:t>public static void sleep( long </a:t>
            </a:r>
            <a:r>
              <a:rPr lang="en-US" dirty="0" err="1">
                <a:solidFill>
                  <a:srgbClr val="0070C0"/>
                </a:solidFill>
                <a:latin typeface="Bahnschrift" panose="020B0502040204020203" pitchFamily="34" charset="0"/>
                <a:cs typeface="Arial" panose="020B0604020202020204" pitchFamily="34" charset="0"/>
              </a:rPr>
              <a:t>millis</a:t>
            </a:r>
            <a:r>
              <a:rPr lang="en-US" dirty="0">
                <a:solidFill>
                  <a:srgbClr val="0070C0"/>
                </a:solidFill>
                <a:latin typeface="Bahnschrift" panose="020B0502040204020203" pitchFamily="34" charset="0"/>
                <a:cs typeface="Arial" panose="020B0604020202020204" pitchFamily="34" charset="0"/>
              </a:rPr>
              <a:t> ) throws </a:t>
            </a:r>
            <a:r>
              <a:rPr lang="en-US" dirty="0" err="1">
                <a:solidFill>
                  <a:srgbClr val="0070C0"/>
                </a:solidFill>
                <a:latin typeface="Bahnschrift" panose="020B0502040204020203" pitchFamily="34" charset="0"/>
                <a:cs typeface="Arial" panose="020B0604020202020204" pitchFamily="34" charset="0"/>
              </a:rPr>
              <a:t>InterruptedException</a:t>
            </a:r>
            <a:endParaRPr lang="en-US" dirty="0">
              <a:solidFill>
                <a:srgbClr val="0070C0"/>
              </a:solidFill>
              <a:latin typeface="Bahnschrift" panose="020B0502040204020203" pitchFamily="34" charset="0"/>
              <a:cs typeface="Arial" panose="020B0604020202020204" pitchFamily="34" charset="0"/>
            </a:endParaRPr>
          </a:p>
          <a:p>
            <a:pPr marL="274320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70C0"/>
                </a:solidFill>
                <a:latin typeface="Bahnschrift" panose="020B0502040204020203" pitchFamily="34" charset="0"/>
                <a:cs typeface="Arial" panose="020B0604020202020204" pitchFamily="34" charset="0"/>
              </a:rPr>
              <a:t>public static void yield( )</a:t>
            </a:r>
          </a:p>
          <a:p>
            <a:pPr marL="274320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70C0"/>
                </a:solidFill>
                <a:latin typeface="Bahnschrift" panose="020B0502040204020203" pitchFamily="34" charset="0"/>
                <a:cs typeface="Arial" panose="020B0604020202020204" pitchFamily="34" charset="0"/>
              </a:rPr>
              <a:t>public final void join( ) throws </a:t>
            </a:r>
            <a:r>
              <a:rPr lang="en-US" dirty="0" err="1">
                <a:solidFill>
                  <a:srgbClr val="0070C0"/>
                </a:solidFill>
                <a:latin typeface="Bahnschrift" panose="020B0502040204020203" pitchFamily="34" charset="0"/>
                <a:cs typeface="Arial" panose="020B0604020202020204" pitchFamily="34" charset="0"/>
              </a:rPr>
              <a:t>InterruptedException</a:t>
            </a:r>
            <a:endParaRPr lang="en-US" dirty="0">
              <a:solidFill>
                <a:srgbClr val="0070C0"/>
              </a:solidFill>
              <a:latin typeface="Bahnschrift" panose="020B0502040204020203" pitchFamily="34" charset="0"/>
              <a:cs typeface="Arial" panose="020B0604020202020204" pitchFamily="34" charset="0"/>
            </a:endParaRPr>
          </a:p>
          <a:p>
            <a:pPr marL="274320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70C0"/>
                </a:solidFill>
                <a:latin typeface="Bahnschrift" panose="020B0502040204020203" pitchFamily="34" charset="0"/>
                <a:cs typeface="Arial" panose="020B0604020202020204" pitchFamily="34" charset="0"/>
              </a:rPr>
              <a:t>public final void </a:t>
            </a:r>
            <a:r>
              <a:rPr lang="en-US" dirty="0" err="1">
                <a:solidFill>
                  <a:srgbClr val="0070C0"/>
                </a:solidFill>
                <a:latin typeface="Bahnschrift" panose="020B0502040204020203" pitchFamily="34" charset="0"/>
                <a:cs typeface="Arial" panose="020B0604020202020204" pitchFamily="34" charset="0"/>
              </a:rPr>
              <a:t>setPriority</a:t>
            </a:r>
            <a:r>
              <a:rPr lang="en-US" dirty="0">
                <a:solidFill>
                  <a:srgbClr val="0070C0"/>
                </a:solidFill>
                <a:latin typeface="Bahnschrift" panose="020B0502040204020203" pitchFamily="34" charset="0"/>
                <a:cs typeface="Arial" panose="020B0604020202020204" pitchFamily="34" charset="0"/>
              </a:rPr>
              <a:t>( </a:t>
            </a:r>
            <a:r>
              <a:rPr lang="en-US" dirty="0" err="1">
                <a:solidFill>
                  <a:srgbClr val="0070C0"/>
                </a:solidFill>
                <a:latin typeface="Bahnschrift" panose="020B0502040204020203" pitchFamily="34" charset="0"/>
                <a:cs typeface="Arial" panose="020B0604020202020204" pitchFamily="34" charset="0"/>
              </a:rPr>
              <a:t>int</a:t>
            </a:r>
            <a:r>
              <a:rPr lang="en-US" dirty="0">
                <a:solidFill>
                  <a:srgbClr val="0070C0"/>
                </a:solidFill>
                <a:latin typeface="Bahnschrift" panose="020B0502040204020203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Bahnschrift" panose="020B0502040204020203" pitchFamily="34" charset="0"/>
                <a:cs typeface="Arial" panose="020B0604020202020204" pitchFamily="34" charset="0"/>
              </a:rPr>
              <a:t>newPriority</a:t>
            </a:r>
            <a:r>
              <a:rPr lang="en-US" dirty="0">
                <a:solidFill>
                  <a:srgbClr val="0070C0"/>
                </a:solidFill>
                <a:latin typeface="Bahnschrift" panose="020B0502040204020203" pitchFamily="34" charset="0"/>
                <a:cs typeface="Arial" panose="020B0604020202020204" pitchFamily="34" charset="0"/>
              </a:rPr>
              <a:t> )</a:t>
            </a:r>
          </a:p>
          <a:p>
            <a:pPr marL="109728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1800" dirty="0">
              <a:solidFill>
                <a:schemeClr val="bg1"/>
              </a:solidFill>
              <a:latin typeface="Bahnschrift" panose="020B0502040204020203" pitchFamily="34" charset="0"/>
              <a:cs typeface="Arial" panose="020B0604020202020204" pitchFamily="34" charset="0"/>
            </a:endParaRPr>
          </a:p>
          <a:p>
            <a:pPr marL="109728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1" dirty="0">
                <a:solidFill>
                  <a:schemeClr val="bg1"/>
                </a:solidFill>
                <a:latin typeface="Bahnschrift" panose="020B0502040204020203" pitchFamily="34" charset="0"/>
                <a:cs typeface="Arial" panose="020B0604020202020204" pitchFamily="34" charset="0"/>
              </a:rPr>
              <a:t>Methods from Object class</a:t>
            </a:r>
          </a:p>
          <a:p>
            <a:pPr marL="274320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70C0"/>
                </a:solidFill>
                <a:latin typeface="Bahnschrift" panose="020B0502040204020203" pitchFamily="34" charset="0"/>
                <a:cs typeface="Arial" panose="020B0604020202020204" pitchFamily="34" charset="0"/>
              </a:rPr>
              <a:t>public final void wait( ) throws </a:t>
            </a:r>
            <a:r>
              <a:rPr lang="en-US" dirty="0" err="1">
                <a:solidFill>
                  <a:srgbClr val="0070C0"/>
                </a:solidFill>
                <a:latin typeface="Bahnschrift" panose="020B0502040204020203" pitchFamily="34" charset="0"/>
                <a:cs typeface="Arial" panose="020B0604020202020204" pitchFamily="34" charset="0"/>
              </a:rPr>
              <a:t>InterruptedException</a:t>
            </a:r>
            <a:endParaRPr lang="en-US" dirty="0">
              <a:solidFill>
                <a:srgbClr val="0070C0"/>
              </a:solidFill>
              <a:latin typeface="Bahnschrift" panose="020B0502040204020203" pitchFamily="34" charset="0"/>
              <a:cs typeface="Arial" panose="020B0604020202020204" pitchFamily="34" charset="0"/>
            </a:endParaRPr>
          </a:p>
          <a:p>
            <a:pPr marL="274320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70C0"/>
                </a:solidFill>
                <a:latin typeface="Bahnschrift" panose="020B0502040204020203" pitchFamily="34" charset="0"/>
                <a:cs typeface="Arial" panose="020B0604020202020204" pitchFamily="34" charset="0"/>
              </a:rPr>
              <a:t>public final void notify( )</a:t>
            </a:r>
          </a:p>
          <a:p>
            <a:pPr marL="274320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70C0"/>
                </a:solidFill>
                <a:latin typeface="Bahnschrift" panose="020B0502040204020203" pitchFamily="34" charset="0"/>
                <a:cs typeface="Arial" panose="020B0604020202020204" pitchFamily="34" charset="0"/>
              </a:rPr>
              <a:t>public final void </a:t>
            </a:r>
            <a:r>
              <a:rPr lang="en-US" dirty="0" err="1">
                <a:solidFill>
                  <a:srgbClr val="0070C0"/>
                </a:solidFill>
                <a:latin typeface="Bahnschrift" panose="020B0502040204020203" pitchFamily="34" charset="0"/>
                <a:cs typeface="Arial" panose="020B0604020202020204" pitchFamily="34" charset="0"/>
              </a:rPr>
              <a:t>notifyAll</a:t>
            </a:r>
            <a:r>
              <a:rPr lang="en-US" dirty="0">
                <a:solidFill>
                  <a:srgbClr val="0070C0"/>
                </a:solidFill>
                <a:latin typeface="Bahnschrift" panose="020B0502040204020203" pitchFamily="34" charset="0"/>
                <a:cs typeface="Arial" panose="020B0604020202020204" pitchFamily="34" charset="0"/>
              </a:rPr>
              <a:t>( )</a:t>
            </a:r>
          </a:p>
        </p:txBody>
      </p:sp>
      <p:sp>
        <p:nvSpPr>
          <p:cNvPr id="5" name="Content Placeholder 1"/>
          <p:cNvSpPr txBox="1">
            <a:spLocks/>
          </p:cNvSpPr>
          <p:nvPr/>
        </p:nvSpPr>
        <p:spPr>
          <a:xfrm>
            <a:off x="304799" y="1295400"/>
            <a:ext cx="7848600" cy="441549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Autofit/>
          </a:bodyPr>
          <a:lstStyle>
            <a:lvl1pPr marL="2857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20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8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6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109728" indent="0">
              <a:buNone/>
            </a:pPr>
            <a:r>
              <a:rPr lang="en-US" sz="2800" b="1" dirty="0">
                <a:solidFill>
                  <a:srgbClr val="BE442C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Methods to control thread execution and state</a:t>
            </a:r>
          </a:p>
        </p:txBody>
      </p:sp>
    </p:spTree>
    <p:extLst>
      <p:ext uri="{BB962C8B-B14F-4D97-AF65-F5344CB8AC3E}">
        <p14:creationId xmlns:p14="http://schemas.microsoft.com/office/powerpoint/2010/main" val="30140909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ounded Rectangle 7"/>
          <p:cNvSpPr/>
          <p:nvPr/>
        </p:nvSpPr>
        <p:spPr>
          <a:xfrm>
            <a:off x="304800" y="387599"/>
            <a:ext cx="8524875" cy="603001"/>
          </a:xfrm>
          <a:prstGeom prst="roundRect">
            <a:avLst/>
          </a:prstGeom>
          <a:solidFill>
            <a:schemeClr val="accent5">
              <a:lumMod val="20000"/>
              <a:lumOff val="80000"/>
              <a:alpha val="27000"/>
            </a:schemeClr>
          </a:solidFill>
          <a:ln w="15875">
            <a:solidFill>
              <a:schemeClr val="tx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6000" dirty="0">
              <a:solidFill>
                <a:srgbClr val="0070C0"/>
              </a:solidFill>
            </a:endParaRPr>
          </a:p>
        </p:txBody>
      </p:sp>
      <p:sp>
        <p:nvSpPr>
          <p:cNvPr id="6" name="Content Placeholder 1"/>
          <p:cNvSpPr>
            <a:spLocks noGrp="1"/>
          </p:cNvSpPr>
          <p:nvPr>
            <p:ph idx="1"/>
          </p:nvPr>
        </p:nvSpPr>
        <p:spPr>
          <a:xfrm>
            <a:off x="381001" y="387599"/>
            <a:ext cx="8429624" cy="603001"/>
          </a:xfrm>
          <a:noFill/>
        </p:spPr>
        <p:txBody>
          <a:bodyPr>
            <a:normAutofit/>
          </a:bodyPr>
          <a:lstStyle/>
          <a:p>
            <a:pPr marL="109728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Java Thread Control</a:t>
            </a:r>
          </a:p>
        </p:txBody>
      </p:sp>
      <p:sp>
        <p:nvSpPr>
          <p:cNvPr id="7" name="Content Placeholder 1"/>
          <p:cNvSpPr txBox="1">
            <a:spLocks/>
          </p:cNvSpPr>
          <p:nvPr/>
        </p:nvSpPr>
        <p:spPr>
          <a:xfrm>
            <a:off x="304799" y="2041749"/>
            <a:ext cx="8524875" cy="2606451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Autofit/>
          </a:bodyPr>
          <a:lstStyle>
            <a:lvl1pPr marL="2857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20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8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6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109728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>
                <a:solidFill>
                  <a:schemeClr val="bg1"/>
                </a:solidFill>
                <a:latin typeface="Bahnschrift" panose="020B0502040204020203" pitchFamily="34" charset="0"/>
                <a:cs typeface="Arial" panose="020B0604020202020204" pitchFamily="34" charset="0"/>
              </a:rPr>
              <a:t>Thread </a:t>
            </a:r>
            <a:r>
              <a:rPr lang="en-US" dirty="0" err="1">
                <a:solidFill>
                  <a:schemeClr val="bg1"/>
                </a:solidFill>
                <a:latin typeface="Bahnschrift" panose="020B0502040204020203" pitchFamily="34" charset="0"/>
                <a:cs typeface="Arial" panose="020B0604020202020204" pitchFamily="34" charset="0"/>
              </a:rPr>
              <a:t>tt</a:t>
            </a:r>
            <a:r>
              <a:rPr lang="en-US" dirty="0">
                <a:solidFill>
                  <a:schemeClr val="bg1"/>
                </a:solidFill>
                <a:latin typeface="Bahnschrift" panose="020B0502040204020203" pitchFamily="34" charset="0"/>
                <a:cs typeface="Arial" panose="020B0604020202020204" pitchFamily="34" charset="0"/>
              </a:rPr>
              <a:t> = new Thread( );    </a:t>
            </a:r>
            <a:r>
              <a:rPr lang="en-US" dirty="0">
                <a:solidFill>
                  <a:srgbClr val="0070C0"/>
                </a:solidFill>
                <a:latin typeface="Bahnschrift" panose="020B0502040204020203" pitchFamily="34" charset="0"/>
                <a:cs typeface="Arial" panose="020B0604020202020204" pitchFamily="34" charset="0"/>
              </a:rPr>
              <a:t>// </a:t>
            </a:r>
            <a:r>
              <a:rPr lang="en-US" dirty="0" err="1">
                <a:solidFill>
                  <a:srgbClr val="0070C0"/>
                </a:solidFill>
                <a:latin typeface="Bahnschrift" panose="020B0502040204020203" pitchFamily="34" charset="0"/>
                <a:cs typeface="Arial" panose="020B0604020202020204" pitchFamily="34" charset="0"/>
              </a:rPr>
              <a:t>th</a:t>
            </a:r>
            <a:r>
              <a:rPr lang="en-US" dirty="0">
                <a:solidFill>
                  <a:srgbClr val="0070C0"/>
                </a:solidFill>
                <a:latin typeface="Bahnschrift" panose="020B0502040204020203" pitchFamily="34" charset="0"/>
                <a:cs typeface="Arial" panose="020B0604020202020204" pitchFamily="34" charset="0"/>
              </a:rPr>
              <a:t> state new</a:t>
            </a:r>
          </a:p>
          <a:p>
            <a:pPr marL="109728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err="1">
                <a:solidFill>
                  <a:schemeClr val="bg1"/>
                </a:solidFill>
                <a:latin typeface="Bahnschrift" panose="020B0502040204020203" pitchFamily="34" charset="0"/>
                <a:cs typeface="Arial" panose="020B0604020202020204" pitchFamily="34" charset="0"/>
              </a:rPr>
              <a:t>tt.start</a:t>
            </a:r>
            <a:r>
              <a:rPr lang="en-US" dirty="0">
                <a:solidFill>
                  <a:schemeClr val="bg1"/>
                </a:solidFill>
                <a:latin typeface="Bahnschrift" panose="020B0502040204020203" pitchFamily="34" charset="0"/>
                <a:cs typeface="Arial" panose="020B0604020202020204" pitchFamily="34" charset="0"/>
              </a:rPr>
              <a:t>( );    </a:t>
            </a:r>
            <a:r>
              <a:rPr lang="en-US" dirty="0">
                <a:solidFill>
                  <a:srgbClr val="0070C0"/>
                </a:solidFill>
                <a:latin typeface="Bahnschrift" panose="020B0502040204020203" pitchFamily="34" charset="0"/>
                <a:cs typeface="Arial" panose="020B0604020202020204" pitchFamily="34" charset="0"/>
              </a:rPr>
              <a:t>// </a:t>
            </a:r>
            <a:r>
              <a:rPr lang="en-US" dirty="0" err="1">
                <a:solidFill>
                  <a:srgbClr val="0070C0"/>
                </a:solidFill>
                <a:latin typeface="Bahnschrift" panose="020B0502040204020203" pitchFamily="34" charset="0"/>
                <a:cs typeface="Arial" panose="020B0604020202020204" pitchFamily="34" charset="0"/>
              </a:rPr>
              <a:t>th</a:t>
            </a:r>
            <a:r>
              <a:rPr lang="en-US" dirty="0">
                <a:solidFill>
                  <a:srgbClr val="0070C0"/>
                </a:solidFill>
                <a:latin typeface="Bahnschrift" panose="020B0502040204020203" pitchFamily="34" charset="0"/>
                <a:cs typeface="Arial" panose="020B0604020202020204" pitchFamily="34" charset="0"/>
              </a:rPr>
              <a:t> state runnable and running</a:t>
            </a:r>
          </a:p>
          <a:p>
            <a:pPr marL="109728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err="1">
                <a:solidFill>
                  <a:schemeClr val="bg1"/>
                </a:solidFill>
                <a:latin typeface="Bahnschrift" panose="020B0502040204020203" pitchFamily="34" charset="0"/>
                <a:cs typeface="Arial" panose="020B0604020202020204" pitchFamily="34" charset="0"/>
              </a:rPr>
              <a:t>tt.join</a:t>
            </a:r>
            <a:r>
              <a:rPr lang="en-US" dirty="0">
                <a:solidFill>
                  <a:schemeClr val="bg1"/>
                </a:solidFill>
                <a:latin typeface="Bahnschrift" panose="020B0502040204020203" pitchFamily="34" charset="0"/>
                <a:cs typeface="Arial" panose="020B0604020202020204" pitchFamily="34" charset="0"/>
              </a:rPr>
              <a:t>( );     </a:t>
            </a:r>
            <a:r>
              <a:rPr lang="en-US" dirty="0">
                <a:solidFill>
                  <a:srgbClr val="0070C0"/>
                </a:solidFill>
                <a:latin typeface="Bahnschrift" panose="020B0502040204020203" pitchFamily="34" charset="0"/>
                <a:cs typeface="Arial" panose="020B0604020202020204" pitchFamily="34" charset="0"/>
              </a:rPr>
              <a:t>// current thread (like main) waits for </a:t>
            </a:r>
            <a:r>
              <a:rPr lang="en-US" dirty="0" err="1">
                <a:solidFill>
                  <a:srgbClr val="0070C0"/>
                </a:solidFill>
                <a:latin typeface="Bahnschrift" panose="020B0502040204020203" pitchFamily="34" charset="0"/>
                <a:cs typeface="Arial" panose="020B0604020202020204" pitchFamily="34" charset="0"/>
              </a:rPr>
              <a:t>tt</a:t>
            </a:r>
            <a:r>
              <a:rPr lang="en-US" dirty="0">
                <a:solidFill>
                  <a:srgbClr val="0070C0"/>
                </a:solidFill>
                <a:latin typeface="Bahnschrift" panose="020B0502040204020203" pitchFamily="34" charset="0"/>
                <a:cs typeface="Arial" panose="020B0604020202020204" pitchFamily="34" charset="0"/>
              </a:rPr>
              <a:t> run to end</a:t>
            </a:r>
          </a:p>
          <a:p>
            <a:pPr marL="109728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err="1">
                <a:solidFill>
                  <a:schemeClr val="bg1"/>
                </a:solidFill>
                <a:latin typeface="Bahnschrift" panose="020B0502040204020203" pitchFamily="34" charset="0"/>
                <a:cs typeface="Arial" panose="020B0604020202020204" pitchFamily="34" charset="0"/>
              </a:rPr>
              <a:t>tt.yield</a:t>
            </a:r>
            <a:r>
              <a:rPr lang="en-US" dirty="0">
                <a:solidFill>
                  <a:schemeClr val="bg1"/>
                </a:solidFill>
                <a:latin typeface="Bahnschrift" panose="020B0502040204020203" pitchFamily="34" charset="0"/>
                <a:cs typeface="Arial" panose="020B0604020202020204" pitchFamily="34" charset="0"/>
              </a:rPr>
              <a:t>( );</a:t>
            </a:r>
          </a:p>
          <a:p>
            <a:pPr marL="109728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err="1">
                <a:solidFill>
                  <a:schemeClr val="bg1"/>
                </a:solidFill>
                <a:latin typeface="Bahnschrift" panose="020B0502040204020203" pitchFamily="34" charset="0"/>
                <a:cs typeface="Arial" panose="020B0604020202020204" pitchFamily="34" charset="0"/>
              </a:rPr>
              <a:t>tt.sleep</a:t>
            </a:r>
            <a:r>
              <a:rPr lang="en-US" dirty="0">
                <a:solidFill>
                  <a:schemeClr val="bg1"/>
                </a:solidFill>
                <a:latin typeface="Bahnschrift" panose="020B0502040204020203" pitchFamily="34" charset="0"/>
                <a:cs typeface="Arial" panose="020B0604020202020204" pitchFamily="34" charset="0"/>
              </a:rPr>
              <a:t>(1000);  </a:t>
            </a:r>
            <a:r>
              <a:rPr lang="en-US" dirty="0">
                <a:solidFill>
                  <a:srgbClr val="0070C0"/>
                </a:solidFill>
                <a:latin typeface="Bahnschrift" panose="020B0502040204020203" pitchFamily="34" charset="0"/>
                <a:cs typeface="Arial" panose="020B0604020202020204" pitchFamily="34" charset="0"/>
              </a:rPr>
              <a:t>// in </a:t>
            </a:r>
            <a:r>
              <a:rPr lang="en-US" dirty="0" err="1">
                <a:solidFill>
                  <a:srgbClr val="0070C0"/>
                </a:solidFill>
                <a:latin typeface="Bahnschrift" panose="020B0502040204020203" pitchFamily="34" charset="0"/>
                <a:cs typeface="Arial" panose="020B0604020202020204" pitchFamily="34" charset="0"/>
              </a:rPr>
              <a:t>millisecs</a:t>
            </a:r>
            <a:endParaRPr lang="en-US" dirty="0">
              <a:solidFill>
                <a:srgbClr val="0070C0"/>
              </a:solidFill>
              <a:latin typeface="Bahnschrift" panose="020B0502040204020203" pitchFamily="34" charset="0"/>
              <a:cs typeface="Arial" panose="020B0604020202020204" pitchFamily="34" charset="0"/>
            </a:endParaRPr>
          </a:p>
          <a:p>
            <a:pPr marL="109728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err="1">
                <a:solidFill>
                  <a:schemeClr val="bg1"/>
                </a:solidFill>
                <a:latin typeface="Bahnschrift" panose="020B0502040204020203" pitchFamily="34" charset="0"/>
                <a:cs typeface="Arial" panose="020B0604020202020204" pitchFamily="34" charset="0"/>
              </a:rPr>
              <a:t>tt.sleep</a:t>
            </a:r>
            <a:r>
              <a:rPr lang="en-US" dirty="0">
                <a:solidFill>
                  <a:schemeClr val="bg1"/>
                </a:solidFill>
                <a:latin typeface="Bahnschrift" panose="020B0502040204020203" pitchFamily="34" charset="0"/>
                <a:cs typeface="Arial" panose="020B0604020202020204" pitchFamily="34" charset="0"/>
              </a:rPr>
              <a:t>(0,200); // in </a:t>
            </a:r>
            <a:r>
              <a:rPr lang="en-US" dirty="0" err="1">
                <a:solidFill>
                  <a:schemeClr val="bg1"/>
                </a:solidFill>
                <a:latin typeface="Bahnschrift" panose="020B0502040204020203" pitchFamily="34" charset="0"/>
                <a:cs typeface="Arial" panose="020B0604020202020204" pitchFamily="34" charset="0"/>
              </a:rPr>
              <a:t>nanosecs</a:t>
            </a:r>
            <a:r>
              <a:rPr lang="en-US" dirty="0">
                <a:solidFill>
                  <a:schemeClr val="bg1"/>
                </a:solidFill>
                <a:latin typeface="Bahnschrift" panose="020B0502040204020203" pitchFamily="34" charset="0"/>
                <a:cs typeface="Arial" panose="020B0604020202020204" pitchFamily="34" charset="0"/>
              </a:rPr>
              <a:t>, 0 milli plus 200 </a:t>
            </a:r>
            <a:r>
              <a:rPr lang="en-US" dirty="0" err="1">
                <a:solidFill>
                  <a:schemeClr val="bg1"/>
                </a:solidFill>
                <a:latin typeface="Bahnschrift" panose="020B0502040204020203" pitchFamily="34" charset="0"/>
                <a:cs typeface="Arial" panose="020B0604020202020204" pitchFamily="34" charset="0"/>
              </a:rPr>
              <a:t>nano</a:t>
            </a:r>
            <a:endParaRPr lang="en-US" dirty="0">
              <a:solidFill>
                <a:schemeClr val="bg1"/>
              </a:solidFill>
              <a:latin typeface="Bahnschrift" panose="020B0502040204020203" pitchFamily="34" charset="0"/>
              <a:cs typeface="Arial" panose="020B0604020202020204" pitchFamily="34" charset="0"/>
            </a:endParaRPr>
          </a:p>
        </p:txBody>
      </p:sp>
      <p:sp>
        <p:nvSpPr>
          <p:cNvPr id="5" name="Content Placeholder 1"/>
          <p:cNvSpPr txBox="1">
            <a:spLocks/>
          </p:cNvSpPr>
          <p:nvPr/>
        </p:nvSpPr>
        <p:spPr>
          <a:xfrm>
            <a:off x="304799" y="1295400"/>
            <a:ext cx="7848600" cy="441549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Autofit/>
          </a:bodyPr>
          <a:lstStyle>
            <a:lvl1pPr marL="2857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20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8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6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109728" indent="0">
              <a:buNone/>
            </a:pPr>
            <a:r>
              <a:rPr lang="en-US" sz="2800" b="1" dirty="0">
                <a:solidFill>
                  <a:srgbClr val="BE442C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Methods to control thread execution and state</a:t>
            </a:r>
          </a:p>
        </p:txBody>
      </p:sp>
    </p:spTree>
    <p:extLst>
      <p:ext uri="{BB962C8B-B14F-4D97-AF65-F5344CB8AC3E}">
        <p14:creationId xmlns:p14="http://schemas.microsoft.com/office/powerpoint/2010/main" val="41687619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ounded Rectangle 7"/>
          <p:cNvSpPr/>
          <p:nvPr/>
        </p:nvSpPr>
        <p:spPr>
          <a:xfrm>
            <a:off x="304800" y="381001"/>
            <a:ext cx="8524875" cy="609599"/>
          </a:xfrm>
          <a:prstGeom prst="roundRect">
            <a:avLst/>
          </a:prstGeom>
          <a:solidFill>
            <a:schemeClr val="accent5">
              <a:lumMod val="20000"/>
              <a:lumOff val="80000"/>
              <a:alpha val="27000"/>
            </a:schemeClr>
          </a:solidFill>
          <a:ln w="15875">
            <a:solidFill>
              <a:schemeClr val="tx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6000" dirty="0">
              <a:solidFill>
                <a:srgbClr val="0070C0"/>
              </a:solidFill>
            </a:endParaRPr>
          </a:p>
        </p:txBody>
      </p:sp>
      <p:sp>
        <p:nvSpPr>
          <p:cNvPr id="6" name="Content Placeholder 1"/>
          <p:cNvSpPr>
            <a:spLocks noGrp="1"/>
          </p:cNvSpPr>
          <p:nvPr>
            <p:ph idx="1"/>
          </p:nvPr>
        </p:nvSpPr>
        <p:spPr>
          <a:xfrm>
            <a:off x="457200" y="409575"/>
            <a:ext cx="8372475" cy="581025"/>
          </a:xfrm>
          <a:noFill/>
        </p:spPr>
        <p:txBody>
          <a:bodyPr>
            <a:normAutofit/>
          </a:bodyPr>
          <a:lstStyle/>
          <a:p>
            <a:pPr marL="109728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b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NonDeterminism</a:t>
            </a:r>
            <a:r>
              <a:rPr lang="en-US" sz="32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7" name="Content Placeholder 1"/>
          <p:cNvSpPr txBox="1">
            <a:spLocks/>
          </p:cNvSpPr>
          <p:nvPr/>
        </p:nvSpPr>
        <p:spPr>
          <a:xfrm>
            <a:off x="304800" y="1143000"/>
            <a:ext cx="7924800" cy="5410200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Autofit/>
          </a:bodyPr>
          <a:lstStyle>
            <a:lvl1pPr marL="2857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20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8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6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109728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1" dirty="0">
                <a:solidFill>
                  <a:schemeClr val="bg1"/>
                </a:solidFill>
                <a:latin typeface="Cascadia Code SemiBold" panose="020B0609020000020004" pitchFamily="49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public class </a:t>
            </a:r>
            <a:r>
              <a:rPr lang="en-US" sz="1400" b="1" dirty="0" err="1">
                <a:solidFill>
                  <a:schemeClr val="bg1"/>
                </a:solidFill>
                <a:latin typeface="Cascadia Code SemiBold" panose="020B0609020000020004" pitchFamily="49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NonDeterminism</a:t>
            </a:r>
            <a:r>
              <a:rPr lang="en-US" sz="1400" b="1" dirty="0">
                <a:solidFill>
                  <a:schemeClr val="bg1"/>
                </a:solidFill>
                <a:latin typeface="Cascadia Code SemiBold" panose="020B0609020000020004" pitchFamily="49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 {</a:t>
            </a:r>
            <a:br>
              <a:rPr lang="en-US" sz="1400" b="1" dirty="0">
                <a:solidFill>
                  <a:schemeClr val="bg1"/>
                </a:solidFill>
                <a:latin typeface="Cascadia Code SemiBold" panose="020B0609020000020004" pitchFamily="49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</a:br>
            <a:r>
              <a:rPr lang="en-US" sz="1400" b="1" dirty="0">
                <a:solidFill>
                  <a:schemeClr val="bg1"/>
                </a:solidFill>
                <a:latin typeface="Cascadia Code SemiBold" panose="020B0609020000020004" pitchFamily="49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  public static void main(String[] </a:t>
            </a:r>
            <a:r>
              <a:rPr lang="en-US" sz="1400" b="1" dirty="0" err="1">
                <a:solidFill>
                  <a:schemeClr val="bg1"/>
                </a:solidFill>
                <a:latin typeface="Cascadia Code SemiBold" panose="020B0609020000020004" pitchFamily="49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args</a:t>
            </a:r>
            <a:r>
              <a:rPr lang="en-US" sz="1400" b="1" dirty="0">
                <a:solidFill>
                  <a:schemeClr val="bg1"/>
                </a:solidFill>
                <a:latin typeface="Cascadia Code SemiBold" panose="020B0609020000020004" pitchFamily="49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) throws </a:t>
            </a:r>
            <a:r>
              <a:rPr lang="en-US" sz="1400" b="1" dirty="0" err="1">
                <a:solidFill>
                  <a:schemeClr val="bg1"/>
                </a:solidFill>
                <a:latin typeface="Cascadia Code SemiBold" panose="020B0609020000020004" pitchFamily="49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InterruptedException</a:t>
            </a:r>
            <a:r>
              <a:rPr lang="en-US" sz="1400" b="1" dirty="0">
                <a:solidFill>
                  <a:schemeClr val="bg1"/>
                </a:solidFill>
                <a:latin typeface="Cascadia Code SemiBold" panose="020B0609020000020004" pitchFamily="49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 {</a:t>
            </a:r>
            <a:br>
              <a:rPr lang="en-US" sz="1400" b="1" dirty="0">
                <a:solidFill>
                  <a:schemeClr val="bg1"/>
                </a:solidFill>
                <a:latin typeface="Cascadia Code SemiBold" panose="020B0609020000020004" pitchFamily="49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</a:br>
            <a:r>
              <a:rPr lang="en-US" sz="1050" b="1" dirty="0">
                <a:solidFill>
                  <a:schemeClr val="bg1"/>
                </a:solidFill>
                <a:latin typeface="Cascadia Code SemiBold" panose="020B0609020000020004" pitchFamily="49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  </a:t>
            </a:r>
            <a:br>
              <a:rPr lang="en-US" sz="1400" b="1" dirty="0">
                <a:solidFill>
                  <a:schemeClr val="bg1"/>
                </a:solidFill>
                <a:latin typeface="Cascadia Code SemiBold" panose="020B0609020000020004" pitchFamily="49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</a:br>
            <a:r>
              <a:rPr lang="en-US" sz="1400" b="1" dirty="0">
                <a:solidFill>
                  <a:schemeClr val="bg1"/>
                </a:solidFill>
                <a:latin typeface="Cascadia Code SemiBold" panose="020B0609020000020004" pitchFamily="49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    class Container { public String value = "Empty"; }</a:t>
            </a:r>
            <a:br>
              <a:rPr lang="en-US" sz="1400" b="1" dirty="0">
                <a:solidFill>
                  <a:schemeClr val="bg1"/>
                </a:solidFill>
                <a:latin typeface="Cascadia Code SemiBold" panose="020B0609020000020004" pitchFamily="49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</a:br>
            <a:r>
              <a:rPr lang="en-US" sz="1400" b="1" dirty="0">
                <a:solidFill>
                  <a:schemeClr val="bg1"/>
                </a:solidFill>
                <a:latin typeface="Cascadia Code SemiBold" panose="020B0609020000020004" pitchFamily="49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    final Container </a:t>
            </a:r>
            <a:r>
              <a:rPr lang="en-US" sz="1400" b="1" dirty="0" err="1">
                <a:solidFill>
                  <a:schemeClr val="bg1"/>
                </a:solidFill>
                <a:latin typeface="Cascadia Code SemiBold" panose="020B0609020000020004" pitchFamily="49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container</a:t>
            </a:r>
            <a:r>
              <a:rPr lang="en-US" sz="1400" b="1" dirty="0">
                <a:solidFill>
                  <a:schemeClr val="bg1"/>
                </a:solidFill>
                <a:latin typeface="Cascadia Code SemiBold" panose="020B0609020000020004" pitchFamily="49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 = new Container();</a:t>
            </a:r>
            <a:br>
              <a:rPr lang="en-US" sz="1400" b="1" dirty="0">
                <a:solidFill>
                  <a:schemeClr val="bg1"/>
                </a:solidFill>
                <a:latin typeface="Cascadia Code SemiBold" panose="020B0609020000020004" pitchFamily="49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</a:br>
            <a:br>
              <a:rPr lang="en-US" sz="1400" b="1" dirty="0">
                <a:solidFill>
                  <a:schemeClr val="bg1"/>
                </a:solidFill>
                <a:latin typeface="Cascadia Code SemiBold" panose="020B0609020000020004" pitchFamily="49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</a:br>
            <a:r>
              <a:rPr lang="en-US" sz="1400" b="1" dirty="0">
                <a:solidFill>
                  <a:schemeClr val="bg1"/>
                </a:solidFill>
                <a:latin typeface="Cascadia Code SemiBold" panose="020B0609020000020004" pitchFamily="49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    class </a:t>
            </a:r>
            <a:r>
              <a:rPr lang="en-US" sz="1400" b="1" dirty="0" err="1">
                <a:solidFill>
                  <a:schemeClr val="bg1"/>
                </a:solidFill>
                <a:latin typeface="Cascadia Code SemiBold" panose="020B0609020000020004" pitchFamily="49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FastThread</a:t>
            </a:r>
            <a:r>
              <a:rPr lang="en-US" sz="1400" b="1" dirty="0">
                <a:solidFill>
                  <a:schemeClr val="bg1"/>
                </a:solidFill>
                <a:latin typeface="Cascadia Code SemiBold" panose="020B0609020000020004" pitchFamily="49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 extends Thread {</a:t>
            </a:r>
            <a:br>
              <a:rPr lang="en-US" sz="1400" b="1" dirty="0">
                <a:solidFill>
                  <a:schemeClr val="bg1"/>
                </a:solidFill>
                <a:latin typeface="Cascadia Code SemiBold" panose="020B0609020000020004" pitchFamily="49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</a:br>
            <a:r>
              <a:rPr lang="en-US" sz="1400" b="1" dirty="0">
                <a:solidFill>
                  <a:schemeClr val="bg1"/>
                </a:solidFill>
                <a:latin typeface="Cascadia Code SemiBold" panose="020B0609020000020004" pitchFamily="49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       public void run() { </a:t>
            </a:r>
            <a:r>
              <a:rPr lang="en-US" sz="1400" b="1" dirty="0" err="1">
                <a:solidFill>
                  <a:schemeClr val="bg1"/>
                </a:solidFill>
                <a:latin typeface="Cascadia Code SemiBold" panose="020B0609020000020004" pitchFamily="49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container.value</a:t>
            </a:r>
            <a:r>
              <a:rPr lang="en-US" sz="1400" b="1" dirty="0">
                <a:solidFill>
                  <a:schemeClr val="bg1"/>
                </a:solidFill>
                <a:latin typeface="Cascadia Code SemiBold" panose="020B0609020000020004" pitchFamily="49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 = "Fast"; }</a:t>
            </a:r>
            <a:br>
              <a:rPr lang="en-US" sz="1400" b="1" dirty="0">
                <a:solidFill>
                  <a:schemeClr val="bg1"/>
                </a:solidFill>
                <a:latin typeface="Cascadia Code SemiBold" panose="020B0609020000020004" pitchFamily="49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</a:br>
            <a:r>
              <a:rPr lang="en-US" sz="1400" b="1" dirty="0">
                <a:solidFill>
                  <a:schemeClr val="bg1"/>
                </a:solidFill>
                <a:latin typeface="Cascadia Code SemiBold" panose="020B0609020000020004" pitchFamily="49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    }</a:t>
            </a:r>
            <a:br>
              <a:rPr lang="en-US" sz="1400" b="1" dirty="0">
                <a:solidFill>
                  <a:schemeClr val="bg1"/>
                </a:solidFill>
                <a:latin typeface="Cascadia Code SemiBold" panose="020B0609020000020004" pitchFamily="49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</a:br>
            <a:br>
              <a:rPr lang="en-US" sz="1050" b="1" dirty="0">
                <a:solidFill>
                  <a:schemeClr val="bg1"/>
                </a:solidFill>
                <a:latin typeface="Cascadia Code SemiBold" panose="020B0609020000020004" pitchFamily="49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</a:br>
            <a:r>
              <a:rPr lang="en-US" sz="1400" b="1" dirty="0">
                <a:solidFill>
                  <a:schemeClr val="bg1"/>
                </a:solidFill>
                <a:latin typeface="Cascadia Code SemiBold" panose="020B0609020000020004" pitchFamily="49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    class </a:t>
            </a:r>
            <a:r>
              <a:rPr lang="en-US" sz="1400" b="1" dirty="0" err="1">
                <a:solidFill>
                  <a:schemeClr val="bg1"/>
                </a:solidFill>
                <a:latin typeface="Cascadia Code SemiBold" panose="020B0609020000020004" pitchFamily="49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SlowThread</a:t>
            </a:r>
            <a:r>
              <a:rPr lang="en-US" sz="1400" b="1" dirty="0">
                <a:solidFill>
                  <a:schemeClr val="bg1"/>
                </a:solidFill>
                <a:latin typeface="Cascadia Code SemiBold" panose="020B0609020000020004" pitchFamily="49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 extends Thread {</a:t>
            </a:r>
            <a:br>
              <a:rPr lang="en-US" sz="1400" b="1" dirty="0">
                <a:solidFill>
                  <a:schemeClr val="bg1"/>
                </a:solidFill>
                <a:latin typeface="Cascadia Code SemiBold" panose="020B0609020000020004" pitchFamily="49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</a:br>
            <a:r>
              <a:rPr lang="en-US" sz="1400" b="1" dirty="0">
                <a:solidFill>
                  <a:schemeClr val="bg1"/>
                </a:solidFill>
                <a:latin typeface="Cascadia Code SemiBold" panose="020B0609020000020004" pitchFamily="49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      public void run() {</a:t>
            </a:r>
            <a:br>
              <a:rPr lang="en-US" sz="1400" b="1" dirty="0">
                <a:solidFill>
                  <a:schemeClr val="bg1"/>
                </a:solidFill>
                <a:latin typeface="Cascadia Code SemiBold" panose="020B0609020000020004" pitchFamily="49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</a:br>
            <a:r>
              <a:rPr lang="en-US" sz="1400" b="1" dirty="0">
                <a:solidFill>
                  <a:schemeClr val="bg1"/>
                </a:solidFill>
                <a:latin typeface="Cascadia Code SemiBold" panose="020B0609020000020004" pitchFamily="49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        try { </a:t>
            </a:r>
            <a:r>
              <a:rPr lang="en-US" sz="1400" b="1" dirty="0" err="1">
                <a:solidFill>
                  <a:schemeClr val="bg1"/>
                </a:solidFill>
                <a:latin typeface="Cascadia Code SemiBold" panose="020B0609020000020004" pitchFamily="49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Thread.sleep</a:t>
            </a:r>
            <a:r>
              <a:rPr lang="en-US" sz="1400" b="1" dirty="0">
                <a:solidFill>
                  <a:schemeClr val="bg1"/>
                </a:solidFill>
                <a:latin typeface="Cascadia Code SemiBold" panose="020B0609020000020004" pitchFamily="49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(50); } catch(Exception e) {}</a:t>
            </a:r>
            <a:br>
              <a:rPr lang="en-US" sz="1400" b="1" dirty="0">
                <a:solidFill>
                  <a:schemeClr val="bg1"/>
                </a:solidFill>
                <a:latin typeface="Cascadia Code SemiBold" panose="020B0609020000020004" pitchFamily="49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</a:br>
            <a:r>
              <a:rPr lang="en-US" sz="1400" b="1" dirty="0">
                <a:solidFill>
                  <a:schemeClr val="bg1"/>
                </a:solidFill>
                <a:latin typeface="Cascadia Code SemiBold" panose="020B0609020000020004" pitchFamily="49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        </a:t>
            </a:r>
            <a:r>
              <a:rPr lang="en-US" sz="1400" b="1" dirty="0" err="1">
                <a:solidFill>
                  <a:schemeClr val="bg1"/>
                </a:solidFill>
                <a:latin typeface="Cascadia Code SemiBold" panose="020B0609020000020004" pitchFamily="49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container.value</a:t>
            </a:r>
            <a:r>
              <a:rPr lang="en-US" sz="1400" b="1" dirty="0">
                <a:solidFill>
                  <a:schemeClr val="bg1"/>
                </a:solidFill>
                <a:latin typeface="Cascadia Code SemiBold" panose="020B0609020000020004" pitchFamily="49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 = "Slow";</a:t>
            </a:r>
            <a:br>
              <a:rPr lang="en-US" sz="1400" b="1" dirty="0">
                <a:solidFill>
                  <a:schemeClr val="bg1"/>
                </a:solidFill>
                <a:latin typeface="Cascadia Code SemiBold" panose="020B0609020000020004" pitchFamily="49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</a:br>
            <a:r>
              <a:rPr lang="en-US" sz="1400" b="1" dirty="0">
                <a:solidFill>
                  <a:schemeClr val="bg1"/>
                </a:solidFill>
                <a:latin typeface="Cascadia Code SemiBold" panose="020B0609020000020004" pitchFamily="49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    } }</a:t>
            </a:r>
            <a:br>
              <a:rPr lang="en-US" sz="1400" b="1" dirty="0">
                <a:solidFill>
                  <a:schemeClr val="bg1"/>
                </a:solidFill>
                <a:latin typeface="Cascadia Code SemiBold" panose="020B0609020000020004" pitchFamily="49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</a:br>
            <a:r>
              <a:rPr lang="en-US" sz="900" b="1" dirty="0">
                <a:solidFill>
                  <a:schemeClr val="bg1"/>
                </a:solidFill>
                <a:latin typeface="Cascadia Code SemiBold" panose="020B0609020000020004" pitchFamily="49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        </a:t>
            </a:r>
            <a:br>
              <a:rPr lang="en-US" sz="1400" b="1" dirty="0">
                <a:solidFill>
                  <a:schemeClr val="bg1"/>
                </a:solidFill>
                <a:latin typeface="Cascadia Code SemiBold" panose="020B0609020000020004" pitchFamily="49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</a:br>
            <a:r>
              <a:rPr lang="en-US" sz="1400" b="1" dirty="0">
                <a:solidFill>
                  <a:schemeClr val="bg1"/>
                </a:solidFill>
                <a:latin typeface="Cascadia Code SemiBold" panose="020B0609020000020004" pitchFamily="49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    </a:t>
            </a:r>
            <a:r>
              <a:rPr lang="en-US" sz="1400" b="1" dirty="0" err="1">
                <a:solidFill>
                  <a:schemeClr val="bg1"/>
                </a:solidFill>
                <a:latin typeface="Cascadia Code SemiBold" panose="020B0609020000020004" pitchFamily="49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FastThread</a:t>
            </a:r>
            <a:r>
              <a:rPr lang="en-US" sz="1400" b="1" dirty="0">
                <a:solidFill>
                  <a:schemeClr val="bg1"/>
                </a:solidFill>
                <a:latin typeface="Cascadia Code SemiBold" panose="020B0609020000020004" pitchFamily="49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 fast = new </a:t>
            </a:r>
            <a:r>
              <a:rPr lang="en-US" sz="1400" b="1" dirty="0" err="1">
                <a:solidFill>
                  <a:schemeClr val="bg1"/>
                </a:solidFill>
                <a:latin typeface="Cascadia Code SemiBold" panose="020B0609020000020004" pitchFamily="49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FastThread</a:t>
            </a:r>
            <a:r>
              <a:rPr lang="en-US" sz="1400" b="1" dirty="0">
                <a:solidFill>
                  <a:schemeClr val="bg1"/>
                </a:solidFill>
                <a:latin typeface="Cascadia Code SemiBold" panose="020B0609020000020004" pitchFamily="49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();</a:t>
            </a:r>
            <a:br>
              <a:rPr lang="en-US" sz="1400" b="1" dirty="0">
                <a:solidFill>
                  <a:schemeClr val="bg1"/>
                </a:solidFill>
                <a:latin typeface="Cascadia Code SemiBold" panose="020B0609020000020004" pitchFamily="49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</a:br>
            <a:r>
              <a:rPr lang="en-US" sz="1400" b="1" dirty="0">
                <a:solidFill>
                  <a:schemeClr val="bg1"/>
                </a:solidFill>
                <a:latin typeface="Cascadia Code SemiBold" panose="020B0609020000020004" pitchFamily="49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    </a:t>
            </a:r>
            <a:r>
              <a:rPr lang="en-US" sz="1400" b="1" dirty="0" err="1">
                <a:solidFill>
                  <a:schemeClr val="bg1"/>
                </a:solidFill>
                <a:latin typeface="Cascadia Code SemiBold" panose="020B0609020000020004" pitchFamily="49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SlowThread</a:t>
            </a:r>
            <a:r>
              <a:rPr lang="en-US" sz="1400" b="1" dirty="0">
                <a:solidFill>
                  <a:schemeClr val="bg1"/>
                </a:solidFill>
                <a:latin typeface="Cascadia Code SemiBold" panose="020B0609020000020004" pitchFamily="49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 slow = new </a:t>
            </a:r>
            <a:r>
              <a:rPr lang="en-US" sz="1400" b="1" dirty="0" err="1">
                <a:solidFill>
                  <a:schemeClr val="bg1"/>
                </a:solidFill>
                <a:latin typeface="Cascadia Code SemiBold" panose="020B0609020000020004" pitchFamily="49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SlowThread</a:t>
            </a:r>
            <a:r>
              <a:rPr lang="en-US" sz="1400" b="1" dirty="0">
                <a:solidFill>
                  <a:schemeClr val="bg1"/>
                </a:solidFill>
                <a:latin typeface="Cascadia Code SemiBold" panose="020B0609020000020004" pitchFamily="49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();</a:t>
            </a:r>
            <a:br>
              <a:rPr lang="en-US" sz="1400" b="1" dirty="0">
                <a:solidFill>
                  <a:schemeClr val="bg1"/>
                </a:solidFill>
                <a:latin typeface="Cascadia Code SemiBold" panose="020B0609020000020004" pitchFamily="49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</a:br>
            <a:r>
              <a:rPr lang="en-US" sz="1400" b="1" dirty="0">
                <a:solidFill>
                  <a:schemeClr val="bg1"/>
                </a:solidFill>
                <a:latin typeface="Cascadia Code SemiBold" panose="020B0609020000020004" pitchFamily="49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    </a:t>
            </a:r>
            <a:r>
              <a:rPr lang="en-US" sz="1400" b="1" dirty="0" err="1">
                <a:solidFill>
                  <a:schemeClr val="bg1"/>
                </a:solidFill>
                <a:latin typeface="Cascadia Code SemiBold" panose="020B0609020000020004" pitchFamily="49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fast.start</a:t>
            </a:r>
            <a:r>
              <a:rPr lang="en-US" sz="1400" b="1" dirty="0">
                <a:solidFill>
                  <a:schemeClr val="bg1"/>
                </a:solidFill>
                <a:latin typeface="Cascadia Code SemiBold" panose="020B0609020000020004" pitchFamily="49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(); </a:t>
            </a:r>
            <a:r>
              <a:rPr lang="en-US" sz="1400" b="1" dirty="0" err="1">
                <a:solidFill>
                  <a:schemeClr val="bg1"/>
                </a:solidFill>
                <a:latin typeface="Cascadia Code SemiBold" panose="020B0609020000020004" pitchFamily="49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slow.start</a:t>
            </a:r>
            <a:r>
              <a:rPr lang="en-US" sz="1400" b="1" dirty="0">
                <a:solidFill>
                  <a:schemeClr val="bg1"/>
                </a:solidFill>
                <a:latin typeface="Cascadia Code SemiBold" panose="020B0609020000020004" pitchFamily="49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();</a:t>
            </a:r>
            <a:br>
              <a:rPr lang="en-US" sz="1400" b="1" dirty="0">
                <a:solidFill>
                  <a:schemeClr val="bg1"/>
                </a:solidFill>
                <a:latin typeface="Cascadia Code SemiBold" panose="020B0609020000020004" pitchFamily="49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</a:br>
            <a:r>
              <a:rPr lang="en-US" sz="1400" b="1" dirty="0">
                <a:solidFill>
                  <a:schemeClr val="bg1"/>
                </a:solidFill>
                <a:latin typeface="Cascadia Code SemiBold" panose="020B0609020000020004" pitchFamily="49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    </a:t>
            </a:r>
            <a:r>
              <a:rPr lang="en-US" sz="1400" b="1" dirty="0" err="1">
                <a:solidFill>
                  <a:schemeClr val="bg1"/>
                </a:solidFill>
                <a:latin typeface="Cascadia Code SemiBold" panose="020B0609020000020004" pitchFamily="49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fast.join</a:t>
            </a:r>
            <a:r>
              <a:rPr lang="en-US" sz="1400" b="1" dirty="0">
                <a:solidFill>
                  <a:schemeClr val="bg1"/>
                </a:solidFill>
                <a:latin typeface="Cascadia Code SemiBold" panose="020B0609020000020004" pitchFamily="49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(); </a:t>
            </a:r>
            <a:r>
              <a:rPr lang="en-US" sz="1400" b="1" dirty="0" err="1">
                <a:solidFill>
                  <a:schemeClr val="bg1"/>
                </a:solidFill>
                <a:latin typeface="Cascadia Code SemiBold" panose="020B0609020000020004" pitchFamily="49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slow.join</a:t>
            </a:r>
            <a:r>
              <a:rPr lang="en-US" sz="1400" b="1" dirty="0">
                <a:solidFill>
                  <a:schemeClr val="bg1"/>
                </a:solidFill>
                <a:latin typeface="Cascadia Code SemiBold" panose="020B0609020000020004" pitchFamily="49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();</a:t>
            </a:r>
            <a:br>
              <a:rPr lang="en-US" sz="1400" b="1" dirty="0">
                <a:solidFill>
                  <a:schemeClr val="bg1"/>
                </a:solidFill>
                <a:latin typeface="Cascadia Code SemiBold" panose="020B0609020000020004" pitchFamily="49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</a:br>
            <a:r>
              <a:rPr lang="en-US" sz="1400" b="1" dirty="0">
                <a:solidFill>
                  <a:schemeClr val="bg1"/>
                </a:solidFill>
                <a:latin typeface="Cascadia Code SemiBold" panose="020B0609020000020004" pitchFamily="49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    </a:t>
            </a:r>
            <a:r>
              <a:rPr lang="en-US" sz="1400" b="1" dirty="0" err="1">
                <a:solidFill>
                  <a:schemeClr val="bg1"/>
                </a:solidFill>
                <a:latin typeface="Cascadia Code SemiBold" panose="020B0609020000020004" pitchFamily="49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System.out.println</a:t>
            </a:r>
            <a:r>
              <a:rPr lang="en-US" sz="1400" b="1" dirty="0">
                <a:solidFill>
                  <a:schemeClr val="bg1"/>
                </a:solidFill>
                <a:latin typeface="Cascadia Code SemiBold" panose="020B0609020000020004" pitchFamily="49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(</a:t>
            </a:r>
            <a:r>
              <a:rPr lang="en-US" sz="1400" b="1" dirty="0" err="1">
                <a:solidFill>
                  <a:schemeClr val="bg1"/>
                </a:solidFill>
                <a:latin typeface="Cascadia Code SemiBold" panose="020B0609020000020004" pitchFamily="49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container.value</a:t>
            </a:r>
            <a:r>
              <a:rPr lang="en-US" sz="1400" b="1" dirty="0">
                <a:solidFill>
                  <a:schemeClr val="bg1"/>
                </a:solidFill>
                <a:latin typeface="Cascadia Code SemiBold" panose="020B0609020000020004" pitchFamily="49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);</a:t>
            </a:r>
            <a:br>
              <a:rPr lang="en-US" sz="1400" b="1" dirty="0">
                <a:solidFill>
                  <a:schemeClr val="bg1"/>
                </a:solidFill>
                <a:latin typeface="Cascadia Code SemiBold" panose="020B0609020000020004" pitchFamily="49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</a:br>
            <a:r>
              <a:rPr lang="en-US" sz="1400" b="1" dirty="0">
                <a:solidFill>
                  <a:schemeClr val="bg1"/>
                </a:solidFill>
                <a:latin typeface="Cascadia Code SemiBold" panose="020B0609020000020004" pitchFamily="49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} }</a:t>
            </a:r>
          </a:p>
        </p:txBody>
      </p:sp>
    </p:spTree>
    <p:extLst>
      <p:ext uri="{BB962C8B-B14F-4D97-AF65-F5344CB8AC3E}">
        <p14:creationId xmlns:p14="http://schemas.microsoft.com/office/powerpoint/2010/main" val="24108274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9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ounded Rectangle 7"/>
          <p:cNvSpPr/>
          <p:nvPr/>
        </p:nvSpPr>
        <p:spPr>
          <a:xfrm>
            <a:off x="304800" y="381002"/>
            <a:ext cx="8524875" cy="609598"/>
          </a:xfrm>
          <a:prstGeom prst="roundRect">
            <a:avLst/>
          </a:prstGeom>
          <a:solidFill>
            <a:schemeClr val="accent5">
              <a:lumMod val="20000"/>
              <a:lumOff val="80000"/>
              <a:alpha val="27000"/>
            </a:schemeClr>
          </a:solidFill>
          <a:ln w="15875">
            <a:solidFill>
              <a:schemeClr val="tx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6000" dirty="0">
              <a:solidFill>
                <a:srgbClr val="0070C0"/>
              </a:solidFill>
            </a:endParaRPr>
          </a:p>
        </p:txBody>
      </p:sp>
      <p:sp>
        <p:nvSpPr>
          <p:cNvPr id="6" name="Content Placeholder 1"/>
          <p:cNvSpPr>
            <a:spLocks noGrp="1"/>
          </p:cNvSpPr>
          <p:nvPr>
            <p:ph idx="1"/>
          </p:nvPr>
        </p:nvSpPr>
        <p:spPr>
          <a:xfrm>
            <a:off x="457200" y="381002"/>
            <a:ext cx="8372475" cy="609598"/>
          </a:xfrm>
          <a:noFill/>
        </p:spPr>
        <p:txBody>
          <a:bodyPr>
            <a:normAutofit/>
          </a:bodyPr>
          <a:lstStyle/>
          <a:p>
            <a:pPr marL="109728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Lock on Object</a:t>
            </a:r>
          </a:p>
        </p:txBody>
      </p:sp>
      <p:sp>
        <p:nvSpPr>
          <p:cNvPr id="5" name="Content Placeholder 1"/>
          <p:cNvSpPr txBox="1">
            <a:spLocks/>
          </p:cNvSpPr>
          <p:nvPr/>
        </p:nvSpPr>
        <p:spPr>
          <a:xfrm>
            <a:off x="152400" y="1224897"/>
            <a:ext cx="8229600" cy="5252101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Autofit/>
          </a:bodyPr>
          <a:lstStyle>
            <a:lvl1pPr marL="2857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20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8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6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274320" lvl="1" indent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None/>
            </a:pPr>
            <a:r>
              <a:rPr lang="en-US" sz="16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public class User implements Runnable {</a:t>
            </a:r>
            <a:br>
              <a:rPr lang="en-US" sz="1600" dirty="0">
                <a:solidFill>
                  <a:schemeClr val="bg1"/>
                </a:solidFill>
                <a:latin typeface="Bahnschrift SemiCondensed" panose="020B0502040204020203" pitchFamily="34" charset="0"/>
              </a:rPr>
            </a:br>
            <a:r>
              <a:rPr lang="en-US" sz="16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  private Object </a:t>
            </a:r>
            <a:r>
              <a:rPr lang="en-US" sz="1600" dirty="0" err="1">
                <a:solidFill>
                  <a:schemeClr val="bg1"/>
                </a:solidFill>
                <a:latin typeface="Bahnschrift SemiCondensed" panose="020B0502040204020203" pitchFamily="34" charset="0"/>
              </a:rPr>
              <a:t>SharedRes</a:t>
            </a:r>
            <a:r>
              <a:rPr lang="en-US" sz="1600" dirty="0">
                <a:solidFill>
                  <a:schemeClr val="tx2">
                    <a:lumMod val="50000"/>
                  </a:schemeClr>
                </a:solidFill>
                <a:latin typeface="Bahnschrift SemiCondensed" panose="020B0502040204020203" pitchFamily="34" charset="0"/>
              </a:rPr>
              <a:t>;    // this could be anywhere in scope and can be visible to many objects/threads</a:t>
            </a:r>
            <a:br>
              <a:rPr lang="en-US" sz="1600" dirty="0">
                <a:solidFill>
                  <a:schemeClr val="bg1"/>
                </a:solidFill>
                <a:latin typeface="Bahnschrift SemiCondensed" panose="020B0502040204020203" pitchFamily="34" charset="0"/>
              </a:rPr>
            </a:br>
            <a:r>
              <a:rPr lang="en-US" sz="16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  public User(Object Shared) {  </a:t>
            </a:r>
            <a:r>
              <a:rPr lang="en-US" sz="1600" dirty="0" err="1">
                <a:solidFill>
                  <a:schemeClr val="bg1"/>
                </a:solidFill>
                <a:latin typeface="Bahnschrift SemiCondensed" panose="020B0502040204020203" pitchFamily="34" charset="0"/>
              </a:rPr>
              <a:t>this.SharedRes</a:t>
            </a:r>
            <a:r>
              <a:rPr lang="en-US" sz="16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 = Shared;  }</a:t>
            </a:r>
            <a:br>
              <a:rPr lang="en-US" sz="1600" dirty="0">
                <a:solidFill>
                  <a:schemeClr val="bg1"/>
                </a:solidFill>
                <a:latin typeface="Bahnschrift SemiCondensed" panose="020B0502040204020203" pitchFamily="34" charset="0"/>
              </a:rPr>
            </a:br>
            <a:br>
              <a:rPr lang="en-US" sz="1600" dirty="0">
                <a:solidFill>
                  <a:schemeClr val="bg1"/>
                </a:solidFill>
                <a:latin typeface="Bahnschrift SemiCondensed" panose="020B0502040204020203" pitchFamily="34" charset="0"/>
              </a:rPr>
            </a:br>
            <a:r>
              <a:rPr lang="en-US" sz="16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  private void </a:t>
            </a:r>
            <a:r>
              <a:rPr lang="en-US" sz="1600" dirty="0" err="1">
                <a:solidFill>
                  <a:schemeClr val="bg1"/>
                </a:solidFill>
                <a:latin typeface="Bahnschrift SemiCondensed" panose="020B0502040204020203" pitchFamily="34" charset="0"/>
              </a:rPr>
              <a:t>doStuff</a:t>
            </a:r>
            <a:r>
              <a:rPr lang="en-US" sz="16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(String msg) throws </a:t>
            </a:r>
            <a:r>
              <a:rPr lang="en-US" sz="1600" dirty="0" err="1">
                <a:solidFill>
                  <a:schemeClr val="bg1"/>
                </a:solidFill>
                <a:latin typeface="Bahnschrift SemiCondensed" panose="020B0502040204020203" pitchFamily="34" charset="0"/>
              </a:rPr>
              <a:t>InterruptedException</a:t>
            </a:r>
            <a:r>
              <a:rPr lang="en-US" sz="16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 {</a:t>
            </a:r>
            <a:br>
              <a:rPr lang="en-US" sz="1600" dirty="0">
                <a:solidFill>
                  <a:schemeClr val="bg1"/>
                </a:solidFill>
                <a:latin typeface="Bahnschrift SemiCondensed" panose="020B0502040204020203" pitchFamily="34" charset="0"/>
              </a:rPr>
            </a:br>
            <a:r>
              <a:rPr lang="en-US" sz="16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     </a:t>
            </a:r>
            <a:r>
              <a:rPr lang="en-US" sz="1600" dirty="0" err="1">
                <a:solidFill>
                  <a:schemeClr val="bg1"/>
                </a:solidFill>
                <a:latin typeface="Bahnschrift SemiCondensed" panose="020B0502040204020203" pitchFamily="34" charset="0"/>
              </a:rPr>
              <a:t>System.out.println</a:t>
            </a:r>
            <a:r>
              <a:rPr lang="en-US" sz="16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( </a:t>
            </a:r>
            <a:r>
              <a:rPr lang="en-US" sz="1600" dirty="0" err="1">
                <a:solidFill>
                  <a:schemeClr val="bg1"/>
                </a:solidFill>
                <a:latin typeface="Bahnschrift SemiCondensed" panose="020B0502040204020203" pitchFamily="34" charset="0"/>
              </a:rPr>
              <a:t>Thread.currentThread</a:t>
            </a:r>
            <a:r>
              <a:rPr lang="en-US" sz="16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().</a:t>
            </a:r>
            <a:r>
              <a:rPr lang="en-US" sz="1600" dirty="0" err="1">
                <a:solidFill>
                  <a:schemeClr val="bg1"/>
                </a:solidFill>
                <a:latin typeface="Bahnschrift SemiCondensed" panose="020B0502040204020203" pitchFamily="34" charset="0"/>
              </a:rPr>
              <a:t>getName</a:t>
            </a:r>
            <a:r>
              <a:rPr lang="en-US" sz="16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() + " " + msg );</a:t>
            </a:r>
            <a:br>
              <a:rPr lang="en-US" sz="1600" dirty="0">
                <a:solidFill>
                  <a:schemeClr val="bg1"/>
                </a:solidFill>
                <a:latin typeface="Bahnschrift SemiCondensed" panose="020B0502040204020203" pitchFamily="34" charset="0"/>
              </a:rPr>
            </a:br>
            <a:r>
              <a:rPr lang="en-US" sz="16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     </a:t>
            </a:r>
            <a:r>
              <a:rPr lang="en-US" sz="1600" dirty="0" err="1">
                <a:solidFill>
                  <a:schemeClr val="bg1"/>
                </a:solidFill>
                <a:latin typeface="Bahnschrift SemiCondensed" panose="020B0502040204020203" pitchFamily="34" charset="0"/>
              </a:rPr>
              <a:t>Thread.sleep</a:t>
            </a:r>
            <a:r>
              <a:rPr lang="en-US" sz="16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(((int) (</a:t>
            </a:r>
            <a:r>
              <a:rPr lang="en-US" sz="1600" dirty="0" err="1">
                <a:solidFill>
                  <a:schemeClr val="bg1"/>
                </a:solidFill>
                <a:latin typeface="Bahnschrift SemiCondensed" panose="020B0502040204020203" pitchFamily="34" charset="0"/>
              </a:rPr>
              <a:t>Math.random</a:t>
            </a:r>
            <a:r>
              <a:rPr lang="en-US" sz="16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() * 5000)));</a:t>
            </a:r>
            <a:br>
              <a:rPr lang="en-US" sz="1600" dirty="0">
                <a:solidFill>
                  <a:schemeClr val="bg1"/>
                </a:solidFill>
                <a:latin typeface="Bahnschrift SemiCondensed" panose="020B0502040204020203" pitchFamily="34" charset="0"/>
              </a:rPr>
            </a:br>
            <a:r>
              <a:rPr lang="en-US" sz="16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  }</a:t>
            </a:r>
          </a:p>
          <a:p>
            <a:pPr marL="274320" lvl="1" indent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None/>
            </a:pPr>
            <a:r>
              <a:rPr lang="en-US" sz="16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 @override  public void run( ) {     try {</a:t>
            </a:r>
            <a:br>
              <a:rPr lang="en-US" sz="1600" dirty="0">
                <a:solidFill>
                  <a:schemeClr val="bg1"/>
                </a:solidFill>
                <a:latin typeface="Bahnschrift SemiCondensed" panose="020B0502040204020203" pitchFamily="34" charset="0"/>
              </a:rPr>
            </a:br>
            <a:r>
              <a:rPr lang="en-US" sz="16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       while (true) {  </a:t>
            </a:r>
            <a:r>
              <a:rPr lang="en-US" sz="1600" dirty="0">
                <a:solidFill>
                  <a:schemeClr val="tx2">
                    <a:lumMod val="50000"/>
                  </a:schemeClr>
                </a:solidFill>
                <a:latin typeface="Bahnschrift SemiCondensed" panose="020B0502040204020203" pitchFamily="34" charset="0"/>
              </a:rPr>
              <a:t>// sometimes doing shared resource stuff,  then some other stuff not needing it</a:t>
            </a:r>
            <a:br>
              <a:rPr lang="en-US" sz="1600" dirty="0">
                <a:solidFill>
                  <a:schemeClr val="tx2">
                    <a:lumMod val="50000"/>
                  </a:schemeClr>
                </a:solidFill>
                <a:latin typeface="Bahnschrift SemiCondensed" panose="020B0502040204020203" pitchFamily="34" charset="0"/>
              </a:rPr>
            </a:br>
            <a:r>
              <a:rPr lang="en-US" sz="16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         </a:t>
            </a:r>
            <a:r>
              <a:rPr lang="en-US" sz="1600" dirty="0" err="1">
                <a:solidFill>
                  <a:schemeClr val="bg1"/>
                </a:solidFill>
                <a:latin typeface="Bahnschrift SemiCondensed" panose="020B0502040204020203" pitchFamily="34" charset="0"/>
              </a:rPr>
              <a:t>doStuff</a:t>
            </a:r>
            <a:r>
              <a:rPr lang="en-US" sz="16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 ( </a:t>
            </a:r>
            <a:r>
              <a:rPr lang="en-US" sz="1600" dirty="0" err="1">
                <a:solidFill>
                  <a:schemeClr val="bg1"/>
                </a:solidFill>
                <a:latin typeface="Bahnschrift SemiCondensed" panose="020B0502040204020203" pitchFamily="34" charset="0"/>
              </a:rPr>
              <a:t>System.nanoTime</a:t>
            </a:r>
            <a:r>
              <a:rPr lang="en-US" sz="16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( ) + ": resource not needed“ );</a:t>
            </a:r>
            <a:br>
              <a:rPr lang="en-US" sz="1600" dirty="0">
                <a:latin typeface="Bahnschrift SemiCondensed" panose="020B0502040204020203" pitchFamily="34" charset="0"/>
              </a:rPr>
            </a:br>
            <a:r>
              <a:rPr lang="en-US" sz="1600" dirty="0">
                <a:latin typeface="Bahnschrift SemiCondensed" panose="020B0502040204020203" pitchFamily="34" charset="0"/>
              </a:rPr>
              <a:t>         </a:t>
            </a:r>
            <a:r>
              <a:rPr lang="en-US" sz="1600" dirty="0">
                <a:solidFill>
                  <a:srgbClr val="C00000"/>
                </a:solidFill>
                <a:latin typeface="Bahnschrift SemiCondensed" panose="020B0502040204020203" pitchFamily="34" charset="0"/>
              </a:rPr>
              <a:t>synchronized</a:t>
            </a:r>
            <a:r>
              <a:rPr lang="en-US" sz="1600" dirty="0">
                <a:latin typeface="Bahnschrift SemiCondensed" panose="020B0502040204020203" pitchFamily="34" charset="0"/>
              </a:rPr>
              <a:t> </a:t>
            </a:r>
            <a:r>
              <a:rPr lang="en-US" sz="16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( </a:t>
            </a:r>
            <a:r>
              <a:rPr lang="en-US" sz="1600" dirty="0" err="1">
                <a:solidFill>
                  <a:schemeClr val="bg1"/>
                </a:solidFill>
                <a:latin typeface="Bahnschrift SemiCondensed" panose="020B0502040204020203" pitchFamily="34" charset="0"/>
              </a:rPr>
              <a:t>this.SharedRes</a:t>
            </a:r>
            <a:r>
              <a:rPr lang="en-US" sz="16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 ) {  </a:t>
            </a:r>
            <a:r>
              <a:rPr lang="en-US" sz="1600" dirty="0">
                <a:solidFill>
                  <a:schemeClr val="tx2">
                    <a:lumMod val="50000"/>
                  </a:schemeClr>
                </a:solidFill>
                <a:latin typeface="Bahnschrift SemiCondensed" panose="020B0502040204020203" pitchFamily="34" charset="0"/>
              </a:rPr>
              <a:t>// try to get it, and then  </a:t>
            </a:r>
          </a:p>
          <a:p>
            <a:pPr marL="274320" lvl="1" indent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None/>
            </a:pPr>
            <a:r>
              <a:rPr lang="en-US" sz="16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                                                                  </a:t>
            </a:r>
            <a:r>
              <a:rPr lang="en-US" sz="1600" dirty="0">
                <a:solidFill>
                  <a:schemeClr val="tx2">
                    <a:lumMod val="50000"/>
                  </a:schemeClr>
                </a:solidFill>
                <a:latin typeface="Bahnschrift SemiCondensed" panose="020B0502040204020203" pitchFamily="34" charset="0"/>
              </a:rPr>
              <a:t>// when thread gets here, it has the resource locked</a:t>
            </a:r>
            <a:br>
              <a:rPr lang="en-US" sz="1600" dirty="0">
                <a:solidFill>
                  <a:schemeClr val="tx2">
                    <a:lumMod val="50000"/>
                  </a:schemeClr>
                </a:solidFill>
                <a:latin typeface="Bahnschrift SemiCondensed" panose="020B0502040204020203" pitchFamily="34" charset="0"/>
              </a:rPr>
            </a:br>
            <a:r>
              <a:rPr lang="en-US" sz="16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             </a:t>
            </a:r>
            <a:r>
              <a:rPr lang="en-US" sz="1600" dirty="0" err="1">
                <a:solidFill>
                  <a:schemeClr val="bg1"/>
                </a:solidFill>
                <a:latin typeface="Bahnschrift SemiCondensed" panose="020B0502040204020203" pitchFamily="34" charset="0"/>
              </a:rPr>
              <a:t>doStuff</a:t>
            </a:r>
            <a:r>
              <a:rPr lang="en-US" sz="16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( </a:t>
            </a:r>
            <a:r>
              <a:rPr lang="en-US" sz="1600" dirty="0" err="1">
                <a:solidFill>
                  <a:schemeClr val="bg1"/>
                </a:solidFill>
                <a:latin typeface="Bahnschrift SemiCondensed" panose="020B0502040204020203" pitchFamily="34" charset="0"/>
              </a:rPr>
              <a:t>System.nanoTime</a:t>
            </a:r>
            <a:r>
              <a:rPr lang="en-US" sz="16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() + ": has </a:t>
            </a:r>
            <a:r>
              <a:rPr lang="en-US" sz="1600" dirty="0" err="1">
                <a:solidFill>
                  <a:schemeClr val="bg1"/>
                </a:solidFill>
                <a:latin typeface="Bahnschrift SemiCondensed" panose="020B0502040204020203" pitchFamily="34" charset="0"/>
              </a:rPr>
              <a:t>mutex</a:t>
            </a:r>
            <a:r>
              <a:rPr lang="en-US" sz="16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 on resource, does stuff with it" );</a:t>
            </a:r>
            <a:br>
              <a:rPr lang="en-US" sz="1600" dirty="0">
                <a:solidFill>
                  <a:schemeClr val="bg1"/>
                </a:solidFill>
                <a:latin typeface="Bahnschrift SemiCondensed" panose="020B0502040204020203" pitchFamily="34" charset="0"/>
              </a:rPr>
            </a:br>
            <a:r>
              <a:rPr lang="en-US" sz="16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             </a:t>
            </a:r>
            <a:r>
              <a:rPr lang="en-US" sz="1600" dirty="0" err="1">
                <a:solidFill>
                  <a:schemeClr val="bg1"/>
                </a:solidFill>
                <a:latin typeface="Bahnschrift SemiCondensed" panose="020B0502040204020203" pitchFamily="34" charset="0"/>
              </a:rPr>
              <a:t>doStuff</a:t>
            </a:r>
            <a:r>
              <a:rPr lang="en-US" sz="16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( </a:t>
            </a:r>
            <a:r>
              <a:rPr lang="en-US" sz="1600" dirty="0" err="1">
                <a:solidFill>
                  <a:schemeClr val="bg1"/>
                </a:solidFill>
                <a:latin typeface="Bahnschrift SemiCondensed" panose="020B0502040204020203" pitchFamily="34" charset="0"/>
              </a:rPr>
              <a:t>System.nanoTime</a:t>
            </a:r>
            <a:r>
              <a:rPr lang="en-US" sz="16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() + ": about to give up shared resource");</a:t>
            </a:r>
            <a:br>
              <a:rPr lang="en-US" sz="1600" dirty="0">
                <a:solidFill>
                  <a:schemeClr val="bg1"/>
                </a:solidFill>
                <a:latin typeface="Bahnschrift SemiCondensed" panose="020B0502040204020203" pitchFamily="34" charset="0"/>
              </a:rPr>
            </a:br>
            <a:r>
              <a:rPr lang="en-US" sz="16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         } </a:t>
            </a:r>
          </a:p>
          <a:p>
            <a:pPr marL="274320" lvl="1" indent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None/>
            </a:pPr>
            <a:r>
              <a:rPr lang="en-US" sz="16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      } </a:t>
            </a:r>
            <a:br>
              <a:rPr lang="en-US" sz="1600" dirty="0">
                <a:solidFill>
                  <a:schemeClr val="bg1"/>
                </a:solidFill>
                <a:latin typeface="Bahnschrift SemiCondensed" panose="020B0502040204020203" pitchFamily="34" charset="0"/>
              </a:rPr>
            </a:br>
            <a:r>
              <a:rPr lang="en-US" sz="16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    } catch (</a:t>
            </a:r>
            <a:r>
              <a:rPr lang="en-US" sz="1600" dirty="0" err="1">
                <a:solidFill>
                  <a:schemeClr val="bg1"/>
                </a:solidFill>
                <a:latin typeface="Bahnschrift SemiCondensed" panose="020B0502040204020203" pitchFamily="34" charset="0"/>
              </a:rPr>
              <a:t>InterruptedException</a:t>
            </a:r>
            <a:r>
              <a:rPr lang="en-US" sz="16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 e) {   </a:t>
            </a:r>
            <a:r>
              <a:rPr lang="en-US" sz="1600" dirty="0" err="1">
                <a:solidFill>
                  <a:schemeClr val="bg1"/>
                </a:solidFill>
                <a:latin typeface="Bahnschrift SemiCondensed" panose="020B0502040204020203" pitchFamily="34" charset="0"/>
              </a:rPr>
              <a:t>Thread.currentThread</a:t>
            </a:r>
            <a:r>
              <a:rPr lang="en-US" sz="16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().interrupt( );   return;  }</a:t>
            </a:r>
          </a:p>
          <a:p>
            <a:pPr marL="274320" lvl="1" indent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None/>
            </a:pPr>
            <a:r>
              <a:rPr lang="en-US" sz="16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} }  </a:t>
            </a:r>
            <a:endParaRPr lang="en-US" sz="1600" b="1" i="1" dirty="0">
              <a:solidFill>
                <a:schemeClr val="bg1"/>
              </a:solidFill>
              <a:latin typeface="Bahnschrift SemiCondensed" panose="020B0502040204020203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13749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ounded Rectangle 7"/>
          <p:cNvSpPr/>
          <p:nvPr/>
        </p:nvSpPr>
        <p:spPr>
          <a:xfrm>
            <a:off x="304800" y="381002"/>
            <a:ext cx="8524875" cy="609598"/>
          </a:xfrm>
          <a:prstGeom prst="roundRect">
            <a:avLst/>
          </a:prstGeom>
          <a:solidFill>
            <a:schemeClr val="accent5">
              <a:lumMod val="20000"/>
              <a:lumOff val="80000"/>
              <a:alpha val="27000"/>
            </a:schemeClr>
          </a:solidFill>
          <a:ln w="15875">
            <a:solidFill>
              <a:schemeClr val="tx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6000" dirty="0">
              <a:solidFill>
                <a:srgbClr val="0070C0"/>
              </a:solidFill>
            </a:endParaRPr>
          </a:p>
        </p:txBody>
      </p:sp>
      <p:sp>
        <p:nvSpPr>
          <p:cNvPr id="6" name="Content Placeholder 1"/>
          <p:cNvSpPr>
            <a:spLocks noGrp="1"/>
          </p:cNvSpPr>
          <p:nvPr>
            <p:ph idx="1"/>
          </p:nvPr>
        </p:nvSpPr>
        <p:spPr>
          <a:xfrm>
            <a:off x="457200" y="381002"/>
            <a:ext cx="8372475" cy="609598"/>
          </a:xfrm>
          <a:noFill/>
        </p:spPr>
        <p:txBody>
          <a:bodyPr>
            <a:normAutofit/>
          </a:bodyPr>
          <a:lstStyle/>
          <a:p>
            <a:pPr marL="109728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Lock on Object</a:t>
            </a:r>
          </a:p>
        </p:txBody>
      </p:sp>
      <p:sp>
        <p:nvSpPr>
          <p:cNvPr id="5" name="Content Placeholder 1"/>
          <p:cNvSpPr txBox="1">
            <a:spLocks/>
          </p:cNvSpPr>
          <p:nvPr/>
        </p:nvSpPr>
        <p:spPr>
          <a:xfrm>
            <a:off x="152400" y="1224897"/>
            <a:ext cx="8229600" cy="5252101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Autofit/>
          </a:bodyPr>
          <a:lstStyle>
            <a:lvl1pPr marL="2857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20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8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6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274320" lvl="1" indent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None/>
            </a:pPr>
            <a:r>
              <a:rPr lang="en-US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public class </a:t>
            </a:r>
            <a:r>
              <a:rPr lang="en-US" dirty="0" err="1">
                <a:solidFill>
                  <a:schemeClr val="bg1"/>
                </a:solidFill>
                <a:latin typeface="Bahnschrift SemiCondensed" panose="020B0502040204020203" pitchFamily="34" charset="0"/>
              </a:rPr>
              <a:t>LockOnObjectDemo</a:t>
            </a:r>
            <a:r>
              <a:rPr lang="en-US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 {</a:t>
            </a:r>
          </a:p>
          <a:p>
            <a:pPr marL="274320" lvl="1" indent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None/>
            </a:pPr>
            <a:r>
              <a:rPr lang="en-US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    public static void main ( String[ ] </a:t>
            </a:r>
            <a:r>
              <a:rPr lang="en-US" dirty="0" err="1">
                <a:solidFill>
                  <a:schemeClr val="bg1"/>
                </a:solidFill>
                <a:latin typeface="Bahnschrift SemiCondensed" panose="020B0502040204020203" pitchFamily="34" charset="0"/>
              </a:rPr>
              <a:t>args</a:t>
            </a:r>
            <a:r>
              <a:rPr lang="en-US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 ) throws Exception {</a:t>
            </a:r>
          </a:p>
          <a:p>
            <a:pPr marL="274320" lvl="1" indent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None/>
            </a:pPr>
            <a:r>
              <a:rPr lang="en-US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        Object </a:t>
            </a:r>
            <a:r>
              <a:rPr lang="en-US" dirty="0" err="1">
                <a:solidFill>
                  <a:schemeClr val="bg1"/>
                </a:solidFill>
                <a:latin typeface="Bahnschrift SemiCondensed" panose="020B0502040204020203" pitchFamily="34" charset="0"/>
              </a:rPr>
              <a:t>SharedThing</a:t>
            </a:r>
            <a:r>
              <a:rPr lang="en-US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 = new Object( ); // this will be a shared resource for all tasks</a:t>
            </a:r>
          </a:p>
          <a:p>
            <a:pPr marL="274320" lvl="1" indent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None/>
            </a:pPr>
            <a:r>
              <a:rPr lang="en-US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        User t1 = new User(</a:t>
            </a:r>
            <a:r>
              <a:rPr lang="en-US" dirty="0" err="1">
                <a:solidFill>
                  <a:schemeClr val="bg1"/>
                </a:solidFill>
                <a:latin typeface="Bahnschrift SemiCondensed" panose="020B0502040204020203" pitchFamily="34" charset="0"/>
              </a:rPr>
              <a:t>SharedThing</a:t>
            </a:r>
            <a:r>
              <a:rPr lang="en-US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);</a:t>
            </a:r>
          </a:p>
          <a:p>
            <a:pPr marL="274320" lvl="1" indent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None/>
            </a:pPr>
            <a:r>
              <a:rPr lang="en-US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        User t2 = new User(</a:t>
            </a:r>
            <a:r>
              <a:rPr lang="en-US" dirty="0" err="1">
                <a:solidFill>
                  <a:schemeClr val="bg1"/>
                </a:solidFill>
                <a:latin typeface="Bahnschrift SemiCondensed" panose="020B0502040204020203" pitchFamily="34" charset="0"/>
              </a:rPr>
              <a:t>SharedThing</a:t>
            </a:r>
            <a:r>
              <a:rPr lang="en-US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);</a:t>
            </a:r>
          </a:p>
          <a:p>
            <a:pPr marL="274320" lvl="1" indent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None/>
            </a:pPr>
            <a:r>
              <a:rPr lang="en-US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        User t3 = new User(</a:t>
            </a:r>
            <a:r>
              <a:rPr lang="en-US" dirty="0" err="1">
                <a:solidFill>
                  <a:schemeClr val="bg1"/>
                </a:solidFill>
                <a:latin typeface="Bahnschrift SemiCondensed" panose="020B0502040204020203" pitchFamily="34" charset="0"/>
              </a:rPr>
              <a:t>SharedThing</a:t>
            </a:r>
            <a:r>
              <a:rPr lang="en-US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);</a:t>
            </a:r>
          </a:p>
          <a:p>
            <a:pPr marL="274320" lvl="1" indent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None/>
            </a:pPr>
            <a:r>
              <a:rPr lang="en-US" sz="12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      </a:t>
            </a:r>
          </a:p>
          <a:p>
            <a:pPr marL="274320" lvl="1" indent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None/>
            </a:pPr>
            <a:r>
              <a:rPr lang="en-US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        //t1.start();     // cant do this here… t1 is an object that does runnable</a:t>
            </a:r>
          </a:p>
          <a:p>
            <a:pPr marL="274320" lvl="1" indent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None/>
            </a:pPr>
            <a:r>
              <a:rPr lang="en-US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                              // not yet a thread with the run and start methods </a:t>
            </a:r>
          </a:p>
          <a:p>
            <a:pPr marL="274320" lvl="1" indent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None/>
            </a:pPr>
            <a:r>
              <a:rPr lang="en-US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        //t2.start();</a:t>
            </a:r>
          </a:p>
          <a:p>
            <a:pPr marL="274320" lvl="1" indent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None/>
            </a:pPr>
            <a:r>
              <a:rPr lang="en-US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        //t3.start();</a:t>
            </a:r>
          </a:p>
          <a:p>
            <a:pPr marL="274320" lvl="1" indent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None/>
            </a:pPr>
            <a:endParaRPr lang="en-US" sz="1200" dirty="0">
              <a:solidFill>
                <a:schemeClr val="bg1"/>
              </a:solidFill>
              <a:latin typeface="Bahnschrift SemiCondensed" panose="020B0502040204020203" pitchFamily="34" charset="0"/>
            </a:endParaRPr>
          </a:p>
          <a:p>
            <a:pPr marL="274320" lvl="1" indent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None/>
            </a:pPr>
            <a:r>
              <a:rPr lang="en-US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       ( new Thread(t1, "User 1") ).start();</a:t>
            </a:r>
          </a:p>
          <a:p>
            <a:pPr marL="274320" lvl="1" indent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None/>
            </a:pPr>
            <a:r>
              <a:rPr lang="en-US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       ( new Thread(t2, "User 2") ).start();</a:t>
            </a:r>
          </a:p>
          <a:p>
            <a:pPr marL="274320" lvl="1" indent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None/>
            </a:pPr>
            <a:r>
              <a:rPr lang="en-US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       ( new Thread(t3, "User 3") ).start();    </a:t>
            </a:r>
          </a:p>
          <a:p>
            <a:pPr marL="274320" lvl="1" indent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None/>
            </a:pPr>
            <a:r>
              <a:rPr lang="en-US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   }</a:t>
            </a:r>
          </a:p>
          <a:p>
            <a:pPr marL="274320" lvl="1" indent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None/>
            </a:pPr>
            <a:r>
              <a:rPr lang="en-US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}</a:t>
            </a:r>
            <a:endParaRPr lang="en-US" sz="1600" b="1" i="1" dirty="0">
              <a:solidFill>
                <a:schemeClr val="bg1"/>
              </a:solidFill>
              <a:latin typeface="Bahnschrift SemiCondensed" panose="020B0502040204020203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147982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5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5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ounded Rectangle 7"/>
          <p:cNvSpPr/>
          <p:nvPr/>
        </p:nvSpPr>
        <p:spPr>
          <a:xfrm>
            <a:off x="304800" y="381002"/>
            <a:ext cx="8524875" cy="609600"/>
          </a:xfrm>
          <a:prstGeom prst="roundRect">
            <a:avLst/>
          </a:prstGeom>
          <a:solidFill>
            <a:schemeClr val="accent5">
              <a:lumMod val="20000"/>
              <a:lumOff val="80000"/>
              <a:alpha val="27000"/>
            </a:schemeClr>
          </a:solidFill>
          <a:ln w="15875">
            <a:solidFill>
              <a:schemeClr val="tx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6000" dirty="0">
              <a:solidFill>
                <a:srgbClr val="0070C0"/>
              </a:solidFill>
            </a:endParaRPr>
          </a:p>
        </p:txBody>
      </p:sp>
      <p:sp>
        <p:nvSpPr>
          <p:cNvPr id="6" name="Content Placeholder 1"/>
          <p:cNvSpPr>
            <a:spLocks noGrp="1"/>
          </p:cNvSpPr>
          <p:nvPr>
            <p:ph idx="1"/>
          </p:nvPr>
        </p:nvSpPr>
        <p:spPr>
          <a:xfrm>
            <a:off x="380998" y="381001"/>
            <a:ext cx="8372475" cy="609600"/>
          </a:xfrm>
          <a:noFill/>
        </p:spPr>
        <p:txBody>
          <a:bodyPr>
            <a:normAutofit/>
          </a:bodyPr>
          <a:lstStyle/>
          <a:p>
            <a:pPr marL="109728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Java Locks</a:t>
            </a:r>
          </a:p>
        </p:txBody>
      </p:sp>
      <p:sp>
        <p:nvSpPr>
          <p:cNvPr id="7" name="Content Placeholder 1"/>
          <p:cNvSpPr txBox="1">
            <a:spLocks/>
          </p:cNvSpPr>
          <p:nvPr/>
        </p:nvSpPr>
        <p:spPr>
          <a:xfrm>
            <a:off x="304799" y="1965549"/>
            <a:ext cx="8001001" cy="2377851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Autofit/>
          </a:bodyPr>
          <a:lstStyle>
            <a:lvl1pPr marL="2857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20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8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6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274320" indent="-182880">
              <a:spcBef>
                <a:spcPts val="0"/>
              </a:spcBef>
              <a:spcAft>
                <a:spcPts val="1800"/>
              </a:spcAft>
              <a:buClrTx/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rgbClr val="0070C0"/>
                </a:solidFill>
                <a:latin typeface="Bahnschrift" panose="020B0502040204020203" pitchFamily="34" charset="0"/>
                <a:cs typeface="Arial" panose="020B0604020202020204" pitchFamily="34" charset="0"/>
              </a:rPr>
              <a:t>Intrinsic locks (synchronized methods, objects), in the monitor associated with  each object</a:t>
            </a:r>
          </a:p>
          <a:p>
            <a:pPr marL="274320" indent="-182880">
              <a:spcBef>
                <a:spcPts val="0"/>
              </a:spcBef>
              <a:spcAft>
                <a:spcPts val="1800"/>
              </a:spcAft>
              <a:buClrTx/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rgbClr val="0070C0"/>
                </a:solidFill>
                <a:latin typeface="Bahnschrift" panose="020B0502040204020203" pitchFamily="34" charset="0"/>
                <a:cs typeface="Arial" panose="020B0604020202020204" pitchFamily="34" charset="0"/>
              </a:rPr>
              <a:t>Semaphore ( class, </a:t>
            </a:r>
            <a:r>
              <a:rPr lang="en-US" sz="1600" dirty="0" err="1">
                <a:solidFill>
                  <a:schemeClr val="bg2">
                    <a:lumMod val="50000"/>
                  </a:schemeClr>
                </a:solidFill>
                <a:latin typeface="Cascadia Code" panose="020B0609020000020004" pitchFamily="49" charset="0"/>
                <a:cs typeface="Cascadia Code" panose="020B0609020000020004" pitchFamily="49" charset="0"/>
              </a:rPr>
              <a:t>java.util.concurrent.Semaphore</a:t>
            </a:r>
            <a:r>
              <a:rPr lang="en-US" sz="1800" dirty="0">
                <a:solidFill>
                  <a:schemeClr val="bg2">
                    <a:lumMod val="50000"/>
                  </a:schemeClr>
                </a:solidFill>
                <a:latin typeface="Cascadia Code" panose="020B0609020000020004" pitchFamily="49" charset="0"/>
                <a:cs typeface="Cascadia Code" panose="020B0609020000020004" pitchFamily="49" charset="0"/>
              </a:rPr>
              <a:t> </a:t>
            </a:r>
            <a:r>
              <a:rPr lang="en-US" sz="1800" dirty="0">
                <a:solidFill>
                  <a:srgbClr val="0070C0"/>
                </a:solidFill>
                <a:latin typeface="Bahnschrift" panose="020B0502040204020203" pitchFamily="34" charset="0"/>
                <a:cs typeface="Arial" panose="020B0604020202020204" pitchFamily="34" charset="0"/>
              </a:rPr>
              <a:t>)</a:t>
            </a:r>
          </a:p>
          <a:p>
            <a:pPr marL="274320" indent="-182880">
              <a:spcBef>
                <a:spcPts val="0"/>
              </a:spcBef>
              <a:spcAft>
                <a:spcPts val="1800"/>
              </a:spcAft>
              <a:buClrTx/>
              <a:buFont typeface="Arial" panose="020B0604020202020204" pitchFamily="34" charset="0"/>
              <a:buChar char="•"/>
            </a:pPr>
            <a:r>
              <a:rPr lang="en-US" sz="1800" dirty="0" err="1">
                <a:solidFill>
                  <a:srgbClr val="0070C0"/>
                </a:solidFill>
                <a:latin typeface="Bahnschrift" panose="020B0502040204020203" pitchFamily="34" charset="0"/>
                <a:cs typeface="Arial" panose="020B0604020202020204" pitchFamily="34" charset="0"/>
              </a:rPr>
              <a:t>ReentrantLock</a:t>
            </a:r>
            <a:r>
              <a:rPr lang="en-US" sz="1800" dirty="0">
                <a:solidFill>
                  <a:srgbClr val="0070C0"/>
                </a:solidFill>
                <a:latin typeface="Bahnschrift" panose="020B0502040204020203" pitchFamily="34" charset="0"/>
                <a:cs typeface="Arial" panose="020B0604020202020204" pitchFamily="34" charset="0"/>
              </a:rPr>
              <a:t> ( class, </a:t>
            </a:r>
            <a:r>
              <a:rPr lang="en-US" sz="1600" dirty="0" err="1">
                <a:solidFill>
                  <a:schemeClr val="bg2">
                    <a:lumMod val="50000"/>
                  </a:schemeClr>
                </a:solidFill>
                <a:latin typeface="Cascadia Code" panose="020B0609020000020004" pitchFamily="49" charset="0"/>
                <a:cs typeface="Cascadia Code" panose="020B0609020000020004" pitchFamily="49" charset="0"/>
              </a:rPr>
              <a:t>java.util.concurrent.locks.ReentrantLock</a:t>
            </a:r>
            <a:r>
              <a:rPr lang="en-US" sz="1600" dirty="0">
                <a:solidFill>
                  <a:schemeClr val="bg2">
                    <a:lumMod val="50000"/>
                  </a:schemeClr>
                </a:solidFill>
                <a:latin typeface="Cascadia Code" panose="020B0609020000020004" pitchFamily="49" charset="0"/>
                <a:cs typeface="Cascadia Code" panose="020B0609020000020004" pitchFamily="49" charset="0"/>
              </a:rPr>
              <a:t> </a:t>
            </a:r>
            <a:r>
              <a:rPr lang="en-US" sz="1800" dirty="0">
                <a:solidFill>
                  <a:srgbClr val="0070C0"/>
                </a:solidFill>
                <a:latin typeface="Bahnschrift" panose="020B0502040204020203" pitchFamily="34" charset="0"/>
                <a:cs typeface="Arial" panose="020B0604020202020204" pitchFamily="34" charset="0"/>
              </a:rPr>
              <a:t>)</a:t>
            </a:r>
          </a:p>
          <a:p>
            <a:pPr marL="9144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None/>
            </a:pPr>
            <a:endParaRPr lang="en-US" dirty="0">
              <a:solidFill>
                <a:srgbClr val="0070C0"/>
              </a:solidFill>
              <a:latin typeface="Bahnschrift" panose="020B0502040204020203" pitchFamily="34" charset="0"/>
              <a:cs typeface="Arial" panose="020B0604020202020204" pitchFamily="34" charset="0"/>
            </a:endParaRPr>
          </a:p>
        </p:txBody>
      </p:sp>
      <p:sp>
        <p:nvSpPr>
          <p:cNvPr id="5" name="Content Placeholder 1"/>
          <p:cNvSpPr txBox="1">
            <a:spLocks/>
          </p:cNvSpPr>
          <p:nvPr/>
        </p:nvSpPr>
        <p:spPr>
          <a:xfrm>
            <a:off x="304799" y="1127350"/>
            <a:ext cx="7848600" cy="609600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Autofit/>
          </a:bodyPr>
          <a:lstStyle>
            <a:lvl1pPr marL="2857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20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8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6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109728" indent="0">
              <a:buNone/>
            </a:pPr>
            <a:r>
              <a:rPr lang="en-US" sz="2400" b="1" dirty="0">
                <a:solidFill>
                  <a:srgbClr val="BE442C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Methods to control thread execution and state integrity</a:t>
            </a:r>
          </a:p>
        </p:txBody>
      </p:sp>
    </p:spTree>
    <p:extLst>
      <p:ext uri="{BB962C8B-B14F-4D97-AF65-F5344CB8AC3E}">
        <p14:creationId xmlns:p14="http://schemas.microsoft.com/office/powerpoint/2010/main" val="13879919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228600" y="1143000"/>
            <a:ext cx="8368544" cy="1828800"/>
          </a:xfrm>
          <a:prstGeom prst="roundRect">
            <a:avLst/>
          </a:prstGeom>
          <a:solidFill>
            <a:srgbClr val="F4E4CC">
              <a:alpha val="25000"/>
            </a:srgbClr>
          </a:solidFill>
          <a:ln w="1587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9900" dirty="0">
              <a:solidFill>
                <a:srgbClr val="0070C0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838200" y="1676400"/>
            <a:ext cx="2133600" cy="990600"/>
          </a:xfrm>
        </p:spPr>
        <p:txBody>
          <a:bodyPr>
            <a:normAutofit fontScale="90000"/>
          </a:bodyPr>
          <a:lstStyle/>
          <a:p>
            <a:pPr algn="ctr"/>
            <a:r>
              <a:rPr lang="en-US" sz="8000" b="1" dirty="0">
                <a:solidFill>
                  <a:srgbClr val="0070C0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END</a:t>
            </a:r>
          </a:p>
        </p:txBody>
      </p:sp>
    </p:spTree>
    <p:extLst>
      <p:ext uri="{BB962C8B-B14F-4D97-AF65-F5344CB8AC3E}">
        <p14:creationId xmlns:p14="http://schemas.microsoft.com/office/powerpoint/2010/main" val="11545895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ounded Rectangle 7"/>
          <p:cNvSpPr/>
          <p:nvPr/>
        </p:nvSpPr>
        <p:spPr>
          <a:xfrm>
            <a:off x="304800" y="381001"/>
            <a:ext cx="8524875" cy="662884"/>
          </a:xfrm>
          <a:prstGeom prst="roundRect">
            <a:avLst/>
          </a:prstGeom>
          <a:solidFill>
            <a:schemeClr val="accent5">
              <a:lumMod val="20000"/>
              <a:lumOff val="80000"/>
              <a:alpha val="27000"/>
            </a:schemeClr>
          </a:solidFill>
          <a:ln w="15875">
            <a:solidFill>
              <a:schemeClr val="tx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6000" dirty="0">
              <a:solidFill>
                <a:srgbClr val="0070C0"/>
              </a:solidFill>
            </a:endParaRPr>
          </a:p>
        </p:txBody>
      </p:sp>
      <p:sp>
        <p:nvSpPr>
          <p:cNvPr id="6" name="Content Placeholder 1"/>
          <p:cNvSpPr>
            <a:spLocks noGrp="1"/>
          </p:cNvSpPr>
          <p:nvPr>
            <p:ph idx="1"/>
          </p:nvPr>
        </p:nvSpPr>
        <p:spPr>
          <a:xfrm>
            <a:off x="462749" y="372222"/>
            <a:ext cx="8372475" cy="652702"/>
          </a:xfrm>
          <a:noFill/>
        </p:spPr>
        <p:txBody>
          <a:bodyPr>
            <a:normAutofit/>
          </a:bodyPr>
          <a:lstStyle/>
          <a:p>
            <a:pPr marL="109728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Counting</a:t>
            </a:r>
          </a:p>
        </p:txBody>
      </p:sp>
      <p:sp>
        <p:nvSpPr>
          <p:cNvPr id="7" name="Content Placeholder 1"/>
          <p:cNvSpPr txBox="1">
            <a:spLocks/>
          </p:cNvSpPr>
          <p:nvPr/>
        </p:nvSpPr>
        <p:spPr>
          <a:xfrm>
            <a:off x="233363" y="1314448"/>
            <a:ext cx="7924800" cy="5181600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Autofit/>
          </a:bodyPr>
          <a:lstStyle>
            <a:lvl1pPr marL="2857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20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8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6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109728" indent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1" dirty="0">
                <a:solidFill>
                  <a:schemeClr val="bg1"/>
                </a:solidFill>
                <a:latin typeface="Candara" panose="020E0502030303020204" pitchFamily="34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public class Counting {</a:t>
            </a:r>
            <a:br>
              <a:rPr lang="en-US" sz="1400" b="1" dirty="0">
                <a:solidFill>
                  <a:schemeClr val="bg1"/>
                </a:solidFill>
                <a:latin typeface="Candara" panose="020E0502030303020204" pitchFamily="34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</a:br>
            <a:r>
              <a:rPr lang="en-US" sz="1400" b="1" dirty="0">
                <a:solidFill>
                  <a:schemeClr val="bg1"/>
                </a:solidFill>
                <a:latin typeface="Candara" panose="020E0502030303020204" pitchFamily="34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   public static void main(String[] </a:t>
            </a:r>
            <a:r>
              <a:rPr lang="en-US" sz="1400" b="1" dirty="0" err="1">
                <a:solidFill>
                  <a:schemeClr val="bg1"/>
                </a:solidFill>
                <a:latin typeface="Candara" panose="020E0502030303020204" pitchFamily="34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args</a:t>
            </a:r>
            <a:r>
              <a:rPr lang="en-US" sz="1400" b="1" dirty="0">
                <a:solidFill>
                  <a:schemeClr val="bg1"/>
                </a:solidFill>
                <a:latin typeface="Candara" panose="020E0502030303020204" pitchFamily="34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) throws </a:t>
            </a:r>
            <a:r>
              <a:rPr lang="en-US" sz="1400" b="1" dirty="0" err="1">
                <a:solidFill>
                  <a:schemeClr val="bg1"/>
                </a:solidFill>
                <a:latin typeface="Candara" panose="020E0502030303020204" pitchFamily="34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InterruptedException</a:t>
            </a:r>
            <a:r>
              <a:rPr lang="en-US" sz="1400" b="1" dirty="0">
                <a:solidFill>
                  <a:schemeClr val="bg1"/>
                </a:solidFill>
                <a:latin typeface="Candara" panose="020E0502030303020204" pitchFamily="34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 {</a:t>
            </a:r>
            <a:br>
              <a:rPr lang="en-US" sz="1400" b="1" dirty="0">
                <a:solidFill>
                  <a:schemeClr val="bg1"/>
                </a:solidFill>
                <a:latin typeface="Candara" panose="020E0502030303020204" pitchFamily="34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</a:br>
            <a:r>
              <a:rPr lang="en-US" sz="300" b="1" dirty="0">
                <a:solidFill>
                  <a:schemeClr val="bg1"/>
                </a:solidFill>
                <a:latin typeface="Candara" panose="020E0502030303020204" pitchFamily="34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  </a:t>
            </a:r>
            <a:br>
              <a:rPr lang="en-US" sz="1400" b="1" dirty="0">
                <a:solidFill>
                  <a:schemeClr val="bg1"/>
                </a:solidFill>
                <a:latin typeface="Candara" panose="020E0502030303020204" pitchFamily="34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</a:br>
            <a:r>
              <a:rPr lang="en-US" sz="1400" b="1" dirty="0">
                <a:solidFill>
                  <a:schemeClr val="bg1"/>
                </a:solidFill>
                <a:latin typeface="Candara" panose="020E0502030303020204" pitchFamily="34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      class Counter {</a:t>
            </a:r>
            <a:br>
              <a:rPr lang="en-US" sz="1400" b="1" dirty="0">
                <a:solidFill>
                  <a:schemeClr val="bg1"/>
                </a:solidFill>
                <a:latin typeface="Candara" panose="020E0502030303020204" pitchFamily="34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</a:br>
            <a:r>
              <a:rPr lang="en-US" sz="1400" b="1" dirty="0">
                <a:solidFill>
                  <a:schemeClr val="bg1"/>
                </a:solidFill>
                <a:latin typeface="Candara" panose="020E0502030303020204" pitchFamily="34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          int counter = 0;</a:t>
            </a:r>
            <a:br>
              <a:rPr lang="en-US" sz="1400" b="1" dirty="0">
                <a:solidFill>
                  <a:schemeClr val="bg1"/>
                </a:solidFill>
                <a:latin typeface="Candara" panose="020E0502030303020204" pitchFamily="34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</a:br>
            <a:r>
              <a:rPr lang="en-US" sz="1400" b="1" dirty="0">
                <a:solidFill>
                  <a:schemeClr val="bg1"/>
                </a:solidFill>
                <a:latin typeface="Candara" panose="020E0502030303020204" pitchFamily="34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          public void increment() { counter++; }</a:t>
            </a:r>
            <a:br>
              <a:rPr lang="en-US" sz="1400" b="1" dirty="0">
                <a:solidFill>
                  <a:schemeClr val="bg1"/>
                </a:solidFill>
                <a:latin typeface="Candara" panose="020E0502030303020204" pitchFamily="34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</a:br>
            <a:r>
              <a:rPr lang="en-US" sz="1400" b="1" dirty="0">
                <a:solidFill>
                  <a:schemeClr val="bg1"/>
                </a:solidFill>
                <a:latin typeface="Candara" panose="020E0502030303020204" pitchFamily="34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          public int get() { return counter; }</a:t>
            </a:r>
            <a:br>
              <a:rPr lang="en-US" sz="1400" b="1" dirty="0">
                <a:solidFill>
                  <a:schemeClr val="bg1"/>
                </a:solidFill>
                <a:latin typeface="Candara" panose="020E0502030303020204" pitchFamily="34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</a:br>
            <a:r>
              <a:rPr lang="en-US" sz="1400" b="1" dirty="0">
                <a:solidFill>
                  <a:schemeClr val="bg1"/>
                </a:solidFill>
                <a:latin typeface="Candara" panose="020E0502030303020204" pitchFamily="34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      }</a:t>
            </a:r>
            <a:br>
              <a:rPr lang="en-US" sz="1400" b="1" dirty="0">
                <a:solidFill>
                  <a:schemeClr val="bg1"/>
                </a:solidFill>
                <a:latin typeface="Candara" panose="020E0502030303020204" pitchFamily="34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</a:br>
            <a:r>
              <a:rPr lang="en-US" sz="800" b="1" dirty="0">
                <a:solidFill>
                  <a:schemeClr val="bg1"/>
                </a:solidFill>
                <a:latin typeface="Candara" panose="020E0502030303020204" pitchFamily="34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   </a:t>
            </a:r>
            <a:br>
              <a:rPr lang="en-US" sz="1400" b="1" dirty="0">
                <a:solidFill>
                  <a:schemeClr val="bg1"/>
                </a:solidFill>
                <a:latin typeface="Candara" panose="020E0502030303020204" pitchFamily="34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</a:br>
            <a:r>
              <a:rPr lang="en-US" sz="1400" b="1" dirty="0">
                <a:solidFill>
                  <a:schemeClr val="bg1"/>
                </a:solidFill>
                <a:latin typeface="Candara" panose="020E0502030303020204" pitchFamily="34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      final Counter </a:t>
            </a:r>
            <a:r>
              <a:rPr lang="en-US" sz="1400" b="1" dirty="0" err="1">
                <a:solidFill>
                  <a:schemeClr val="bg1"/>
                </a:solidFill>
                <a:latin typeface="Candara" panose="020E0502030303020204" pitchFamily="34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counter</a:t>
            </a:r>
            <a:r>
              <a:rPr lang="en-US" sz="1400" b="1" dirty="0">
                <a:solidFill>
                  <a:schemeClr val="bg1"/>
                </a:solidFill>
                <a:latin typeface="Candara" panose="020E0502030303020204" pitchFamily="34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 = new Counter();</a:t>
            </a:r>
            <a:br>
              <a:rPr lang="en-US" sz="1400" b="1" dirty="0">
                <a:solidFill>
                  <a:schemeClr val="bg1"/>
                </a:solidFill>
                <a:latin typeface="Candara" panose="020E0502030303020204" pitchFamily="34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</a:br>
            <a:r>
              <a:rPr lang="en-US" sz="200" b="1" dirty="0">
                <a:solidFill>
                  <a:schemeClr val="bg1"/>
                </a:solidFill>
                <a:latin typeface="Candara" panose="020E0502030303020204" pitchFamily="34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       </a:t>
            </a:r>
            <a:r>
              <a:rPr lang="en-US" sz="800" b="1" dirty="0">
                <a:solidFill>
                  <a:schemeClr val="bg1"/>
                </a:solidFill>
                <a:latin typeface="Candara" panose="020E0502030303020204" pitchFamily="34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 </a:t>
            </a:r>
            <a:br>
              <a:rPr lang="en-US" sz="1400" b="1" dirty="0">
                <a:solidFill>
                  <a:schemeClr val="bg1"/>
                </a:solidFill>
                <a:latin typeface="Candara" panose="020E0502030303020204" pitchFamily="34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</a:br>
            <a:r>
              <a:rPr lang="en-US" sz="1400" b="1" dirty="0">
                <a:solidFill>
                  <a:schemeClr val="bg1"/>
                </a:solidFill>
                <a:latin typeface="Candara" panose="020E0502030303020204" pitchFamily="34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      class </a:t>
            </a:r>
            <a:r>
              <a:rPr lang="en-US" sz="1400" b="1" dirty="0" err="1">
                <a:solidFill>
                  <a:schemeClr val="bg1"/>
                </a:solidFill>
                <a:latin typeface="Candara" panose="020E0502030303020204" pitchFamily="34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CountingThread</a:t>
            </a:r>
            <a:r>
              <a:rPr lang="en-US" sz="1400" b="1" dirty="0">
                <a:solidFill>
                  <a:schemeClr val="bg1"/>
                </a:solidFill>
                <a:latin typeface="Candara" panose="020E0502030303020204" pitchFamily="34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 extends Thread {</a:t>
            </a:r>
            <a:br>
              <a:rPr lang="en-US" sz="1400" b="1" dirty="0">
                <a:solidFill>
                  <a:schemeClr val="bg1"/>
                </a:solidFill>
                <a:latin typeface="Candara" panose="020E0502030303020204" pitchFamily="34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</a:br>
            <a:r>
              <a:rPr lang="en-US" sz="1400" b="1" dirty="0">
                <a:solidFill>
                  <a:schemeClr val="bg1"/>
                </a:solidFill>
                <a:latin typeface="Candara" panose="020E0502030303020204" pitchFamily="34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         public void  run() {</a:t>
            </a:r>
            <a:br>
              <a:rPr lang="en-US" sz="1400" b="1" dirty="0">
                <a:solidFill>
                  <a:schemeClr val="bg1"/>
                </a:solidFill>
                <a:latin typeface="Candara" panose="020E0502030303020204" pitchFamily="34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</a:br>
            <a:r>
              <a:rPr lang="en-US" sz="1400" b="1" dirty="0">
                <a:solidFill>
                  <a:schemeClr val="bg1"/>
                </a:solidFill>
                <a:latin typeface="Candara" panose="020E0502030303020204" pitchFamily="34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             for (int x = 0; x &lt; 500000; x++) { </a:t>
            </a:r>
            <a:br>
              <a:rPr lang="en-US" sz="1400" b="1" dirty="0">
                <a:solidFill>
                  <a:schemeClr val="bg1"/>
                </a:solidFill>
                <a:latin typeface="Candara" panose="020E0502030303020204" pitchFamily="34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</a:br>
            <a:r>
              <a:rPr lang="en-US" sz="1400" b="1" dirty="0">
                <a:solidFill>
                  <a:schemeClr val="bg1"/>
                </a:solidFill>
                <a:latin typeface="Candara" panose="020E0502030303020204" pitchFamily="34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                 </a:t>
            </a:r>
            <a:r>
              <a:rPr lang="en-US" sz="1400" b="1" dirty="0" err="1">
                <a:solidFill>
                  <a:schemeClr val="bg1"/>
                </a:solidFill>
                <a:latin typeface="Candara" panose="020E0502030303020204" pitchFamily="34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counter.increment</a:t>
            </a:r>
            <a:r>
              <a:rPr lang="en-US" sz="1400" b="1" dirty="0">
                <a:solidFill>
                  <a:schemeClr val="bg1"/>
                </a:solidFill>
                <a:latin typeface="Candara" panose="020E0502030303020204" pitchFamily="34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();</a:t>
            </a:r>
            <a:br>
              <a:rPr lang="en-US" sz="1400" b="1" dirty="0">
                <a:solidFill>
                  <a:schemeClr val="bg1"/>
                </a:solidFill>
                <a:latin typeface="Candara" panose="020E0502030303020204" pitchFamily="34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</a:br>
            <a:r>
              <a:rPr lang="en-US" sz="1400" b="1" dirty="0">
                <a:solidFill>
                  <a:schemeClr val="bg1"/>
                </a:solidFill>
                <a:latin typeface="Candara" panose="020E0502030303020204" pitchFamily="34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       } } }</a:t>
            </a:r>
          </a:p>
          <a:p>
            <a:pPr marL="109728" indent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 b="1" dirty="0">
                <a:solidFill>
                  <a:schemeClr val="bg1"/>
                </a:solidFill>
                <a:latin typeface="Candara" panose="020E0502030303020204" pitchFamily="34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 </a:t>
            </a:r>
            <a:br>
              <a:rPr lang="en-US" sz="1400" b="1" dirty="0">
                <a:solidFill>
                  <a:schemeClr val="bg1"/>
                </a:solidFill>
                <a:latin typeface="Candara" panose="020E0502030303020204" pitchFamily="34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</a:br>
            <a:r>
              <a:rPr lang="en-US" sz="1400" b="1" dirty="0">
                <a:solidFill>
                  <a:schemeClr val="bg1"/>
                </a:solidFill>
                <a:latin typeface="Candara" panose="020E0502030303020204" pitchFamily="34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      </a:t>
            </a:r>
            <a:r>
              <a:rPr lang="en-US" sz="1400" b="1" dirty="0" err="1">
                <a:solidFill>
                  <a:schemeClr val="bg1"/>
                </a:solidFill>
                <a:latin typeface="Candara" panose="020E0502030303020204" pitchFamily="34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CountingThread</a:t>
            </a:r>
            <a:r>
              <a:rPr lang="en-US" sz="1400" b="1" dirty="0">
                <a:solidFill>
                  <a:schemeClr val="bg1"/>
                </a:solidFill>
                <a:latin typeface="Candara" panose="020E0502030303020204" pitchFamily="34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 t1 = new </a:t>
            </a:r>
            <a:r>
              <a:rPr lang="en-US" sz="1400" b="1" dirty="0" err="1">
                <a:solidFill>
                  <a:schemeClr val="bg1"/>
                </a:solidFill>
                <a:latin typeface="Candara" panose="020E0502030303020204" pitchFamily="34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CountingThread</a:t>
            </a:r>
            <a:r>
              <a:rPr lang="en-US" sz="1400" b="1" dirty="0">
                <a:solidFill>
                  <a:schemeClr val="bg1"/>
                </a:solidFill>
                <a:latin typeface="Candara" panose="020E0502030303020204" pitchFamily="34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();</a:t>
            </a:r>
            <a:br>
              <a:rPr lang="en-US" sz="1400" b="1" dirty="0">
                <a:solidFill>
                  <a:schemeClr val="bg1"/>
                </a:solidFill>
                <a:latin typeface="Candara" panose="020E0502030303020204" pitchFamily="34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</a:br>
            <a:r>
              <a:rPr lang="en-US" sz="1400" b="1" dirty="0">
                <a:solidFill>
                  <a:schemeClr val="bg1"/>
                </a:solidFill>
                <a:latin typeface="Candara" panose="020E0502030303020204" pitchFamily="34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      </a:t>
            </a:r>
            <a:r>
              <a:rPr lang="en-US" sz="1400" b="1" dirty="0" err="1">
                <a:solidFill>
                  <a:schemeClr val="bg1"/>
                </a:solidFill>
                <a:latin typeface="Candara" panose="020E0502030303020204" pitchFamily="34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CountingThread</a:t>
            </a:r>
            <a:r>
              <a:rPr lang="en-US" sz="1400" b="1" dirty="0">
                <a:solidFill>
                  <a:schemeClr val="bg1"/>
                </a:solidFill>
                <a:latin typeface="Candara" panose="020E0502030303020204" pitchFamily="34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 t2 = new </a:t>
            </a:r>
            <a:r>
              <a:rPr lang="en-US" sz="1400" b="1" dirty="0" err="1">
                <a:solidFill>
                  <a:schemeClr val="bg1"/>
                </a:solidFill>
                <a:latin typeface="Candara" panose="020E0502030303020204" pitchFamily="34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CountingThread</a:t>
            </a:r>
            <a:r>
              <a:rPr lang="en-US" sz="1400" b="1" dirty="0">
                <a:solidFill>
                  <a:schemeClr val="bg1"/>
                </a:solidFill>
                <a:latin typeface="Candara" panose="020E0502030303020204" pitchFamily="34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();</a:t>
            </a:r>
            <a:br>
              <a:rPr lang="en-US" sz="1400" b="1" dirty="0">
                <a:solidFill>
                  <a:schemeClr val="bg1"/>
                </a:solidFill>
                <a:latin typeface="Candara" panose="020E0502030303020204" pitchFamily="34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</a:br>
            <a:r>
              <a:rPr lang="en-US" sz="1400" b="1" dirty="0">
                <a:solidFill>
                  <a:schemeClr val="bg1"/>
                </a:solidFill>
                <a:latin typeface="Candara" panose="020E0502030303020204" pitchFamily="34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      t1.start(); t2.start();</a:t>
            </a:r>
            <a:br>
              <a:rPr lang="en-US" sz="1400" b="1" dirty="0">
                <a:solidFill>
                  <a:schemeClr val="bg1"/>
                </a:solidFill>
                <a:latin typeface="Candara" panose="020E0502030303020204" pitchFamily="34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</a:br>
            <a:r>
              <a:rPr lang="en-US" sz="1400" b="1" dirty="0">
                <a:solidFill>
                  <a:schemeClr val="bg1"/>
                </a:solidFill>
                <a:latin typeface="Candara" panose="020E0502030303020204" pitchFamily="34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      t1.join(); t2.join();</a:t>
            </a:r>
            <a:br>
              <a:rPr lang="en-US" sz="1400" b="1" dirty="0">
                <a:solidFill>
                  <a:schemeClr val="bg1"/>
                </a:solidFill>
                <a:latin typeface="Candara" panose="020E0502030303020204" pitchFamily="34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</a:br>
            <a:r>
              <a:rPr lang="en-US" sz="1400" b="1" dirty="0">
                <a:solidFill>
                  <a:schemeClr val="bg1"/>
                </a:solidFill>
                <a:latin typeface="Candara" panose="020E0502030303020204" pitchFamily="34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      </a:t>
            </a:r>
            <a:r>
              <a:rPr lang="en-US" sz="1400" b="1" dirty="0" err="1">
                <a:solidFill>
                  <a:schemeClr val="bg1"/>
                </a:solidFill>
                <a:latin typeface="Candara" panose="020E0502030303020204" pitchFamily="34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System.out.println</a:t>
            </a:r>
            <a:r>
              <a:rPr lang="en-US" sz="1400" b="1" dirty="0">
                <a:solidFill>
                  <a:schemeClr val="bg1"/>
                </a:solidFill>
                <a:latin typeface="Candara" panose="020E0502030303020204" pitchFamily="34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(</a:t>
            </a:r>
            <a:r>
              <a:rPr lang="en-US" sz="1400" b="1" dirty="0" err="1">
                <a:solidFill>
                  <a:schemeClr val="bg1"/>
                </a:solidFill>
                <a:latin typeface="Candara" panose="020E0502030303020204" pitchFamily="34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counter.get</a:t>
            </a:r>
            <a:r>
              <a:rPr lang="en-US" sz="1400" b="1" dirty="0">
                <a:solidFill>
                  <a:schemeClr val="bg1"/>
                </a:solidFill>
                <a:latin typeface="Candara" panose="020E0502030303020204" pitchFamily="34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());</a:t>
            </a:r>
            <a:br>
              <a:rPr lang="en-US" sz="1400" b="1" dirty="0">
                <a:solidFill>
                  <a:schemeClr val="bg1"/>
                </a:solidFill>
                <a:latin typeface="Candara" panose="020E0502030303020204" pitchFamily="34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</a:br>
            <a:r>
              <a:rPr lang="en-US" sz="1400" b="1" dirty="0">
                <a:solidFill>
                  <a:schemeClr val="bg1"/>
                </a:solidFill>
                <a:latin typeface="Candara" panose="020E0502030303020204" pitchFamily="34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} }</a:t>
            </a:r>
            <a:endParaRPr lang="en-US" sz="1100" b="1" dirty="0">
              <a:solidFill>
                <a:schemeClr val="bg1"/>
              </a:solidFill>
              <a:latin typeface="Candara" panose="020E0502030303020204" pitchFamily="34" charset="0"/>
              <a:ea typeface="Cascadia Code SemiBold" panose="020B0609020000020004" pitchFamily="49" charset="0"/>
              <a:cs typeface="Cascadia Code SemiBold" panose="020B0609020000020004" pitchFamily="49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6324600" y="391183"/>
            <a:ext cx="116089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i="1" dirty="0">
                <a:solidFill>
                  <a:schemeClr val="tx1">
                    <a:lumMod val="50000"/>
                  </a:schemeClr>
                </a:solidFill>
                <a:latin typeface="Bahnschrift" panose="020B0502040204020203" pitchFamily="34" charset="0"/>
                <a:cs typeface="Arial" panose="020B0604020202020204" pitchFamily="34" charset="0"/>
              </a:rPr>
              <a:t>Java threads </a:t>
            </a:r>
          </a:p>
          <a:p>
            <a:r>
              <a:rPr lang="en-US" sz="1200" i="1" dirty="0">
                <a:solidFill>
                  <a:schemeClr val="tx1">
                    <a:lumMod val="50000"/>
                  </a:schemeClr>
                </a:solidFill>
                <a:latin typeface="Bahnschrift" panose="020B0502040204020203" pitchFamily="34" charset="0"/>
                <a:cs typeface="Arial" panose="020B0604020202020204" pitchFamily="34" charset="0"/>
              </a:rPr>
              <a:t>codes from</a:t>
            </a:r>
          </a:p>
          <a:p>
            <a:r>
              <a:rPr lang="en-US" sz="1200" i="1" dirty="0">
                <a:solidFill>
                  <a:schemeClr val="tx1">
                    <a:lumMod val="50000"/>
                  </a:schemeClr>
                </a:solidFill>
                <a:latin typeface="Bahnschrift" panose="020B0502040204020203" pitchFamily="34" charset="0"/>
              </a:rPr>
              <a:t>Marko </a:t>
            </a:r>
            <a:r>
              <a:rPr lang="en-US" sz="1200" i="1" dirty="0" err="1">
                <a:solidFill>
                  <a:schemeClr val="tx1">
                    <a:lumMod val="50000"/>
                  </a:schemeClr>
                </a:solidFill>
                <a:latin typeface="Bahnschrift" panose="020B0502040204020203" pitchFamily="34" charset="0"/>
              </a:rPr>
              <a:t>Dvečko</a:t>
            </a:r>
            <a:endParaRPr lang="en-US" sz="1200" i="1" dirty="0">
              <a:solidFill>
                <a:schemeClr val="tx1">
                  <a:lumMod val="50000"/>
                </a:schemeClr>
              </a:solidFill>
              <a:latin typeface="Bahnschrift" panose="020B0502040204020203" pitchFamily="34" charset="0"/>
            </a:endParaRPr>
          </a:p>
        </p:txBody>
      </p: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7541D7CD-E2D1-40B3-8BF9-D476D0DBBEF7}"/>
              </a:ext>
            </a:extLst>
          </p:cNvPr>
          <p:cNvSpPr/>
          <p:nvPr/>
        </p:nvSpPr>
        <p:spPr>
          <a:xfrm>
            <a:off x="4191000" y="2038351"/>
            <a:ext cx="4638675" cy="4410074"/>
          </a:xfrm>
          <a:prstGeom prst="roundRect">
            <a:avLst/>
          </a:prstGeom>
          <a:solidFill>
            <a:schemeClr val="accent5">
              <a:lumMod val="40000"/>
              <a:lumOff val="60000"/>
              <a:alpha val="43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4609FE8-C16B-40E3-9F5A-7497D32D97AF}"/>
              </a:ext>
            </a:extLst>
          </p:cNvPr>
          <p:cNvSpPr txBox="1"/>
          <p:nvPr/>
        </p:nvSpPr>
        <p:spPr>
          <a:xfrm>
            <a:off x="4414836" y="2162971"/>
            <a:ext cx="411956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>
                <a:solidFill>
                  <a:schemeClr val="bg1">
                    <a:lumMod val="85000"/>
                    <a:lumOff val="15000"/>
                  </a:schemeClr>
                </a:solidFill>
                <a:latin typeface="Bahnschrift SemiBold" panose="020B0502040204020203" pitchFamily="34" charset="0"/>
              </a:rPr>
              <a:t>This increment looks atomic but at the assembly level several distinct things happen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E70F06E-A0E3-456F-9734-2C72132AFDA0}"/>
              </a:ext>
            </a:extLst>
          </p:cNvPr>
          <p:cNvSpPr txBox="1"/>
          <p:nvPr/>
        </p:nvSpPr>
        <p:spPr>
          <a:xfrm>
            <a:off x="4376735" y="4206582"/>
            <a:ext cx="415766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i="1" dirty="0">
                <a:solidFill>
                  <a:schemeClr val="bg1">
                    <a:lumMod val="75000"/>
                    <a:lumOff val="25000"/>
                  </a:schemeClr>
                </a:solidFill>
                <a:latin typeface="Bahnschrift SemiBold" panose="020B0502040204020203" pitchFamily="34" charset="0"/>
              </a:rPr>
              <a:t>Two tasks  1 and 2 doing ++ “same time” might badly interleave these 6 actions</a:t>
            </a:r>
            <a:endParaRPr lang="en-US" b="1" i="1" dirty="0">
              <a:solidFill>
                <a:srgbClr val="C00000"/>
              </a:solidFill>
              <a:latin typeface="Bahnschrift SemiBold" panose="020B0502040204020203" pitchFamily="34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AB419F8-8D72-412C-AA60-C094E27C39B5}"/>
              </a:ext>
            </a:extLst>
          </p:cNvPr>
          <p:cNvSpPr txBox="1"/>
          <p:nvPr/>
        </p:nvSpPr>
        <p:spPr>
          <a:xfrm>
            <a:off x="4376736" y="3158632"/>
            <a:ext cx="415766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arenR"/>
            </a:pPr>
            <a:r>
              <a:rPr lang="en-US" i="1" dirty="0">
                <a:solidFill>
                  <a:schemeClr val="bg1">
                    <a:lumMod val="85000"/>
                    <a:lumOff val="15000"/>
                  </a:schemeClr>
                </a:solidFill>
                <a:latin typeface="Bahnschrift SemiBold" panose="020B0502040204020203" pitchFamily="34" charset="0"/>
              </a:rPr>
              <a:t>task reads a value into register (R)</a:t>
            </a:r>
          </a:p>
          <a:p>
            <a:pPr marL="342900" indent="-342900">
              <a:buAutoNum type="arabicParenR"/>
            </a:pPr>
            <a:r>
              <a:rPr lang="en-US" i="1" dirty="0">
                <a:solidFill>
                  <a:schemeClr val="bg1">
                    <a:lumMod val="85000"/>
                    <a:lumOff val="15000"/>
                  </a:schemeClr>
                </a:solidFill>
                <a:latin typeface="Bahnschrift SemiBold" panose="020B0502040204020203" pitchFamily="34" charset="0"/>
              </a:rPr>
              <a:t>add 1 to register  (A)</a:t>
            </a:r>
          </a:p>
          <a:p>
            <a:pPr marL="342900" indent="-342900">
              <a:buAutoNum type="arabicParenR"/>
            </a:pPr>
            <a:r>
              <a:rPr lang="en-US" i="1" dirty="0">
                <a:solidFill>
                  <a:schemeClr val="bg1">
                    <a:lumMod val="85000"/>
                    <a:lumOff val="15000"/>
                  </a:schemeClr>
                </a:solidFill>
                <a:latin typeface="Bahnschrift SemiBold" panose="020B0502040204020203" pitchFamily="34" charset="0"/>
              </a:rPr>
              <a:t>write register back to memory (W)</a:t>
            </a:r>
            <a:endParaRPr lang="en-US" i="1" dirty="0">
              <a:solidFill>
                <a:srgbClr val="C00000"/>
              </a:solidFill>
              <a:latin typeface="Bahnschrift SemiBold" panose="020B0502040204020203" pitchFamily="34" charset="0"/>
            </a:endParaRPr>
          </a:p>
        </p:txBody>
      </p:sp>
      <p:sp>
        <p:nvSpPr>
          <p:cNvPr id="5" name="Freeform: Shape 4">
            <a:extLst>
              <a:ext uri="{FF2B5EF4-FFF2-40B4-BE49-F238E27FC236}">
                <a16:creationId xmlns:a16="http://schemas.microsoft.com/office/drawing/2014/main" id="{E5A66536-415B-4BB3-8C1C-33F4AB782ACD}"/>
              </a:ext>
            </a:extLst>
          </p:cNvPr>
          <p:cNvSpPr/>
          <p:nvPr/>
        </p:nvSpPr>
        <p:spPr>
          <a:xfrm>
            <a:off x="3657600" y="2305646"/>
            <a:ext cx="838198" cy="301576"/>
          </a:xfrm>
          <a:custGeom>
            <a:avLst/>
            <a:gdLst>
              <a:gd name="connsiteX0" fmla="*/ 1900238 w 1900238"/>
              <a:gd name="connsiteY0" fmla="*/ 85725 h 501888"/>
              <a:gd name="connsiteX1" fmla="*/ 1714500 w 1900238"/>
              <a:gd name="connsiteY1" fmla="*/ 28575 h 501888"/>
              <a:gd name="connsiteX2" fmla="*/ 1585913 w 1900238"/>
              <a:gd name="connsiteY2" fmla="*/ 14287 h 501888"/>
              <a:gd name="connsiteX3" fmla="*/ 1528763 w 1900238"/>
              <a:gd name="connsiteY3" fmla="*/ 0 h 501888"/>
              <a:gd name="connsiteX4" fmla="*/ 1171575 w 1900238"/>
              <a:gd name="connsiteY4" fmla="*/ 14287 h 501888"/>
              <a:gd name="connsiteX5" fmla="*/ 1071563 w 1900238"/>
              <a:gd name="connsiteY5" fmla="*/ 28575 h 501888"/>
              <a:gd name="connsiteX6" fmla="*/ 971550 w 1900238"/>
              <a:gd name="connsiteY6" fmla="*/ 85725 h 501888"/>
              <a:gd name="connsiteX7" fmla="*/ 900113 w 1900238"/>
              <a:gd name="connsiteY7" fmla="*/ 171450 h 501888"/>
              <a:gd name="connsiteX8" fmla="*/ 857250 w 1900238"/>
              <a:gd name="connsiteY8" fmla="*/ 200025 h 501888"/>
              <a:gd name="connsiteX9" fmla="*/ 814388 w 1900238"/>
              <a:gd name="connsiteY9" fmla="*/ 242887 h 501888"/>
              <a:gd name="connsiteX10" fmla="*/ 771525 w 1900238"/>
              <a:gd name="connsiteY10" fmla="*/ 257175 h 501888"/>
              <a:gd name="connsiteX11" fmla="*/ 685800 w 1900238"/>
              <a:gd name="connsiteY11" fmla="*/ 300037 h 501888"/>
              <a:gd name="connsiteX12" fmla="*/ 542925 w 1900238"/>
              <a:gd name="connsiteY12" fmla="*/ 371475 h 501888"/>
              <a:gd name="connsiteX13" fmla="*/ 500063 w 1900238"/>
              <a:gd name="connsiteY13" fmla="*/ 400050 h 501888"/>
              <a:gd name="connsiteX14" fmla="*/ 457200 w 1900238"/>
              <a:gd name="connsiteY14" fmla="*/ 442912 h 501888"/>
              <a:gd name="connsiteX15" fmla="*/ 314325 w 1900238"/>
              <a:gd name="connsiteY15" fmla="*/ 485775 h 501888"/>
              <a:gd name="connsiteX16" fmla="*/ 271463 w 1900238"/>
              <a:gd name="connsiteY16" fmla="*/ 500062 h 501888"/>
              <a:gd name="connsiteX17" fmla="*/ 0 w 1900238"/>
              <a:gd name="connsiteY17" fmla="*/ 500062 h 5018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1900238" h="501888">
                <a:moveTo>
                  <a:pt x="1900238" y="85725"/>
                </a:moveTo>
                <a:cubicBezTo>
                  <a:pt x="1838325" y="66675"/>
                  <a:pt x="1777666" y="42931"/>
                  <a:pt x="1714500" y="28575"/>
                </a:cubicBezTo>
                <a:cubicBezTo>
                  <a:pt x="1672446" y="19017"/>
                  <a:pt x="1628538" y="20845"/>
                  <a:pt x="1585913" y="14287"/>
                </a:cubicBezTo>
                <a:cubicBezTo>
                  <a:pt x="1566505" y="11301"/>
                  <a:pt x="1547813" y="4762"/>
                  <a:pt x="1528763" y="0"/>
                </a:cubicBezTo>
                <a:cubicBezTo>
                  <a:pt x="1409700" y="4762"/>
                  <a:pt x="1290501" y="6854"/>
                  <a:pt x="1171575" y="14287"/>
                </a:cubicBezTo>
                <a:cubicBezTo>
                  <a:pt x="1137965" y="16388"/>
                  <a:pt x="1104052" y="19714"/>
                  <a:pt x="1071563" y="28575"/>
                </a:cubicBezTo>
                <a:cubicBezTo>
                  <a:pt x="1040887" y="36941"/>
                  <a:pt x="998408" y="67820"/>
                  <a:pt x="971550" y="85725"/>
                </a:cubicBezTo>
                <a:cubicBezTo>
                  <a:pt x="943454" y="127868"/>
                  <a:pt x="941364" y="137074"/>
                  <a:pt x="900113" y="171450"/>
                </a:cubicBezTo>
                <a:cubicBezTo>
                  <a:pt x="886921" y="182443"/>
                  <a:pt x="870442" y="189032"/>
                  <a:pt x="857250" y="200025"/>
                </a:cubicBezTo>
                <a:cubicBezTo>
                  <a:pt x="841728" y="212960"/>
                  <a:pt x="831200" y="231679"/>
                  <a:pt x="814388" y="242887"/>
                </a:cubicBezTo>
                <a:cubicBezTo>
                  <a:pt x="801857" y="251241"/>
                  <a:pt x="784996" y="250440"/>
                  <a:pt x="771525" y="257175"/>
                </a:cubicBezTo>
                <a:cubicBezTo>
                  <a:pt x="660745" y="312565"/>
                  <a:pt x="793531" y="264128"/>
                  <a:pt x="685800" y="300037"/>
                </a:cubicBezTo>
                <a:cubicBezTo>
                  <a:pt x="583737" y="368079"/>
                  <a:pt x="633392" y="348857"/>
                  <a:pt x="542925" y="371475"/>
                </a:cubicBezTo>
                <a:cubicBezTo>
                  <a:pt x="528638" y="381000"/>
                  <a:pt x="513254" y="389057"/>
                  <a:pt x="500063" y="400050"/>
                </a:cubicBezTo>
                <a:cubicBezTo>
                  <a:pt x="484541" y="412985"/>
                  <a:pt x="474334" y="432203"/>
                  <a:pt x="457200" y="442912"/>
                </a:cubicBezTo>
                <a:cubicBezTo>
                  <a:pt x="406006" y="474908"/>
                  <a:pt x="370395" y="471758"/>
                  <a:pt x="314325" y="485775"/>
                </a:cubicBezTo>
                <a:cubicBezTo>
                  <a:pt x="299715" y="489428"/>
                  <a:pt x="286508" y="499378"/>
                  <a:pt x="271463" y="500062"/>
                </a:cubicBezTo>
                <a:cubicBezTo>
                  <a:pt x="181069" y="504171"/>
                  <a:pt x="90488" y="500062"/>
                  <a:pt x="0" y="500062"/>
                </a:cubicBezTo>
              </a:path>
            </a:pathLst>
          </a:custGeom>
          <a:noFill/>
          <a:ln w="34925">
            <a:solidFill>
              <a:srgbClr val="FF0000"/>
            </a:solidFill>
            <a:tailEnd type="triangle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B026236B-25A9-4C90-8D42-4D0F62053DB2}"/>
              </a:ext>
            </a:extLst>
          </p:cNvPr>
          <p:cNvSpPr txBox="1"/>
          <p:nvPr/>
        </p:nvSpPr>
        <p:spPr>
          <a:xfrm>
            <a:off x="4431505" y="5254532"/>
            <a:ext cx="415766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i="1" dirty="0">
                <a:solidFill>
                  <a:schemeClr val="bg1">
                    <a:lumMod val="75000"/>
                    <a:lumOff val="25000"/>
                  </a:schemeClr>
                </a:solidFill>
                <a:latin typeface="Bahnschrift SemiBold" panose="020B0502040204020203" pitchFamily="34" charset="0"/>
              </a:rPr>
              <a:t>R1, R2, A1, A2, W1, W2</a:t>
            </a:r>
          </a:p>
          <a:p>
            <a:r>
              <a:rPr lang="en-US" b="1" i="1" dirty="0">
                <a:solidFill>
                  <a:schemeClr val="bg1">
                    <a:lumMod val="75000"/>
                    <a:lumOff val="25000"/>
                  </a:schemeClr>
                </a:solidFill>
                <a:latin typeface="Bahnschrift SemiBold" panose="020B0502040204020203" pitchFamily="34" charset="0"/>
              </a:rPr>
              <a:t>Causes two “increments” to leave the counter with a single increase in value</a:t>
            </a:r>
            <a:endParaRPr lang="en-US" b="1" i="1" dirty="0">
              <a:solidFill>
                <a:srgbClr val="C00000"/>
              </a:solidFill>
              <a:latin typeface="Bahnschrift SemiBold" panose="020B0502040204020203" pitchFamily="34" charset="0"/>
            </a:endParaRPr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1EDB034C-8728-466C-8C92-385EF806BC94}"/>
              </a:ext>
            </a:extLst>
          </p:cNvPr>
          <p:cNvSpPr/>
          <p:nvPr/>
        </p:nvSpPr>
        <p:spPr>
          <a:xfrm>
            <a:off x="3071811" y="3502573"/>
            <a:ext cx="4157664" cy="1629971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221FBFAA-4AA2-46A2-BD46-C7C12C568A3B}"/>
              </a:ext>
            </a:extLst>
          </p:cNvPr>
          <p:cNvSpPr txBox="1"/>
          <p:nvPr/>
        </p:nvSpPr>
        <p:spPr>
          <a:xfrm>
            <a:off x="3372057" y="3786230"/>
            <a:ext cx="400267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i="1" dirty="0">
                <a:solidFill>
                  <a:schemeClr val="bg1">
                    <a:lumMod val="75000"/>
                    <a:lumOff val="25000"/>
                  </a:schemeClr>
                </a:solidFill>
                <a:latin typeface="Bahnschrift SemiBold" panose="020B0502040204020203" pitchFamily="34" charset="0"/>
              </a:rPr>
              <a:t>If R2 happens before W1, any interleaving like this will leave one increment instead of two</a:t>
            </a:r>
          </a:p>
        </p:txBody>
      </p:sp>
    </p:spTree>
    <p:extLst>
      <p:ext uri="{BB962C8B-B14F-4D97-AF65-F5344CB8AC3E}">
        <p14:creationId xmlns:p14="http://schemas.microsoft.com/office/powerpoint/2010/main" val="2677326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8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8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8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8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800"/>
                            </p:stCondLst>
                            <p:childTnLst>
                              <p:par>
                                <p:cTn id="19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8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8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8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600"/>
                            </p:stCondLst>
                            <p:childTnLst>
                              <p:par>
                                <p:cTn id="25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7" dur="9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9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9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9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9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9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9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9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9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9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1000"/>
                            </p:stCondLst>
                            <p:childTnLst>
                              <p:par>
                                <p:cTn id="57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2" grpId="0"/>
      <p:bldP spid="3" grpId="0" animBg="1"/>
      <p:bldP spid="4" grpId="0"/>
      <p:bldP spid="9" grpId="0"/>
      <p:bldP spid="10" grpId="0"/>
      <p:bldP spid="5" grpId="0" animBg="1"/>
      <p:bldP spid="12" grpId="0"/>
      <p:bldP spid="13" grpId="0" animBg="1"/>
      <p:bldP spid="1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1"/>
          <p:cNvSpPr txBox="1">
            <a:spLocks/>
          </p:cNvSpPr>
          <p:nvPr/>
        </p:nvSpPr>
        <p:spPr>
          <a:xfrm>
            <a:off x="304800" y="1371600"/>
            <a:ext cx="8153400" cy="5181600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Autofit/>
          </a:bodyPr>
          <a:lstStyle>
            <a:lvl1pPr marL="2857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20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8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6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109728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500" b="1" dirty="0">
                <a:solidFill>
                  <a:schemeClr val="bg1"/>
                </a:solidFill>
                <a:latin typeface="Candara" panose="020E0502030303020204" pitchFamily="34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import </a:t>
            </a:r>
            <a:r>
              <a:rPr lang="en-US" sz="1500" b="1" dirty="0" err="1">
                <a:solidFill>
                  <a:schemeClr val="bg1"/>
                </a:solidFill>
                <a:latin typeface="Candara" panose="020E0502030303020204" pitchFamily="34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java.util.concurrent.atomic.AtomicInteger</a:t>
            </a:r>
            <a:r>
              <a:rPr lang="en-US" sz="1500" b="1" dirty="0">
                <a:solidFill>
                  <a:schemeClr val="bg1"/>
                </a:solidFill>
                <a:latin typeface="Candara" panose="020E0502030303020204" pitchFamily="34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;</a:t>
            </a:r>
            <a:br>
              <a:rPr lang="en-US" sz="1500" b="1" dirty="0">
                <a:solidFill>
                  <a:schemeClr val="bg1"/>
                </a:solidFill>
                <a:latin typeface="Candara" panose="020E0502030303020204" pitchFamily="34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</a:br>
            <a:br>
              <a:rPr lang="en-US" sz="1100" b="1" dirty="0">
                <a:solidFill>
                  <a:schemeClr val="bg1"/>
                </a:solidFill>
                <a:latin typeface="Candara" panose="020E0502030303020204" pitchFamily="34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</a:br>
            <a:r>
              <a:rPr lang="en-US" sz="1500" b="1" dirty="0">
                <a:solidFill>
                  <a:schemeClr val="bg1"/>
                </a:solidFill>
                <a:latin typeface="Candara" panose="020E0502030303020204" pitchFamily="34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class </a:t>
            </a:r>
            <a:r>
              <a:rPr lang="en-US" sz="1500" b="1" dirty="0" err="1">
                <a:solidFill>
                  <a:schemeClr val="bg1"/>
                </a:solidFill>
                <a:latin typeface="Candara" panose="020E0502030303020204" pitchFamily="34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CountingBetter</a:t>
            </a:r>
            <a:r>
              <a:rPr lang="en-US" sz="1500" b="1" dirty="0">
                <a:solidFill>
                  <a:schemeClr val="bg1"/>
                </a:solidFill>
                <a:latin typeface="Candara" panose="020E0502030303020204" pitchFamily="34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 {</a:t>
            </a:r>
            <a:br>
              <a:rPr lang="en-US" sz="1500" b="1" dirty="0">
                <a:solidFill>
                  <a:schemeClr val="bg1"/>
                </a:solidFill>
                <a:latin typeface="Candara" panose="020E0502030303020204" pitchFamily="34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</a:br>
            <a:r>
              <a:rPr lang="en-US" sz="1500" b="1" dirty="0">
                <a:solidFill>
                  <a:schemeClr val="bg1"/>
                </a:solidFill>
                <a:latin typeface="Candara" panose="020E0502030303020204" pitchFamily="34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  public static void main(String[] </a:t>
            </a:r>
            <a:r>
              <a:rPr lang="en-US" sz="1500" b="1" dirty="0" err="1">
                <a:solidFill>
                  <a:schemeClr val="bg1"/>
                </a:solidFill>
                <a:latin typeface="Candara" panose="020E0502030303020204" pitchFamily="34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args</a:t>
            </a:r>
            <a:r>
              <a:rPr lang="en-US" sz="1500" b="1" dirty="0">
                <a:solidFill>
                  <a:schemeClr val="bg1"/>
                </a:solidFill>
                <a:latin typeface="Candara" panose="020E0502030303020204" pitchFamily="34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) throws </a:t>
            </a:r>
            <a:r>
              <a:rPr lang="en-US" sz="1500" b="1" dirty="0" err="1">
                <a:solidFill>
                  <a:schemeClr val="bg1"/>
                </a:solidFill>
                <a:latin typeface="Candara" panose="020E0502030303020204" pitchFamily="34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InterruptedException</a:t>
            </a:r>
            <a:r>
              <a:rPr lang="en-US" sz="1500" b="1" dirty="0">
                <a:solidFill>
                  <a:schemeClr val="bg1"/>
                </a:solidFill>
                <a:latin typeface="Candara" panose="020E0502030303020204" pitchFamily="34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 {</a:t>
            </a:r>
            <a:br>
              <a:rPr lang="en-US" sz="1500" b="1" dirty="0">
                <a:solidFill>
                  <a:schemeClr val="bg1"/>
                </a:solidFill>
                <a:latin typeface="Candara" panose="020E0502030303020204" pitchFamily="34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</a:br>
            <a:r>
              <a:rPr lang="en-US" sz="1050" b="1" dirty="0">
                <a:solidFill>
                  <a:schemeClr val="bg1"/>
                </a:solidFill>
                <a:latin typeface="Candara" panose="020E0502030303020204" pitchFamily="34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  </a:t>
            </a:r>
            <a:br>
              <a:rPr lang="en-US" sz="1500" b="1" dirty="0">
                <a:solidFill>
                  <a:schemeClr val="bg1"/>
                </a:solidFill>
                <a:latin typeface="Candara" panose="020E0502030303020204" pitchFamily="34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</a:br>
            <a:r>
              <a:rPr lang="en-US" sz="1500" b="1" dirty="0">
                <a:solidFill>
                  <a:schemeClr val="bg1"/>
                </a:solidFill>
                <a:latin typeface="Candara" panose="020E0502030303020204" pitchFamily="34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    final </a:t>
            </a:r>
            <a:r>
              <a:rPr lang="en-US" sz="1500" b="1" dirty="0" err="1">
                <a:solidFill>
                  <a:schemeClr val="bg1"/>
                </a:solidFill>
                <a:latin typeface="Candara" panose="020E0502030303020204" pitchFamily="34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AtomicInteger</a:t>
            </a:r>
            <a:r>
              <a:rPr lang="en-US" sz="1500" b="1" dirty="0">
                <a:solidFill>
                  <a:schemeClr val="bg1"/>
                </a:solidFill>
                <a:latin typeface="Candara" panose="020E0502030303020204" pitchFamily="34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 counter = new </a:t>
            </a:r>
            <a:r>
              <a:rPr lang="en-US" sz="1500" b="1" dirty="0" err="1">
                <a:solidFill>
                  <a:schemeClr val="bg1"/>
                </a:solidFill>
                <a:latin typeface="Candara" panose="020E0502030303020204" pitchFamily="34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AtomicInteger</a:t>
            </a:r>
            <a:r>
              <a:rPr lang="en-US" sz="1500" b="1" dirty="0">
                <a:solidFill>
                  <a:schemeClr val="bg1"/>
                </a:solidFill>
                <a:latin typeface="Candara" panose="020E0502030303020204" pitchFamily="34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(0);</a:t>
            </a:r>
            <a:br>
              <a:rPr lang="en-US" sz="1500" b="1" dirty="0">
                <a:solidFill>
                  <a:schemeClr val="bg1"/>
                </a:solidFill>
                <a:latin typeface="Candara" panose="020E0502030303020204" pitchFamily="34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</a:br>
            <a:br>
              <a:rPr lang="en-US" sz="1050" b="1" dirty="0">
                <a:solidFill>
                  <a:schemeClr val="bg1"/>
                </a:solidFill>
                <a:latin typeface="Candara" panose="020E0502030303020204" pitchFamily="34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</a:br>
            <a:r>
              <a:rPr lang="en-US" sz="1500" b="1" dirty="0">
                <a:solidFill>
                  <a:schemeClr val="bg1"/>
                </a:solidFill>
                <a:latin typeface="Candara" panose="020E0502030303020204" pitchFamily="34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    class </a:t>
            </a:r>
            <a:r>
              <a:rPr lang="en-US" sz="1500" b="1" dirty="0" err="1">
                <a:solidFill>
                  <a:schemeClr val="bg1"/>
                </a:solidFill>
                <a:latin typeface="Candara" panose="020E0502030303020204" pitchFamily="34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CountingThread</a:t>
            </a:r>
            <a:r>
              <a:rPr lang="en-US" sz="1500" b="1" dirty="0">
                <a:solidFill>
                  <a:schemeClr val="bg1"/>
                </a:solidFill>
                <a:latin typeface="Candara" panose="020E0502030303020204" pitchFamily="34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 extends Thread {</a:t>
            </a:r>
            <a:br>
              <a:rPr lang="en-US" sz="1500" b="1" dirty="0">
                <a:solidFill>
                  <a:schemeClr val="bg1"/>
                </a:solidFill>
                <a:latin typeface="Candara" panose="020E0502030303020204" pitchFamily="34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</a:br>
            <a:r>
              <a:rPr lang="en-US" sz="1500" b="1" dirty="0">
                <a:solidFill>
                  <a:schemeClr val="bg1"/>
                </a:solidFill>
                <a:latin typeface="Candara" panose="020E0502030303020204" pitchFamily="34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      public void run() {</a:t>
            </a:r>
            <a:br>
              <a:rPr lang="en-US" sz="1500" b="1" dirty="0">
                <a:solidFill>
                  <a:schemeClr val="bg1"/>
                </a:solidFill>
                <a:latin typeface="Candara" panose="020E0502030303020204" pitchFamily="34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</a:br>
            <a:r>
              <a:rPr lang="en-US" sz="1500" b="1" dirty="0">
                <a:solidFill>
                  <a:schemeClr val="bg1"/>
                </a:solidFill>
                <a:latin typeface="Candara" panose="020E0502030303020204" pitchFamily="34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        for (</a:t>
            </a:r>
            <a:r>
              <a:rPr lang="en-US" sz="1500" b="1" dirty="0" err="1">
                <a:solidFill>
                  <a:schemeClr val="bg1"/>
                </a:solidFill>
                <a:latin typeface="Candara" panose="020E0502030303020204" pitchFamily="34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int</a:t>
            </a:r>
            <a:r>
              <a:rPr lang="en-US" sz="1500" b="1" dirty="0">
                <a:solidFill>
                  <a:schemeClr val="bg1"/>
                </a:solidFill>
                <a:latin typeface="Candara" panose="020E0502030303020204" pitchFamily="34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 </a:t>
            </a:r>
            <a:r>
              <a:rPr lang="en-US" sz="1500" b="1" dirty="0" err="1">
                <a:solidFill>
                  <a:schemeClr val="bg1"/>
                </a:solidFill>
                <a:latin typeface="Candara" panose="020E0502030303020204" pitchFamily="34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i</a:t>
            </a:r>
            <a:r>
              <a:rPr lang="en-US" sz="1500" b="1" dirty="0">
                <a:solidFill>
                  <a:schemeClr val="bg1"/>
                </a:solidFill>
                <a:latin typeface="Candara" panose="020E0502030303020204" pitchFamily="34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 = 0; </a:t>
            </a:r>
            <a:r>
              <a:rPr lang="en-US" sz="1500" b="1" dirty="0" err="1">
                <a:solidFill>
                  <a:schemeClr val="bg1"/>
                </a:solidFill>
                <a:latin typeface="Candara" panose="020E0502030303020204" pitchFamily="34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i</a:t>
            </a:r>
            <a:r>
              <a:rPr lang="en-US" sz="1500" b="1" dirty="0">
                <a:solidFill>
                  <a:schemeClr val="bg1"/>
                </a:solidFill>
                <a:latin typeface="Candara" panose="020E0502030303020204" pitchFamily="34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 &lt; 500000; </a:t>
            </a:r>
            <a:r>
              <a:rPr lang="en-US" sz="1500" b="1" dirty="0" err="1">
                <a:solidFill>
                  <a:schemeClr val="bg1"/>
                </a:solidFill>
                <a:latin typeface="Candara" panose="020E0502030303020204" pitchFamily="34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i</a:t>
            </a:r>
            <a:r>
              <a:rPr lang="en-US" sz="1500" b="1" dirty="0">
                <a:solidFill>
                  <a:schemeClr val="bg1"/>
                </a:solidFill>
                <a:latin typeface="Candara" panose="020E0502030303020204" pitchFamily="34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++) {</a:t>
            </a:r>
            <a:br>
              <a:rPr lang="en-US" sz="1500" b="1" dirty="0">
                <a:solidFill>
                  <a:schemeClr val="bg1"/>
                </a:solidFill>
                <a:latin typeface="Candara" panose="020E0502030303020204" pitchFamily="34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</a:br>
            <a:r>
              <a:rPr lang="en-US" sz="1500" b="1" dirty="0">
                <a:solidFill>
                  <a:schemeClr val="bg1"/>
                </a:solidFill>
                <a:latin typeface="Candara" panose="020E0502030303020204" pitchFamily="34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          </a:t>
            </a:r>
            <a:r>
              <a:rPr lang="en-US" sz="1500" b="1" dirty="0" err="1">
                <a:solidFill>
                  <a:schemeClr val="bg1"/>
                </a:solidFill>
                <a:latin typeface="Candara" panose="020E0502030303020204" pitchFamily="34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counter.incrementAndGet</a:t>
            </a:r>
            <a:r>
              <a:rPr lang="en-US" sz="1500" b="1" dirty="0">
                <a:solidFill>
                  <a:schemeClr val="bg1"/>
                </a:solidFill>
                <a:latin typeface="Candara" panose="020E0502030303020204" pitchFamily="34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();</a:t>
            </a:r>
            <a:br>
              <a:rPr lang="en-US" sz="1500" b="1" dirty="0">
                <a:solidFill>
                  <a:schemeClr val="bg1"/>
                </a:solidFill>
                <a:latin typeface="Candara" panose="020E0502030303020204" pitchFamily="34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</a:br>
            <a:r>
              <a:rPr lang="en-US" sz="1500" b="1" dirty="0">
                <a:solidFill>
                  <a:schemeClr val="bg1"/>
                </a:solidFill>
                <a:latin typeface="Candara" panose="020E0502030303020204" pitchFamily="34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    } } }</a:t>
            </a:r>
            <a:br>
              <a:rPr lang="en-US" sz="1500" b="1" dirty="0">
                <a:solidFill>
                  <a:schemeClr val="bg1"/>
                </a:solidFill>
                <a:latin typeface="Candara" panose="020E0502030303020204" pitchFamily="34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</a:br>
            <a:r>
              <a:rPr lang="en-US" sz="1100" b="1" dirty="0">
                <a:solidFill>
                  <a:schemeClr val="bg1"/>
                </a:solidFill>
                <a:latin typeface="Candara" panose="020E0502030303020204" pitchFamily="34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    </a:t>
            </a:r>
            <a:br>
              <a:rPr lang="en-US" sz="1500" b="1" dirty="0">
                <a:solidFill>
                  <a:schemeClr val="bg1"/>
                </a:solidFill>
                <a:latin typeface="Candara" panose="020E0502030303020204" pitchFamily="34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</a:br>
            <a:r>
              <a:rPr lang="en-US" sz="1500" b="1" dirty="0">
                <a:solidFill>
                  <a:schemeClr val="bg1"/>
                </a:solidFill>
                <a:latin typeface="Candara" panose="020E0502030303020204" pitchFamily="34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    </a:t>
            </a:r>
            <a:r>
              <a:rPr lang="en-US" sz="1500" b="1" dirty="0" err="1">
                <a:solidFill>
                  <a:schemeClr val="bg1"/>
                </a:solidFill>
                <a:latin typeface="Candara" panose="020E0502030303020204" pitchFamily="34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CountingThread</a:t>
            </a:r>
            <a:r>
              <a:rPr lang="en-US" sz="1500" b="1" dirty="0">
                <a:solidFill>
                  <a:schemeClr val="bg1"/>
                </a:solidFill>
                <a:latin typeface="Candara" panose="020E0502030303020204" pitchFamily="34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 thread1 = new </a:t>
            </a:r>
            <a:r>
              <a:rPr lang="en-US" sz="1500" b="1" dirty="0" err="1">
                <a:solidFill>
                  <a:schemeClr val="bg1"/>
                </a:solidFill>
                <a:latin typeface="Candara" panose="020E0502030303020204" pitchFamily="34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CountingThread</a:t>
            </a:r>
            <a:r>
              <a:rPr lang="en-US" sz="1500" b="1" dirty="0">
                <a:solidFill>
                  <a:schemeClr val="bg1"/>
                </a:solidFill>
                <a:latin typeface="Candara" panose="020E0502030303020204" pitchFamily="34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();</a:t>
            </a:r>
            <a:br>
              <a:rPr lang="en-US" sz="1500" b="1" dirty="0">
                <a:solidFill>
                  <a:schemeClr val="bg1"/>
                </a:solidFill>
                <a:latin typeface="Candara" panose="020E0502030303020204" pitchFamily="34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</a:br>
            <a:r>
              <a:rPr lang="en-US" sz="1500" b="1" dirty="0">
                <a:solidFill>
                  <a:schemeClr val="bg1"/>
                </a:solidFill>
                <a:latin typeface="Candara" panose="020E0502030303020204" pitchFamily="34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    </a:t>
            </a:r>
            <a:r>
              <a:rPr lang="en-US" sz="1500" b="1" dirty="0" err="1">
                <a:solidFill>
                  <a:schemeClr val="bg1"/>
                </a:solidFill>
                <a:latin typeface="Candara" panose="020E0502030303020204" pitchFamily="34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CountingThread</a:t>
            </a:r>
            <a:r>
              <a:rPr lang="en-US" sz="1500" b="1" dirty="0">
                <a:solidFill>
                  <a:schemeClr val="bg1"/>
                </a:solidFill>
                <a:latin typeface="Candara" panose="020E0502030303020204" pitchFamily="34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 thread2 = new </a:t>
            </a:r>
            <a:r>
              <a:rPr lang="en-US" sz="1500" b="1" dirty="0" err="1">
                <a:solidFill>
                  <a:schemeClr val="bg1"/>
                </a:solidFill>
                <a:latin typeface="Candara" panose="020E0502030303020204" pitchFamily="34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CountingThread</a:t>
            </a:r>
            <a:r>
              <a:rPr lang="en-US" sz="1500" b="1" dirty="0">
                <a:solidFill>
                  <a:schemeClr val="bg1"/>
                </a:solidFill>
                <a:latin typeface="Candara" panose="020E0502030303020204" pitchFamily="34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();</a:t>
            </a:r>
            <a:br>
              <a:rPr lang="en-US" sz="1500" b="1" dirty="0">
                <a:solidFill>
                  <a:schemeClr val="bg1"/>
                </a:solidFill>
                <a:latin typeface="Candara" panose="020E0502030303020204" pitchFamily="34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</a:br>
            <a:r>
              <a:rPr lang="en-US" sz="1500" b="1" dirty="0">
                <a:solidFill>
                  <a:schemeClr val="bg1"/>
                </a:solidFill>
                <a:latin typeface="Candara" panose="020E0502030303020204" pitchFamily="34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    thread1.start(); thread2.start();</a:t>
            </a:r>
            <a:br>
              <a:rPr lang="en-US" sz="1500" b="1" dirty="0">
                <a:solidFill>
                  <a:schemeClr val="bg1"/>
                </a:solidFill>
                <a:latin typeface="Candara" panose="020E0502030303020204" pitchFamily="34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</a:br>
            <a:r>
              <a:rPr lang="en-US" sz="1500" b="1" dirty="0">
                <a:solidFill>
                  <a:schemeClr val="bg1"/>
                </a:solidFill>
                <a:latin typeface="Candara" panose="020E0502030303020204" pitchFamily="34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    thread1.join(); thread2.join();</a:t>
            </a:r>
            <a:br>
              <a:rPr lang="en-US" sz="1500" b="1" dirty="0">
                <a:solidFill>
                  <a:schemeClr val="bg1"/>
                </a:solidFill>
                <a:latin typeface="Candara" panose="020E0502030303020204" pitchFamily="34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</a:br>
            <a:r>
              <a:rPr lang="en-US" sz="1500" b="1" dirty="0">
                <a:solidFill>
                  <a:schemeClr val="bg1"/>
                </a:solidFill>
                <a:latin typeface="Candara" panose="020E0502030303020204" pitchFamily="34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    </a:t>
            </a:r>
            <a:r>
              <a:rPr lang="en-US" sz="1500" b="1" dirty="0" err="1">
                <a:solidFill>
                  <a:schemeClr val="bg1"/>
                </a:solidFill>
                <a:latin typeface="Candara" panose="020E0502030303020204" pitchFamily="34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System.out.println</a:t>
            </a:r>
            <a:r>
              <a:rPr lang="en-US" sz="1500" b="1" dirty="0">
                <a:solidFill>
                  <a:schemeClr val="bg1"/>
                </a:solidFill>
                <a:latin typeface="Candara" panose="020E0502030303020204" pitchFamily="34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(</a:t>
            </a:r>
            <a:r>
              <a:rPr lang="en-US" sz="1500" b="1" dirty="0" err="1">
                <a:solidFill>
                  <a:schemeClr val="bg1"/>
                </a:solidFill>
                <a:latin typeface="Candara" panose="020E0502030303020204" pitchFamily="34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counter.get</a:t>
            </a:r>
            <a:r>
              <a:rPr lang="en-US" sz="1500" b="1" dirty="0">
                <a:solidFill>
                  <a:schemeClr val="bg1"/>
                </a:solidFill>
                <a:latin typeface="Candara" panose="020E0502030303020204" pitchFamily="34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());</a:t>
            </a:r>
            <a:br>
              <a:rPr lang="en-US" sz="1500" b="1" dirty="0">
                <a:solidFill>
                  <a:schemeClr val="bg1"/>
                </a:solidFill>
                <a:latin typeface="Candara" panose="020E0502030303020204" pitchFamily="34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</a:br>
            <a:r>
              <a:rPr lang="en-US" sz="1500" b="1" dirty="0">
                <a:solidFill>
                  <a:schemeClr val="bg1"/>
                </a:solidFill>
                <a:latin typeface="Candara" panose="020E0502030303020204" pitchFamily="34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} }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304800" y="381001"/>
            <a:ext cx="8524875" cy="685799"/>
          </a:xfrm>
          <a:prstGeom prst="roundRect">
            <a:avLst/>
          </a:prstGeom>
          <a:solidFill>
            <a:schemeClr val="accent5">
              <a:lumMod val="20000"/>
              <a:lumOff val="80000"/>
              <a:alpha val="27000"/>
            </a:schemeClr>
          </a:solidFill>
          <a:ln w="15875">
            <a:solidFill>
              <a:schemeClr val="tx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6000" dirty="0">
              <a:solidFill>
                <a:srgbClr val="0070C0"/>
              </a:solidFill>
            </a:endParaRPr>
          </a:p>
        </p:txBody>
      </p:sp>
      <p:sp>
        <p:nvSpPr>
          <p:cNvPr id="6" name="Content Placeholder 1"/>
          <p:cNvSpPr>
            <a:spLocks noGrp="1"/>
          </p:cNvSpPr>
          <p:nvPr>
            <p:ph idx="1"/>
          </p:nvPr>
        </p:nvSpPr>
        <p:spPr>
          <a:xfrm>
            <a:off x="457200" y="381697"/>
            <a:ext cx="8382000" cy="685103"/>
          </a:xfrm>
          <a:noFill/>
        </p:spPr>
        <p:txBody>
          <a:bodyPr>
            <a:normAutofit/>
          </a:bodyPr>
          <a:lstStyle/>
          <a:p>
            <a:pPr marL="109728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Counting Better </a:t>
            </a:r>
          </a:p>
        </p:txBody>
      </p:sp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9B3CCE06-30E6-446C-80BF-42A56DACDA95}"/>
              </a:ext>
            </a:extLst>
          </p:cNvPr>
          <p:cNvSpPr/>
          <p:nvPr/>
        </p:nvSpPr>
        <p:spPr>
          <a:xfrm>
            <a:off x="4876800" y="3276600"/>
            <a:ext cx="3810000" cy="3367086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 w="190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977D5EF-A85F-4FA3-B049-FD8CFC299D0B}"/>
              </a:ext>
            </a:extLst>
          </p:cNvPr>
          <p:cNvSpPr txBox="1"/>
          <p:nvPr/>
        </p:nvSpPr>
        <p:spPr>
          <a:xfrm>
            <a:off x="5219700" y="3588603"/>
            <a:ext cx="3352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bg1">
                    <a:lumMod val="85000"/>
                    <a:lumOff val="15000"/>
                  </a:schemeClr>
                </a:solidFill>
                <a:latin typeface="Bahnschrift SemiBold Condensed" panose="020B0502040204020203" pitchFamily="34" charset="0"/>
              </a:rPr>
              <a:t>One solution: </a:t>
            </a:r>
            <a:r>
              <a:rPr lang="en-US" sz="2400" dirty="0">
                <a:solidFill>
                  <a:srgbClr val="C00000"/>
                </a:solidFill>
                <a:latin typeface="Bahnschrift SemiBold Condensed" panose="020B0502040204020203" pitchFamily="34" charset="0"/>
              </a:rPr>
              <a:t>atomic integers </a:t>
            </a:r>
            <a:r>
              <a:rPr lang="en-US" sz="2400" dirty="0">
                <a:solidFill>
                  <a:schemeClr val="bg1">
                    <a:lumMod val="85000"/>
                    <a:lumOff val="15000"/>
                  </a:schemeClr>
                </a:solidFill>
                <a:latin typeface="Bahnschrift SemiBold Condensed" panose="020B0502040204020203" pitchFamily="34" charset="0"/>
              </a:rPr>
              <a:t>in Java for the counter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1F64492-B932-4780-9E1F-6EBB4EFB0736}"/>
              </a:ext>
            </a:extLst>
          </p:cNvPr>
          <p:cNvSpPr txBox="1"/>
          <p:nvPr/>
        </p:nvSpPr>
        <p:spPr>
          <a:xfrm>
            <a:off x="5219700" y="4572000"/>
            <a:ext cx="34671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bg1">
                    <a:lumMod val="85000"/>
                    <a:lumOff val="15000"/>
                  </a:schemeClr>
                </a:solidFill>
                <a:latin typeface="Bahnschrift SemiBold Condensed" panose="020B0502040204020203" pitchFamily="34" charset="0"/>
              </a:rPr>
              <a:t>This method in the class allows only one thread to access the counter object for the duration of the read and update</a:t>
            </a:r>
          </a:p>
        </p:txBody>
      </p:sp>
      <p:sp>
        <p:nvSpPr>
          <p:cNvPr id="5" name="Freeform: Shape 4">
            <a:extLst>
              <a:ext uri="{FF2B5EF4-FFF2-40B4-BE49-F238E27FC236}">
                <a16:creationId xmlns:a16="http://schemas.microsoft.com/office/drawing/2014/main" id="{DDAB5928-4B19-4123-98AA-9F4C16CA3C40}"/>
              </a:ext>
            </a:extLst>
          </p:cNvPr>
          <p:cNvSpPr/>
          <p:nvPr/>
        </p:nvSpPr>
        <p:spPr>
          <a:xfrm>
            <a:off x="4171951" y="3086577"/>
            <a:ext cx="1047750" cy="842486"/>
          </a:xfrm>
          <a:custGeom>
            <a:avLst/>
            <a:gdLst>
              <a:gd name="connsiteX0" fmla="*/ 1057275 w 1057275"/>
              <a:gd name="connsiteY0" fmla="*/ 614363 h 757238"/>
              <a:gd name="connsiteX1" fmla="*/ 985838 w 1057275"/>
              <a:gd name="connsiteY1" fmla="*/ 642938 h 757238"/>
              <a:gd name="connsiteX2" fmla="*/ 914400 w 1057275"/>
              <a:gd name="connsiteY2" fmla="*/ 657225 h 757238"/>
              <a:gd name="connsiteX3" fmla="*/ 785813 w 1057275"/>
              <a:gd name="connsiteY3" fmla="*/ 685800 h 757238"/>
              <a:gd name="connsiteX4" fmla="*/ 685800 w 1057275"/>
              <a:gd name="connsiteY4" fmla="*/ 742950 h 757238"/>
              <a:gd name="connsiteX5" fmla="*/ 628650 w 1057275"/>
              <a:gd name="connsiteY5" fmla="*/ 757238 h 757238"/>
              <a:gd name="connsiteX6" fmla="*/ 442913 w 1057275"/>
              <a:gd name="connsiteY6" fmla="*/ 728663 h 757238"/>
              <a:gd name="connsiteX7" fmla="*/ 400050 w 1057275"/>
              <a:gd name="connsiteY7" fmla="*/ 685800 h 757238"/>
              <a:gd name="connsiteX8" fmla="*/ 357188 w 1057275"/>
              <a:gd name="connsiteY8" fmla="*/ 657225 h 757238"/>
              <a:gd name="connsiteX9" fmla="*/ 328613 w 1057275"/>
              <a:gd name="connsiteY9" fmla="*/ 614363 h 757238"/>
              <a:gd name="connsiteX10" fmla="*/ 300038 w 1057275"/>
              <a:gd name="connsiteY10" fmla="*/ 557213 h 757238"/>
              <a:gd name="connsiteX11" fmla="*/ 257175 w 1057275"/>
              <a:gd name="connsiteY11" fmla="*/ 528638 h 757238"/>
              <a:gd name="connsiteX12" fmla="*/ 214313 w 1057275"/>
              <a:gd name="connsiteY12" fmla="*/ 471488 h 757238"/>
              <a:gd name="connsiteX13" fmla="*/ 185738 w 1057275"/>
              <a:gd name="connsiteY13" fmla="*/ 428625 h 757238"/>
              <a:gd name="connsiteX14" fmla="*/ 142875 w 1057275"/>
              <a:gd name="connsiteY14" fmla="*/ 400050 h 757238"/>
              <a:gd name="connsiteX15" fmla="*/ 100013 w 1057275"/>
              <a:gd name="connsiteY15" fmla="*/ 285750 h 757238"/>
              <a:gd name="connsiteX16" fmla="*/ 57150 w 1057275"/>
              <a:gd name="connsiteY16" fmla="*/ 157163 h 757238"/>
              <a:gd name="connsiteX17" fmla="*/ 42863 w 1057275"/>
              <a:gd name="connsiteY17" fmla="*/ 114300 h 757238"/>
              <a:gd name="connsiteX18" fmla="*/ 28575 w 1057275"/>
              <a:gd name="connsiteY18" fmla="*/ 71438 h 757238"/>
              <a:gd name="connsiteX19" fmla="*/ 0 w 1057275"/>
              <a:gd name="connsiteY19" fmla="*/ 0 h 7572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1057275" h="757238">
                <a:moveTo>
                  <a:pt x="1057275" y="614363"/>
                </a:moveTo>
                <a:cubicBezTo>
                  <a:pt x="1033463" y="623888"/>
                  <a:pt x="1010403" y="635569"/>
                  <a:pt x="985838" y="642938"/>
                </a:cubicBezTo>
                <a:cubicBezTo>
                  <a:pt x="962578" y="649916"/>
                  <a:pt x="937959" y="651335"/>
                  <a:pt x="914400" y="657225"/>
                </a:cubicBezTo>
                <a:cubicBezTo>
                  <a:pt x="773703" y="692399"/>
                  <a:pt x="1021720" y="646484"/>
                  <a:pt x="785813" y="685800"/>
                </a:cubicBezTo>
                <a:cubicBezTo>
                  <a:pt x="654710" y="729502"/>
                  <a:pt x="858797" y="656451"/>
                  <a:pt x="685800" y="742950"/>
                </a:cubicBezTo>
                <a:cubicBezTo>
                  <a:pt x="668237" y="751732"/>
                  <a:pt x="647700" y="752475"/>
                  <a:pt x="628650" y="757238"/>
                </a:cubicBezTo>
                <a:cubicBezTo>
                  <a:pt x="566738" y="747713"/>
                  <a:pt x="502702" y="747347"/>
                  <a:pt x="442913" y="728663"/>
                </a:cubicBezTo>
                <a:cubicBezTo>
                  <a:pt x="423627" y="722636"/>
                  <a:pt x="415572" y="698735"/>
                  <a:pt x="400050" y="685800"/>
                </a:cubicBezTo>
                <a:cubicBezTo>
                  <a:pt x="386859" y="674807"/>
                  <a:pt x="371475" y="666750"/>
                  <a:pt x="357188" y="657225"/>
                </a:cubicBezTo>
                <a:cubicBezTo>
                  <a:pt x="347663" y="642938"/>
                  <a:pt x="337132" y="629272"/>
                  <a:pt x="328613" y="614363"/>
                </a:cubicBezTo>
                <a:cubicBezTo>
                  <a:pt x="318046" y="595871"/>
                  <a:pt x="313673" y="573575"/>
                  <a:pt x="300038" y="557213"/>
                </a:cubicBezTo>
                <a:cubicBezTo>
                  <a:pt x="289045" y="544021"/>
                  <a:pt x="271463" y="538163"/>
                  <a:pt x="257175" y="528638"/>
                </a:cubicBezTo>
                <a:cubicBezTo>
                  <a:pt x="242888" y="509588"/>
                  <a:pt x="228154" y="490865"/>
                  <a:pt x="214313" y="471488"/>
                </a:cubicBezTo>
                <a:cubicBezTo>
                  <a:pt x="204332" y="457515"/>
                  <a:pt x="197880" y="440767"/>
                  <a:pt x="185738" y="428625"/>
                </a:cubicBezTo>
                <a:cubicBezTo>
                  <a:pt x="173596" y="416483"/>
                  <a:pt x="157163" y="409575"/>
                  <a:pt x="142875" y="400050"/>
                </a:cubicBezTo>
                <a:cubicBezTo>
                  <a:pt x="104640" y="208871"/>
                  <a:pt x="156611" y="421584"/>
                  <a:pt x="100013" y="285750"/>
                </a:cubicBezTo>
                <a:cubicBezTo>
                  <a:pt x="82636" y="244045"/>
                  <a:pt x="71437" y="200025"/>
                  <a:pt x="57150" y="157163"/>
                </a:cubicBezTo>
                <a:lnTo>
                  <a:pt x="42863" y="114300"/>
                </a:lnTo>
                <a:cubicBezTo>
                  <a:pt x="38101" y="100013"/>
                  <a:pt x="32228" y="86049"/>
                  <a:pt x="28575" y="71438"/>
                </a:cubicBezTo>
                <a:cubicBezTo>
                  <a:pt x="12654" y="7754"/>
                  <a:pt x="28173" y="28173"/>
                  <a:pt x="0" y="0"/>
                </a:cubicBezTo>
              </a:path>
            </a:pathLst>
          </a:custGeom>
          <a:noFill/>
          <a:ln w="41275">
            <a:solidFill>
              <a:srgbClr val="C00000"/>
            </a:solidFill>
            <a:tailEnd type="triangle" w="lg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68E177D-E42D-4371-A5D3-5F3EB33EB4A6}"/>
              </a:ext>
            </a:extLst>
          </p:cNvPr>
          <p:cNvSpPr/>
          <p:nvPr/>
        </p:nvSpPr>
        <p:spPr>
          <a:xfrm>
            <a:off x="3271838" y="4114800"/>
            <a:ext cx="1943100" cy="757238"/>
          </a:xfrm>
          <a:custGeom>
            <a:avLst/>
            <a:gdLst>
              <a:gd name="connsiteX0" fmla="*/ 1943100 w 1943100"/>
              <a:gd name="connsiteY0" fmla="*/ 757238 h 757238"/>
              <a:gd name="connsiteX1" fmla="*/ 1914525 w 1943100"/>
              <a:gd name="connsiteY1" fmla="*/ 657225 h 757238"/>
              <a:gd name="connsiteX2" fmla="*/ 1857375 w 1943100"/>
              <a:gd name="connsiteY2" fmla="*/ 628650 h 757238"/>
              <a:gd name="connsiteX3" fmla="*/ 1757362 w 1943100"/>
              <a:gd name="connsiteY3" fmla="*/ 571500 h 757238"/>
              <a:gd name="connsiteX4" fmla="*/ 1671637 w 1943100"/>
              <a:gd name="connsiteY4" fmla="*/ 514350 h 757238"/>
              <a:gd name="connsiteX5" fmla="*/ 1628775 w 1943100"/>
              <a:gd name="connsiteY5" fmla="*/ 485775 h 757238"/>
              <a:gd name="connsiteX6" fmla="*/ 1514475 w 1943100"/>
              <a:gd name="connsiteY6" fmla="*/ 400050 h 757238"/>
              <a:gd name="connsiteX7" fmla="*/ 1443037 w 1943100"/>
              <a:gd name="connsiteY7" fmla="*/ 342900 h 757238"/>
              <a:gd name="connsiteX8" fmla="*/ 1400175 w 1943100"/>
              <a:gd name="connsiteY8" fmla="*/ 285750 h 757238"/>
              <a:gd name="connsiteX9" fmla="*/ 1328737 w 1943100"/>
              <a:gd name="connsiteY9" fmla="*/ 228600 h 757238"/>
              <a:gd name="connsiteX10" fmla="*/ 1285875 w 1943100"/>
              <a:gd name="connsiteY10" fmla="*/ 185738 h 757238"/>
              <a:gd name="connsiteX11" fmla="*/ 1200150 w 1943100"/>
              <a:gd name="connsiteY11" fmla="*/ 128588 h 757238"/>
              <a:gd name="connsiteX12" fmla="*/ 1143000 w 1943100"/>
              <a:gd name="connsiteY12" fmla="*/ 85725 h 757238"/>
              <a:gd name="connsiteX13" fmla="*/ 1100137 w 1943100"/>
              <a:gd name="connsiteY13" fmla="*/ 71438 h 757238"/>
              <a:gd name="connsiteX14" fmla="*/ 1071562 w 1943100"/>
              <a:gd name="connsiteY14" fmla="*/ 28575 h 757238"/>
              <a:gd name="connsiteX15" fmla="*/ 914400 w 1943100"/>
              <a:gd name="connsiteY15" fmla="*/ 14288 h 757238"/>
              <a:gd name="connsiteX16" fmla="*/ 728662 w 1943100"/>
              <a:gd name="connsiteY16" fmla="*/ 0 h 757238"/>
              <a:gd name="connsiteX17" fmla="*/ 242887 w 1943100"/>
              <a:gd name="connsiteY17" fmla="*/ 14288 h 757238"/>
              <a:gd name="connsiteX18" fmla="*/ 114300 w 1943100"/>
              <a:gd name="connsiteY18" fmla="*/ 57150 h 757238"/>
              <a:gd name="connsiteX19" fmla="*/ 42862 w 1943100"/>
              <a:gd name="connsiteY19" fmla="*/ 71438 h 757238"/>
              <a:gd name="connsiteX20" fmla="*/ 0 w 1943100"/>
              <a:gd name="connsiteY20" fmla="*/ 85725 h 7572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1943100" h="757238">
                <a:moveTo>
                  <a:pt x="1943100" y="757238"/>
                </a:moveTo>
                <a:cubicBezTo>
                  <a:pt x="1933575" y="723900"/>
                  <a:pt x="1933757" y="686074"/>
                  <a:pt x="1914525" y="657225"/>
                </a:cubicBezTo>
                <a:cubicBezTo>
                  <a:pt x="1902711" y="639504"/>
                  <a:pt x="1874706" y="641029"/>
                  <a:pt x="1857375" y="628650"/>
                </a:cubicBezTo>
                <a:cubicBezTo>
                  <a:pt x="1765705" y="563173"/>
                  <a:pt x="1868052" y="599173"/>
                  <a:pt x="1757362" y="571500"/>
                </a:cubicBezTo>
                <a:lnTo>
                  <a:pt x="1671637" y="514350"/>
                </a:lnTo>
                <a:cubicBezTo>
                  <a:pt x="1657350" y="504825"/>
                  <a:pt x="1642184" y="496502"/>
                  <a:pt x="1628775" y="485775"/>
                </a:cubicBezTo>
                <a:cubicBezTo>
                  <a:pt x="1543928" y="417898"/>
                  <a:pt x="1582710" y="445541"/>
                  <a:pt x="1514475" y="400050"/>
                </a:cubicBezTo>
                <a:cubicBezTo>
                  <a:pt x="1426962" y="268782"/>
                  <a:pt x="1546556" y="429167"/>
                  <a:pt x="1443037" y="342900"/>
                </a:cubicBezTo>
                <a:cubicBezTo>
                  <a:pt x="1424744" y="327656"/>
                  <a:pt x="1417013" y="302588"/>
                  <a:pt x="1400175" y="285750"/>
                </a:cubicBezTo>
                <a:cubicBezTo>
                  <a:pt x="1378612" y="264187"/>
                  <a:pt x="1351687" y="248681"/>
                  <a:pt x="1328737" y="228600"/>
                </a:cubicBezTo>
                <a:cubicBezTo>
                  <a:pt x="1313531" y="215295"/>
                  <a:pt x="1301824" y="198143"/>
                  <a:pt x="1285875" y="185738"/>
                </a:cubicBezTo>
                <a:cubicBezTo>
                  <a:pt x="1258766" y="164654"/>
                  <a:pt x="1227624" y="149194"/>
                  <a:pt x="1200150" y="128588"/>
                </a:cubicBezTo>
                <a:cubicBezTo>
                  <a:pt x="1181100" y="114300"/>
                  <a:pt x="1163675" y="97539"/>
                  <a:pt x="1143000" y="85725"/>
                </a:cubicBezTo>
                <a:cubicBezTo>
                  <a:pt x="1129924" y="78253"/>
                  <a:pt x="1114425" y="76200"/>
                  <a:pt x="1100137" y="71438"/>
                </a:cubicBezTo>
                <a:cubicBezTo>
                  <a:pt x="1090612" y="57150"/>
                  <a:pt x="1087974" y="33625"/>
                  <a:pt x="1071562" y="28575"/>
                </a:cubicBezTo>
                <a:cubicBezTo>
                  <a:pt x="1021285" y="13105"/>
                  <a:pt x="966822" y="18656"/>
                  <a:pt x="914400" y="14288"/>
                </a:cubicBezTo>
                <a:lnTo>
                  <a:pt x="728662" y="0"/>
                </a:lnTo>
                <a:cubicBezTo>
                  <a:pt x="566737" y="4763"/>
                  <a:pt x="404428" y="2172"/>
                  <a:pt x="242887" y="14288"/>
                </a:cubicBezTo>
                <a:cubicBezTo>
                  <a:pt x="197178" y="17716"/>
                  <a:pt x="158586" y="48293"/>
                  <a:pt x="114300" y="57150"/>
                </a:cubicBezTo>
                <a:cubicBezTo>
                  <a:pt x="90487" y="61913"/>
                  <a:pt x="66421" y="65548"/>
                  <a:pt x="42862" y="71438"/>
                </a:cubicBezTo>
                <a:cubicBezTo>
                  <a:pt x="28252" y="75091"/>
                  <a:pt x="0" y="85725"/>
                  <a:pt x="0" y="85725"/>
                </a:cubicBezTo>
              </a:path>
            </a:pathLst>
          </a:custGeom>
          <a:noFill/>
          <a:ln w="41275">
            <a:solidFill>
              <a:srgbClr val="358B56"/>
            </a:solidFill>
            <a:tailEnd type="triangle" w="lg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16417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"/>
                            </p:stCondLst>
                            <p:childTnLst>
                              <p:par>
                                <p:cTn id="21" presetID="22" presetClass="entr" presetSubtype="2" fill="hold" grpId="0" nodeType="after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3" dur="8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000"/>
                            </p:stCondLst>
                            <p:childTnLst>
                              <p:par>
                                <p:cTn id="32" presetID="22" presetClass="entr" presetSubtype="2" fill="hold" grpId="0" nodeType="after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4" dur="9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2" grpId="0" animBg="1"/>
      <p:bldP spid="3" grpId="0"/>
      <p:bldP spid="9" grpId="0"/>
      <p:bldP spid="5" grpId="0" animBg="1"/>
      <p:bldP spid="10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ounded Rectangle 7"/>
          <p:cNvSpPr/>
          <p:nvPr/>
        </p:nvSpPr>
        <p:spPr>
          <a:xfrm>
            <a:off x="304800" y="381001"/>
            <a:ext cx="8524875" cy="680578"/>
          </a:xfrm>
          <a:prstGeom prst="roundRect">
            <a:avLst/>
          </a:prstGeom>
          <a:solidFill>
            <a:schemeClr val="accent5">
              <a:lumMod val="20000"/>
              <a:lumOff val="80000"/>
              <a:alpha val="27000"/>
            </a:schemeClr>
          </a:solidFill>
          <a:ln w="15875">
            <a:solidFill>
              <a:schemeClr val="tx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6000" dirty="0">
              <a:solidFill>
                <a:srgbClr val="0070C0"/>
              </a:solidFill>
            </a:endParaRPr>
          </a:p>
        </p:txBody>
      </p:sp>
      <p:sp>
        <p:nvSpPr>
          <p:cNvPr id="6" name="Content Placeholder 1"/>
          <p:cNvSpPr>
            <a:spLocks noGrp="1"/>
          </p:cNvSpPr>
          <p:nvPr>
            <p:ph idx="1"/>
          </p:nvPr>
        </p:nvSpPr>
        <p:spPr>
          <a:xfrm>
            <a:off x="453224" y="381001"/>
            <a:ext cx="8385976" cy="680578"/>
          </a:xfrm>
          <a:noFill/>
        </p:spPr>
        <p:txBody>
          <a:bodyPr>
            <a:normAutofit/>
          </a:bodyPr>
          <a:lstStyle/>
          <a:p>
            <a:pPr marL="109728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Deadlock </a:t>
            </a:r>
          </a:p>
        </p:txBody>
      </p:sp>
      <p:sp>
        <p:nvSpPr>
          <p:cNvPr id="7" name="Content Placeholder 1"/>
          <p:cNvSpPr txBox="1">
            <a:spLocks/>
          </p:cNvSpPr>
          <p:nvPr/>
        </p:nvSpPr>
        <p:spPr>
          <a:xfrm>
            <a:off x="304800" y="1371600"/>
            <a:ext cx="7924800" cy="5181600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Autofit/>
          </a:bodyPr>
          <a:lstStyle>
            <a:lvl1pPr marL="2857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20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8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6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109728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00" b="1" dirty="0">
                <a:solidFill>
                  <a:schemeClr val="bg1"/>
                </a:solidFill>
                <a:latin typeface="Candara" panose="020E0502030303020204" pitchFamily="34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public class Deadlock {</a:t>
            </a:r>
          </a:p>
          <a:p>
            <a:pPr marL="109728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00" b="1" dirty="0">
                <a:solidFill>
                  <a:schemeClr val="bg1"/>
                </a:solidFill>
                <a:latin typeface="Candara" panose="020E0502030303020204" pitchFamily="34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  public static void main(String[] </a:t>
            </a:r>
            <a:r>
              <a:rPr lang="en-US" sz="1300" b="1" dirty="0" err="1">
                <a:solidFill>
                  <a:schemeClr val="bg1"/>
                </a:solidFill>
                <a:latin typeface="Candara" panose="020E0502030303020204" pitchFamily="34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args</a:t>
            </a:r>
            <a:r>
              <a:rPr lang="en-US" sz="1300" b="1" dirty="0">
                <a:solidFill>
                  <a:schemeClr val="bg1"/>
                </a:solidFill>
                <a:latin typeface="Candara" panose="020E0502030303020204" pitchFamily="34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) throws </a:t>
            </a:r>
            <a:r>
              <a:rPr lang="en-US" sz="1300" b="1" dirty="0" err="1">
                <a:solidFill>
                  <a:schemeClr val="bg1"/>
                </a:solidFill>
                <a:latin typeface="Candara" panose="020E0502030303020204" pitchFamily="34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InterruptedException</a:t>
            </a:r>
            <a:r>
              <a:rPr lang="en-US" sz="1300" b="1" dirty="0">
                <a:solidFill>
                  <a:schemeClr val="bg1"/>
                </a:solidFill>
                <a:latin typeface="Candara" panose="020E0502030303020204" pitchFamily="34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 {</a:t>
            </a:r>
          </a:p>
          <a:p>
            <a:pPr marL="109728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00" b="1" dirty="0">
                <a:solidFill>
                  <a:schemeClr val="bg1"/>
                </a:solidFill>
                <a:latin typeface="Candara" panose="020E0502030303020204" pitchFamily="34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  </a:t>
            </a:r>
          </a:p>
          <a:p>
            <a:pPr marL="109728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00" b="1" dirty="0">
                <a:solidFill>
                  <a:schemeClr val="bg1"/>
                </a:solidFill>
                <a:latin typeface="Candara" panose="020E0502030303020204" pitchFamily="34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    class Account {</a:t>
            </a:r>
          </a:p>
          <a:p>
            <a:pPr marL="109728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00" b="1" dirty="0">
                <a:solidFill>
                  <a:schemeClr val="bg1"/>
                </a:solidFill>
                <a:latin typeface="Candara" panose="020E0502030303020204" pitchFamily="34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      </a:t>
            </a:r>
            <a:r>
              <a:rPr lang="en-US" sz="1300" b="1" dirty="0" err="1">
                <a:solidFill>
                  <a:schemeClr val="bg1"/>
                </a:solidFill>
                <a:latin typeface="Candara" panose="020E0502030303020204" pitchFamily="34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int</a:t>
            </a:r>
            <a:r>
              <a:rPr lang="en-US" sz="1300" b="1" dirty="0">
                <a:solidFill>
                  <a:schemeClr val="bg1"/>
                </a:solidFill>
                <a:latin typeface="Candara" panose="020E0502030303020204" pitchFamily="34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 balance = 100;</a:t>
            </a:r>
          </a:p>
          <a:p>
            <a:pPr marL="109728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00" b="1" dirty="0">
                <a:solidFill>
                  <a:schemeClr val="bg1"/>
                </a:solidFill>
                <a:latin typeface="Candara" panose="020E0502030303020204" pitchFamily="34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      public Account(</a:t>
            </a:r>
            <a:r>
              <a:rPr lang="en-US" sz="1300" b="1" dirty="0" err="1">
                <a:solidFill>
                  <a:schemeClr val="bg1"/>
                </a:solidFill>
                <a:latin typeface="Candara" panose="020E0502030303020204" pitchFamily="34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int</a:t>
            </a:r>
            <a:r>
              <a:rPr lang="en-US" sz="1300" b="1" dirty="0">
                <a:solidFill>
                  <a:schemeClr val="bg1"/>
                </a:solidFill>
                <a:latin typeface="Candara" panose="020E0502030303020204" pitchFamily="34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 balance) { </a:t>
            </a:r>
            <a:r>
              <a:rPr lang="en-US" sz="1300" b="1" dirty="0" err="1">
                <a:solidFill>
                  <a:schemeClr val="bg1"/>
                </a:solidFill>
                <a:latin typeface="Candara" panose="020E0502030303020204" pitchFamily="34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this.balance</a:t>
            </a:r>
            <a:r>
              <a:rPr lang="en-US" sz="1300" b="1" dirty="0">
                <a:solidFill>
                  <a:schemeClr val="bg1"/>
                </a:solidFill>
                <a:latin typeface="Candara" panose="020E0502030303020204" pitchFamily="34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 = balance; }</a:t>
            </a:r>
          </a:p>
          <a:p>
            <a:pPr marL="109728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00" b="1" dirty="0">
                <a:solidFill>
                  <a:schemeClr val="bg1"/>
                </a:solidFill>
                <a:latin typeface="Candara" panose="020E0502030303020204" pitchFamily="34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      public synchronized void deposit(</a:t>
            </a:r>
            <a:r>
              <a:rPr lang="en-US" sz="1300" b="1" dirty="0" err="1">
                <a:solidFill>
                  <a:schemeClr val="bg1"/>
                </a:solidFill>
                <a:latin typeface="Candara" panose="020E0502030303020204" pitchFamily="34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int</a:t>
            </a:r>
            <a:r>
              <a:rPr lang="en-US" sz="1300" b="1" dirty="0">
                <a:solidFill>
                  <a:schemeClr val="bg1"/>
                </a:solidFill>
                <a:latin typeface="Candara" panose="020E0502030303020204" pitchFamily="34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 amount) { balance += amount; }</a:t>
            </a:r>
          </a:p>
          <a:p>
            <a:pPr marL="109728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00" b="1" dirty="0">
                <a:solidFill>
                  <a:schemeClr val="bg1"/>
                </a:solidFill>
                <a:latin typeface="Candara" panose="020E0502030303020204" pitchFamily="34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      public synchronized </a:t>
            </a:r>
            <a:r>
              <a:rPr lang="en-US" sz="1300" b="1" dirty="0" err="1">
                <a:solidFill>
                  <a:schemeClr val="bg1"/>
                </a:solidFill>
                <a:latin typeface="Candara" panose="020E0502030303020204" pitchFamily="34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boolean</a:t>
            </a:r>
            <a:r>
              <a:rPr lang="en-US" sz="1300" b="1" dirty="0">
                <a:solidFill>
                  <a:schemeClr val="bg1"/>
                </a:solidFill>
                <a:latin typeface="Candara" panose="020E0502030303020204" pitchFamily="34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 withdraw(</a:t>
            </a:r>
            <a:r>
              <a:rPr lang="en-US" sz="1300" b="1" dirty="0" err="1">
                <a:solidFill>
                  <a:schemeClr val="bg1"/>
                </a:solidFill>
                <a:latin typeface="Candara" panose="020E0502030303020204" pitchFamily="34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int</a:t>
            </a:r>
            <a:r>
              <a:rPr lang="en-US" sz="1300" b="1" dirty="0">
                <a:solidFill>
                  <a:schemeClr val="bg1"/>
                </a:solidFill>
                <a:latin typeface="Candara" panose="020E0502030303020204" pitchFamily="34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 amount) {</a:t>
            </a:r>
          </a:p>
          <a:p>
            <a:pPr marL="109728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00" b="1" dirty="0">
                <a:solidFill>
                  <a:schemeClr val="bg1"/>
                </a:solidFill>
                <a:latin typeface="Candara" panose="020E0502030303020204" pitchFamily="34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        if (balance &gt;= amount) { balance -= amount; return true; }</a:t>
            </a:r>
          </a:p>
          <a:p>
            <a:pPr marL="109728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00" b="1" dirty="0">
                <a:solidFill>
                  <a:schemeClr val="bg1"/>
                </a:solidFill>
                <a:latin typeface="Candara" panose="020E0502030303020204" pitchFamily="34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        return false;</a:t>
            </a:r>
          </a:p>
          <a:p>
            <a:pPr marL="109728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00" b="1" dirty="0">
                <a:solidFill>
                  <a:schemeClr val="bg1"/>
                </a:solidFill>
                <a:latin typeface="Candara" panose="020E0502030303020204" pitchFamily="34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      }</a:t>
            </a:r>
          </a:p>
          <a:p>
            <a:pPr marL="109728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00" b="1" dirty="0">
                <a:solidFill>
                  <a:schemeClr val="bg1"/>
                </a:solidFill>
                <a:latin typeface="Candara" panose="020E0502030303020204" pitchFamily="34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      public synchronized </a:t>
            </a:r>
            <a:r>
              <a:rPr lang="en-US" sz="1300" b="1" dirty="0" err="1">
                <a:solidFill>
                  <a:schemeClr val="bg1"/>
                </a:solidFill>
                <a:latin typeface="Candara" panose="020E0502030303020204" pitchFamily="34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boolean</a:t>
            </a:r>
            <a:r>
              <a:rPr lang="en-US" sz="1300" b="1" dirty="0">
                <a:solidFill>
                  <a:schemeClr val="bg1"/>
                </a:solidFill>
                <a:latin typeface="Candara" panose="020E0502030303020204" pitchFamily="34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 transfer(Account destination, </a:t>
            </a:r>
            <a:r>
              <a:rPr lang="en-US" sz="1300" b="1" dirty="0" err="1">
                <a:solidFill>
                  <a:schemeClr val="bg1"/>
                </a:solidFill>
                <a:latin typeface="Candara" panose="020E0502030303020204" pitchFamily="34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int</a:t>
            </a:r>
            <a:r>
              <a:rPr lang="en-US" sz="1300" b="1" dirty="0">
                <a:solidFill>
                  <a:schemeClr val="bg1"/>
                </a:solidFill>
                <a:latin typeface="Candara" panose="020E0502030303020204" pitchFamily="34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 amount) {</a:t>
            </a:r>
          </a:p>
          <a:p>
            <a:pPr marL="109728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00" b="1" dirty="0">
                <a:solidFill>
                  <a:schemeClr val="bg1"/>
                </a:solidFill>
                <a:latin typeface="Candara" panose="020E0502030303020204" pitchFamily="34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        if (balance &gt;= amount) {</a:t>
            </a:r>
          </a:p>
          <a:p>
            <a:pPr marL="109728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00" b="1" dirty="0">
                <a:solidFill>
                  <a:schemeClr val="bg1"/>
                </a:solidFill>
                <a:latin typeface="Candara" panose="020E0502030303020204" pitchFamily="34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          balance -= amount;</a:t>
            </a:r>
          </a:p>
          <a:p>
            <a:pPr marL="109728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00" b="1" dirty="0">
                <a:solidFill>
                  <a:schemeClr val="bg1"/>
                </a:solidFill>
                <a:latin typeface="Candara" panose="020E0502030303020204" pitchFamily="34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          synchronized(destination) { </a:t>
            </a:r>
            <a:r>
              <a:rPr lang="en-US" sz="1300" b="1" dirty="0" err="1">
                <a:solidFill>
                  <a:schemeClr val="bg1"/>
                </a:solidFill>
                <a:latin typeface="Candara" panose="020E0502030303020204" pitchFamily="34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destination.balance</a:t>
            </a:r>
            <a:r>
              <a:rPr lang="en-US" sz="1300" b="1" dirty="0">
                <a:solidFill>
                  <a:schemeClr val="bg1"/>
                </a:solidFill>
                <a:latin typeface="Candara" panose="020E0502030303020204" pitchFamily="34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 += amount; };</a:t>
            </a:r>
          </a:p>
          <a:p>
            <a:pPr marL="109728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00" b="1" dirty="0">
                <a:solidFill>
                  <a:schemeClr val="bg1"/>
                </a:solidFill>
                <a:latin typeface="Candara" panose="020E0502030303020204" pitchFamily="34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          return true;</a:t>
            </a:r>
          </a:p>
          <a:p>
            <a:pPr marL="109728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00" b="1" dirty="0">
                <a:solidFill>
                  <a:schemeClr val="bg1"/>
                </a:solidFill>
                <a:latin typeface="Candara" panose="020E0502030303020204" pitchFamily="34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        }</a:t>
            </a:r>
          </a:p>
          <a:p>
            <a:pPr marL="109728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00" b="1" dirty="0">
                <a:solidFill>
                  <a:schemeClr val="bg1"/>
                </a:solidFill>
                <a:latin typeface="Candara" panose="020E0502030303020204" pitchFamily="34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        return false;</a:t>
            </a:r>
          </a:p>
          <a:p>
            <a:pPr marL="109728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00" b="1" dirty="0">
                <a:solidFill>
                  <a:schemeClr val="bg1"/>
                </a:solidFill>
                <a:latin typeface="Candara" panose="020E0502030303020204" pitchFamily="34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      }</a:t>
            </a:r>
          </a:p>
          <a:p>
            <a:pPr marL="109728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00" b="1" dirty="0">
                <a:solidFill>
                  <a:schemeClr val="bg1"/>
                </a:solidFill>
                <a:latin typeface="Candara" panose="020E0502030303020204" pitchFamily="34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      public </a:t>
            </a:r>
            <a:r>
              <a:rPr lang="en-US" sz="1300" b="1" dirty="0" err="1">
                <a:solidFill>
                  <a:schemeClr val="bg1"/>
                </a:solidFill>
                <a:latin typeface="Candara" panose="020E0502030303020204" pitchFamily="34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int</a:t>
            </a:r>
            <a:r>
              <a:rPr lang="en-US" sz="1300" b="1" dirty="0">
                <a:solidFill>
                  <a:schemeClr val="bg1"/>
                </a:solidFill>
                <a:latin typeface="Candara" panose="020E0502030303020204" pitchFamily="34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 </a:t>
            </a:r>
            <a:r>
              <a:rPr lang="en-US" sz="1300" b="1" dirty="0" err="1">
                <a:solidFill>
                  <a:schemeClr val="bg1"/>
                </a:solidFill>
                <a:latin typeface="Candara" panose="020E0502030303020204" pitchFamily="34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getBalance</a:t>
            </a:r>
            <a:r>
              <a:rPr lang="en-US" sz="1300" b="1" dirty="0">
                <a:solidFill>
                  <a:schemeClr val="bg1"/>
                </a:solidFill>
                <a:latin typeface="Candara" panose="020E0502030303020204" pitchFamily="34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() { return balance; } </a:t>
            </a:r>
          </a:p>
          <a:p>
            <a:pPr marL="109728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00" b="1" dirty="0">
                <a:solidFill>
                  <a:schemeClr val="bg1"/>
                </a:solidFill>
                <a:latin typeface="Candara" panose="020E0502030303020204" pitchFamily="34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    }</a:t>
            </a:r>
          </a:p>
        </p:txBody>
      </p:sp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48D62B37-B76E-4DF0-AC61-0A9DC5F59770}"/>
              </a:ext>
            </a:extLst>
          </p:cNvPr>
          <p:cNvCxnSpPr/>
          <p:nvPr/>
        </p:nvCxnSpPr>
        <p:spPr>
          <a:xfrm flipH="1">
            <a:off x="2514600" y="4343400"/>
            <a:ext cx="1295400" cy="457200"/>
          </a:xfrm>
          <a:prstGeom prst="straightConnector1">
            <a:avLst/>
          </a:prstGeom>
          <a:ln w="28575">
            <a:solidFill>
              <a:srgbClr val="C00000">
                <a:alpha val="60000"/>
              </a:srgb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310AC41D-EEFD-4026-8BD4-2E11BD0F7728}"/>
              </a:ext>
            </a:extLst>
          </p:cNvPr>
          <p:cNvCxnSpPr>
            <a:cxnSpLocks/>
          </p:cNvCxnSpPr>
          <p:nvPr/>
        </p:nvCxnSpPr>
        <p:spPr>
          <a:xfrm flipH="1">
            <a:off x="3352800" y="4360877"/>
            <a:ext cx="685800" cy="439723"/>
          </a:xfrm>
          <a:prstGeom prst="straightConnector1">
            <a:avLst/>
          </a:prstGeom>
          <a:ln w="28575">
            <a:solidFill>
              <a:srgbClr val="C00000">
                <a:alpha val="60000"/>
              </a:srgb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3DD2A680-CFFA-48C9-9F3F-34A944220FFF}"/>
              </a:ext>
            </a:extLst>
          </p:cNvPr>
          <p:cNvSpPr/>
          <p:nvPr/>
        </p:nvSpPr>
        <p:spPr>
          <a:xfrm>
            <a:off x="1921079" y="2206291"/>
            <a:ext cx="4962607" cy="2315361"/>
          </a:xfrm>
          <a:custGeom>
            <a:avLst/>
            <a:gdLst>
              <a:gd name="connsiteX0" fmla="*/ 4370664 w 4632900"/>
              <a:gd name="connsiteY0" fmla="*/ 2315361 h 2315361"/>
              <a:gd name="connsiteX1" fmla="*/ 4437776 w 4632900"/>
              <a:gd name="connsiteY1" fmla="*/ 2223082 h 2315361"/>
              <a:gd name="connsiteX2" fmla="*/ 4446165 w 4632900"/>
              <a:gd name="connsiteY2" fmla="*/ 2181137 h 2315361"/>
              <a:gd name="connsiteX3" fmla="*/ 4462943 w 4632900"/>
              <a:gd name="connsiteY3" fmla="*/ 2130803 h 2315361"/>
              <a:gd name="connsiteX4" fmla="*/ 4488110 w 4632900"/>
              <a:gd name="connsiteY4" fmla="*/ 1845578 h 2315361"/>
              <a:gd name="connsiteX5" fmla="*/ 4521666 w 4632900"/>
              <a:gd name="connsiteY5" fmla="*/ 1744910 h 2315361"/>
              <a:gd name="connsiteX6" fmla="*/ 4530055 w 4632900"/>
              <a:gd name="connsiteY6" fmla="*/ 1711354 h 2315361"/>
              <a:gd name="connsiteX7" fmla="*/ 4546833 w 4632900"/>
              <a:gd name="connsiteY7" fmla="*/ 1677798 h 2315361"/>
              <a:gd name="connsiteX8" fmla="*/ 4572000 w 4632900"/>
              <a:gd name="connsiteY8" fmla="*/ 1619075 h 2315361"/>
              <a:gd name="connsiteX9" fmla="*/ 4597167 w 4632900"/>
              <a:gd name="connsiteY9" fmla="*/ 1543574 h 2315361"/>
              <a:gd name="connsiteX10" fmla="*/ 4605556 w 4632900"/>
              <a:gd name="connsiteY10" fmla="*/ 1518407 h 2315361"/>
              <a:gd name="connsiteX11" fmla="*/ 4622334 w 4632900"/>
              <a:gd name="connsiteY11" fmla="*/ 1484851 h 2315361"/>
              <a:gd name="connsiteX12" fmla="*/ 4622334 w 4632900"/>
              <a:gd name="connsiteY12" fmla="*/ 1241570 h 2315361"/>
              <a:gd name="connsiteX13" fmla="*/ 4605556 w 4632900"/>
              <a:gd name="connsiteY13" fmla="*/ 1208014 h 2315361"/>
              <a:gd name="connsiteX14" fmla="*/ 4580389 w 4632900"/>
              <a:gd name="connsiteY14" fmla="*/ 1149291 h 2315361"/>
              <a:gd name="connsiteX15" fmla="*/ 4546833 w 4632900"/>
              <a:gd name="connsiteY15" fmla="*/ 1082179 h 2315361"/>
              <a:gd name="connsiteX16" fmla="*/ 4513277 w 4632900"/>
              <a:gd name="connsiteY16" fmla="*/ 1048623 h 2315361"/>
              <a:gd name="connsiteX17" fmla="*/ 4462943 w 4632900"/>
              <a:gd name="connsiteY17" fmla="*/ 998290 h 2315361"/>
              <a:gd name="connsiteX18" fmla="*/ 4412609 w 4632900"/>
              <a:gd name="connsiteY18" fmla="*/ 914400 h 2315361"/>
              <a:gd name="connsiteX19" fmla="*/ 4387442 w 4632900"/>
              <a:gd name="connsiteY19" fmla="*/ 880844 h 2315361"/>
              <a:gd name="connsiteX20" fmla="*/ 4320330 w 4632900"/>
              <a:gd name="connsiteY20" fmla="*/ 830510 h 2315361"/>
              <a:gd name="connsiteX21" fmla="*/ 4253218 w 4632900"/>
              <a:gd name="connsiteY21" fmla="*/ 771787 h 2315361"/>
              <a:gd name="connsiteX22" fmla="*/ 4202884 w 4632900"/>
              <a:gd name="connsiteY22" fmla="*/ 729842 h 2315361"/>
              <a:gd name="connsiteX23" fmla="*/ 4160939 w 4632900"/>
              <a:gd name="connsiteY23" fmla="*/ 704675 h 2315361"/>
              <a:gd name="connsiteX24" fmla="*/ 4068660 w 4632900"/>
              <a:gd name="connsiteY24" fmla="*/ 645952 h 2315361"/>
              <a:gd name="connsiteX25" fmla="*/ 4035104 w 4632900"/>
              <a:gd name="connsiteY25" fmla="*/ 620785 h 2315361"/>
              <a:gd name="connsiteX26" fmla="*/ 3984771 w 4632900"/>
              <a:gd name="connsiteY26" fmla="*/ 570451 h 2315361"/>
              <a:gd name="connsiteX27" fmla="*/ 3942826 w 4632900"/>
              <a:gd name="connsiteY27" fmla="*/ 545284 h 2315361"/>
              <a:gd name="connsiteX28" fmla="*/ 3900881 w 4632900"/>
              <a:gd name="connsiteY28" fmla="*/ 503339 h 2315361"/>
              <a:gd name="connsiteX29" fmla="*/ 3749879 w 4632900"/>
              <a:gd name="connsiteY29" fmla="*/ 427838 h 2315361"/>
              <a:gd name="connsiteX30" fmla="*/ 3674378 w 4632900"/>
              <a:gd name="connsiteY30" fmla="*/ 394282 h 2315361"/>
              <a:gd name="connsiteX31" fmla="*/ 3632433 w 4632900"/>
              <a:gd name="connsiteY31" fmla="*/ 360726 h 2315361"/>
              <a:gd name="connsiteX32" fmla="*/ 3607266 w 4632900"/>
              <a:gd name="connsiteY32" fmla="*/ 352337 h 2315361"/>
              <a:gd name="connsiteX33" fmla="*/ 3514987 w 4632900"/>
              <a:gd name="connsiteY33" fmla="*/ 310392 h 2315361"/>
              <a:gd name="connsiteX34" fmla="*/ 3414319 w 4632900"/>
              <a:gd name="connsiteY34" fmla="*/ 285225 h 2315361"/>
              <a:gd name="connsiteX35" fmla="*/ 3330429 w 4632900"/>
              <a:gd name="connsiteY35" fmla="*/ 251669 h 2315361"/>
              <a:gd name="connsiteX36" fmla="*/ 3229761 w 4632900"/>
              <a:gd name="connsiteY36" fmla="*/ 226502 h 2315361"/>
              <a:gd name="connsiteX37" fmla="*/ 3154260 w 4632900"/>
              <a:gd name="connsiteY37" fmla="*/ 209724 h 2315361"/>
              <a:gd name="connsiteX38" fmla="*/ 3095537 w 4632900"/>
              <a:gd name="connsiteY38" fmla="*/ 192946 h 2315361"/>
              <a:gd name="connsiteX39" fmla="*/ 2986481 w 4632900"/>
              <a:gd name="connsiteY39" fmla="*/ 159390 h 2315361"/>
              <a:gd name="connsiteX40" fmla="*/ 2919369 w 4632900"/>
              <a:gd name="connsiteY40" fmla="*/ 142612 h 2315361"/>
              <a:gd name="connsiteX41" fmla="*/ 2843868 w 4632900"/>
              <a:gd name="connsiteY41" fmla="*/ 134223 h 2315361"/>
              <a:gd name="connsiteX42" fmla="*/ 2684477 w 4632900"/>
              <a:gd name="connsiteY42" fmla="*/ 92279 h 2315361"/>
              <a:gd name="connsiteX43" fmla="*/ 2617365 w 4632900"/>
              <a:gd name="connsiteY43" fmla="*/ 75501 h 2315361"/>
              <a:gd name="connsiteX44" fmla="*/ 2541864 w 4632900"/>
              <a:gd name="connsiteY44" fmla="*/ 67112 h 2315361"/>
              <a:gd name="connsiteX45" fmla="*/ 2474752 w 4632900"/>
              <a:gd name="connsiteY45" fmla="*/ 58723 h 2315361"/>
              <a:gd name="connsiteX46" fmla="*/ 2382473 w 4632900"/>
              <a:gd name="connsiteY46" fmla="*/ 41945 h 2315361"/>
              <a:gd name="connsiteX47" fmla="*/ 2306972 w 4632900"/>
              <a:gd name="connsiteY47" fmla="*/ 33556 h 2315361"/>
              <a:gd name="connsiteX48" fmla="*/ 2273416 w 4632900"/>
              <a:gd name="connsiteY48" fmla="*/ 25167 h 2315361"/>
              <a:gd name="connsiteX49" fmla="*/ 1535185 w 4632900"/>
              <a:gd name="connsiteY49" fmla="*/ 0 h 2315361"/>
              <a:gd name="connsiteX50" fmla="*/ 763398 w 4632900"/>
              <a:gd name="connsiteY50" fmla="*/ 8389 h 2315361"/>
              <a:gd name="connsiteX51" fmla="*/ 612396 w 4632900"/>
              <a:gd name="connsiteY51" fmla="*/ 25167 h 2315361"/>
              <a:gd name="connsiteX52" fmla="*/ 545284 w 4632900"/>
              <a:gd name="connsiteY52" fmla="*/ 33556 h 2315361"/>
              <a:gd name="connsiteX53" fmla="*/ 494950 w 4632900"/>
              <a:gd name="connsiteY53" fmla="*/ 41945 h 2315361"/>
              <a:gd name="connsiteX54" fmla="*/ 369115 w 4632900"/>
              <a:gd name="connsiteY54" fmla="*/ 58723 h 2315361"/>
              <a:gd name="connsiteX55" fmla="*/ 343948 w 4632900"/>
              <a:gd name="connsiteY55" fmla="*/ 67112 h 2315361"/>
              <a:gd name="connsiteX56" fmla="*/ 243281 w 4632900"/>
              <a:gd name="connsiteY56" fmla="*/ 83890 h 2315361"/>
              <a:gd name="connsiteX57" fmla="*/ 159391 w 4632900"/>
              <a:gd name="connsiteY57" fmla="*/ 100667 h 2315361"/>
              <a:gd name="connsiteX58" fmla="*/ 125835 w 4632900"/>
              <a:gd name="connsiteY58" fmla="*/ 117445 h 2315361"/>
              <a:gd name="connsiteX59" fmla="*/ 8389 w 4632900"/>
              <a:gd name="connsiteY59" fmla="*/ 134223 h 2315361"/>
              <a:gd name="connsiteX60" fmla="*/ 0 w 4632900"/>
              <a:gd name="connsiteY60" fmla="*/ 142612 h 23153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</a:cxnLst>
            <a:rect l="l" t="t" r="r" b="b"/>
            <a:pathLst>
              <a:path w="4632900" h="2315361">
                <a:moveTo>
                  <a:pt x="4370664" y="2315361"/>
                </a:moveTo>
                <a:cubicBezTo>
                  <a:pt x="4388363" y="2293237"/>
                  <a:pt x="4426332" y="2248259"/>
                  <a:pt x="4437776" y="2223082"/>
                </a:cubicBezTo>
                <a:cubicBezTo>
                  <a:pt x="4443676" y="2210101"/>
                  <a:pt x="4442413" y="2194893"/>
                  <a:pt x="4446165" y="2181137"/>
                </a:cubicBezTo>
                <a:cubicBezTo>
                  <a:pt x="4450818" y="2164075"/>
                  <a:pt x="4462943" y="2130803"/>
                  <a:pt x="4462943" y="2130803"/>
                </a:cubicBezTo>
                <a:cubicBezTo>
                  <a:pt x="4475114" y="1802195"/>
                  <a:pt x="4449760" y="1998977"/>
                  <a:pt x="4488110" y="1845578"/>
                </a:cubicBezTo>
                <a:cubicBezTo>
                  <a:pt x="4510868" y="1754545"/>
                  <a:pt x="4489104" y="1793753"/>
                  <a:pt x="4521666" y="1744910"/>
                </a:cubicBezTo>
                <a:cubicBezTo>
                  <a:pt x="4524462" y="1733725"/>
                  <a:pt x="4526007" y="1722149"/>
                  <a:pt x="4530055" y="1711354"/>
                </a:cubicBezTo>
                <a:cubicBezTo>
                  <a:pt x="4534446" y="1699645"/>
                  <a:pt x="4541658" y="1689183"/>
                  <a:pt x="4546833" y="1677798"/>
                </a:cubicBezTo>
                <a:cubicBezTo>
                  <a:pt x="4555645" y="1658411"/>
                  <a:pt x="4564522" y="1639015"/>
                  <a:pt x="4572000" y="1619075"/>
                </a:cubicBezTo>
                <a:cubicBezTo>
                  <a:pt x="4581315" y="1594236"/>
                  <a:pt x="4588778" y="1568741"/>
                  <a:pt x="4597167" y="1543574"/>
                </a:cubicBezTo>
                <a:cubicBezTo>
                  <a:pt x="4599963" y="1535185"/>
                  <a:pt x="4601601" y="1526316"/>
                  <a:pt x="4605556" y="1518407"/>
                </a:cubicBezTo>
                <a:lnTo>
                  <a:pt x="4622334" y="1484851"/>
                </a:lnTo>
                <a:cubicBezTo>
                  <a:pt x="4633825" y="1381429"/>
                  <a:pt x="4638802" y="1373312"/>
                  <a:pt x="4622334" y="1241570"/>
                </a:cubicBezTo>
                <a:cubicBezTo>
                  <a:pt x="4620783" y="1229161"/>
                  <a:pt x="4609947" y="1219723"/>
                  <a:pt x="4605556" y="1208014"/>
                </a:cubicBezTo>
                <a:cubicBezTo>
                  <a:pt x="4566787" y="1104630"/>
                  <a:pt x="4627991" y="1236561"/>
                  <a:pt x="4580389" y="1149291"/>
                </a:cubicBezTo>
                <a:cubicBezTo>
                  <a:pt x="4568412" y="1127334"/>
                  <a:pt x="4560707" y="1102990"/>
                  <a:pt x="4546833" y="1082179"/>
                </a:cubicBezTo>
                <a:cubicBezTo>
                  <a:pt x="4538059" y="1069017"/>
                  <a:pt x="4523694" y="1060528"/>
                  <a:pt x="4513277" y="1048623"/>
                </a:cubicBezTo>
                <a:cubicBezTo>
                  <a:pt x="4469575" y="998678"/>
                  <a:pt x="4508747" y="1028824"/>
                  <a:pt x="4462943" y="998290"/>
                </a:cubicBezTo>
                <a:cubicBezTo>
                  <a:pt x="4443093" y="963553"/>
                  <a:pt x="4433526" y="943684"/>
                  <a:pt x="4412609" y="914400"/>
                </a:cubicBezTo>
                <a:cubicBezTo>
                  <a:pt x="4404482" y="903023"/>
                  <a:pt x="4397788" y="890249"/>
                  <a:pt x="4387442" y="880844"/>
                </a:cubicBezTo>
                <a:cubicBezTo>
                  <a:pt x="4366751" y="862034"/>
                  <a:pt x="4340103" y="850283"/>
                  <a:pt x="4320330" y="830510"/>
                </a:cubicBezTo>
                <a:cubicBezTo>
                  <a:pt x="4230445" y="740625"/>
                  <a:pt x="4315647" y="820343"/>
                  <a:pt x="4253218" y="771787"/>
                </a:cubicBezTo>
                <a:cubicBezTo>
                  <a:pt x="4235978" y="758378"/>
                  <a:pt x="4220547" y="742688"/>
                  <a:pt x="4202884" y="729842"/>
                </a:cubicBezTo>
                <a:cubicBezTo>
                  <a:pt x="4189697" y="720252"/>
                  <a:pt x="4174766" y="713317"/>
                  <a:pt x="4160939" y="704675"/>
                </a:cubicBezTo>
                <a:cubicBezTo>
                  <a:pt x="4130021" y="685351"/>
                  <a:pt x="4097828" y="667828"/>
                  <a:pt x="4068660" y="645952"/>
                </a:cubicBezTo>
                <a:cubicBezTo>
                  <a:pt x="4057475" y="637563"/>
                  <a:pt x="4045496" y="630138"/>
                  <a:pt x="4035104" y="620785"/>
                </a:cubicBezTo>
                <a:cubicBezTo>
                  <a:pt x="4017468" y="604912"/>
                  <a:pt x="4003135" y="585476"/>
                  <a:pt x="3984771" y="570451"/>
                </a:cubicBezTo>
                <a:cubicBezTo>
                  <a:pt x="3972151" y="560126"/>
                  <a:pt x="3955558" y="555470"/>
                  <a:pt x="3942826" y="545284"/>
                </a:cubicBezTo>
                <a:cubicBezTo>
                  <a:pt x="3927386" y="532932"/>
                  <a:pt x="3917771" y="513620"/>
                  <a:pt x="3900881" y="503339"/>
                </a:cubicBezTo>
                <a:cubicBezTo>
                  <a:pt x="3852811" y="474079"/>
                  <a:pt x="3803266" y="445634"/>
                  <a:pt x="3749879" y="427838"/>
                </a:cubicBezTo>
                <a:cubicBezTo>
                  <a:pt x="3719271" y="417635"/>
                  <a:pt x="3706412" y="414667"/>
                  <a:pt x="3674378" y="394282"/>
                </a:cubicBezTo>
                <a:cubicBezTo>
                  <a:pt x="3659272" y="384669"/>
                  <a:pt x="3647617" y="370216"/>
                  <a:pt x="3632433" y="360726"/>
                </a:cubicBezTo>
                <a:cubicBezTo>
                  <a:pt x="3624934" y="356039"/>
                  <a:pt x="3615394" y="355820"/>
                  <a:pt x="3607266" y="352337"/>
                </a:cubicBezTo>
                <a:cubicBezTo>
                  <a:pt x="3576210" y="339027"/>
                  <a:pt x="3546900" y="321492"/>
                  <a:pt x="3514987" y="310392"/>
                </a:cubicBezTo>
                <a:cubicBezTo>
                  <a:pt x="3482318" y="299029"/>
                  <a:pt x="3447279" y="295712"/>
                  <a:pt x="3414319" y="285225"/>
                </a:cubicBezTo>
                <a:cubicBezTo>
                  <a:pt x="3385619" y="276093"/>
                  <a:pt x="3359129" y="260801"/>
                  <a:pt x="3330429" y="251669"/>
                </a:cubicBezTo>
                <a:cubicBezTo>
                  <a:pt x="3297469" y="241182"/>
                  <a:pt x="3263678" y="233285"/>
                  <a:pt x="3229761" y="226502"/>
                </a:cubicBezTo>
                <a:cubicBezTo>
                  <a:pt x="3194825" y="219515"/>
                  <a:pt x="3186840" y="218609"/>
                  <a:pt x="3154260" y="209724"/>
                </a:cubicBezTo>
                <a:cubicBezTo>
                  <a:pt x="3134620" y="204368"/>
                  <a:pt x="3114994" y="198933"/>
                  <a:pt x="3095537" y="192946"/>
                </a:cubicBezTo>
                <a:cubicBezTo>
                  <a:pt x="3012901" y="167519"/>
                  <a:pt x="3077162" y="183572"/>
                  <a:pt x="2986481" y="159390"/>
                </a:cubicBezTo>
                <a:cubicBezTo>
                  <a:pt x="2964200" y="153449"/>
                  <a:pt x="2942287" y="145158"/>
                  <a:pt x="2919369" y="142612"/>
                </a:cubicBezTo>
                <a:lnTo>
                  <a:pt x="2843868" y="134223"/>
                </a:lnTo>
                <a:cubicBezTo>
                  <a:pt x="2761011" y="101080"/>
                  <a:pt x="2826587" y="124576"/>
                  <a:pt x="2684477" y="92279"/>
                </a:cubicBezTo>
                <a:cubicBezTo>
                  <a:pt x="2661991" y="87169"/>
                  <a:pt x="2640073" y="79508"/>
                  <a:pt x="2617365" y="75501"/>
                </a:cubicBezTo>
                <a:cubicBezTo>
                  <a:pt x="2592428" y="71100"/>
                  <a:pt x="2567012" y="70071"/>
                  <a:pt x="2541864" y="67112"/>
                </a:cubicBezTo>
                <a:cubicBezTo>
                  <a:pt x="2519474" y="64478"/>
                  <a:pt x="2497035" y="62151"/>
                  <a:pt x="2474752" y="58723"/>
                </a:cubicBezTo>
                <a:cubicBezTo>
                  <a:pt x="2371947" y="42907"/>
                  <a:pt x="2499576" y="57559"/>
                  <a:pt x="2382473" y="41945"/>
                </a:cubicBezTo>
                <a:cubicBezTo>
                  <a:pt x="2357373" y="38598"/>
                  <a:pt x="2332139" y="36352"/>
                  <a:pt x="2306972" y="33556"/>
                </a:cubicBezTo>
                <a:cubicBezTo>
                  <a:pt x="2295787" y="30760"/>
                  <a:pt x="2284884" y="26353"/>
                  <a:pt x="2273416" y="25167"/>
                </a:cubicBezTo>
                <a:cubicBezTo>
                  <a:pt x="1991240" y="-4024"/>
                  <a:pt x="1874600" y="5388"/>
                  <a:pt x="1535185" y="0"/>
                </a:cubicBezTo>
                <a:lnTo>
                  <a:pt x="763398" y="8389"/>
                </a:lnTo>
                <a:cubicBezTo>
                  <a:pt x="542819" y="12551"/>
                  <a:pt x="710946" y="8742"/>
                  <a:pt x="612396" y="25167"/>
                </a:cubicBezTo>
                <a:cubicBezTo>
                  <a:pt x="590158" y="28873"/>
                  <a:pt x="567602" y="30368"/>
                  <a:pt x="545284" y="33556"/>
                </a:cubicBezTo>
                <a:cubicBezTo>
                  <a:pt x="528446" y="35961"/>
                  <a:pt x="511788" y="39540"/>
                  <a:pt x="494950" y="41945"/>
                </a:cubicBezTo>
                <a:lnTo>
                  <a:pt x="369115" y="58723"/>
                </a:lnTo>
                <a:cubicBezTo>
                  <a:pt x="360726" y="61519"/>
                  <a:pt x="352619" y="65378"/>
                  <a:pt x="343948" y="67112"/>
                </a:cubicBezTo>
                <a:cubicBezTo>
                  <a:pt x="310590" y="73784"/>
                  <a:pt x="275554" y="73132"/>
                  <a:pt x="243281" y="83890"/>
                </a:cubicBezTo>
                <a:cubicBezTo>
                  <a:pt x="199356" y="98532"/>
                  <a:pt x="226868" y="91029"/>
                  <a:pt x="159391" y="100667"/>
                </a:cubicBezTo>
                <a:cubicBezTo>
                  <a:pt x="148206" y="106260"/>
                  <a:pt x="138063" y="114825"/>
                  <a:pt x="125835" y="117445"/>
                </a:cubicBezTo>
                <a:cubicBezTo>
                  <a:pt x="91525" y="124797"/>
                  <a:pt x="44161" y="119914"/>
                  <a:pt x="8389" y="134223"/>
                </a:cubicBezTo>
                <a:cubicBezTo>
                  <a:pt x="4717" y="135692"/>
                  <a:pt x="2796" y="139816"/>
                  <a:pt x="0" y="142612"/>
                </a:cubicBezTo>
              </a:path>
            </a:pathLst>
          </a:custGeom>
          <a:noFill/>
          <a:ln w="34925">
            <a:solidFill>
              <a:srgbClr val="00B0F0"/>
            </a:solidFill>
            <a:tailEnd type="stealth" w="lg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A4A71898-49D6-491F-9C59-C80D860E0981}"/>
              </a:ext>
            </a:extLst>
          </p:cNvPr>
          <p:cNvSpPr/>
          <p:nvPr/>
        </p:nvSpPr>
        <p:spPr>
          <a:xfrm>
            <a:off x="1921079" y="3658522"/>
            <a:ext cx="4311941" cy="863144"/>
          </a:xfrm>
          <a:custGeom>
            <a:avLst/>
            <a:gdLst>
              <a:gd name="connsiteX0" fmla="*/ 4169328 w 4311941"/>
              <a:gd name="connsiteY0" fmla="*/ 863144 h 863144"/>
              <a:gd name="connsiteX1" fmla="*/ 4278385 w 4311941"/>
              <a:gd name="connsiteY1" fmla="*/ 577918 h 863144"/>
              <a:gd name="connsiteX2" fmla="*/ 4303552 w 4311941"/>
              <a:gd name="connsiteY2" fmla="*/ 502417 h 863144"/>
              <a:gd name="connsiteX3" fmla="*/ 4311941 w 4311941"/>
              <a:gd name="connsiteY3" fmla="*/ 477250 h 863144"/>
              <a:gd name="connsiteX4" fmla="*/ 4295163 w 4311941"/>
              <a:gd name="connsiteY4" fmla="*/ 317860 h 863144"/>
              <a:gd name="connsiteX5" fmla="*/ 4278385 w 4311941"/>
              <a:gd name="connsiteY5" fmla="*/ 267526 h 863144"/>
              <a:gd name="connsiteX6" fmla="*/ 4244829 w 4311941"/>
              <a:gd name="connsiteY6" fmla="*/ 217192 h 863144"/>
              <a:gd name="connsiteX7" fmla="*/ 4236440 w 4311941"/>
              <a:gd name="connsiteY7" fmla="*/ 192025 h 863144"/>
              <a:gd name="connsiteX8" fmla="*/ 4211273 w 4311941"/>
              <a:gd name="connsiteY8" fmla="*/ 175247 h 863144"/>
              <a:gd name="connsiteX9" fmla="*/ 4152550 w 4311941"/>
              <a:gd name="connsiteY9" fmla="*/ 124913 h 863144"/>
              <a:gd name="connsiteX10" fmla="*/ 4118994 w 4311941"/>
              <a:gd name="connsiteY10" fmla="*/ 116524 h 863144"/>
              <a:gd name="connsiteX11" fmla="*/ 4093827 w 4311941"/>
              <a:gd name="connsiteY11" fmla="*/ 108135 h 863144"/>
              <a:gd name="connsiteX12" fmla="*/ 4051882 w 4311941"/>
              <a:gd name="connsiteY12" fmla="*/ 91357 h 863144"/>
              <a:gd name="connsiteX13" fmla="*/ 3926048 w 4311941"/>
              <a:gd name="connsiteY13" fmla="*/ 66190 h 863144"/>
              <a:gd name="connsiteX14" fmla="*/ 3875714 w 4311941"/>
              <a:gd name="connsiteY14" fmla="*/ 57801 h 863144"/>
              <a:gd name="connsiteX15" fmla="*/ 3590488 w 4311941"/>
              <a:gd name="connsiteY15" fmla="*/ 41023 h 863144"/>
              <a:gd name="connsiteX16" fmla="*/ 3338818 w 4311941"/>
              <a:gd name="connsiteY16" fmla="*/ 24245 h 863144"/>
              <a:gd name="connsiteX17" fmla="*/ 3053593 w 4311941"/>
              <a:gd name="connsiteY17" fmla="*/ 15856 h 863144"/>
              <a:gd name="connsiteX18" fmla="*/ 2558642 w 4311941"/>
              <a:gd name="connsiteY18" fmla="*/ 15856 h 863144"/>
              <a:gd name="connsiteX19" fmla="*/ 2332139 w 4311941"/>
              <a:gd name="connsiteY19" fmla="*/ 32634 h 863144"/>
              <a:gd name="connsiteX20" fmla="*/ 2265027 w 4311941"/>
              <a:gd name="connsiteY20" fmla="*/ 49412 h 863144"/>
              <a:gd name="connsiteX21" fmla="*/ 2223082 w 4311941"/>
              <a:gd name="connsiteY21" fmla="*/ 57801 h 863144"/>
              <a:gd name="connsiteX22" fmla="*/ 2197915 w 4311941"/>
              <a:gd name="connsiteY22" fmla="*/ 66190 h 863144"/>
              <a:gd name="connsiteX23" fmla="*/ 2097248 w 4311941"/>
              <a:gd name="connsiteY23" fmla="*/ 91357 h 863144"/>
              <a:gd name="connsiteX24" fmla="*/ 2072081 w 4311941"/>
              <a:gd name="connsiteY24" fmla="*/ 99746 h 863144"/>
              <a:gd name="connsiteX25" fmla="*/ 2004969 w 4311941"/>
              <a:gd name="connsiteY25" fmla="*/ 116524 h 863144"/>
              <a:gd name="connsiteX26" fmla="*/ 1979802 w 4311941"/>
              <a:gd name="connsiteY26" fmla="*/ 124913 h 863144"/>
              <a:gd name="connsiteX27" fmla="*/ 1912690 w 4311941"/>
              <a:gd name="connsiteY27" fmla="*/ 141691 h 863144"/>
              <a:gd name="connsiteX28" fmla="*/ 1786855 w 4311941"/>
              <a:gd name="connsiteY28" fmla="*/ 166858 h 863144"/>
              <a:gd name="connsiteX29" fmla="*/ 1694576 w 4311941"/>
              <a:gd name="connsiteY29" fmla="*/ 192025 h 863144"/>
              <a:gd name="connsiteX30" fmla="*/ 1644242 w 4311941"/>
              <a:gd name="connsiteY30" fmla="*/ 200414 h 863144"/>
              <a:gd name="connsiteX31" fmla="*/ 1518407 w 4311941"/>
              <a:gd name="connsiteY31" fmla="*/ 225581 h 863144"/>
              <a:gd name="connsiteX32" fmla="*/ 1434517 w 4311941"/>
              <a:gd name="connsiteY32" fmla="*/ 233970 h 863144"/>
              <a:gd name="connsiteX33" fmla="*/ 1275127 w 4311941"/>
              <a:gd name="connsiteY33" fmla="*/ 250748 h 863144"/>
              <a:gd name="connsiteX34" fmla="*/ 939567 w 4311941"/>
              <a:gd name="connsiteY34" fmla="*/ 259137 h 863144"/>
              <a:gd name="connsiteX35" fmla="*/ 796954 w 4311941"/>
              <a:gd name="connsiteY35" fmla="*/ 275915 h 863144"/>
              <a:gd name="connsiteX36" fmla="*/ 738231 w 4311941"/>
              <a:gd name="connsiteY36" fmla="*/ 284304 h 863144"/>
              <a:gd name="connsiteX37" fmla="*/ 436227 w 4311941"/>
              <a:gd name="connsiteY37" fmla="*/ 301082 h 863144"/>
              <a:gd name="connsiteX38" fmla="*/ 385893 w 4311941"/>
              <a:gd name="connsiteY38" fmla="*/ 309471 h 863144"/>
              <a:gd name="connsiteX39" fmla="*/ 327171 w 4311941"/>
              <a:gd name="connsiteY39" fmla="*/ 317860 h 863144"/>
              <a:gd name="connsiteX40" fmla="*/ 268448 w 4311941"/>
              <a:gd name="connsiteY40" fmla="*/ 334638 h 863144"/>
              <a:gd name="connsiteX41" fmla="*/ 192947 w 4311941"/>
              <a:gd name="connsiteY41" fmla="*/ 351416 h 863144"/>
              <a:gd name="connsiteX42" fmla="*/ 117446 w 4311941"/>
              <a:gd name="connsiteY42" fmla="*/ 368194 h 863144"/>
              <a:gd name="connsiteX43" fmla="*/ 67112 w 4311941"/>
              <a:gd name="connsiteY43" fmla="*/ 401750 h 863144"/>
              <a:gd name="connsiteX44" fmla="*/ 41945 w 4311941"/>
              <a:gd name="connsiteY44" fmla="*/ 418528 h 863144"/>
              <a:gd name="connsiteX45" fmla="*/ 8389 w 4311941"/>
              <a:gd name="connsiteY45" fmla="*/ 460472 h 863144"/>
              <a:gd name="connsiteX46" fmla="*/ 0 w 4311941"/>
              <a:gd name="connsiteY46" fmla="*/ 460472 h 8631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</a:cxnLst>
            <a:rect l="l" t="t" r="r" b="b"/>
            <a:pathLst>
              <a:path w="4311941" h="863144">
                <a:moveTo>
                  <a:pt x="4169328" y="863144"/>
                </a:moveTo>
                <a:cubicBezTo>
                  <a:pt x="4205680" y="768069"/>
                  <a:pt x="4242645" y="673225"/>
                  <a:pt x="4278385" y="577918"/>
                </a:cubicBezTo>
                <a:cubicBezTo>
                  <a:pt x="4287700" y="553079"/>
                  <a:pt x="4295163" y="527584"/>
                  <a:pt x="4303552" y="502417"/>
                </a:cubicBezTo>
                <a:lnTo>
                  <a:pt x="4311941" y="477250"/>
                </a:lnTo>
                <a:cubicBezTo>
                  <a:pt x="4308250" y="425570"/>
                  <a:pt x="4309174" y="369232"/>
                  <a:pt x="4295163" y="317860"/>
                </a:cubicBezTo>
                <a:cubicBezTo>
                  <a:pt x="4290510" y="300798"/>
                  <a:pt x="4288195" y="282241"/>
                  <a:pt x="4278385" y="267526"/>
                </a:cubicBezTo>
                <a:cubicBezTo>
                  <a:pt x="4267200" y="250748"/>
                  <a:pt x="4251206" y="236322"/>
                  <a:pt x="4244829" y="217192"/>
                </a:cubicBezTo>
                <a:cubicBezTo>
                  <a:pt x="4242033" y="208803"/>
                  <a:pt x="4241964" y="198930"/>
                  <a:pt x="4236440" y="192025"/>
                </a:cubicBezTo>
                <a:cubicBezTo>
                  <a:pt x="4230142" y="184152"/>
                  <a:pt x="4218928" y="181808"/>
                  <a:pt x="4211273" y="175247"/>
                </a:cubicBezTo>
                <a:cubicBezTo>
                  <a:pt x="4190434" y="157385"/>
                  <a:pt x="4178229" y="135918"/>
                  <a:pt x="4152550" y="124913"/>
                </a:cubicBezTo>
                <a:cubicBezTo>
                  <a:pt x="4141953" y="120371"/>
                  <a:pt x="4130080" y="119691"/>
                  <a:pt x="4118994" y="116524"/>
                </a:cubicBezTo>
                <a:cubicBezTo>
                  <a:pt x="4110491" y="114095"/>
                  <a:pt x="4102107" y="111240"/>
                  <a:pt x="4093827" y="108135"/>
                </a:cubicBezTo>
                <a:cubicBezTo>
                  <a:pt x="4079727" y="102848"/>
                  <a:pt x="4066491" y="95009"/>
                  <a:pt x="4051882" y="91357"/>
                </a:cubicBezTo>
                <a:cubicBezTo>
                  <a:pt x="4010384" y="80982"/>
                  <a:pt x="3968068" y="74194"/>
                  <a:pt x="3926048" y="66190"/>
                </a:cubicBezTo>
                <a:cubicBezTo>
                  <a:pt x="3909339" y="63007"/>
                  <a:pt x="3892676" y="59073"/>
                  <a:pt x="3875714" y="57801"/>
                </a:cubicBezTo>
                <a:cubicBezTo>
                  <a:pt x="3780741" y="50678"/>
                  <a:pt x="3685526" y="47221"/>
                  <a:pt x="3590488" y="41023"/>
                </a:cubicBezTo>
                <a:cubicBezTo>
                  <a:pt x="3416193" y="29656"/>
                  <a:pt x="3558457" y="32693"/>
                  <a:pt x="3338818" y="24245"/>
                </a:cubicBezTo>
                <a:lnTo>
                  <a:pt x="3053593" y="15856"/>
                </a:lnTo>
                <a:cubicBezTo>
                  <a:pt x="2854273" y="-12618"/>
                  <a:pt x="2989793" y="3537"/>
                  <a:pt x="2558642" y="15856"/>
                </a:cubicBezTo>
                <a:cubicBezTo>
                  <a:pt x="2439989" y="19246"/>
                  <a:pt x="2428795" y="21894"/>
                  <a:pt x="2332139" y="32634"/>
                </a:cubicBezTo>
                <a:cubicBezTo>
                  <a:pt x="2309768" y="38227"/>
                  <a:pt x="2287638" y="44890"/>
                  <a:pt x="2265027" y="49412"/>
                </a:cubicBezTo>
                <a:cubicBezTo>
                  <a:pt x="2251045" y="52208"/>
                  <a:pt x="2236915" y="54343"/>
                  <a:pt x="2223082" y="57801"/>
                </a:cubicBezTo>
                <a:cubicBezTo>
                  <a:pt x="2214503" y="59946"/>
                  <a:pt x="2206459" y="63912"/>
                  <a:pt x="2197915" y="66190"/>
                </a:cubicBezTo>
                <a:cubicBezTo>
                  <a:pt x="2164494" y="75102"/>
                  <a:pt x="2130669" y="82445"/>
                  <a:pt x="2097248" y="91357"/>
                </a:cubicBezTo>
                <a:cubicBezTo>
                  <a:pt x="2088704" y="93635"/>
                  <a:pt x="2080612" y="97419"/>
                  <a:pt x="2072081" y="99746"/>
                </a:cubicBezTo>
                <a:cubicBezTo>
                  <a:pt x="2049834" y="105813"/>
                  <a:pt x="2027216" y="110457"/>
                  <a:pt x="2004969" y="116524"/>
                </a:cubicBezTo>
                <a:cubicBezTo>
                  <a:pt x="1996438" y="118851"/>
                  <a:pt x="1988333" y="122586"/>
                  <a:pt x="1979802" y="124913"/>
                </a:cubicBezTo>
                <a:cubicBezTo>
                  <a:pt x="1957555" y="130980"/>
                  <a:pt x="1935223" y="136793"/>
                  <a:pt x="1912690" y="141691"/>
                </a:cubicBezTo>
                <a:cubicBezTo>
                  <a:pt x="1870891" y="150778"/>
                  <a:pt x="1827436" y="153331"/>
                  <a:pt x="1786855" y="166858"/>
                </a:cubicBezTo>
                <a:cubicBezTo>
                  <a:pt x="1748520" y="179636"/>
                  <a:pt x="1747560" y="180671"/>
                  <a:pt x="1694576" y="192025"/>
                </a:cubicBezTo>
                <a:cubicBezTo>
                  <a:pt x="1677944" y="195589"/>
                  <a:pt x="1660846" y="196724"/>
                  <a:pt x="1644242" y="200414"/>
                </a:cubicBezTo>
                <a:cubicBezTo>
                  <a:pt x="1550093" y="221336"/>
                  <a:pt x="1769018" y="200520"/>
                  <a:pt x="1518407" y="225581"/>
                </a:cubicBezTo>
                <a:lnTo>
                  <a:pt x="1434517" y="233970"/>
                </a:lnTo>
                <a:cubicBezTo>
                  <a:pt x="1353208" y="243536"/>
                  <a:pt x="1377196" y="246822"/>
                  <a:pt x="1275127" y="250748"/>
                </a:cubicBezTo>
                <a:cubicBezTo>
                  <a:pt x="1163321" y="255048"/>
                  <a:pt x="1051420" y="256341"/>
                  <a:pt x="939567" y="259137"/>
                </a:cubicBezTo>
                <a:cubicBezTo>
                  <a:pt x="880509" y="265699"/>
                  <a:pt x="854603" y="268228"/>
                  <a:pt x="796954" y="275915"/>
                </a:cubicBezTo>
                <a:cubicBezTo>
                  <a:pt x="777354" y="278528"/>
                  <a:pt x="757906" y="282337"/>
                  <a:pt x="738231" y="284304"/>
                </a:cubicBezTo>
                <a:cubicBezTo>
                  <a:pt x="635720" y="294555"/>
                  <a:pt x="540708" y="296539"/>
                  <a:pt x="436227" y="301082"/>
                </a:cubicBezTo>
                <a:lnTo>
                  <a:pt x="385893" y="309471"/>
                </a:lnTo>
                <a:cubicBezTo>
                  <a:pt x="366350" y="312478"/>
                  <a:pt x="346505" y="313717"/>
                  <a:pt x="327171" y="317860"/>
                </a:cubicBezTo>
                <a:cubicBezTo>
                  <a:pt x="307265" y="322126"/>
                  <a:pt x="288088" y="329282"/>
                  <a:pt x="268448" y="334638"/>
                </a:cubicBezTo>
                <a:cubicBezTo>
                  <a:pt x="173718" y="360473"/>
                  <a:pt x="304744" y="323467"/>
                  <a:pt x="192947" y="351416"/>
                </a:cubicBezTo>
                <a:cubicBezTo>
                  <a:pt x="110340" y="372068"/>
                  <a:pt x="255951" y="345110"/>
                  <a:pt x="117446" y="368194"/>
                </a:cubicBezTo>
                <a:lnTo>
                  <a:pt x="67112" y="401750"/>
                </a:lnTo>
                <a:lnTo>
                  <a:pt x="41945" y="418528"/>
                </a:lnTo>
                <a:cubicBezTo>
                  <a:pt x="32269" y="447555"/>
                  <a:pt x="38746" y="445295"/>
                  <a:pt x="8389" y="460472"/>
                </a:cubicBezTo>
                <a:cubicBezTo>
                  <a:pt x="5888" y="461722"/>
                  <a:pt x="2796" y="460472"/>
                  <a:pt x="0" y="460472"/>
                </a:cubicBezTo>
              </a:path>
            </a:pathLst>
          </a:custGeom>
          <a:noFill/>
          <a:ln w="31750">
            <a:solidFill>
              <a:srgbClr val="00B0F0"/>
            </a:solidFill>
            <a:tailEnd type="stealth" w="lg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id="{9A0EBC10-EEA5-4AE0-97C8-AAE18CC6D83D}"/>
              </a:ext>
            </a:extLst>
          </p:cNvPr>
          <p:cNvGrpSpPr/>
          <p:nvPr/>
        </p:nvGrpSpPr>
        <p:grpSpPr>
          <a:xfrm>
            <a:off x="5257800" y="4519614"/>
            <a:ext cx="3352800" cy="1454270"/>
            <a:chOff x="5257800" y="4519614"/>
            <a:chExt cx="3352800" cy="1454270"/>
          </a:xfrm>
        </p:grpSpPr>
        <p:sp>
          <p:nvSpPr>
            <p:cNvPr id="3" name="Rectangle: Rounded Corners 2">
              <a:extLst>
                <a:ext uri="{FF2B5EF4-FFF2-40B4-BE49-F238E27FC236}">
                  <a16:creationId xmlns:a16="http://schemas.microsoft.com/office/drawing/2014/main" id="{729AB827-7355-4A40-8ED7-0A8F48715729}"/>
                </a:ext>
              </a:extLst>
            </p:cNvPr>
            <p:cNvSpPr/>
            <p:nvPr/>
          </p:nvSpPr>
          <p:spPr>
            <a:xfrm>
              <a:off x="5257800" y="4519614"/>
              <a:ext cx="3352800" cy="1454270"/>
            </a:xfrm>
            <a:prstGeom prst="roundRect">
              <a:avLst/>
            </a:prstGeom>
            <a:solidFill>
              <a:schemeClr val="accent5">
                <a:lumMod val="20000"/>
                <a:lumOff val="80000"/>
                <a:alpha val="54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57FB449B-92D4-40FE-92AC-20E169226963}"/>
                </a:ext>
              </a:extLst>
            </p:cNvPr>
            <p:cNvSpPr txBox="1"/>
            <p:nvPr/>
          </p:nvSpPr>
          <p:spPr>
            <a:xfrm>
              <a:off x="5424700" y="4648200"/>
              <a:ext cx="2830766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rgbClr val="C00000"/>
                  </a:solidFill>
                  <a:latin typeface="Bahnschrift SemiBold SemiConden" panose="020B0502040204020203" pitchFamily="34" charset="0"/>
                </a:rPr>
                <a:t>Problem when one Account obj wants to send to a different Account obj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8608964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3" grpId="0" animBg="1"/>
      <p:bldP spid="1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1"/>
          <p:cNvSpPr txBox="1">
            <a:spLocks/>
          </p:cNvSpPr>
          <p:nvPr/>
        </p:nvSpPr>
        <p:spPr>
          <a:xfrm>
            <a:off x="304800" y="1371600"/>
            <a:ext cx="7924800" cy="5181600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Autofit/>
          </a:bodyPr>
          <a:lstStyle>
            <a:lvl1pPr marL="2857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20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8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6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109728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700" b="1" dirty="0">
              <a:solidFill>
                <a:schemeClr val="bg1"/>
              </a:solidFill>
              <a:latin typeface="Candara" panose="020E0502030303020204" pitchFamily="34" charset="0"/>
              <a:ea typeface="Cascadia Code SemiBold" panose="020B0609020000020004" pitchFamily="49" charset="0"/>
              <a:cs typeface="Cascadia Code SemiBold" panose="020B0609020000020004" pitchFamily="49" charset="0"/>
            </a:endParaRPr>
          </a:p>
          <a:p>
            <a:pPr marL="109728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00" b="1" dirty="0">
                <a:solidFill>
                  <a:schemeClr val="bg1"/>
                </a:solidFill>
                <a:latin typeface="Candara" panose="020E0502030303020204" pitchFamily="34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    final Account bob = new Account(200000);</a:t>
            </a:r>
          </a:p>
          <a:p>
            <a:pPr marL="109728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00" b="1" dirty="0">
                <a:solidFill>
                  <a:schemeClr val="bg1"/>
                </a:solidFill>
                <a:latin typeface="Candara" panose="020E0502030303020204" pitchFamily="34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    final Account joe = new Account(300000);</a:t>
            </a:r>
          </a:p>
          <a:p>
            <a:pPr marL="109728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1300" b="1" dirty="0">
              <a:solidFill>
                <a:schemeClr val="bg1"/>
              </a:solidFill>
              <a:latin typeface="Candara" panose="020E0502030303020204" pitchFamily="34" charset="0"/>
              <a:ea typeface="Cascadia Code SemiBold" panose="020B0609020000020004" pitchFamily="49" charset="0"/>
              <a:cs typeface="Cascadia Code SemiBold" panose="020B0609020000020004" pitchFamily="49" charset="0"/>
            </a:endParaRPr>
          </a:p>
          <a:p>
            <a:pPr marL="109728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00" b="1" dirty="0">
                <a:solidFill>
                  <a:schemeClr val="bg1"/>
                </a:solidFill>
                <a:latin typeface="Candara" panose="020E0502030303020204" pitchFamily="34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    class </a:t>
            </a:r>
            <a:r>
              <a:rPr lang="en-US" sz="1300" b="1" dirty="0" err="1">
                <a:solidFill>
                  <a:schemeClr val="bg1"/>
                </a:solidFill>
                <a:latin typeface="Candara" panose="020E0502030303020204" pitchFamily="34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FirstTransfer</a:t>
            </a:r>
            <a:r>
              <a:rPr lang="en-US" sz="1300" b="1" dirty="0">
                <a:solidFill>
                  <a:schemeClr val="bg1"/>
                </a:solidFill>
                <a:latin typeface="Candara" panose="020E0502030303020204" pitchFamily="34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 extends Thread {</a:t>
            </a:r>
          </a:p>
          <a:p>
            <a:pPr marL="109728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00" b="1" dirty="0">
                <a:solidFill>
                  <a:schemeClr val="bg1"/>
                </a:solidFill>
                <a:latin typeface="Candara" panose="020E0502030303020204" pitchFamily="34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      public void run() {</a:t>
            </a:r>
          </a:p>
          <a:p>
            <a:pPr marL="109728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00" b="1" dirty="0">
                <a:solidFill>
                  <a:schemeClr val="bg1"/>
                </a:solidFill>
                <a:latin typeface="Candara" panose="020E0502030303020204" pitchFamily="34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        for (</a:t>
            </a:r>
            <a:r>
              <a:rPr lang="en-US" sz="1300" b="1" dirty="0" err="1">
                <a:solidFill>
                  <a:schemeClr val="bg1"/>
                </a:solidFill>
                <a:latin typeface="Candara" panose="020E0502030303020204" pitchFamily="34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int</a:t>
            </a:r>
            <a:r>
              <a:rPr lang="en-US" sz="1300" b="1" dirty="0">
                <a:solidFill>
                  <a:schemeClr val="bg1"/>
                </a:solidFill>
                <a:latin typeface="Candara" panose="020E0502030303020204" pitchFamily="34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 </a:t>
            </a:r>
            <a:r>
              <a:rPr lang="en-US" sz="1300" b="1" dirty="0" err="1">
                <a:solidFill>
                  <a:schemeClr val="bg1"/>
                </a:solidFill>
                <a:latin typeface="Candara" panose="020E0502030303020204" pitchFamily="34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i</a:t>
            </a:r>
            <a:r>
              <a:rPr lang="en-US" sz="1300" b="1" dirty="0">
                <a:solidFill>
                  <a:schemeClr val="bg1"/>
                </a:solidFill>
                <a:latin typeface="Candara" panose="020E0502030303020204" pitchFamily="34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 = 0; </a:t>
            </a:r>
            <a:r>
              <a:rPr lang="en-US" sz="1300" b="1" dirty="0" err="1">
                <a:solidFill>
                  <a:schemeClr val="bg1"/>
                </a:solidFill>
                <a:latin typeface="Candara" panose="020E0502030303020204" pitchFamily="34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i</a:t>
            </a:r>
            <a:r>
              <a:rPr lang="en-US" sz="1300" b="1" dirty="0">
                <a:solidFill>
                  <a:schemeClr val="bg1"/>
                </a:solidFill>
                <a:latin typeface="Candara" panose="020E0502030303020204" pitchFamily="34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 &lt; 100000; </a:t>
            </a:r>
            <a:r>
              <a:rPr lang="en-US" sz="1300" b="1" dirty="0" err="1">
                <a:solidFill>
                  <a:schemeClr val="bg1"/>
                </a:solidFill>
                <a:latin typeface="Candara" panose="020E0502030303020204" pitchFamily="34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i</a:t>
            </a:r>
            <a:r>
              <a:rPr lang="en-US" sz="1300" b="1" dirty="0">
                <a:solidFill>
                  <a:schemeClr val="bg1"/>
                </a:solidFill>
                <a:latin typeface="Candara" panose="020E0502030303020204" pitchFamily="34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++) {</a:t>
            </a:r>
          </a:p>
          <a:p>
            <a:pPr marL="109728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00" b="1" dirty="0">
                <a:solidFill>
                  <a:schemeClr val="bg1"/>
                </a:solidFill>
                <a:latin typeface="Candara" panose="020E0502030303020204" pitchFamily="34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          </a:t>
            </a:r>
            <a:r>
              <a:rPr lang="en-US" sz="1300" b="1" dirty="0" err="1">
                <a:solidFill>
                  <a:schemeClr val="bg1"/>
                </a:solidFill>
                <a:latin typeface="Candara" panose="020E0502030303020204" pitchFamily="34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bob.transfer</a:t>
            </a:r>
            <a:r>
              <a:rPr lang="en-US" sz="1300" b="1" dirty="0">
                <a:solidFill>
                  <a:schemeClr val="bg1"/>
                </a:solidFill>
                <a:latin typeface="Candara" panose="020E0502030303020204" pitchFamily="34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(joe, 2);</a:t>
            </a:r>
          </a:p>
          <a:p>
            <a:pPr marL="109728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00" b="1" dirty="0">
                <a:solidFill>
                  <a:schemeClr val="bg1"/>
                </a:solidFill>
                <a:latin typeface="Candara" panose="020E0502030303020204" pitchFamily="34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    } } }</a:t>
            </a:r>
          </a:p>
          <a:p>
            <a:pPr marL="109728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00" b="1" dirty="0">
                <a:solidFill>
                  <a:schemeClr val="bg1"/>
                </a:solidFill>
                <a:latin typeface="Candara" panose="020E0502030303020204" pitchFamily="34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    class </a:t>
            </a:r>
            <a:r>
              <a:rPr lang="en-US" sz="1300" b="1" dirty="0" err="1">
                <a:solidFill>
                  <a:schemeClr val="bg1"/>
                </a:solidFill>
                <a:latin typeface="Candara" panose="020E0502030303020204" pitchFamily="34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SecondTransfer</a:t>
            </a:r>
            <a:r>
              <a:rPr lang="en-US" sz="1300" b="1" dirty="0">
                <a:solidFill>
                  <a:schemeClr val="bg1"/>
                </a:solidFill>
                <a:latin typeface="Candara" panose="020E0502030303020204" pitchFamily="34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 extends Thread {</a:t>
            </a:r>
          </a:p>
          <a:p>
            <a:pPr marL="109728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00" b="1" dirty="0">
                <a:solidFill>
                  <a:schemeClr val="bg1"/>
                </a:solidFill>
                <a:latin typeface="Candara" panose="020E0502030303020204" pitchFamily="34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      public void run() {</a:t>
            </a:r>
          </a:p>
          <a:p>
            <a:pPr marL="109728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00" b="1" dirty="0">
                <a:solidFill>
                  <a:schemeClr val="bg1"/>
                </a:solidFill>
                <a:latin typeface="Candara" panose="020E0502030303020204" pitchFamily="34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        for (</a:t>
            </a:r>
            <a:r>
              <a:rPr lang="en-US" sz="1300" b="1" dirty="0" err="1">
                <a:solidFill>
                  <a:schemeClr val="bg1"/>
                </a:solidFill>
                <a:latin typeface="Candara" panose="020E0502030303020204" pitchFamily="34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int</a:t>
            </a:r>
            <a:r>
              <a:rPr lang="en-US" sz="1300" b="1" dirty="0">
                <a:solidFill>
                  <a:schemeClr val="bg1"/>
                </a:solidFill>
                <a:latin typeface="Candara" panose="020E0502030303020204" pitchFamily="34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 </a:t>
            </a:r>
            <a:r>
              <a:rPr lang="en-US" sz="1300" b="1" dirty="0" err="1">
                <a:solidFill>
                  <a:schemeClr val="bg1"/>
                </a:solidFill>
                <a:latin typeface="Candara" panose="020E0502030303020204" pitchFamily="34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i</a:t>
            </a:r>
            <a:r>
              <a:rPr lang="en-US" sz="1300" b="1" dirty="0">
                <a:solidFill>
                  <a:schemeClr val="bg1"/>
                </a:solidFill>
                <a:latin typeface="Candara" panose="020E0502030303020204" pitchFamily="34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 = 0; </a:t>
            </a:r>
            <a:r>
              <a:rPr lang="en-US" sz="1300" b="1" dirty="0" err="1">
                <a:solidFill>
                  <a:schemeClr val="bg1"/>
                </a:solidFill>
                <a:latin typeface="Candara" panose="020E0502030303020204" pitchFamily="34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i</a:t>
            </a:r>
            <a:r>
              <a:rPr lang="en-US" sz="1300" b="1" dirty="0">
                <a:solidFill>
                  <a:schemeClr val="bg1"/>
                </a:solidFill>
                <a:latin typeface="Candara" panose="020E0502030303020204" pitchFamily="34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 &lt; 100000; </a:t>
            </a:r>
            <a:r>
              <a:rPr lang="en-US" sz="1300" b="1" dirty="0" err="1">
                <a:solidFill>
                  <a:schemeClr val="bg1"/>
                </a:solidFill>
                <a:latin typeface="Candara" panose="020E0502030303020204" pitchFamily="34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i</a:t>
            </a:r>
            <a:r>
              <a:rPr lang="en-US" sz="1300" b="1" dirty="0">
                <a:solidFill>
                  <a:schemeClr val="bg1"/>
                </a:solidFill>
                <a:latin typeface="Candara" panose="020E0502030303020204" pitchFamily="34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++) {</a:t>
            </a:r>
          </a:p>
          <a:p>
            <a:pPr marL="109728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00" b="1" dirty="0">
                <a:solidFill>
                  <a:schemeClr val="bg1"/>
                </a:solidFill>
                <a:latin typeface="Candara" panose="020E0502030303020204" pitchFamily="34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          </a:t>
            </a:r>
            <a:r>
              <a:rPr lang="en-US" sz="1300" b="1" dirty="0" err="1">
                <a:solidFill>
                  <a:schemeClr val="bg1"/>
                </a:solidFill>
                <a:latin typeface="Candara" panose="020E0502030303020204" pitchFamily="34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joe.transfer</a:t>
            </a:r>
            <a:r>
              <a:rPr lang="en-US" sz="1300" b="1" dirty="0">
                <a:solidFill>
                  <a:schemeClr val="bg1"/>
                </a:solidFill>
                <a:latin typeface="Candara" panose="020E0502030303020204" pitchFamily="34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(bob, 1);</a:t>
            </a:r>
          </a:p>
          <a:p>
            <a:pPr marL="109728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00" b="1" dirty="0">
                <a:solidFill>
                  <a:schemeClr val="bg1"/>
                </a:solidFill>
                <a:latin typeface="Candara" panose="020E0502030303020204" pitchFamily="34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    } } }</a:t>
            </a:r>
          </a:p>
          <a:p>
            <a:pPr marL="109728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1300" b="1" dirty="0">
              <a:solidFill>
                <a:schemeClr val="bg1"/>
              </a:solidFill>
              <a:latin typeface="Candara" panose="020E0502030303020204" pitchFamily="34" charset="0"/>
              <a:ea typeface="Cascadia Code SemiBold" panose="020B0609020000020004" pitchFamily="49" charset="0"/>
              <a:cs typeface="Cascadia Code SemiBold" panose="020B0609020000020004" pitchFamily="49" charset="0"/>
            </a:endParaRPr>
          </a:p>
          <a:p>
            <a:pPr marL="109728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00" b="1" dirty="0">
                <a:solidFill>
                  <a:schemeClr val="bg1"/>
                </a:solidFill>
                <a:latin typeface="Candara" panose="020E0502030303020204" pitchFamily="34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    </a:t>
            </a:r>
            <a:r>
              <a:rPr lang="en-US" sz="1300" b="1" dirty="0" err="1">
                <a:solidFill>
                  <a:schemeClr val="bg1"/>
                </a:solidFill>
                <a:latin typeface="Candara" panose="020E0502030303020204" pitchFamily="34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FirstTransfer</a:t>
            </a:r>
            <a:r>
              <a:rPr lang="en-US" sz="1300" b="1" dirty="0">
                <a:solidFill>
                  <a:schemeClr val="bg1"/>
                </a:solidFill>
                <a:latin typeface="Candara" panose="020E0502030303020204" pitchFamily="34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 thread1 = new </a:t>
            </a:r>
            <a:r>
              <a:rPr lang="en-US" sz="1300" b="1" dirty="0" err="1">
                <a:solidFill>
                  <a:schemeClr val="bg1"/>
                </a:solidFill>
                <a:latin typeface="Candara" panose="020E0502030303020204" pitchFamily="34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FirstTransfer</a:t>
            </a:r>
            <a:r>
              <a:rPr lang="en-US" sz="1300" b="1" dirty="0">
                <a:solidFill>
                  <a:schemeClr val="bg1"/>
                </a:solidFill>
                <a:latin typeface="Candara" panose="020E0502030303020204" pitchFamily="34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();</a:t>
            </a:r>
          </a:p>
          <a:p>
            <a:pPr marL="109728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00" b="1" dirty="0">
                <a:solidFill>
                  <a:schemeClr val="bg1"/>
                </a:solidFill>
                <a:latin typeface="Candara" panose="020E0502030303020204" pitchFamily="34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    </a:t>
            </a:r>
            <a:r>
              <a:rPr lang="en-US" sz="1300" b="1" dirty="0" err="1">
                <a:solidFill>
                  <a:schemeClr val="bg1"/>
                </a:solidFill>
                <a:latin typeface="Candara" panose="020E0502030303020204" pitchFamily="34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SecondTransfer</a:t>
            </a:r>
            <a:r>
              <a:rPr lang="en-US" sz="1300" b="1" dirty="0">
                <a:solidFill>
                  <a:schemeClr val="bg1"/>
                </a:solidFill>
                <a:latin typeface="Candara" panose="020E0502030303020204" pitchFamily="34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 thread2 = new </a:t>
            </a:r>
            <a:r>
              <a:rPr lang="en-US" sz="1300" b="1" dirty="0" err="1">
                <a:solidFill>
                  <a:schemeClr val="bg1"/>
                </a:solidFill>
                <a:latin typeface="Candara" panose="020E0502030303020204" pitchFamily="34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SecondTransfer</a:t>
            </a:r>
            <a:r>
              <a:rPr lang="en-US" sz="1300" b="1" dirty="0">
                <a:solidFill>
                  <a:schemeClr val="bg1"/>
                </a:solidFill>
                <a:latin typeface="Candara" panose="020E0502030303020204" pitchFamily="34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();</a:t>
            </a:r>
          </a:p>
          <a:p>
            <a:pPr marL="109728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00" b="1" dirty="0">
                <a:solidFill>
                  <a:schemeClr val="bg1"/>
                </a:solidFill>
                <a:latin typeface="Candara" panose="020E0502030303020204" pitchFamily="34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    thread1.start(); thread2.start();</a:t>
            </a:r>
          </a:p>
          <a:p>
            <a:pPr marL="109728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00" b="1" dirty="0">
                <a:solidFill>
                  <a:schemeClr val="bg1"/>
                </a:solidFill>
                <a:latin typeface="Candara" panose="020E0502030303020204" pitchFamily="34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    thread1.join(); thread2.join();</a:t>
            </a:r>
          </a:p>
          <a:p>
            <a:pPr marL="109728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00" b="1" dirty="0">
                <a:solidFill>
                  <a:schemeClr val="bg1"/>
                </a:solidFill>
                <a:latin typeface="Candara" panose="020E0502030303020204" pitchFamily="34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    </a:t>
            </a:r>
            <a:r>
              <a:rPr lang="en-US" sz="1300" b="1" dirty="0" err="1">
                <a:solidFill>
                  <a:schemeClr val="bg1"/>
                </a:solidFill>
                <a:latin typeface="Candara" panose="020E0502030303020204" pitchFamily="34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System.out.println</a:t>
            </a:r>
            <a:r>
              <a:rPr lang="en-US" sz="1300" b="1" dirty="0">
                <a:solidFill>
                  <a:schemeClr val="bg1"/>
                </a:solidFill>
                <a:latin typeface="Candara" panose="020E0502030303020204" pitchFamily="34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("Bob's balance: " + </a:t>
            </a:r>
            <a:r>
              <a:rPr lang="en-US" sz="1300" b="1" dirty="0" err="1">
                <a:solidFill>
                  <a:schemeClr val="bg1"/>
                </a:solidFill>
                <a:latin typeface="Candara" panose="020E0502030303020204" pitchFamily="34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bob.getBalance</a:t>
            </a:r>
            <a:r>
              <a:rPr lang="en-US" sz="1300" b="1" dirty="0">
                <a:solidFill>
                  <a:schemeClr val="bg1"/>
                </a:solidFill>
                <a:latin typeface="Candara" panose="020E0502030303020204" pitchFamily="34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());</a:t>
            </a:r>
          </a:p>
          <a:p>
            <a:pPr marL="109728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00" b="1" dirty="0">
                <a:solidFill>
                  <a:schemeClr val="bg1"/>
                </a:solidFill>
                <a:latin typeface="Candara" panose="020E0502030303020204" pitchFamily="34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    </a:t>
            </a:r>
            <a:r>
              <a:rPr lang="en-US" sz="1300" b="1" dirty="0" err="1">
                <a:solidFill>
                  <a:schemeClr val="bg1"/>
                </a:solidFill>
                <a:latin typeface="Candara" panose="020E0502030303020204" pitchFamily="34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System.out.println</a:t>
            </a:r>
            <a:r>
              <a:rPr lang="en-US" sz="1300" b="1" dirty="0">
                <a:solidFill>
                  <a:schemeClr val="bg1"/>
                </a:solidFill>
                <a:latin typeface="Candara" panose="020E0502030303020204" pitchFamily="34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("Joe's balance: " + </a:t>
            </a:r>
            <a:r>
              <a:rPr lang="en-US" sz="1300" b="1" dirty="0" err="1">
                <a:solidFill>
                  <a:schemeClr val="bg1"/>
                </a:solidFill>
                <a:latin typeface="Candara" panose="020E0502030303020204" pitchFamily="34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joe.getBalance</a:t>
            </a:r>
            <a:r>
              <a:rPr lang="en-US" sz="1300" b="1" dirty="0">
                <a:solidFill>
                  <a:schemeClr val="bg1"/>
                </a:solidFill>
                <a:latin typeface="Candara" panose="020E0502030303020204" pitchFamily="34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());</a:t>
            </a:r>
          </a:p>
          <a:p>
            <a:pPr marL="109728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00" b="1" dirty="0">
                <a:solidFill>
                  <a:schemeClr val="bg1"/>
                </a:solidFill>
                <a:latin typeface="Candara" panose="020E0502030303020204" pitchFamily="34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  }</a:t>
            </a:r>
          </a:p>
          <a:p>
            <a:pPr marL="109728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00" b="1" dirty="0">
                <a:solidFill>
                  <a:schemeClr val="bg1"/>
                </a:solidFill>
                <a:latin typeface="Candara" panose="020E0502030303020204" pitchFamily="34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}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304800" y="381002"/>
            <a:ext cx="8524875" cy="679276"/>
          </a:xfrm>
          <a:prstGeom prst="roundRect">
            <a:avLst/>
          </a:prstGeom>
          <a:solidFill>
            <a:schemeClr val="accent5">
              <a:lumMod val="20000"/>
              <a:lumOff val="80000"/>
              <a:alpha val="27000"/>
            </a:schemeClr>
          </a:solidFill>
          <a:ln w="15875">
            <a:solidFill>
              <a:schemeClr val="tx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6000" dirty="0">
              <a:solidFill>
                <a:srgbClr val="0070C0"/>
              </a:solidFill>
            </a:endParaRPr>
          </a:p>
        </p:txBody>
      </p:sp>
      <p:sp>
        <p:nvSpPr>
          <p:cNvPr id="6" name="Content Placeholder 1"/>
          <p:cNvSpPr>
            <a:spLocks noGrp="1"/>
          </p:cNvSpPr>
          <p:nvPr>
            <p:ph idx="1"/>
          </p:nvPr>
        </p:nvSpPr>
        <p:spPr>
          <a:xfrm>
            <a:off x="466725" y="382302"/>
            <a:ext cx="8372475" cy="677976"/>
          </a:xfrm>
          <a:noFill/>
        </p:spPr>
        <p:txBody>
          <a:bodyPr>
            <a:normAutofit/>
          </a:bodyPr>
          <a:lstStyle/>
          <a:p>
            <a:pPr marL="109728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Deadlock </a:t>
            </a:r>
            <a:r>
              <a:rPr lang="en-US" b="1" i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(cont.) 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2AD9BB5A-B294-4B24-9393-61C2B74B8B13}"/>
              </a:ext>
            </a:extLst>
          </p:cNvPr>
          <p:cNvGrpSpPr/>
          <p:nvPr/>
        </p:nvGrpSpPr>
        <p:grpSpPr>
          <a:xfrm>
            <a:off x="5181600" y="3429000"/>
            <a:ext cx="3352800" cy="1454270"/>
            <a:chOff x="5257800" y="4519614"/>
            <a:chExt cx="3352800" cy="1454270"/>
          </a:xfrm>
        </p:grpSpPr>
        <p:sp>
          <p:nvSpPr>
            <p:cNvPr id="9" name="Rectangle: Rounded Corners 8">
              <a:extLst>
                <a:ext uri="{FF2B5EF4-FFF2-40B4-BE49-F238E27FC236}">
                  <a16:creationId xmlns:a16="http://schemas.microsoft.com/office/drawing/2014/main" id="{4582948B-D5DA-4F16-A036-6EFFA597B8C9}"/>
                </a:ext>
              </a:extLst>
            </p:cNvPr>
            <p:cNvSpPr/>
            <p:nvPr/>
          </p:nvSpPr>
          <p:spPr>
            <a:xfrm>
              <a:off x="5257800" y="4519614"/>
              <a:ext cx="3352800" cy="1454270"/>
            </a:xfrm>
            <a:prstGeom prst="roundRect">
              <a:avLst/>
            </a:prstGeom>
            <a:solidFill>
              <a:schemeClr val="accent5">
                <a:lumMod val="20000"/>
                <a:lumOff val="80000"/>
                <a:alpha val="54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653D553E-574E-4D1E-91A5-86576F37302E}"/>
                </a:ext>
              </a:extLst>
            </p:cNvPr>
            <p:cNvSpPr txBox="1"/>
            <p:nvPr/>
          </p:nvSpPr>
          <p:spPr>
            <a:xfrm>
              <a:off x="5424700" y="4648200"/>
              <a:ext cx="2830766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rgbClr val="C00000"/>
                  </a:solidFill>
                  <a:latin typeface="Bahnschrift SemiBold SemiConden" panose="020B0502040204020203" pitchFamily="34" charset="0"/>
                </a:rPr>
                <a:t>Two different objects, and sync methods are object level, not class level</a:t>
              </a:r>
            </a:p>
          </p:txBody>
        </p:sp>
      </p:grpSp>
      <p:cxnSp>
        <p:nvCxnSpPr>
          <p:cNvPr id="3" name="Straight Arrow Connector 2">
            <a:extLst>
              <a:ext uri="{FF2B5EF4-FFF2-40B4-BE49-F238E27FC236}">
                <a16:creationId xmlns:a16="http://schemas.microsoft.com/office/drawing/2014/main" id="{92C68F1A-99C0-4CD6-AC30-3B5AD93B139E}"/>
              </a:ext>
            </a:extLst>
          </p:cNvPr>
          <p:cNvCxnSpPr>
            <a:cxnSpLocks/>
          </p:cNvCxnSpPr>
          <p:nvPr/>
        </p:nvCxnSpPr>
        <p:spPr>
          <a:xfrm flipH="1" flipV="1">
            <a:off x="2438400" y="3007165"/>
            <a:ext cx="2750890" cy="621540"/>
          </a:xfrm>
          <a:prstGeom prst="straightConnector1">
            <a:avLst/>
          </a:prstGeom>
          <a:ln w="31750">
            <a:solidFill>
              <a:schemeClr val="accent4">
                <a:lumMod val="75000"/>
                <a:alpha val="6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EC356109-9244-4F00-906C-80BFF5C65EC9}"/>
              </a:ext>
            </a:extLst>
          </p:cNvPr>
          <p:cNvCxnSpPr>
            <a:cxnSpLocks/>
          </p:cNvCxnSpPr>
          <p:nvPr/>
        </p:nvCxnSpPr>
        <p:spPr>
          <a:xfrm flipH="1" flipV="1">
            <a:off x="3733800" y="1524000"/>
            <a:ext cx="2488618" cy="1899530"/>
          </a:xfrm>
          <a:prstGeom prst="straightConnector1">
            <a:avLst/>
          </a:prstGeom>
          <a:ln w="31750">
            <a:solidFill>
              <a:srgbClr val="C00000">
                <a:alpha val="60000"/>
              </a:srgb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3ED13B04-FA59-4825-9E29-A3608E6AFDB7}"/>
              </a:ext>
            </a:extLst>
          </p:cNvPr>
          <p:cNvCxnSpPr>
            <a:cxnSpLocks/>
          </p:cNvCxnSpPr>
          <p:nvPr/>
        </p:nvCxnSpPr>
        <p:spPr>
          <a:xfrm flipH="1">
            <a:off x="2438400" y="3889515"/>
            <a:ext cx="2743200" cy="294963"/>
          </a:xfrm>
          <a:prstGeom prst="straightConnector1">
            <a:avLst/>
          </a:prstGeom>
          <a:ln w="31750">
            <a:solidFill>
              <a:schemeClr val="accent4">
                <a:lumMod val="75000"/>
                <a:alpha val="6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E6E1F8EE-AA94-4331-80F0-6C62A8492086}"/>
              </a:ext>
            </a:extLst>
          </p:cNvPr>
          <p:cNvCxnSpPr>
            <a:cxnSpLocks/>
          </p:cNvCxnSpPr>
          <p:nvPr/>
        </p:nvCxnSpPr>
        <p:spPr>
          <a:xfrm flipH="1" flipV="1">
            <a:off x="3733800" y="1828800"/>
            <a:ext cx="1733887" cy="1594730"/>
          </a:xfrm>
          <a:prstGeom prst="straightConnector1">
            <a:avLst/>
          </a:prstGeom>
          <a:ln w="31750">
            <a:solidFill>
              <a:srgbClr val="00B0F0">
                <a:alpha val="60000"/>
              </a:srgb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Oval 20">
            <a:extLst>
              <a:ext uri="{FF2B5EF4-FFF2-40B4-BE49-F238E27FC236}">
                <a16:creationId xmlns:a16="http://schemas.microsoft.com/office/drawing/2014/main" id="{2E9BA56D-03CB-4CB0-BFD1-2888E15D1807}"/>
              </a:ext>
            </a:extLst>
          </p:cNvPr>
          <p:cNvSpPr/>
          <p:nvPr/>
        </p:nvSpPr>
        <p:spPr>
          <a:xfrm>
            <a:off x="3429000" y="3317935"/>
            <a:ext cx="1564366" cy="762000"/>
          </a:xfrm>
          <a:prstGeom prst="ellipse">
            <a:avLst/>
          </a:prstGeom>
          <a:solidFill>
            <a:schemeClr val="tx2">
              <a:lumMod val="20000"/>
              <a:lumOff val="80000"/>
              <a:alpha val="40000"/>
            </a:schemeClr>
          </a:solidFill>
          <a:ln>
            <a:solidFill>
              <a:schemeClr val="accent1">
                <a:shade val="50000"/>
                <a:hueMod val="94000"/>
                <a:alpha val="29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n-US" sz="1400" b="1" i="1" dirty="0">
                <a:solidFill>
                  <a:schemeClr val="accent3">
                    <a:lumMod val="50000"/>
                  </a:schemeClr>
                </a:solidFill>
                <a:latin typeface="Bahnschrift Light" panose="020B0502040204020203" pitchFamily="34" charset="0"/>
              </a:rPr>
              <a:t>concurrent</a:t>
            </a:r>
          </a:p>
        </p:txBody>
      </p:sp>
    </p:spTree>
    <p:extLst>
      <p:ext uri="{BB962C8B-B14F-4D97-AF65-F5344CB8AC3E}">
        <p14:creationId xmlns:p14="http://schemas.microsoft.com/office/powerpoint/2010/main" val="3865174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500"/>
                            </p:stCondLst>
                            <p:childTnLst>
                              <p:par>
                                <p:cTn id="30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21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ounded Rectangle 7"/>
          <p:cNvSpPr/>
          <p:nvPr/>
        </p:nvSpPr>
        <p:spPr>
          <a:xfrm>
            <a:off x="304800" y="381002"/>
            <a:ext cx="8524875" cy="609600"/>
          </a:xfrm>
          <a:prstGeom prst="roundRect">
            <a:avLst/>
          </a:prstGeom>
          <a:solidFill>
            <a:schemeClr val="accent5">
              <a:lumMod val="20000"/>
              <a:lumOff val="80000"/>
              <a:alpha val="27000"/>
            </a:schemeClr>
          </a:solidFill>
          <a:ln w="15875">
            <a:solidFill>
              <a:schemeClr val="tx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6000" dirty="0">
              <a:solidFill>
                <a:srgbClr val="0070C0"/>
              </a:solidFill>
            </a:endParaRPr>
          </a:p>
        </p:txBody>
      </p:sp>
      <p:sp>
        <p:nvSpPr>
          <p:cNvPr id="6" name="Content Placeholder 1"/>
          <p:cNvSpPr>
            <a:spLocks noGrp="1"/>
          </p:cNvSpPr>
          <p:nvPr>
            <p:ph idx="1"/>
          </p:nvPr>
        </p:nvSpPr>
        <p:spPr>
          <a:xfrm>
            <a:off x="452437" y="381002"/>
            <a:ext cx="8229599" cy="609600"/>
          </a:xfrm>
          <a:noFill/>
        </p:spPr>
        <p:txBody>
          <a:bodyPr>
            <a:normAutofit/>
          </a:bodyPr>
          <a:lstStyle/>
          <a:p>
            <a:pPr marL="109728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Mutex</a:t>
            </a:r>
            <a:endParaRPr lang="en-US" sz="3600" dirty="0">
              <a:solidFill>
                <a:schemeClr val="bg1"/>
              </a:solidFill>
              <a:latin typeface="Bahnschrift" panose="020B0502040204020203" pitchFamily="34" charset="0"/>
              <a:cs typeface="Arial" panose="020B0604020202020204" pitchFamily="34" charset="0"/>
            </a:endParaRPr>
          </a:p>
        </p:txBody>
      </p:sp>
      <p:sp>
        <p:nvSpPr>
          <p:cNvPr id="7" name="Content Placeholder 1"/>
          <p:cNvSpPr txBox="1">
            <a:spLocks/>
          </p:cNvSpPr>
          <p:nvPr/>
        </p:nvSpPr>
        <p:spPr>
          <a:xfrm>
            <a:off x="300163" y="1757899"/>
            <a:ext cx="7571449" cy="4566701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Autofit/>
          </a:bodyPr>
          <a:lstStyle>
            <a:lvl1pPr marL="2857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20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8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6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395478" indent="-182880">
              <a:spcBef>
                <a:spcPts val="0"/>
              </a:spcBef>
              <a:spcAft>
                <a:spcPts val="1200"/>
              </a:spcAft>
              <a:buClrTx/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chemeClr val="bg1"/>
                </a:solidFill>
                <a:latin typeface="Bahnschrift" panose="020B0502040204020203" pitchFamily="34" charset="0"/>
                <a:cs typeface="Arial" panose="020B0604020202020204" pitchFamily="34" charset="0"/>
              </a:rPr>
              <a:t>Earliest synchronization primitive operation</a:t>
            </a:r>
          </a:p>
          <a:p>
            <a:pPr marL="395478" indent="-182880">
              <a:spcBef>
                <a:spcPts val="0"/>
              </a:spcBef>
              <a:spcAft>
                <a:spcPts val="1200"/>
              </a:spcAft>
              <a:buClrTx/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chemeClr val="bg1"/>
                </a:solidFill>
                <a:latin typeface="Bahnschrift" panose="020B0502040204020203" pitchFamily="34" charset="0"/>
                <a:cs typeface="Arial" panose="020B0604020202020204" pitchFamily="34" charset="0"/>
              </a:rPr>
              <a:t>Mutex stands for “mutual exclusion”</a:t>
            </a:r>
          </a:p>
          <a:p>
            <a:pPr marL="395478" indent="-182880">
              <a:spcBef>
                <a:spcPts val="0"/>
              </a:spcBef>
              <a:spcAft>
                <a:spcPts val="1200"/>
              </a:spcAft>
              <a:buClrTx/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chemeClr val="bg1"/>
                </a:solidFill>
                <a:latin typeface="Bahnschrift" panose="020B0502040204020203" pitchFamily="34" charset="0"/>
                <a:cs typeface="Arial" panose="020B0604020202020204" pitchFamily="34" charset="0"/>
              </a:rPr>
              <a:t>Protects a shared resource, or some section of code in which only one thread/task may be allowed to execute at a time</a:t>
            </a:r>
          </a:p>
          <a:p>
            <a:pPr marL="395478" indent="-182880">
              <a:spcBef>
                <a:spcPts val="0"/>
              </a:spcBef>
              <a:spcAft>
                <a:spcPts val="1200"/>
              </a:spcAft>
              <a:buClrTx/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chemeClr val="bg1"/>
                </a:solidFill>
                <a:latin typeface="Bahnschrift" panose="020B0502040204020203" pitchFamily="34" charset="0"/>
                <a:cs typeface="Arial" panose="020B0604020202020204" pitchFamily="34" charset="0"/>
              </a:rPr>
              <a:t>Protected asset/code is termed a “critical section”</a:t>
            </a:r>
          </a:p>
          <a:p>
            <a:pPr marL="395478" indent="-182880">
              <a:spcBef>
                <a:spcPts val="0"/>
              </a:spcBef>
              <a:spcAft>
                <a:spcPts val="1200"/>
              </a:spcAft>
              <a:buClrTx/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chemeClr val="bg1"/>
                </a:solidFill>
                <a:latin typeface="Bahnschrift" panose="020B0502040204020203" pitchFamily="34" charset="0"/>
                <a:cs typeface="Arial" panose="020B0604020202020204" pitchFamily="34" charset="0"/>
              </a:rPr>
              <a:t>Mutex (or lock) prevents multiple threads/processes from entering the critical section</a:t>
            </a:r>
          </a:p>
          <a:p>
            <a:pPr marL="395478" indent="-182880">
              <a:spcBef>
                <a:spcPts val="0"/>
              </a:spcBef>
              <a:spcAft>
                <a:spcPts val="1200"/>
              </a:spcAft>
              <a:buClrTx/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chemeClr val="bg1"/>
                </a:solidFill>
                <a:latin typeface="Bahnschrift" panose="020B0502040204020203" pitchFamily="34" charset="0"/>
                <a:cs typeface="Arial" panose="020B0604020202020204" pitchFamily="34" charset="0"/>
              </a:rPr>
              <a:t>If no threads are in the critical section, then a thread can acquire the lock and enter… other threads trying to enter will find the critical section locked and cannot enter</a:t>
            </a:r>
          </a:p>
          <a:p>
            <a:pPr marL="395478" indent="-182880">
              <a:spcBef>
                <a:spcPts val="0"/>
              </a:spcBef>
              <a:spcAft>
                <a:spcPts val="1200"/>
              </a:spcAft>
              <a:buClrTx/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chemeClr val="bg1"/>
                </a:solidFill>
                <a:latin typeface="Bahnschrift" panose="020B0502040204020203" pitchFamily="34" charset="0"/>
                <a:cs typeface="Arial" panose="020B0604020202020204" pitchFamily="34" charset="0"/>
              </a:rPr>
              <a:t>When thread with the lock is done with the shared resource, it releases the lock so another thread (if any) can get it</a:t>
            </a:r>
          </a:p>
        </p:txBody>
      </p:sp>
      <p:sp>
        <p:nvSpPr>
          <p:cNvPr id="5" name="Content Placeholder 1"/>
          <p:cNvSpPr txBox="1">
            <a:spLocks/>
          </p:cNvSpPr>
          <p:nvPr/>
        </p:nvSpPr>
        <p:spPr>
          <a:xfrm>
            <a:off x="300163" y="1145650"/>
            <a:ext cx="7848600" cy="457201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Autofit/>
          </a:bodyPr>
          <a:lstStyle>
            <a:lvl1pPr marL="2857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20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8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6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109728" indent="0">
              <a:buNone/>
            </a:pPr>
            <a:r>
              <a:rPr lang="en-US" sz="2400" b="1" i="1" dirty="0">
                <a:solidFill>
                  <a:srgbClr val="BE442C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Simple lock to provide mutual exclusion</a:t>
            </a:r>
          </a:p>
        </p:txBody>
      </p:sp>
    </p:spTree>
    <p:extLst>
      <p:ext uri="{BB962C8B-B14F-4D97-AF65-F5344CB8AC3E}">
        <p14:creationId xmlns:p14="http://schemas.microsoft.com/office/powerpoint/2010/main" val="38449851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ounded Rectangle 7"/>
          <p:cNvSpPr/>
          <p:nvPr/>
        </p:nvSpPr>
        <p:spPr>
          <a:xfrm>
            <a:off x="304800" y="381001"/>
            <a:ext cx="8524875" cy="609599"/>
          </a:xfrm>
          <a:prstGeom prst="roundRect">
            <a:avLst/>
          </a:prstGeom>
          <a:solidFill>
            <a:schemeClr val="accent5">
              <a:lumMod val="20000"/>
              <a:lumOff val="80000"/>
              <a:alpha val="27000"/>
            </a:schemeClr>
          </a:solidFill>
          <a:ln w="15875">
            <a:solidFill>
              <a:schemeClr val="tx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6000" dirty="0">
              <a:solidFill>
                <a:srgbClr val="0070C0"/>
              </a:solidFill>
            </a:endParaRPr>
          </a:p>
        </p:txBody>
      </p:sp>
      <p:sp>
        <p:nvSpPr>
          <p:cNvPr id="6" name="Content Placeholder 1"/>
          <p:cNvSpPr>
            <a:spLocks noGrp="1"/>
          </p:cNvSpPr>
          <p:nvPr>
            <p:ph idx="1"/>
          </p:nvPr>
        </p:nvSpPr>
        <p:spPr>
          <a:xfrm>
            <a:off x="457200" y="381002"/>
            <a:ext cx="8382000" cy="609598"/>
          </a:xfrm>
          <a:noFill/>
        </p:spPr>
        <p:txBody>
          <a:bodyPr>
            <a:normAutofit lnSpcReduction="10000"/>
          </a:bodyPr>
          <a:lstStyle/>
          <a:p>
            <a:pPr marL="109728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Mutex</a:t>
            </a:r>
            <a:r>
              <a:rPr lang="en-US" sz="36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i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(cont.)</a:t>
            </a:r>
            <a:endParaRPr lang="en-US" sz="4000" i="1" dirty="0">
              <a:solidFill>
                <a:schemeClr val="bg1"/>
              </a:solidFill>
              <a:latin typeface="Bahnschrift" panose="020B0502040204020203" pitchFamily="34" charset="0"/>
              <a:cs typeface="Arial" panose="020B0604020202020204" pitchFamily="34" charset="0"/>
            </a:endParaRPr>
          </a:p>
        </p:txBody>
      </p:sp>
      <p:sp>
        <p:nvSpPr>
          <p:cNvPr id="7" name="Content Placeholder 1"/>
          <p:cNvSpPr txBox="1">
            <a:spLocks/>
          </p:cNvSpPr>
          <p:nvPr/>
        </p:nvSpPr>
        <p:spPr>
          <a:xfrm>
            <a:off x="304800" y="1752598"/>
            <a:ext cx="7571449" cy="4495801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Autofit/>
          </a:bodyPr>
          <a:lstStyle>
            <a:lvl1pPr marL="2857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20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8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6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395478" indent="-182880">
              <a:spcBef>
                <a:spcPts val="0"/>
              </a:spcBef>
              <a:buClrTx/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chemeClr val="bg1"/>
                </a:solidFill>
                <a:latin typeface="Bahnschrift" panose="020B0502040204020203" pitchFamily="34" charset="0"/>
                <a:cs typeface="Arial" panose="020B0604020202020204" pitchFamily="34" charset="0"/>
              </a:rPr>
              <a:t>Simple idea</a:t>
            </a:r>
          </a:p>
          <a:p>
            <a:pPr marL="669798" lvl="1" indent="0">
              <a:spcBef>
                <a:spcPts val="0"/>
              </a:spcBef>
              <a:spcAft>
                <a:spcPts val="400"/>
              </a:spcAft>
              <a:buClrTx/>
              <a:buNone/>
            </a:pPr>
            <a:r>
              <a:rPr lang="en-US" sz="1600" i="1" dirty="0">
                <a:solidFill>
                  <a:srgbClr val="0070C0"/>
                </a:solidFill>
                <a:latin typeface="Bahnschrift" panose="020B0502040204020203" pitchFamily="34" charset="0"/>
                <a:cs typeface="Arial" panose="020B0604020202020204" pitchFamily="34" charset="0"/>
              </a:rPr>
              <a:t>--  each critical section has a lock</a:t>
            </a:r>
          </a:p>
          <a:p>
            <a:pPr marL="669798" lvl="1" indent="0">
              <a:spcBef>
                <a:spcPts val="0"/>
              </a:spcBef>
              <a:spcAft>
                <a:spcPts val="400"/>
              </a:spcAft>
              <a:buClrTx/>
              <a:buNone/>
            </a:pPr>
            <a:r>
              <a:rPr lang="en-US" sz="1600" i="1" dirty="0">
                <a:solidFill>
                  <a:srgbClr val="0070C0"/>
                </a:solidFill>
                <a:latin typeface="Bahnschrift" panose="020B0502040204020203" pitchFamily="34" charset="0"/>
                <a:cs typeface="Arial" panose="020B0604020202020204" pitchFamily="34" charset="0"/>
              </a:rPr>
              <a:t>--  a thread gets the lock then it may enter</a:t>
            </a:r>
          </a:p>
          <a:p>
            <a:pPr marL="669798" lvl="1" indent="0">
              <a:spcBef>
                <a:spcPts val="0"/>
              </a:spcBef>
              <a:spcAft>
                <a:spcPts val="1200"/>
              </a:spcAft>
              <a:buClrTx/>
              <a:buNone/>
            </a:pPr>
            <a:r>
              <a:rPr lang="en-US" sz="1600" i="1" dirty="0">
                <a:solidFill>
                  <a:srgbClr val="0070C0"/>
                </a:solidFill>
                <a:latin typeface="Bahnschrift" panose="020B0502040204020203" pitchFamily="34" charset="0"/>
                <a:cs typeface="Arial" panose="020B0604020202020204" pitchFamily="34" charset="0"/>
              </a:rPr>
              <a:t>--  a thread releases the lock (unlocks the critical section) when done</a:t>
            </a:r>
          </a:p>
          <a:p>
            <a:pPr marL="395478" indent="-182880">
              <a:spcBef>
                <a:spcPts val="0"/>
              </a:spcBef>
              <a:spcAft>
                <a:spcPts val="1200"/>
              </a:spcAft>
              <a:buClrTx/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chemeClr val="bg1"/>
                </a:solidFill>
                <a:latin typeface="Bahnschrift" panose="020B0502040204020203" pitchFamily="34" charset="0"/>
                <a:cs typeface="Arial" panose="020B0604020202020204" pitchFamily="34" charset="0"/>
              </a:rPr>
              <a:t>But there are potential complications</a:t>
            </a:r>
          </a:p>
          <a:p>
            <a:pPr marL="395478" indent="-182880">
              <a:spcBef>
                <a:spcPts val="0"/>
              </a:spcBef>
              <a:buClrTx/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chemeClr val="bg1"/>
                </a:solidFill>
                <a:latin typeface="Bahnschrift" panose="020B0502040204020203" pitchFamily="34" charset="0"/>
                <a:cs typeface="Arial" panose="020B0604020202020204" pitchFamily="34" charset="0"/>
              </a:rPr>
              <a:t>If a thread cannot get the lock, what happens?</a:t>
            </a:r>
          </a:p>
          <a:p>
            <a:pPr marL="669798" lvl="1" indent="0">
              <a:spcBef>
                <a:spcPts val="0"/>
              </a:spcBef>
              <a:spcAft>
                <a:spcPts val="400"/>
              </a:spcAft>
              <a:buClrTx/>
              <a:buNone/>
            </a:pPr>
            <a:r>
              <a:rPr lang="en-US" sz="1600" i="1" dirty="0">
                <a:solidFill>
                  <a:srgbClr val="0070C0"/>
                </a:solidFill>
                <a:latin typeface="Bahnschrift" panose="020B0502040204020203" pitchFamily="34" charset="0"/>
                <a:cs typeface="Arial" panose="020B0604020202020204" pitchFamily="34" charset="0"/>
              </a:rPr>
              <a:t>--  busy waiting</a:t>
            </a:r>
          </a:p>
          <a:p>
            <a:pPr marL="669798" lvl="1" indent="0">
              <a:spcBef>
                <a:spcPts val="0"/>
              </a:spcBef>
              <a:spcAft>
                <a:spcPts val="1200"/>
              </a:spcAft>
              <a:buClrTx/>
              <a:buNone/>
            </a:pPr>
            <a:r>
              <a:rPr lang="en-US" sz="1600" i="1" dirty="0">
                <a:solidFill>
                  <a:srgbClr val="0070C0"/>
                </a:solidFill>
                <a:latin typeface="Bahnschrift" panose="020B0502040204020203" pitchFamily="34" charset="0"/>
                <a:cs typeface="Arial" panose="020B0604020202020204" pitchFamily="34" charset="0"/>
              </a:rPr>
              <a:t>--  thread sleeps… what wakes it up?</a:t>
            </a:r>
          </a:p>
          <a:p>
            <a:pPr marL="395478" indent="-182880">
              <a:spcBef>
                <a:spcPts val="600"/>
              </a:spcBef>
              <a:spcAft>
                <a:spcPts val="400"/>
              </a:spcAft>
              <a:buClrTx/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chemeClr val="bg1"/>
                </a:solidFill>
                <a:latin typeface="Bahnschrift" panose="020B0502040204020203" pitchFamily="34" charset="0"/>
                <a:cs typeface="Arial" panose="020B0604020202020204" pitchFamily="34" charset="0"/>
              </a:rPr>
              <a:t>When lock is released, another thread can then acquire it</a:t>
            </a:r>
          </a:p>
          <a:p>
            <a:pPr marL="669798" lvl="1" indent="0">
              <a:spcBef>
                <a:spcPts val="0"/>
              </a:spcBef>
              <a:spcAft>
                <a:spcPts val="400"/>
              </a:spcAft>
              <a:buClrTx/>
              <a:buNone/>
            </a:pPr>
            <a:r>
              <a:rPr lang="en-US" sz="1600" i="1" dirty="0">
                <a:solidFill>
                  <a:srgbClr val="0070C0"/>
                </a:solidFill>
                <a:latin typeface="Bahnschrift" panose="020B0502040204020203" pitchFamily="34" charset="0"/>
                <a:cs typeface="Arial" panose="020B0604020202020204" pitchFamily="34" charset="0"/>
              </a:rPr>
              <a:t>-- what thread gets it, if several are wanting it?</a:t>
            </a:r>
          </a:p>
          <a:p>
            <a:pPr marL="669798" lvl="1" indent="0">
              <a:spcBef>
                <a:spcPts val="0"/>
              </a:spcBef>
              <a:spcAft>
                <a:spcPts val="0"/>
              </a:spcAft>
              <a:buClrTx/>
              <a:buNone/>
            </a:pPr>
            <a:r>
              <a:rPr lang="en-US" sz="1600" i="1" dirty="0">
                <a:solidFill>
                  <a:srgbClr val="0070C0"/>
                </a:solidFill>
                <a:latin typeface="Bahnschrift" panose="020B0502040204020203" pitchFamily="34" charset="0"/>
                <a:cs typeface="Arial" panose="020B0604020202020204" pitchFamily="34" charset="0"/>
              </a:rPr>
              <a:t>--  most </a:t>
            </a:r>
            <a:r>
              <a:rPr lang="en-US" sz="1600" i="1" dirty="0" err="1">
                <a:solidFill>
                  <a:srgbClr val="0070C0"/>
                </a:solidFill>
                <a:latin typeface="Bahnschrift" panose="020B0502040204020203" pitchFamily="34" charset="0"/>
                <a:cs typeface="Arial" panose="020B0604020202020204" pitchFamily="34" charset="0"/>
              </a:rPr>
              <a:t>mutex</a:t>
            </a:r>
            <a:r>
              <a:rPr lang="en-US" sz="1600" i="1" dirty="0">
                <a:solidFill>
                  <a:srgbClr val="0070C0"/>
                </a:solidFill>
                <a:latin typeface="Bahnschrift" panose="020B0502040204020203" pitchFamily="34" charset="0"/>
                <a:cs typeface="Arial" panose="020B0604020202020204" pitchFamily="34" charset="0"/>
              </a:rPr>
              <a:t> implementations keep a queue of sleeping threads so</a:t>
            </a:r>
          </a:p>
          <a:p>
            <a:pPr marL="669798" lvl="1" indent="0">
              <a:spcBef>
                <a:spcPts val="0"/>
              </a:spcBef>
              <a:spcAft>
                <a:spcPts val="1200"/>
              </a:spcAft>
              <a:buClrTx/>
              <a:buNone/>
            </a:pPr>
            <a:r>
              <a:rPr lang="en-US" sz="1600" i="1" dirty="0">
                <a:solidFill>
                  <a:srgbClr val="0070C0"/>
                </a:solidFill>
                <a:latin typeface="Bahnschrift" panose="020B0502040204020203" pitchFamily="34" charset="0"/>
                <a:cs typeface="Arial" panose="020B0604020202020204" pitchFamily="34" charset="0"/>
              </a:rPr>
              <a:t>     when the lock is released, a thread can be awakened to take the lock</a:t>
            </a:r>
            <a:endParaRPr lang="en-US" sz="1800" dirty="0">
              <a:solidFill>
                <a:schemeClr val="bg1"/>
              </a:solidFill>
              <a:latin typeface="Bahnschrift" panose="020B0502040204020203" pitchFamily="34" charset="0"/>
              <a:cs typeface="Arial" panose="020B0604020202020204" pitchFamily="34" charset="0"/>
            </a:endParaRPr>
          </a:p>
          <a:p>
            <a:pPr marL="395478" indent="-182880">
              <a:spcBef>
                <a:spcPts val="0"/>
              </a:spcBef>
              <a:spcAft>
                <a:spcPts val="1200"/>
              </a:spcAft>
              <a:buClrTx/>
              <a:buFont typeface="Arial" panose="020B0604020202020204" pitchFamily="34" charset="0"/>
              <a:buChar char="•"/>
            </a:pPr>
            <a:endParaRPr lang="en-US" sz="1800" dirty="0">
              <a:solidFill>
                <a:schemeClr val="bg1"/>
              </a:solidFill>
              <a:latin typeface="Bahnschrift" panose="020B0502040204020203" pitchFamily="34" charset="0"/>
              <a:cs typeface="Arial" panose="020B0604020202020204" pitchFamily="34" charset="0"/>
            </a:endParaRPr>
          </a:p>
        </p:txBody>
      </p:sp>
      <p:sp>
        <p:nvSpPr>
          <p:cNvPr id="5" name="Content Placeholder 1"/>
          <p:cNvSpPr txBox="1">
            <a:spLocks/>
          </p:cNvSpPr>
          <p:nvPr/>
        </p:nvSpPr>
        <p:spPr>
          <a:xfrm>
            <a:off x="309770" y="1219199"/>
            <a:ext cx="7848600" cy="457201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Autofit/>
          </a:bodyPr>
          <a:lstStyle>
            <a:lvl1pPr marL="2857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20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8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6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109728" indent="0">
              <a:buNone/>
            </a:pPr>
            <a:r>
              <a:rPr lang="en-US" sz="2400" b="1" i="1" dirty="0">
                <a:solidFill>
                  <a:srgbClr val="BE442C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Simple lock to provide mutual exclusion</a:t>
            </a:r>
          </a:p>
        </p:txBody>
      </p:sp>
    </p:spTree>
    <p:extLst>
      <p:ext uri="{BB962C8B-B14F-4D97-AF65-F5344CB8AC3E}">
        <p14:creationId xmlns:p14="http://schemas.microsoft.com/office/powerpoint/2010/main" val="36063245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theme/theme1.xml><?xml version="1.0" encoding="utf-8"?>
<a:theme xmlns:a="http://schemas.openxmlformats.org/drawingml/2006/main" name="Slice">
  <a:themeElements>
    <a:clrScheme name="Slice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3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2700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14711</TotalTime>
  <Words>4908</Words>
  <Application>Microsoft Office PowerPoint</Application>
  <PresentationFormat>On-screen Show (4:3)</PresentationFormat>
  <Paragraphs>467</Paragraphs>
  <Slides>37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37</vt:i4>
      </vt:variant>
    </vt:vector>
  </HeadingPairs>
  <TitlesOfParts>
    <vt:vector size="59" baseType="lpstr">
      <vt:lpstr>Arial</vt:lpstr>
      <vt:lpstr>Arial Narrow</vt:lpstr>
      <vt:lpstr>Arial Unicode MS</vt:lpstr>
      <vt:lpstr>Bahnschrift</vt:lpstr>
      <vt:lpstr>Bahnschrift Condensed</vt:lpstr>
      <vt:lpstr>Bahnschrift Light</vt:lpstr>
      <vt:lpstr>Bahnschrift SemiBold</vt:lpstr>
      <vt:lpstr>Bahnschrift SemiBold Condensed</vt:lpstr>
      <vt:lpstr>Bahnschrift SemiBold SemiConden</vt:lpstr>
      <vt:lpstr>Bahnschrift SemiCondensed</vt:lpstr>
      <vt:lpstr>Bahnschrift SemiLight</vt:lpstr>
      <vt:lpstr>Calibri</vt:lpstr>
      <vt:lpstr>Candara</vt:lpstr>
      <vt:lpstr>Cascadia Code</vt:lpstr>
      <vt:lpstr>Cascadia Code SemiBold</vt:lpstr>
      <vt:lpstr>Cascadia Mono SemiBold</vt:lpstr>
      <vt:lpstr>Century Gothic</vt:lpstr>
      <vt:lpstr>Lucida Sans</vt:lpstr>
      <vt:lpstr>MV Boli</vt:lpstr>
      <vt:lpstr>Verdana</vt:lpstr>
      <vt:lpstr>Wingdings 3</vt:lpstr>
      <vt:lpstr>Slice</vt:lpstr>
      <vt:lpstr>On Beyond Objects Programming in the 21th century  COMP 590-059  Fall 2024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END</vt:lpstr>
    </vt:vector>
  </TitlesOfParts>
  <Company>The University of North Carolina at Chapel Hill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Elemental Design Patterns</dc:title>
  <dc:creator>pds</dc:creator>
  <cp:lastModifiedBy>David Stotts</cp:lastModifiedBy>
  <cp:revision>1310</cp:revision>
  <dcterms:created xsi:type="dcterms:W3CDTF">2013-02-22T17:09:52Z</dcterms:created>
  <dcterms:modified xsi:type="dcterms:W3CDTF">2025-01-30T19:59:39Z</dcterms:modified>
</cp:coreProperties>
</file>