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2" r:id="rId44"/>
    <p:sldId id="303" r:id="rId45"/>
    <p:sldId id="298" r:id="rId46"/>
    <p:sldId id="299" r:id="rId47"/>
    <p:sldId id="304" r:id="rId48"/>
    <p:sldId id="305" r:id="rId49"/>
    <p:sldId id="306" r:id="rId50"/>
    <p:sldId id="300" r:id="rId51"/>
    <p:sldId id="301" r:id="rId5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54"/>
      <p:bold r:id="rId55"/>
      <p:italic r:id="rId56"/>
      <p:boldItalic r:id="rId57"/>
    </p:embeddedFont>
    <p:embeddedFont>
      <p:font typeface="Verdana" panose="020B0604030504040204" pitchFamily="34" charset="0"/>
      <p:regular r:id="rId58"/>
      <p:bold r:id="rId59"/>
      <p:italic r:id="rId60"/>
      <p:boldItalic r:id="rId61"/>
    </p:embeddedFont>
    <p:embeddedFont>
      <p:font typeface="Consolas" panose="020B0609020204030204" pitchFamily="49" charset="0"/>
      <p:regular r:id="rId62"/>
      <p:bold r:id="rId63"/>
      <p:italic r:id="rId64"/>
      <p:boldItalic r:id="rId65"/>
    </p:embeddedFont>
    <p:embeddedFont>
      <p:font typeface="Arial Narrow" panose="020B0606020202030204" pitchFamily="34" charset="0"/>
      <p:regular r:id="rId66"/>
      <p:bold r:id="rId67"/>
      <p:italic r:id="rId68"/>
      <p:boldItalic r:id="rId69"/>
    </p:embeddedFont>
    <p:embeddedFont>
      <p:font typeface="Arimo" panose="020B0604020202020204" charset="0"/>
      <p:regular r:id="rId70"/>
      <p:bold r:id="rId71"/>
      <p:italic r:id="rId72"/>
      <p:boldItalic r:id="rId73"/>
    </p:embeddedFont>
    <p:embeddedFont>
      <p:font typeface="Candara" panose="020E0502030303020204" pitchFamily="34" charset="0"/>
      <p:regular r:id="rId74"/>
      <p:bold r:id="rId75"/>
      <p:italic r:id="rId76"/>
      <p:boldItalic r:id="rId77"/>
    </p:embeddedFont>
    <p:embeddedFont>
      <p:font typeface="Cascadia Code SemiBold" panose="020B0609020000020004" pitchFamily="49" charset="0"/>
      <p:regular r:id="rId78"/>
      <p:bold r:id="rId79"/>
      <p:italic r:id="rId80"/>
      <p:boldItalic r:id="rId81"/>
    </p:embeddedFont>
    <p:embeddedFont>
      <p:font typeface="Calibri" panose="020F0502020204030204" pitchFamily="34" charset="0"/>
      <p:regular r:id="rId82"/>
      <p:bold r:id="rId83"/>
      <p:italic r:id="rId84"/>
      <p:boldItalic r:id="rId85"/>
    </p:embeddedFont>
    <p:embeddedFont>
      <p:font typeface="Lucida Sans" panose="020B0602030504020204" pitchFamily="34" charset="0"/>
      <p:regular r:id="rId86"/>
      <p:bold r:id="rId87"/>
      <p:italic r:id="rId88"/>
      <p:boldItalic r:id="rId89"/>
    </p:embeddedFont>
    <p:embeddedFont>
      <p:font typeface="Cascadia Code" panose="020B0609020000020004" pitchFamily="49" charset="0"/>
      <p:regular r:id="rId90"/>
      <p:bold r:id="rId91"/>
      <p:italic r:id="rId92"/>
      <p:boldItalic r:id="rId9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4" roundtripDataSignature="AMtx7mgiHp59MMpnTrFivDnSuCsNEf1H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2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font" Target="fonts/font23.fntdata"/><Relationship Id="rId84" Type="http://schemas.openxmlformats.org/officeDocument/2006/relationships/font" Target="fonts/font31.fntdata"/><Relationship Id="rId89" Type="http://schemas.openxmlformats.org/officeDocument/2006/relationships/font" Target="fonts/font36.fntdata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8.fntdata"/><Relationship Id="rId92" Type="http://schemas.openxmlformats.org/officeDocument/2006/relationships/font" Target="fonts/font3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font" Target="fonts/font21.fntdata"/><Relationship Id="rId79" Type="http://schemas.openxmlformats.org/officeDocument/2006/relationships/font" Target="fonts/font26.fntdata"/><Relationship Id="rId87" Type="http://schemas.openxmlformats.org/officeDocument/2006/relationships/font" Target="fonts/font34.fntdata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82" Type="http://schemas.openxmlformats.org/officeDocument/2006/relationships/font" Target="fonts/font29.fntdata"/><Relationship Id="rId90" Type="http://schemas.openxmlformats.org/officeDocument/2006/relationships/font" Target="fonts/font37.fntdata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9.fntdata"/><Relationship Id="rId80" Type="http://schemas.openxmlformats.org/officeDocument/2006/relationships/font" Target="fonts/font27.fntdata"/><Relationship Id="rId85" Type="http://schemas.openxmlformats.org/officeDocument/2006/relationships/font" Target="fonts/font32.fntdata"/><Relationship Id="rId93" Type="http://schemas.openxmlformats.org/officeDocument/2006/relationships/font" Target="fonts/font40.fntdata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83" Type="http://schemas.openxmlformats.org/officeDocument/2006/relationships/font" Target="fonts/font30.fntdata"/><Relationship Id="rId88" Type="http://schemas.openxmlformats.org/officeDocument/2006/relationships/font" Target="fonts/font35.fntdata"/><Relationship Id="rId91" Type="http://schemas.openxmlformats.org/officeDocument/2006/relationships/font" Target="fonts/font38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font" Target="fonts/font25.fntdata"/><Relationship Id="rId81" Type="http://schemas.openxmlformats.org/officeDocument/2006/relationships/font" Target="fonts/font28.fntdata"/><Relationship Id="rId86" Type="http://schemas.openxmlformats.org/officeDocument/2006/relationships/font" Target="fonts/font33.fntdata"/><Relationship Id="rId9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0" name="Google Shape;41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0" name="Google Shape;45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be3bf44f1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3be3bf44f1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g3be3bf44f1d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be3bf44f1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g3be3bf44f1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be3bf44f1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g3be3bf44f1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be3bf44f1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1" name="Google Shape;481;g3be3bf44f1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be3bf44f1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9" name="Google Shape;489;g3be3bf44f1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be3bf44f1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7" name="Google Shape;497;g3be3bf44f1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be3bf44f1d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g3be3bf44f1d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be3bf44f1d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g3be3bf44f1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be3bf44f1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g3be3bf44f1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be3bf44f1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9" name="Google Shape;529;g3be3bf44f1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be3bf44f1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9" name="Google Shape;529;g3be3bf44f1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91877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be3bf44f1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9" name="Google Shape;529;g3be3bf44f1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88849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be3bf44f1d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9" name="Google Shape;539;g3be3bf44f1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be3bf44f1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8" name="Google Shape;548;g3be3bf44f1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be3bf44f1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8" name="Google Shape;548;g3be3bf44f1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88411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be3bf44f1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8" name="Google Shape;548;g3be3bf44f1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24381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be3bf44f1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8" name="Google Shape;548;g3be3bf44f1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030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be3bf44f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g3be3bf44f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7" name="Google Shape;557;g3be3bf44f1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4" name="Google Shape;56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59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23" name="Google Shape;23;p59"/>
            <p:cNvCxnSpPr/>
            <p:nvPr/>
          </p:nvCxnSpPr>
          <p:spPr>
            <a:xfrm flipH="1">
              <a:off x="6009259" y="1169931"/>
              <a:ext cx="3134741" cy="3134741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59"/>
            <p:cNvCxnSpPr/>
            <p:nvPr/>
          </p:nvCxnSpPr>
          <p:spPr>
            <a:xfrm flipH="1">
              <a:off x="4334933" y="1348898"/>
              <a:ext cx="4814835" cy="4814835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59"/>
            <p:cNvCxnSpPr/>
            <p:nvPr/>
          </p:nvCxnSpPr>
          <p:spPr>
            <a:xfrm flipH="1">
              <a:off x="5225595" y="1469269"/>
              <a:ext cx="3912054" cy="3912054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59"/>
            <p:cNvCxnSpPr/>
            <p:nvPr/>
          </p:nvCxnSpPr>
          <p:spPr>
            <a:xfrm flipH="1">
              <a:off x="5304588" y="1307856"/>
              <a:ext cx="3839412" cy="3839412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27;p59"/>
            <p:cNvCxnSpPr/>
            <p:nvPr/>
          </p:nvCxnSpPr>
          <p:spPr>
            <a:xfrm flipH="1">
              <a:off x="5707078" y="1770196"/>
              <a:ext cx="3430571" cy="343057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" name="Google Shape;28;p59"/>
          <p:cNvSpPr txBox="1"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9"/>
          <p:cNvSpPr txBox="1"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9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9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9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8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8"/>
          <p:cNvSpPr>
            <a:spLocks noGrp="1"/>
          </p:cNvSpPr>
          <p:nvPr>
            <p:ph type="pic" idx="2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8"/>
          <p:cNvSpPr txBox="1">
            <a:spLocks noGrp="1"/>
          </p:cNvSpPr>
          <p:nvPr>
            <p:ph type="body" idx="1"/>
          </p:nvPr>
        </p:nvSpPr>
        <p:spPr>
          <a:xfrm>
            <a:off x="762002" y="3843867"/>
            <a:ext cx="728133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8" name="Google Shape;88;p68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8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8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9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9"/>
          <p:cNvSpPr txBox="1"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69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9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9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0"/>
          <p:cNvSpPr txBox="1"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0"/>
          <p:cNvSpPr txBox="1">
            <a:spLocks noGrp="1"/>
          </p:cNvSpPr>
          <p:nvPr>
            <p:ph type="body" idx="1"/>
          </p:nvPr>
        </p:nvSpPr>
        <p:spPr>
          <a:xfrm>
            <a:off x="1066800" y="3429000"/>
            <a:ext cx="6402467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00" name="Google Shape;100;p70"/>
          <p:cNvSpPr txBox="1">
            <a:spLocks noGrp="1"/>
          </p:cNvSpPr>
          <p:nvPr>
            <p:ph type="body" idx="2"/>
          </p:nvPr>
        </p:nvSpPr>
        <p:spPr>
          <a:xfrm>
            <a:off x="533400" y="4301070"/>
            <a:ext cx="6382361" cy="171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70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0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0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70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0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1"/>
          <p:cNvSpPr txBox="1"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1"/>
          <p:cNvSpPr txBox="1"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71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1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1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Name Card">
  <p:cSld name="Quote Name Card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2"/>
          <p:cNvSpPr txBox="1"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2"/>
          <p:cNvSpPr txBox="1">
            <a:spLocks noGrp="1"/>
          </p:cNvSpPr>
          <p:nvPr>
            <p:ph type="body" idx="1"/>
          </p:nvPr>
        </p:nvSpPr>
        <p:spPr>
          <a:xfrm>
            <a:off x="533400" y="3886200"/>
            <a:ext cx="638236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5" name="Google Shape;115;p72"/>
          <p:cNvSpPr txBox="1">
            <a:spLocks noGrp="1"/>
          </p:cNvSpPr>
          <p:nvPr>
            <p:ph type="body" idx="2"/>
          </p:nvPr>
        </p:nvSpPr>
        <p:spPr>
          <a:xfrm>
            <a:off x="533400" y="4953000"/>
            <a:ext cx="63823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72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2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2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72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2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ue or False">
  <p:cSld name="True or Fals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3"/>
          <p:cNvSpPr txBox="1">
            <a:spLocks noGrp="1"/>
          </p:cNvSpPr>
          <p:nvPr>
            <p:ph type="body" idx="1"/>
          </p:nvPr>
        </p:nvSpPr>
        <p:spPr>
          <a:xfrm>
            <a:off x="533400" y="3928534"/>
            <a:ext cx="638236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4" name="Google Shape;124;p73"/>
          <p:cNvSpPr txBox="1">
            <a:spLocks noGrp="1"/>
          </p:cNvSpPr>
          <p:nvPr>
            <p:ph type="body" idx="2"/>
          </p:nvPr>
        </p:nvSpPr>
        <p:spPr>
          <a:xfrm>
            <a:off x="533400" y="4766735"/>
            <a:ext cx="6382360" cy="125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73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3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73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4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74"/>
          <p:cNvSpPr txBox="1">
            <a:spLocks noGrp="1"/>
          </p:cNvSpPr>
          <p:nvPr>
            <p:ph type="body" idx="1"/>
          </p:nvPr>
        </p:nvSpPr>
        <p:spPr>
          <a:xfrm rot="5400000">
            <a:off x="1926999" y="-860197"/>
            <a:ext cx="3767670" cy="655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1" name="Google Shape;131;p74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74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4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5"/>
          <p:cNvSpPr txBox="1">
            <a:spLocks noGrp="1"/>
          </p:cNvSpPr>
          <p:nvPr>
            <p:ph type="title"/>
          </p:nvPr>
        </p:nvSpPr>
        <p:spPr>
          <a:xfrm rot="5400000">
            <a:off x="5378703" y="1721103"/>
            <a:ext cx="4419600" cy="204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75"/>
          <p:cNvSpPr txBox="1">
            <a:spLocks noGrp="1"/>
          </p:cNvSpPr>
          <p:nvPr>
            <p:ph type="body" idx="1"/>
          </p:nvPr>
        </p:nvSpPr>
        <p:spPr>
          <a:xfrm rot="5400000">
            <a:off x="715206" y="351594"/>
            <a:ext cx="5486400" cy="585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7" name="Google Shape;137;p75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5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5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0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0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6554867" cy="37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6" name="Google Shape;36;p60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0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0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1"/>
          <p:cNvSpPr txBox="1"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1"/>
          <p:cNvSpPr txBox="1"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1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1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1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2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2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3949967" cy="376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8" name="Google Shape;48;p62"/>
          <p:cNvSpPr txBox="1">
            <a:spLocks noGrp="1"/>
          </p:cNvSpPr>
          <p:nvPr>
            <p:ph type="body" idx="2"/>
          </p:nvPr>
        </p:nvSpPr>
        <p:spPr>
          <a:xfrm>
            <a:off x="4662362" y="533400"/>
            <a:ext cx="3948238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9" name="Google Shape;49;p62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2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2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3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3"/>
          <p:cNvSpPr txBox="1"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3"/>
          <p:cNvSpPr txBox="1">
            <a:spLocks noGrp="1"/>
          </p:cNvSpPr>
          <p:nvPr>
            <p:ph type="body" idx="2"/>
          </p:nvPr>
        </p:nvSpPr>
        <p:spPr>
          <a:xfrm>
            <a:off x="533399" y="1143000"/>
            <a:ext cx="3945467" cy="315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6" name="Google Shape;56;p63"/>
          <p:cNvSpPr txBox="1">
            <a:spLocks noGrp="1"/>
          </p:cNvSpPr>
          <p:nvPr>
            <p:ph type="body" idx="3"/>
          </p:nvPr>
        </p:nvSpPr>
        <p:spPr>
          <a:xfrm>
            <a:off x="4855016" y="566738"/>
            <a:ext cx="37640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63"/>
          <p:cNvSpPr txBox="1">
            <a:spLocks noGrp="1"/>
          </p:cNvSpPr>
          <p:nvPr>
            <p:ph type="body" idx="4"/>
          </p:nvPr>
        </p:nvSpPr>
        <p:spPr>
          <a:xfrm>
            <a:off x="4662362" y="1143000"/>
            <a:ext cx="3956705" cy="3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8" name="Google Shape;58;p63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3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3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4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4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4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4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5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5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5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6"/>
          <p:cNvSpPr txBox="1"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sz="2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6"/>
          <p:cNvSpPr txBox="1">
            <a:spLocks noGrp="1"/>
          </p:cNvSpPr>
          <p:nvPr>
            <p:ph type="body" idx="1"/>
          </p:nvPr>
        </p:nvSpPr>
        <p:spPr>
          <a:xfrm>
            <a:off x="533399" y="533400"/>
            <a:ext cx="4438755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3" name="Google Shape;73;p66"/>
          <p:cNvSpPr txBox="1">
            <a:spLocks noGrp="1"/>
          </p:cNvSpPr>
          <p:nvPr>
            <p:ph type="body" idx="2"/>
          </p:nvPr>
        </p:nvSpPr>
        <p:spPr>
          <a:xfrm>
            <a:off x="5418667" y="2209802"/>
            <a:ext cx="32004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66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6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6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7"/>
          <p:cNvSpPr txBox="1"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7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67"/>
          <p:cNvSpPr txBox="1">
            <a:spLocks noGrp="1"/>
          </p:cNvSpPr>
          <p:nvPr>
            <p:ph type="body" idx="1"/>
          </p:nvPr>
        </p:nvSpPr>
        <p:spPr>
          <a:xfrm>
            <a:off x="4496027" y="2743200"/>
            <a:ext cx="3564223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67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7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7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8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1" name="Google Shape;11;p58"/>
            <p:cNvCxnSpPr/>
            <p:nvPr/>
          </p:nvCxnSpPr>
          <p:spPr>
            <a:xfrm flipH="1">
              <a:off x="8756120" y="3259666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58"/>
            <p:cNvCxnSpPr/>
            <p:nvPr/>
          </p:nvCxnSpPr>
          <p:spPr>
            <a:xfrm flipH="1">
              <a:off x="6687077" y="3486677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58"/>
            <p:cNvCxnSpPr/>
            <p:nvPr/>
          </p:nvCxnSpPr>
          <p:spPr>
            <a:xfrm flipH="1">
              <a:off x="7772400" y="3581400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58"/>
            <p:cNvCxnSpPr/>
            <p:nvPr/>
          </p:nvCxnSpPr>
          <p:spPr>
            <a:xfrm flipH="1">
              <a:off x="7923214" y="3433394"/>
              <a:ext cx="1739738" cy="173974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58"/>
            <p:cNvCxnSpPr/>
            <p:nvPr/>
          </p:nvCxnSpPr>
          <p:spPr>
            <a:xfrm flipH="1">
              <a:off x="8398935" y="3985317"/>
              <a:ext cx="1264017" cy="126401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" name="Google Shape;16;p58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58"/>
          <p:cNvSpPr txBox="1"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58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58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58"/>
          <p:cNvSpPr txBox="1">
            <a:spLocks noGrp="1"/>
          </p:cNvSpPr>
          <p:nvPr>
            <p:ph type="sldNum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nitor_(synchronization)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synchronization-in-jav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80000"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/>
          <p:nvPr/>
        </p:nvSpPr>
        <p:spPr>
          <a:xfrm>
            <a:off x="152400" y="228600"/>
            <a:ext cx="8839200" cy="2286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EF7F3">
                  <a:alpha val="81568"/>
                </a:srgbClr>
              </a:gs>
              <a:gs pos="49000">
                <a:srgbClr val="E2F4C8">
                  <a:alpha val="52549"/>
                </a:srgbClr>
              </a:gs>
              <a:gs pos="86000">
                <a:srgbClr val="E2F4C8">
                  <a:alpha val="41568"/>
                </a:srgbClr>
              </a:gs>
              <a:gs pos="100000">
                <a:srgbClr val="E2F4C8">
                  <a:alpha val="15294"/>
                </a:srgbClr>
              </a:gs>
            </a:gsLst>
            <a:lin ang="5400000" scaled="0"/>
          </a:gradFill>
          <a:ln w="12700" cap="rnd" cmpd="sng">
            <a:solidFill>
              <a:srgbClr val="FBEDDD">
                <a:alpha val="2431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"/>
          <p:cNvSpPr txBox="1">
            <a:spLocks noGrp="1"/>
          </p:cNvSpPr>
          <p:nvPr>
            <p:ph type="ctrTitle"/>
          </p:nvPr>
        </p:nvSpPr>
        <p:spPr>
          <a:xfrm>
            <a:off x="762000" y="304800"/>
            <a:ext cx="7620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erdana"/>
              <a:buNone/>
            </a:pPr>
            <a:r>
              <a:rPr lang="en-US" sz="48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ON BEYOND OBJECTS</a:t>
            </a:r>
            <a: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dirty="0">
                <a:solidFill>
                  <a:srgbClr val="0E705C"/>
                </a:solidFill>
                <a:latin typeface="Arial"/>
                <a:ea typeface="Arial"/>
                <a:cs typeface="Arial"/>
                <a:sym typeface="Arial"/>
              </a:rPr>
              <a:t>PROGRAMMING IN THE 21</a:t>
            </a:r>
            <a:r>
              <a:rPr lang="en-US" sz="2400" b="1" baseline="30000" dirty="0">
                <a:solidFill>
                  <a:srgbClr val="0E705C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1" dirty="0">
                <a:solidFill>
                  <a:srgbClr val="0E705C"/>
                </a:solidFill>
                <a:latin typeface="Arial"/>
                <a:ea typeface="Arial"/>
                <a:cs typeface="Arial"/>
                <a:sym typeface="Arial"/>
              </a:rPr>
              <a:t> CENTURY</a:t>
            </a:r>
            <a:r>
              <a:rPr lang="en-US" b="1" dirty="0">
                <a:solidFill>
                  <a:srgbClr val="0E705C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b="1" dirty="0">
                <a:solidFill>
                  <a:srgbClr val="0E705C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dirty="0">
                <a:solidFill>
                  <a:srgbClr val="0E705C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400" b="1" dirty="0">
                <a:solidFill>
                  <a:srgbClr val="0E705C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1" i="1" dirty="0">
                <a:solidFill>
                  <a:srgbClr val="354F0F"/>
                </a:solidFill>
                <a:latin typeface="Lucida Sans"/>
                <a:ea typeface="Lucida Sans"/>
                <a:cs typeface="Lucida Sans"/>
                <a:sym typeface="Lucida Sans"/>
              </a:rPr>
              <a:t>COMP 590-059 </a:t>
            </a:r>
            <a:br>
              <a:rPr lang="en-US" sz="1600" b="1" i="1" dirty="0">
                <a:solidFill>
                  <a:srgbClr val="354F0F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1600" b="1" i="1" dirty="0">
                <a:solidFill>
                  <a:srgbClr val="354F0F"/>
                </a:solidFill>
                <a:latin typeface="Lucida Sans"/>
                <a:ea typeface="Lucida Sans"/>
                <a:cs typeface="Lucida Sans"/>
                <a:sym typeface="Lucida Sans"/>
              </a:rPr>
              <a:t>FALL 2024</a:t>
            </a:r>
            <a:endParaRPr dirty="0"/>
          </a:p>
        </p:txBody>
      </p:sp>
      <p:sp>
        <p:nvSpPr>
          <p:cNvPr id="146" name="Google Shape;146;p1"/>
          <p:cNvSpPr txBox="1">
            <a:spLocks noGrp="1"/>
          </p:cNvSpPr>
          <p:nvPr>
            <p:ph type="subTitle" idx="1"/>
          </p:nvPr>
        </p:nvSpPr>
        <p:spPr>
          <a:xfrm>
            <a:off x="5257800" y="5257800"/>
            <a:ext cx="342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r" rtl="0">
              <a:lnSpc>
                <a:spcPct val="4166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2400" i="1" dirty="0">
                <a:solidFill>
                  <a:srgbClr val="520641"/>
                </a:solidFill>
              </a:rPr>
              <a:t>  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918"/>
              </a:spcBef>
              <a:spcAft>
                <a:spcPts val="0"/>
              </a:spcAft>
              <a:buSzPct val="80000"/>
              <a:buNone/>
            </a:pPr>
            <a:r>
              <a:rPr lang="en-US" sz="4900" b="1" i="1" dirty="0">
                <a:solidFill>
                  <a:srgbClr val="FEF5E8"/>
                </a:solidFill>
                <a:latin typeface="Arial"/>
                <a:ea typeface="Arial"/>
                <a:cs typeface="Arial"/>
                <a:sym typeface="Arial"/>
              </a:rPr>
              <a:t>David </a:t>
            </a:r>
            <a:r>
              <a:rPr lang="en-US" sz="4900" b="1" i="1" dirty="0" err="1">
                <a:solidFill>
                  <a:srgbClr val="FEF5E8"/>
                </a:solidFill>
                <a:latin typeface="Arial"/>
                <a:ea typeface="Arial"/>
                <a:cs typeface="Arial"/>
                <a:sym typeface="Arial"/>
              </a:rPr>
              <a:t>Stotts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918"/>
              </a:spcBef>
              <a:spcAft>
                <a:spcPts val="0"/>
              </a:spcAft>
              <a:buSzPct val="80000"/>
              <a:buNone/>
            </a:pPr>
            <a:r>
              <a:rPr lang="en-US" sz="4900" b="1" i="1">
                <a:solidFill>
                  <a:srgbClr val="FEF5E8"/>
                </a:solidFill>
                <a:latin typeface="Arial"/>
                <a:ea typeface="Arial"/>
                <a:cs typeface="Arial"/>
                <a:sym typeface="Arial"/>
              </a:rPr>
              <a:t>Computer Science Dept</a:t>
            </a:r>
            <a:endParaRPr sz="4900" b="1" i="1">
              <a:solidFill>
                <a:srgbClr val="FEF5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918"/>
              </a:spcBef>
              <a:spcAft>
                <a:spcPts val="0"/>
              </a:spcAft>
              <a:buSzPct val="80000"/>
              <a:buNone/>
            </a:pPr>
            <a:r>
              <a:rPr lang="en-US" sz="4900" b="1" i="1">
                <a:solidFill>
                  <a:srgbClr val="FEF5E8"/>
                </a:solidFill>
                <a:latin typeface="Arial"/>
                <a:ea typeface="Arial"/>
                <a:cs typeface="Arial"/>
                <a:sym typeface="Arial"/>
              </a:rPr>
              <a:t>UNC Chapel Hill</a:t>
            </a:r>
            <a:endParaRPr sz="2500" b="1" i="1">
              <a:solidFill>
                <a:srgbClr val="FEF5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304800" y="381001"/>
            <a:ext cx="8524875" cy="761999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body" idx="1"/>
          </p:nvPr>
        </p:nvSpPr>
        <p:spPr>
          <a:xfrm>
            <a:off x="342900" y="457200"/>
            <a:ext cx="8372475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Task Synchronization Issues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0"/>
          <p:cNvSpPr txBox="1"/>
          <p:nvPr/>
        </p:nvSpPr>
        <p:spPr>
          <a:xfrm>
            <a:off x="400637" y="3895726"/>
            <a:ext cx="7571449" cy="206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95478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Test-and-set ( hardware atomic, also software version)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Spin waiting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Mutex lock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Semaphores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0"/>
          <p:cNvSpPr txBox="1"/>
          <p:nvPr/>
        </p:nvSpPr>
        <p:spPr>
          <a:xfrm>
            <a:off x="262063" y="3462400"/>
            <a:ext cx="7848600" cy="58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1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Ways to keep tasks from doing this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262063" y="1209674"/>
            <a:ext cx="7848600" cy="62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1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Issues of concurrent tasks interfering on shared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400638" y="1752600"/>
            <a:ext cx="7571449" cy="151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95478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Busy waiting (spin waiting)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Race conditions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Deadlock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/>
          <p:nvPr/>
        </p:nvSpPr>
        <p:spPr>
          <a:xfrm>
            <a:off x="304800" y="381001"/>
            <a:ext cx="8524875" cy="838200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457199" y="331199"/>
            <a:ext cx="8372475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Back to Java Threads</a:t>
            </a:r>
            <a:endParaRPr/>
          </a:p>
        </p:txBody>
      </p:sp>
      <p:sp>
        <p:nvSpPr>
          <p:cNvPr id="238" name="Google Shape;238;p35"/>
          <p:cNvSpPr txBox="1"/>
          <p:nvPr/>
        </p:nvSpPr>
        <p:spPr>
          <a:xfrm>
            <a:off x="302740" y="1905001"/>
            <a:ext cx="5031259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228600" y="1461275"/>
            <a:ext cx="7010400" cy="44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More on how to manage concurrency issues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326689" y="5301109"/>
            <a:ext cx="8001000" cy="794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/>
          <p:nvPr/>
        </p:nvSpPr>
        <p:spPr>
          <a:xfrm>
            <a:off x="304800" y="381001"/>
            <a:ext cx="8524875" cy="838200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457200" y="409575"/>
            <a:ext cx="8372475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Counting</a:t>
            </a:r>
            <a:endParaRPr/>
          </a:p>
        </p:txBody>
      </p:sp>
      <p:sp>
        <p:nvSpPr>
          <p:cNvPr id="247" name="Google Shape;247;p36"/>
          <p:cNvSpPr txBox="1"/>
          <p:nvPr/>
        </p:nvSpPr>
        <p:spPr>
          <a:xfrm>
            <a:off x="304800" y="1371600"/>
            <a:ext cx="79248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public class Counting {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public static void main(String[] args) throws InterruptedException {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class Counter {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int counter = 0;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public void increment() { counter++; }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public int get() { return counter; }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}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final Counter counter = new Counter();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</a:t>
            </a:r>
            <a:r>
              <a:rPr lang="en-US" sz="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class CountingThread extends Thread {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public void  run() {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   for (int x = 0; x &lt; 500000; x++) { 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       counter.increment();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} }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CountingThread t1 = new CountingThread();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CountingThread t2 = new CountingThread();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t1.start(); t2.start();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t1.join(); t2.join();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System.out.println(counter.get());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} }</a:t>
            </a:r>
            <a:endParaRPr sz="11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6324600" y="391183"/>
            <a:ext cx="132440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Java threads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codes from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Marko Dvečko</a:t>
            </a:r>
            <a:endParaRPr sz="1400" b="0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6"/>
          <p:cNvSpPr/>
          <p:nvPr/>
        </p:nvSpPr>
        <p:spPr>
          <a:xfrm>
            <a:off x="4643437" y="2057401"/>
            <a:ext cx="3886200" cy="4409416"/>
          </a:xfrm>
          <a:prstGeom prst="roundRect">
            <a:avLst>
              <a:gd name="adj" fmla="val 16667"/>
            </a:avLst>
          </a:prstGeom>
          <a:solidFill>
            <a:srgbClr val="F6C9AC">
              <a:alpha val="42352"/>
            </a:srgbClr>
          </a:solidFill>
          <a:ln w="1270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4852988" y="2228188"/>
            <a:ext cx="34290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Run this and we get </a:t>
            </a:r>
            <a:r>
              <a:rPr lang="en-US" sz="1800" b="0" i="1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673194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Or then </a:t>
            </a:r>
            <a:r>
              <a:rPr lang="en-US" sz="1800" b="0" i="1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599213 </a:t>
            </a:r>
            <a:r>
              <a:rPr lang="en-US" sz="18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1800" b="0" i="1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879943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We expect 1000000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But get something different every run (non determinism)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4826794" y="4737196"/>
            <a:ext cx="355520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is a </a:t>
            </a:r>
            <a:r>
              <a:rPr lang="en-US" sz="2000" b="1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race condition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One way threads interfere with each others’ correct use of the shared resource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4826794" y="3973705"/>
            <a:ext cx="3429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This increment is not executing </a:t>
            </a:r>
            <a:r>
              <a:rPr lang="en-US" sz="1800" b="0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atomically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6"/>
          <p:cNvSpPr/>
          <p:nvPr/>
        </p:nvSpPr>
        <p:spPr>
          <a:xfrm>
            <a:off x="2821781" y="4250612"/>
            <a:ext cx="2005013" cy="313231"/>
          </a:xfrm>
          <a:custGeom>
            <a:avLst/>
            <a:gdLst/>
            <a:ahLst/>
            <a:cxnLst/>
            <a:rect l="l" t="t" r="r" b="b"/>
            <a:pathLst>
              <a:path w="1900238" h="501888" extrusionOk="0">
                <a:moveTo>
                  <a:pt x="1900238" y="85725"/>
                </a:moveTo>
                <a:cubicBezTo>
                  <a:pt x="1838325" y="66675"/>
                  <a:pt x="1777666" y="42931"/>
                  <a:pt x="1714500" y="28575"/>
                </a:cubicBezTo>
                <a:cubicBezTo>
                  <a:pt x="1672446" y="19017"/>
                  <a:pt x="1628538" y="20845"/>
                  <a:pt x="1585913" y="14287"/>
                </a:cubicBezTo>
                <a:cubicBezTo>
                  <a:pt x="1566505" y="11301"/>
                  <a:pt x="1547813" y="4762"/>
                  <a:pt x="1528763" y="0"/>
                </a:cubicBezTo>
                <a:cubicBezTo>
                  <a:pt x="1409700" y="4762"/>
                  <a:pt x="1290501" y="6854"/>
                  <a:pt x="1171575" y="14287"/>
                </a:cubicBezTo>
                <a:cubicBezTo>
                  <a:pt x="1137965" y="16388"/>
                  <a:pt x="1104052" y="19714"/>
                  <a:pt x="1071563" y="28575"/>
                </a:cubicBezTo>
                <a:cubicBezTo>
                  <a:pt x="1040887" y="36941"/>
                  <a:pt x="998408" y="67820"/>
                  <a:pt x="971550" y="85725"/>
                </a:cubicBezTo>
                <a:cubicBezTo>
                  <a:pt x="943454" y="127868"/>
                  <a:pt x="941364" y="137074"/>
                  <a:pt x="900113" y="171450"/>
                </a:cubicBezTo>
                <a:cubicBezTo>
                  <a:pt x="886921" y="182443"/>
                  <a:pt x="870442" y="189032"/>
                  <a:pt x="857250" y="200025"/>
                </a:cubicBezTo>
                <a:cubicBezTo>
                  <a:pt x="841728" y="212960"/>
                  <a:pt x="831200" y="231679"/>
                  <a:pt x="814388" y="242887"/>
                </a:cubicBezTo>
                <a:cubicBezTo>
                  <a:pt x="801857" y="251241"/>
                  <a:pt x="784996" y="250440"/>
                  <a:pt x="771525" y="257175"/>
                </a:cubicBezTo>
                <a:cubicBezTo>
                  <a:pt x="660745" y="312565"/>
                  <a:pt x="793531" y="264128"/>
                  <a:pt x="685800" y="300037"/>
                </a:cubicBezTo>
                <a:cubicBezTo>
                  <a:pt x="583737" y="368079"/>
                  <a:pt x="633392" y="348857"/>
                  <a:pt x="542925" y="371475"/>
                </a:cubicBezTo>
                <a:cubicBezTo>
                  <a:pt x="528638" y="381000"/>
                  <a:pt x="513254" y="389057"/>
                  <a:pt x="500063" y="400050"/>
                </a:cubicBezTo>
                <a:cubicBezTo>
                  <a:pt x="484541" y="412985"/>
                  <a:pt x="474334" y="432203"/>
                  <a:pt x="457200" y="442912"/>
                </a:cubicBezTo>
                <a:cubicBezTo>
                  <a:pt x="406006" y="474908"/>
                  <a:pt x="370395" y="471758"/>
                  <a:pt x="314325" y="485775"/>
                </a:cubicBezTo>
                <a:cubicBezTo>
                  <a:pt x="299715" y="489428"/>
                  <a:pt x="286508" y="499378"/>
                  <a:pt x="271463" y="500062"/>
                </a:cubicBezTo>
                <a:cubicBezTo>
                  <a:pt x="181069" y="504171"/>
                  <a:pt x="90488" y="500062"/>
                  <a:pt x="0" y="500062"/>
                </a:cubicBezTo>
              </a:path>
            </a:pathLst>
          </a:cu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9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/>
          <p:nvPr/>
        </p:nvSpPr>
        <p:spPr>
          <a:xfrm>
            <a:off x="304800" y="381001"/>
            <a:ext cx="8524875" cy="838200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body" idx="1"/>
          </p:nvPr>
        </p:nvSpPr>
        <p:spPr>
          <a:xfrm>
            <a:off x="457200" y="409575"/>
            <a:ext cx="8372475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Counting</a:t>
            </a:r>
            <a:endParaRPr/>
          </a:p>
        </p:txBody>
      </p:sp>
      <p:sp>
        <p:nvSpPr>
          <p:cNvPr id="260" name="Google Shape;260;p37"/>
          <p:cNvSpPr txBox="1"/>
          <p:nvPr/>
        </p:nvSpPr>
        <p:spPr>
          <a:xfrm>
            <a:off x="233363" y="1314448"/>
            <a:ext cx="79248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public class Counting {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public static void main(String[] args) throws InterruptedException {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class Counter {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int counter = 0;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public void increment() { counter++; }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public int get() { return counter; }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}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final Counter counter = new Counter();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</a:t>
            </a:r>
            <a:r>
              <a:rPr lang="en-US" sz="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class CountingThread extends Thread {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public void  run() {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   for (int x = 0; x &lt; 500000; x++) { 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       counter.increment();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} }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CountingThread t1 = new CountingThread();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CountingThread t2 = new CountingThread();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t1.start(); t2.start();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t1.join(); t2.join();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System.out.println(counter.get());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} }</a:t>
            </a:r>
            <a:endParaRPr sz="11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1" name="Google Shape;261;p37"/>
          <p:cNvSpPr txBox="1"/>
          <p:nvPr/>
        </p:nvSpPr>
        <p:spPr>
          <a:xfrm>
            <a:off x="6324600" y="391183"/>
            <a:ext cx="132440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Java threads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codes from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Marko Dvečko</a:t>
            </a:r>
            <a:endParaRPr sz="1400" b="0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7"/>
          <p:cNvSpPr/>
          <p:nvPr/>
        </p:nvSpPr>
        <p:spPr>
          <a:xfrm>
            <a:off x="4191000" y="2038351"/>
            <a:ext cx="4638675" cy="4410074"/>
          </a:xfrm>
          <a:prstGeom prst="roundRect">
            <a:avLst>
              <a:gd name="adj" fmla="val 16667"/>
            </a:avLst>
          </a:prstGeom>
          <a:solidFill>
            <a:srgbClr val="F6C9AC">
              <a:alpha val="42352"/>
            </a:srgbClr>
          </a:solidFill>
          <a:ln w="1270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7"/>
          <p:cNvSpPr txBox="1"/>
          <p:nvPr/>
        </p:nvSpPr>
        <p:spPr>
          <a:xfrm>
            <a:off x="4414836" y="2162971"/>
            <a:ext cx="41195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This increment looks atomic but at the assembly level several distinct things happen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7"/>
          <p:cNvSpPr txBox="1"/>
          <p:nvPr/>
        </p:nvSpPr>
        <p:spPr>
          <a:xfrm>
            <a:off x="4376735" y="4206582"/>
            <a:ext cx="41576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Two tasks  1 and 2 doing ++ “same time” might badly interleave these 6 actions</a:t>
            </a:r>
            <a:endParaRPr sz="18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7"/>
          <p:cNvSpPr txBox="1"/>
          <p:nvPr/>
        </p:nvSpPr>
        <p:spPr>
          <a:xfrm>
            <a:off x="4376736" y="3158632"/>
            <a:ext cx="41576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AutoNum type="arabicParenR"/>
            </a:pPr>
            <a:r>
              <a:rPr lang="en-US" sz="18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task reads a value into register (R)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AutoNum type="arabicParenR"/>
            </a:pPr>
            <a:r>
              <a:rPr lang="en-US" sz="18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1 to register  (A)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AutoNum type="arabicParenR"/>
            </a:pPr>
            <a:r>
              <a:rPr lang="en-US" sz="18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write register back to memory (W)</a:t>
            </a:r>
            <a:endParaRPr sz="1800" b="0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7"/>
          <p:cNvSpPr/>
          <p:nvPr/>
        </p:nvSpPr>
        <p:spPr>
          <a:xfrm>
            <a:off x="3657600" y="2305646"/>
            <a:ext cx="838198" cy="301576"/>
          </a:xfrm>
          <a:custGeom>
            <a:avLst/>
            <a:gdLst/>
            <a:ahLst/>
            <a:cxnLst/>
            <a:rect l="l" t="t" r="r" b="b"/>
            <a:pathLst>
              <a:path w="1900238" h="501888" extrusionOk="0">
                <a:moveTo>
                  <a:pt x="1900238" y="85725"/>
                </a:moveTo>
                <a:cubicBezTo>
                  <a:pt x="1838325" y="66675"/>
                  <a:pt x="1777666" y="42931"/>
                  <a:pt x="1714500" y="28575"/>
                </a:cubicBezTo>
                <a:cubicBezTo>
                  <a:pt x="1672446" y="19017"/>
                  <a:pt x="1628538" y="20845"/>
                  <a:pt x="1585913" y="14287"/>
                </a:cubicBezTo>
                <a:cubicBezTo>
                  <a:pt x="1566505" y="11301"/>
                  <a:pt x="1547813" y="4762"/>
                  <a:pt x="1528763" y="0"/>
                </a:cubicBezTo>
                <a:cubicBezTo>
                  <a:pt x="1409700" y="4762"/>
                  <a:pt x="1290501" y="6854"/>
                  <a:pt x="1171575" y="14287"/>
                </a:cubicBezTo>
                <a:cubicBezTo>
                  <a:pt x="1137965" y="16388"/>
                  <a:pt x="1104052" y="19714"/>
                  <a:pt x="1071563" y="28575"/>
                </a:cubicBezTo>
                <a:cubicBezTo>
                  <a:pt x="1040887" y="36941"/>
                  <a:pt x="998408" y="67820"/>
                  <a:pt x="971550" y="85725"/>
                </a:cubicBezTo>
                <a:cubicBezTo>
                  <a:pt x="943454" y="127868"/>
                  <a:pt x="941364" y="137074"/>
                  <a:pt x="900113" y="171450"/>
                </a:cubicBezTo>
                <a:cubicBezTo>
                  <a:pt x="886921" y="182443"/>
                  <a:pt x="870442" y="189032"/>
                  <a:pt x="857250" y="200025"/>
                </a:cubicBezTo>
                <a:cubicBezTo>
                  <a:pt x="841728" y="212960"/>
                  <a:pt x="831200" y="231679"/>
                  <a:pt x="814388" y="242887"/>
                </a:cubicBezTo>
                <a:cubicBezTo>
                  <a:pt x="801857" y="251241"/>
                  <a:pt x="784996" y="250440"/>
                  <a:pt x="771525" y="257175"/>
                </a:cubicBezTo>
                <a:cubicBezTo>
                  <a:pt x="660745" y="312565"/>
                  <a:pt x="793531" y="264128"/>
                  <a:pt x="685800" y="300037"/>
                </a:cubicBezTo>
                <a:cubicBezTo>
                  <a:pt x="583737" y="368079"/>
                  <a:pt x="633392" y="348857"/>
                  <a:pt x="542925" y="371475"/>
                </a:cubicBezTo>
                <a:cubicBezTo>
                  <a:pt x="528638" y="381000"/>
                  <a:pt x="513254" y="389057"/>
                  <a:pt x="500063" y="400050"/>
                </a:cubicBezTo>
                <a:cubicBezTo>
                  <a:pt x="484541" y="412985"/>
                  <a:pt x="474334" y="432203"/>
                  <a:pt x="457200" y="442912"/>
                </a:cubicBezTo>
                <a:cubicBezTo>
                  <a:pt x="406006" y="474908"/>
                  <a:pt x="370395" y="471758"/>
                  <a:pt x="314325" y="485775"/>
                </a:cubicBezTo>
                <a:cubicBezTo>
                  <a:pt x="299715" y="489428"/>
                  <a:pt x="286508" y="499378"/>
                  <a:pt x="271463" y="500062"/>
                </a:cubicBezTo>
                <a:cubicBezTo>
                  <a:pt x="181069" y="504171"/>
                  <a:pt x="90488" y="500062"/>
                  <a:pt x="0" y="500062"/>
                </a:cubicBezTo>
              </a:path>
            </a:pathLst>
          </a:cu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4431505" y="5254532"/>
            <a:ext cx="41576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R1, R2, A1, A2, W1, W2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Causes two “increments” to leave the counter with a single increase in value</a:t>
            </a:r>
            <a:endParaRPr sz="18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7"/>
          <p:cNvSpPr/>
          <p:nvPr/>
        </p:nvSpPr>
        <p:spPr>
          <a:xfrm>
            <a:off x="3071811" y="3502573"/>
            <a:ext cx="4157664" cy="1629971"/>
          </a:xfrm>
          <a:prstGeom prst="roundRect">
            <a:avLst>
              <a:gd name="adj" fmla="val 16667"/>
            </a:avLst>
          </a:prstGeom>
          <a:solidFill>
            <a:srgbClr val="E3F7FC"/>
          </a:solidFill>
          <a:ln w="12700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7"/>
          <p:cNvSpPr txBox="1"/>
          <p:nvPr/>
        </p:nvSpPr>
        <p:spPr>
          <a:xfrm>
            <a:off x="3372057" y="3786230"/>
            <a:ext cx="40026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If R2 happens before W1, any interleaving like this will leave one increment instead of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/>
        </p:nvSpPr>
        <p:spPr>
          <a:xfrm>
            <a:off x="304800" y="1371600"/>
            <a:ext cx="8153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import java.util.concurrent.atomic.AtomicInteger;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1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1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class CountingBetter {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public static void main(String[] args) throws InterruptedException {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05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final AtomicInteger counter = new AtomicInteger(0);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05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05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class CountingThread extends Thread {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public void run() {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for (int i = 0; i &lt; 500000; i++) {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counter.incrementAndGet();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} } }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1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</a:t>
            </a: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CountingThread thread1 = new CountingThread();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CountingThread thread2 = new CountingThread();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thread1.start(); thread2.start();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thread1.join(); thread2.join();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System.out.println(counter.get());</a:t>
            </a:r>
            <a:b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}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8"/>
          <p:cNvSpPr/>
          <p:nvPr/>
        </p:nvSpPr>
        <p:spPr>
          <a:xfrm>
            <a:off x="304800" y="381001"/>
            <a:ext cx="8524875" cy="685799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38"/>
          <p:cNvSpPr txBox="1">
            <a:spLocks noGrp="1"/>
          </p:cNvSpPr>
          <p:nvPr>
            <p:ph type="body" idx="1"/>
          </p:nvPr>
        </p:nvSpPr>
        <p:spPr>
          <a:xfrm>
            <a:off x="381000" y="409575"/>
            <a:ext cx="844867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CountingBetter</a:t>
            </a:r>
            <a:r>
              <a:rPr lang="en-US" sz="4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77" name="Google Shape;277;p38"/>
          <p:cNvSpPr/>
          <p:nvPr/>
        </p:nvSpPr>
        <p:spPr>
          <a:xfrm>
            <a:off x="4876800" y="3276600"/>
            <a:ext cx="3810000" cy="3367086"/>
          </a:xfrm>
          <a:prstGeom prst="roundRect">
            <a:avLst>
              <a:gd name="adj" fmla="val 16667"/>
            </a:avLst>
          </a:prstGeom>
          <a:solidFill>
            <a:srgbClr val="FAE3D5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5219700" y="3588603"/>
            <a:ext cx="3352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One solution: </a:t>
            </a:r>
            <a:r>
              <a:rPr lang="en-US" sz="2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atomic integers </a:t>
            </a: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 Java for the counter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5219700" y="4572000"/>
            <a:ext cx="34671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This method in the class allows only one thread to access the counter object for the duration of the read and update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8"/>
          <p:cNvSpPr/>
          <p:nvPr/>
        </p:nvSpPr>
        <p:spPr>
          <a:xfrm>
            <a:off x="4171951" y="3086577"/>
            <a:ext cx="1047750" cy="842486"/>
          </a:xfrm>
          <a:custGeom>
            <a:avLst/>
            <a:gdLst/>
            <a:ahLst/>
            <a:cxnLst/>
            <a:rect l="l" t="t" r="r" b="b"/>
            <a:pathLst>
              <a:path w="1057275" h="757238" extrusionOk="0">
                <a:moveTo>
                  <a:pt x="1057275" y="614363"/>
                </a:moveTo>
                <a:cubicBezTo>
                  <a:pt x="1033463" y="623888"/>
                  <a:pt x="1010403" y="635569"/>
                  <a:pt x="985838" y="642938"/>
                </a:cubicBezTo>
                <a:cubicBezTo>
                  <a:pt x="962578" y="649916"/>
                  <a:pt x="937959" y="651335"/>
                  <a:pt x="914400" y="657225"/>
                </a:cubicBezTo>
                <a:cubicBezTo>
                  <a:pt x="773703" y="692399"/>
                  <a:pt x="1021720" y="646484"/>
                  <a:pt x="785813" y="685800"/>
                </a:cubicBezTo>
                <a:cubicBezTo>
                  <a:pt x="654710" y="729502"/>
                  <a:pt x="858797" y="656451"/>
                  <a:pt x="685800" y="742950"/>
                </a:cubicBezTo>
                <a:cubicBezTo>
                  <a:pt x="668237" y="751732"/>
                  <a:pt x="647700" y="752475"/>
                  <a:pt x="628650" y="757238"/>
                </a:cubicBezTo>
                <a:cubicBezTo>
                  <a:pt x="566738" y="747713"/>
                  <a:pt x="502702" y="747347"/>
                  <a:pt x="442913" y="728663"/>
                </a:cubicBezTo>
                <a:cubicBezTo>
                  <a:pt x="423627" y="722636"/>
                  <a:pt x="415572" y="698735"/>
                  <a:pt x="400050" y="685800"/>
                </a:cubicBezTo>
                <a:cubicBezTo>
                  <a:pt x="386859" y="674807"/>
                  <a:pt x="371475" y="666750"/>
                  <a:pt x="357188" y="657225"/>
                </a:cubicBezTo>
                <a:cubicBezTo>
                  <a:pt x="347663" y="642938"/>
                  <a:pt x="337132" y="629272"/>
                  <a:pt x="328613" y="614363"/>
                </a:cubicBezTo>
                <a:cubicBezTo>
                  <a:pt x="318046" y="595871"/>
                  <a:pt x="313673" y="573575"/>
                  <a:pt x="300038" y="557213"/>
                </a:cubicBezTo>
                <a:cubicBezTo>
                  <a:pt x="289045" y="544021"/>
                  <a:pt x="271463" y="538163"/>
                  <a:pt x="257175" y="528638"/>
                </a:cubicBezTo>
                <a:cubicBezTo>
                  <a:pt x="242888" y="509588"/>
                  <a:pt x="228154" y="490865"/>
                  <a:pt x="214313" y="471488"/>
                </a:cubicBezTo>
                <a:cubicBezTo>
                  <a:pt x="204332" y="457515"/>
                  <a:pt x="197880" y="440767"/>
                  <a:pt x="185738" y="428625"/>
                </a:cubicBezTo>
                <a:cubicBezTo>
                  <a:pt x="173596" y="416483"/>
                  <a:pt x="157163" y="409575"/>
                  <a:pt x="142875" y="400050"/>
                </a:cubicBezTo>
                <a:cubicBezTo>
                  <a:pt x="104640" y="208871"/>
                  <a:pt x="156611" y="421584"/>
                  <a:pt x="100013" y="285750"/>
                </a:cubicBezTo>
                <a:cubicBezTo>
                  <a:pt x="82636" y="244045"/>
                  <a:pt x="71437" y="200025"/>
                  <a:pt x="57150" y="157163"/>
                </a:cubicBezTo>
                <a:lnTo>
                  <a:pt x="42863" y="114300"/>
                </a:lnTo>
                <a:cubicBezTo>
                  <a:pt x="38101" y="100013"/>
                  <a:pt x="32228" y="86049"/>
                  <a:pt x="28575" y="71438"/>
                </a:cubicBezTo>
                <a:cubicBezTo>
                  <a:pt x="12654" y="7754"/>
                  <a:pt x="28173" y="28173"/>
                  <a:pt x="0" y="0"/>
                </a:cubicBezTo>
              </a:path>
            </a:pathLst>
          </a:cu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3271838" y="4114800"/>
            <a:ext cx="1943100" cy="757238"/>
          </a:xfrm>
          <a:custGeom>
            <a:avLst/>
            <a:gdLst/>
            <a:ahLst/>
            <a:cxnLst/>
            <a:rect l="l" t="t" r="r" b="b"/>
            <a:pathLst>
              <a:path w="1943100" h="757238" extrusionOk="0">
                <a:moveTo>
                  <a:pt x="1943100" y="757238"/>
                </a:moveTo>
                <a:cubicBezTo>
                  <a:pt x="1933575" y="723900"/>
                  <a:pt x="1933757" y="686074"/>
                  <a:pt x="1914525" y="657225"/>
                </a:cubicBezTo>
                <a:cubicBezTo>
                  <a:pt x="1902711" y="639504"/>
                  <a:pt x="1874706" y="641029"/>
                  <a:pt x="1857375" y="628650"/>
                </a:cubicBezTo>
                <a:cubicBezTo>
                  <a:pt x="1765705" y="563173"/>
                  <a:pt x="1868052" y="599173"/>
                  <a:pt x="1757362" y="571500"/>
                </a:cubicBezTo>
                <a:lnTo>
                  <a:pt x="1671637" y="514350"/>
                </a:lnTo>
                <a:cubicBezTo>
                  <a:pt x="1657350" y="504825"/>
                  <a:pt x="1642184" y="496502"/>
                  <a:pt x="1628775" y="485775"/>
                </a:cubicBezTo>
                <a:cubicBezTo>
                  <a:pt x="1543928" y="417898"/>
                  <a:pt x="1582710" y="445541"/>
                  <a:pt x="1514475" y="400050"/>
                </a:cubicBezTo>
                <a:cubicBezTo>
                  <a:pt x="1426962" y="268782"/>
                  <a:pt x="1546556" y="429167"/>
                  <a:pt x="1443037" y="342900"/>
                </a:cubicBezTo>
                <a:cubicBezTo>
                  <a:pt x="1424744" y="327656"/>
                  <a:pt x="1417013" y="302588"/>
                  <a:pt x="1400175" y="285750"/>
                </a:cubicBezTo>
                <a:cubicBezTo>
                  <a:pt x="1378612" y="264187"/>
                  <a:pt x="1351687" y="248681"/>
                  <a:pt x="1328737" y="228600"/>
                </a:cubicBezTo>
                <a:cubicBezTo>
                  <a:pt x="1313531" y="215295"/>
                  <a:pt x="1301824" y="198143"/>
                  <a:pt x="1285875" y="185738"/>
                </a:cubicBezTo>
                <a:cubicBezTo>
                  <a:pt x="1258766" y="164654"/>
                  <a:pt x="1227624" y="149194"/>
                  <a:pt x="1200150" y="128588"/>
                </a:cubicBezTo>
                <a:cubicBezTo>
                  <a:pt x="1181100" y="114300"/>
                  <a:pt x="1163675" y="97539"/>
                  <a:pt x="1143000" y="85725"/>
                </a:cubicBezTo>
                <a:cubicBezTo>
                  <a:pt x="1129924" y="78253"/>
                  <a:pt x="1114425" y="76200"/>
                  <a:pt x="1100137" y="71438"/>
                </a:cubicBezTo>
                <a:cubicBezTo>
                  <a:pt x="1090612" y="57150"/>
                  <a:pt x="1087974" y="33625"/>
                  <a:pt x="1071562" y="28575"/>
                </a:cubicBezTo>
                <a:cubicBezTo>
                  <a:pt x="1021285" y="13105"/>
                  <a:pt x="966822" y="18656"/>
                  <a:pt x="914400" y="14288"/>
                </a:cubicBezTo>
                <a:lnTo>
                  <a:pt x="728662" y="0"/>
                </a:lnTo>
                <a:cubicBezTo>
                  <a:pt x="566737" y="4763"/>
                  <a:pt x="404428" y="2172"/>
                  <a:pt x="242887" y="14288"/>
                </a:cubicBezTo>
                <a:cubicBezTo>
                  <a:pt x="197178" y="17716"/>
                  <a:pt x="158586" y="48293"/>
                  <a:pt x="114300" y="57150"/>
                </a:cubicBezTo>
                <a:cubicBezTo>
                  <a:pt x="90487" y="61913"/>
                  <a:pt x="66421" y="65548"/>
                  <a:pt x="42862" y="71438"/>
                </a:cubicBezTo>
                <a:cubicBezTo>
                  <a:pt x="28252" y="75091"/>
                  <a:pt x="0" y="85725"/>
                  <a:pt x="0" y="85725"/>
                </a:cubicBezTo>
              </a:path>
            </a:pathLst>
          </a:custGeom>
          <a:noFill/>
          <a:ln w="41275" cap="flat" cmpd="sng">
            <a:solidFill>
              <a:srgbClr val="358B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9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/>
          <p:nvPr/>
        </p:nvSpPr>
        <p:spPr>
          <a:xfrm>
            <a:off x="304800" y="381001"/>
            <a:ext cx="8524875" cy="685799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39"/>
          <p:cNvSpPr txBox="1">
            <a:spLocks noGrp="1"/>
          </p:cNvSpPr>
          <p:nvPr>
            <p:ph type="body" idx="1"/>
          </p:nvPr>
        </p:nvSpPr>
        <p:spPr>
          <a:xfrm>
            <a:off x="380999" y="433387"/>
            <a:ext cx="8372475" cy="63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Deadlock </a:t>
            </a:r>
            <a:endParaRPr/>
          </a:p>
        </p:txBody>
      </p:sp>
      <p:sp>
        <p:nvSpPr>
          <p:cNvPr id="288" name="Google Shape;288;p39"/>
          <p:cNvSpPr txBox="1"/>
          <p:nvPr/>
        </p:nvSpPr>
        <p:spPr>
          <a:xfrm>
            <a:off x="304800" y="1371600"/>
            <a:ext cx="79248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public class Deadlock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public static void main(String[] args) throws InterruptedException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class Account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int balance = 100;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public Account(int balance) { this.balance = balance;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public synchronized void deposit(int amount) { balance += amount;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public synchronized boolean withdraw(int amount)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if (balance &gt;= amount) { balance -= amount; return true;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return false;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public synchronized boolean transfer(Account destination, int amount)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if (balance &gt;= amount)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balance -= amount;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synchronized(destination) { destination.balance += amount; };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return true;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return false;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public int getBalance() { return balance; }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9" name="Google Shape;289;p39"/>
          <p:cNvCxnSpPr/>
          <p:nvPr/>
        </p:nvCxnSpPr>
        <p:spPr>
          <a:xfrm flipH="1">
            <a:off x="2514600" y="4343400"/>
            <a:ext cx="1295400" cy="457200"/>
          </a:xfrm>
          <a:prstGeom prst="straightConnector1">
            <a:avLst/>
          </a:prstGeom>
          <a:noFill/>
          <a:ln w="28575" cap="flat" cmpd="sng">
            <a:solidFill>
              <a:srgbClr val="C000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0" name="Google Shape;290;p39"/>
          <p:cNvCxnSpPr/>
          <p:nvPr/>
        </p:nvCxnSpPr>
        <p:spPr>
          <a:xfrm flipH="1">
            <a:off x="3352800" y="4360877"/>
            <a:ext cx="685800" cy="439723"/>
          </a:xfrm>
          <a:prstGeom prst="straightConnector1">
            <a:avLst/>
          </a:prstGeom>
          <a:noFill/>
          <a:ln w="28575" cap="flat" cmpd="sng">
            <a:solidFill>
              <a:srgbClr val="C000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1" name="Google Shape;291;p39"/>
          <p:cNvSpPr/>
          <p:nvPr/>
        </p:nvSpPr>
        <p:spPr>
          <a:xfrm>
            <a:off x="1921079" y="2206291"/>
            <a:ext cx="4962607" cy="2315361"/>
          </a:xfrm>
          <a:custGeom>
            <a:avLst/>
            <a:gdLst/>
            <a:ahLst/>
            <a:cxnLst/>
            <a:rect l="l" t="t" r="r" b="b"/>
            <a:pathLst>
              <a:path w="4632900" h="2315361" extrusionOk="0">
                <a:moveTo>
                  <a:pt x="4370664" y="2315361"/>
                </a:moveTo>
                <a:cubicBezTo>
                  <a:pt x="4388363" y="2293237"/>
                  <a:pt x="4426332" y="2248259"/>
                  <a:pt x="4437776" y="2223082"/>
                </a:cubicBezTo>
                <a:cubicBezTo>
                  <a:pt x="4443676" y="2210101"/>
                  <a:pt x="4442413" y="2194893"/>
                  <a:pt x="4446165" y="2181137"/>
                </a:cubicBezTo>
                <a:cubicBezTo>
                  <a:pt x="4450818" y="2164075"/>
                  <a:pt x="4462943" y="2130803"/>
                  <a:pt x="4462943" y="2130803"/>
                </a:cubicBezTo>
                <a:cubicBezTo>
                  <a:pt x="4475114" y="1802195"/>
                  <a:pt x="4449760" y="1998977"/>
                  <a:pt x="4488110" y="1845578"/>
                </a:cubicBezTo>
                <a:cubicBezTo>
                  <a:pt x="4510868" y="1754545"/>
                  <a:pt x="4489104" y="1793753"/>
                  <a:pt x="4521666" y="1744910"/>
                </a:cubicBezTo>
                <a:cubicBezTo>
                  <a:pt x="4524462" y="1733725"/>
                  <a:pt x="4526007" y="1722149"/>
                  <a:pt x="4530055" y="1711354"/>
                </a:cubicBezTo>
                <a:cubicBezTo>
                  <a:pt x="4534446" y="1699645"/>
                  <a:pt x="4541658" y="1689183"/>
                  <a:pt x="4546833" y="1677798"/>
                </a:cubicBezTo>
                <a:cubicBezTo>
                  <a:pt x="4555645" y="1658411"/>
                  <a:pt x="4564522" y="1639015"/>
                  <a:pt x="4572000" y="1619075"/>
                </a:cubicBezTo>
                <a:cubicBezTo>
                  <a:pt x="4581315" y="1594236"/>
                  <a:pt x="4588778" y="1568741"/>
                  <a:pt x="4597167" y="1543574"/>
                </a:cubicBezTo>
                <a:cubicBezTo>
                  <a:pt x="4599963" y="1535185"/>
                  <a:pt x="4601601" y="1526316"/>
                  <a:pt x="4605556" y="1518407"/>
                </a:cubicBezTo>
                <a:lnTo>
                  <a:pt x="4622334" y="1484851"/>
                </a:lnTo>
                <a:cubicBezTo>
                  <a:pt x="4633825" y="1381429"/>
                  <a:pt x="4638802" y="1373312"/>
                  <a:pt x="4622334" y="1241570"/>
                </a:cubicBezTo>
                <a:cubicBezTo>
                  <a:pt x="4620783" y="1229161"/>
                  <a:pt x="4609947" y="1219723"/>
                  <a:pt x="4605556" y="1208014"/>
                </a:cubicBezTo>
                <a:cubicBezTo>
                  <a:pt x="4566787" y="1104630"/>
                  <a:pt x="4627991" y="1236561"/>
                  <a:pt x="4580389" y="1149291"/>
                </a:cubicBezTo>
                <a:cubicBezTo>
                  <a:pt x="4568412" y="1127334"/>
                  <a:pt x="4560707" y="1102990"/>
                  <a:pt x="4546833" y="1082179"/>
                </a:cubicBezTo>
                <a:cubicBezTo>
                  <a:pt x="4538059" y="1069017"/>
                  <a:pt x="4523694" y="1060528"/>
                  <a:pt x="4513277" y="1048623"/>
                </a:cubicBezTo>
                <a:cubicBezTo>
                  <a:pt x="4469575" y="998678"/>
                  <a:pt x="4508747" y="1028824"/>
                  <a:pt x="4462943" y="998290"/>
                </a:cubicBezTo>
                <a:cubicBezTo>
                  <a:pt x="4443093" y="963553"/>
                  <a:pt x="4433526" y="943684"/>
                  <a:pt x="4412609" y="914400"/>
                </a:cubicBezTo>
                <a:cubicBezTo>
                  <a:pt x="4404482" y="903023"/>
                  <a:pt x="4397788" y="890249"/>
                  <a:pt x="4387442" y="880844"/>
                </a:cubicBezTo>
                <a:cubicBezTo>
                  <a:pt x="4366751" y="862034"/>
                  <a:pt x="4340103" y="850283"/>
                  <a:pt x="4320330" y="830510"/>
                </a:cubicBezTo>
                <a:cubicBezTo>
                  <a:pt x="4230445" y="740625"/>
                  <a:pt x="4315647" y="820343"/>
                  <a:pt x="4253218" y="771787"/>
                </a:cubicBezTo>
                <a:cubicBezTo>
                  <a:pt x="4235978" y="758378"/>
                  <a:pt x="4220547" y="742688"/>
                  <a:pt x="4202884" y="729842"/>
                </a:cubicBezTo>
                <a:cubicBezTo>
                  <a:pt x="4189697" y="720252"/>
                  <a:pt x="4174766" y="713317"/>
                  <a:pt x="4160939" y="704675"/>
                </a:cubicBezTo>
                <a:cubicBezTo>
                  <a:pt x="4130021" y="685351"/>
                  <a:pt x="4097828" y="667828"/>
                  <a:pt x="4068660" y="645952"/>
                </a:cubicBezTo>
                <a:cubicBezTo>
                  <a:pt x="4057475" y="637563"/>
                  <a:pt x="4045496" y="630138"/>
                  <a:pt x="4035104" y="620785"/>
                </a:cubicBezTo>
                <a:cubicBezTo>
                  <a:pt x="4017468" y="604912"/>
                  <a:pt x="4003135" y="585476"/>
                  <a:pt x="3984771" y="570451"/>
                </a:cubicBezTo>
                <a:cubicBezTo>
                  <a:pt x="3972151" y="560126"/>
                  <a:pt x="3955558" y="555470"/>
                  <a:pt x="3942826" y="545284"/>
                </a:cubicBezTo>
                <a:cubicBezTo>
                  <a:pt x="3927386" y="532932"/>
                  <a:pt x="3917771" y="513620"/>
                  <a:pt x="3900881" y="503339"/>
                </a:cubicBezTo>
                <a:cubicBezTo>
                  <a:pt x="3852811" y="474079"/>
                  <a:pt x="3803266" y="445634"/>
                  <a:pt x="3749879" y="427838"/>
                </a:cubicBezTo>
                <a:cubicBezTo>
                  <a:pt x="3719271" y="417635"/>
                  <a:pt x="3706412" y="414667"/>
                  <a:pt x="3674378" y="394282"/>
                </a:cubicBezTo>
                <a:cubicBezTo>
                  <a:pt x="3659272" y="384669"/>
                  <a:pt x="3647617" y="370216"/>
                  <a:pt x="3632433" y="360726"/>
                </a:cubicBezTo>
                <a:cubicBezTo>
                  <a:pt x="3624934" y="356039"/>
                  <a:pt x="3615394" y="355820"/>
                  <a:pt x="3607266" y="352337"/>
                </a:cubicBezTo>
                <a:cubicBezTo>
                  <a:pt x="3576210" y="339027"/>
                  <a:pt x="3546900" y="321492"/>
                  <a:pt x="3514987" y="310392"/>
                </a:cubicBezTo>
                <a:cubicBezTo>
                  <a:pt x="3482318" y="299029"/>
                  <a:pt x="3447279" y="295712"/>
                  <a:pt x="3414319" y="285225"/>
                </a:cubicBezTo>
                <a:cubicBezTo>
                  <a:pt x="3385619" y="276093"/>
                  <a:pt x="3359129" y="260801"/>
                  <a:pt x="3330429" y="251669"/>
                </a:cubicBezTo>
                <a:cubicBezTo>
                  <a:pt x="3297469" y="241182"/>
                  <a:pt x="3263678" y="233285"/>
                  <a:pt x="3229761" y="226502"/>
                </a:cubicBezTo>
                <a:cubicBezTo>
                  <a:pt x="3194825" y="219515"/>
                  <a:pt x="3186840" y="218609"/>
                  <a:pt x="3154260" y="209724"/>
                </a:cubicBezTo>
                <a:cubicBezTo>
                  <a:pt x="3134620" y="204368"/>
                  <a:pt x="3114994" y="198933"/>
                  <a:pt x="3095537" y="192946"/>
                </a:cubicBezTo>
                <a:cubicBezTo>
                  <a:pt x="3012901" y="167519"/>
                  <a:pt x="3077162" y="183572"/>
                  <a:pt x="2986481" y="159390"/>
                </a:cubicBezTo>
                <a:cubicBezTo>
                  <a:pt x="2964200" y="153449"/>
                  <a:pt x="2942287" y="145158"/>
                  <a:pt x="2919369" y="142612"/>
                </a:cubicBezTo>
                <a:lnTo>
                  <a:pt x="2843868" y="134223"/>
                </a:lnTo>
                <a:cubicBezTo>
                  <a:pt x="2761011" y="101080"/>
                  <a:pt x="2826587" y="124576"/>
                  <a:pt x="2684477" y="92279"/>
                </a:cubicBezTo>
                <a:cubicBezTo>
                  <a:pt x="2661991" y="87169"/>
                  <a:pt x="2640073" y="79508"/>
                  <a:pt x="2617365" y="75501"/>
                </a:cubicBezTo>
                <a:cubicBezTo>
                  <a:pt x="2592428" y="71100"/>
                  <a:pt x="2567012" y="70071"/>
                  <a:pt x="2541864" y="67112"/>
                </a:cubicBezTo>
                <a:cubicBezTo>
                  <a:pt x="2519474" y="64478"/>
                  <a:pt x="2497035" y="62151"/>
                  <a:pt x="2474752" y="58723"/>
                </a:cubicBezTo>
                <a:cubicBezTo>
                  <a:pt x="2371947" y="42907"/>
                  <a:pt x="2499576" y="57559"/>
                  <a:pt x="2382473" y="41945"/>
                </a:cubicBezTo>
                <a:cubicBezTo>
                  <a:pt x="2357373" y="38598"/>
                  <a:pt x="2332139" y="36352"/>
                  <a:pt x="2306972" y="33556"/>
                </a:cubicBezTo>
                <a:cubicBezTo>
                  <a:pt x="2295787" y="30760"/>
                  <a:pt x="2284884" y="26353"/>
                  <a:pt x="2273416" y="25167"/>
                </a:cubicBezTo>
                <a:cubicBezTo>
                  <a:pt x="1991240" y="-4024"/>
                  <a:pt x="1874600" y="5388"/>
                  <a:pt x="1535185" y="0"/>
                </a:cubicBezTo>
                <a:lnTo>
                  <a:pt x="763398" y="8389"/>
                </a:lnTo>
                <a:cubicBezTo>
                  <a:pt x="542819" y="12551"/>
                  <a:pt x="710946" y="8742"/>
                  <a:pt x="612396" y="25167"/>
                </a:cubicBezTo>
                <a:cubicBezTo>
                  <a:pt x="590158" y="28873"/>
                  <a:pt x="567602" y="30368"/>
                  <a:pt x="545284" y="33556"/>
                </a:cubicBezTo>
                <a:cubicBezTo>
                  <a:pt x="528446" y="35961"/>
                  <a:pt x="511788" y="39540"/>
                  <a:pt x="494950" y="41945"/>
                </a:cubicBezTo>
                <a:lnTo>
                  <a:pt x="369115" y="58723"/>
                </a:lnTo>
                <a:cubicBezTo>
                  <a:pt x="360726" y="61519"/>
                  <a:pt x="352619" y="65378"/>
                  <a:pt x="343948" y="67112"/>
                </a:cubicBezTo>
                <a:cubicBezTo>
                  <a:pt x="310590" y="73784"/>
                  <a:pt x="275554" y="73132"/>
                  <a:pt x="243281" y="83890"/>
                </a:cubicBezTo>
                <a:cubicBezTo>
                  <a:pt x="199356" y="98532"/>
                  <a:pt x="226868" y="91029"/>
                  <a:pt x="159391" y="100667"/>
                </a:cubicBezTo>
                <a:cubicBezTo>
                  <a:pt x="148206" y="106260"/>
                  <a:pt x="138063" y="114825"/>
                  <a:pt x="125835" y="117445"/>
                </a:cubicBezTo>
                <a:cubicBezTo>
                  <a:pt x="91525" y="124797"/>
                  <a:pt x="44161" y="119914"/>
                  <a:pt x="8389" y="134223"/>
                </a:cubicBezTo>
                <a:cubicBezTo>
                  <a:pt x="4717" y="135692"/>
                  <a:pt x="2796" y="139816"/>
                  <a:pt x="0" y="142612"/>
                </a:cubicBezTo>
              </a:path>
            </a:pathLst>
          </a:custGeom>
          <a:noFill/>
          <a:ln w="349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9"/>
          <p:cNvSpPr/>
          <p:nvPr/>
        </p:nvSpPr>
        <p:spPr>
          <a:xfrm>
            <a:off x="1921079" y="3658522"/>
            <a:ext cx="4311941" cy="863144"/>
          </a:xfrm>
          <a:custGeom>
            <a:avLst/>
            <a:gdLst/>
            <a:ahLst/>
            <a:cxnLst/>
            <a:rect l="l" t="t" r="r" b="b"/>
            <a:pathLst>
              <a:path w="4311941" h="863144" extrusionOk="0">
                <a:moveTo>
                  <a:pt x="4169328" y="863144"/>
                </a:moveTo>
                <a:cubicBezTo>
                  <a:pt x="4205680" y="768069"/>
                  <a:pt x="4242645" y="673225"/>
                  <a:pt x="4278385" y="577918"/>
                </a:cubicBezTo>
                <a:cubicBezTo>
                  <a:pt x="4287700" y="553079"/>
                  <a:pt x="4295163" y="527584"/>
                  <a:pt x="4303552" y="502417"/>
                </a:cubicBezTo>
                <a:lnTo>
                  <a:pt x="4311941" y="477250"/>
                </a:lnTo>
                <a:cubicBezTo>
                  <a:pt x="4308250" y="425570"/>
                  <a:pt x="4309174" y="369232"/>
                  <a:pt x="4295163" y="317860"/>
                </a:cubicBezTo>
                <a:cubicBezTo>
                  <a:pt x="4290510" y="300798"/>
                  <a:pt x="4288195" y="282241"/>
                  <a:pt x="4278385" y="267526"/>
                </a:cubicBezTo>
                <a:cubicBezTo>
                  <a:pt x="4267200" y="250748"/>
                  <a:pt x="4251206" y="236322"/>
                  <a:pt x="4244829" y="217192"/>
                </a:cubicBezTo>
                <a:cubicBezTo>
                  <a:pt x="4242033" y="208803"/>
                  <a:pt x="4241964" y="198930"/>
                  <a:pt x="4236440" y="192025"/>
                </a:cubicBezTo>
                <a:cubicBezTo>
                  <a:pt x="4230142" y="184152"/>
                  <a:pt x="4218928" y="181808"/>
                  <a:pt x="4211273" y="175247"/>
                </a:cubicBezTo>
                <a:cubicBezTo>
                  <a:pt x="4190434" y="157385"/>
                  <a:pt x="4178229" y="135918"/>
                  <a:pt x="4152550" y="124913"/>
                </a:cubicBezTo>
                <a:cubicBezTo>
                  <a:pt x="4141953" y="120371"/>
                  <a:pt x="4130080" y="119691"/>
                  <a:pt x="4118994" y="116524"/>
                </a:cubicBezTo>
                <a:cubicBezTo>
                  <a:pt x="4110491" y="114095"/>
                  <a:pt x="4102107" y="111240"/>
                  <a:pt x="4093827" y="108135"/>
                </a:cubicBezTo>
                <a:cubicBezTo>
                  <a:pt x="4079727" y="102848"/>
                  <a:pt x="4066491" y="95009"/>
                  <a:pt x="4051882" y="91357"/>
                </a:cubicBezTo>
                <a:cubicBezTo>
                  <a:pt x="4010384" y="80982"/>
                  <a:pt x="3968068" y="74194"/>
                  <a:pt x="3926048" y="66190"/>
                </a:cubicBezTo>
                <a:cubicBezTo>
                  <a:pt x="3909339" y="63007"/>
                  <a:pt x="3892676" y="59073"/>
                  <a:pt x="3875714" y="57801"/>
                </a:cubicBezTo>
                <a:cubicBezTo>
                  <a:pt x="3780741" y="50678"/>
                  <a:pt x="3685526" y="47221"/>
                  <a:pt x="3590488" y="41023"/>
                </a:cubicBezTo>
                <a:cubicBezTo>
                  <a:pt x="3416193" y="29656"/>
                  <a:pt x="3558457" y="32693"/>
                  <a:pt x="3338818" y="24245"/>
                </a:cubicBezTo>
                <a:lnTo>
                  <a:pt x="3053593" y="15856"/>
                </a:lnTo>
                <a:cubicBezTo>
                  <a:pt x="2854273" y="-12618"/>
                  <a:pt x="2989793" y="3537"/>
                  <a:pt x="2558642" y="15856"/>
                </a:cubicBezTo>
                <a:cubicBezTo>
                  <a:pt x="2439989" y="19246"/>
                  <a:pt x="2428795" y="21894"/>
                  <a:pt x="2332139" y="32634"/>
                </a:cubicBezTo>
                <a:cubicBezTo>
                  <a:pt x="2309768" y="38227"/>
                  <a:pt x="2287638" y="44890"/>
                  <a:pt x="2265027" y="49412"/>
                </a:cubicBezTo>
                <a:cubicBezTo>
                  <a:pt x="2251045" y="52208"/>
                  <a:pt x="2236915" y="54343"/>
                  <a:pt x="2223082" y="57801"/>
                </a:cubicBezTo>
                <a:cubicBezTo>
                  <a:pt x="2214503" y="59946"/>
                  <a:pt x="2206459" y="63912"/>
                  <a:pt x="2197915" y="66190"/>
                </a:cubicBezTo>
                <a:cubicBezTo>
                  <a:pt x="2164494" y="75102"/>
                  <a:pt x="2130669" y="82445"/>
                  <a:pt x="2097248" y="91357"/>
                </a:cubicBezTo>
                <a:cubicBezTo>
                  <a:pt x="2088704" y="93635"/>
                  <a:pt x="2080612" y="97419"/>
                  <a:pt x="2072081" y="99746"/>
                </a:cubicBezTo>
                <a:cubicBezTo>
                  <a:pt x="2049834" y="105813"/>
                  <a:pt x="2027216" y="110457"/>
                  <a:pt x="2004969" y="116524"/>
                </a:cubicBezTo>
                <a:cubicBezTo>
                  <a:pt x="1996438" y="118851"/>
                  <a:pt x="1988333" y="122586"/>
                  <a:pt x="1979802" y="124913"/>
                </a:cubicBezTo>
                <a:cubicBezTo>
                  <a:pt x="1957555" y="130980"/>
                  <a:pt x="1935223" y="136793"/>
                  <a:pt x="1912690" y="141691"/>
                </a:cubicBezTo>
                <a:cubicBezTo>
                  <a:pt x="1870891" y="150778"/>
                  <a:pt x="1827436" y="153331"/>
                  <a:pt x="1786855" y="166858"/>
                </a:cubicBezTo>
                <a:cubicBezTo>
                  <a:pt x="1748520" y="179636"/>
                  <a:pt x="1747560" y="180671"/>
                  <a:pt x="1694576" y="192025"/>
                </a:cubicBezTo>
                <a:cubicBezTo>
                  <a:pt x="1677944" y="195589"/>
                  <a:pt x="1660846" y="196724"/>
                  <a:pt x="1644242" y="200414"/>
                </a:cubicBezTo>
                <a:cubicBezTo>
                  <a:pt x="1550093" y="221336"/>
                  <a:pt x="1769018" y="200520"/>
                  <a:pt x="1518407" y="225581"/>
                </a:cubicBezTo>
                <a:lnTo>
                  <a:pt x="1434517" y="233970"/>
                </a:lnTo>
                <a:cubicBezTo>
                  <a:pt x="1353208" y="243536"/>
                  <a:pt x="1377196" y="246822"/>
                  <a:pt x="1275127" y="250748"/>
                </a:cubicBezTo>
                <a:cubicBezTo>
                  <a:pt x="1163321" y="255048"/>
                  <a:pt x="1051420" y="256341"/>
                  <a:pt x="939567" y="259137"/>
                </a:cubicBezTo>
                <a:cubicBezTo>
                  <a:pt x="880509" y="265699"/>
                  <a:pt x="854603" y="268228"/>
                  <a:pt x="796954" y="275915"/>
                </a:cubicBezTo>
                <a:cubicBezTo>
                  <a:pt x="777354" y="278528"/>
                  <a:pt x="757906" y="282337"/>
                  <a:pt x="738231" y="284304"/>
                </a:cubicBezTo>
                <a:cubicBezTo>
                  <a:pt x="635720" y="294555"/>
                  <a:pt x="540708" y="296539"/>
                  <a:pt x="436227" y="301082"/>
                </a:cubicBezTo>
                <a:lnTo>
                  <a:pt x="385893" y="309471"/>
                </a:lnTo>
                <a:cubicBezTo>
                  <a:pt x="366350" y="312478"/>
                  <a:pt x="346505" y="313717"/>
                  <a:pt x="327171" y="317860"/>
                </a:cubicBezTo>
                <a:cubicBezTo>
                  <a:pt x="307265" y="322126"/>
                  <a:pt x="288088" y="329282"/>
                  <a:pt x="268448" y="334638"/>
                </a:cubicBezTo>
                <a:cubicBezTo>
                  <a:pt x="173718" y="360473"/>
                  <a:pt x="304744" y="323467"/>
                  <a:pt x="192947" y="351416"/>
                </a:cubicBezTo>
                <a:cubicBezTo>
                  <a:pt x="110340" y="372068"/>
                  <a:pt x="255951" y="345110"/>
                  <a:pt x="117446" y="368194"/>
                </a:cubicBezTo>
                <a:lnTo>
                  <a:pt x="67112" y="401750"/>
                </a:lnTo>
                <a:lnTo>
                  <a:pt x="41945" y="418528"/>
                </a:lnTo>
                <a:cubicBezTo>
                  <a:pt x="32269" y="447555"/>
                  <a:pt x="38746" y="445295"/>
                  <a:pt x="8389" y="460472"/>
                </a:cubicBezTo>
                <a:cubicBezTo>
                  <a:pt x="5888" y="461722"/>
                  <a:pt x="2796" y="460472"/>
                  <a:pt x="0" y="460472"/>
                </a:cubicBezTo>
              </a:path>
            </a:pathLst>
          </a:custGeom>
          <a:noFill/>
          <a:ln w="317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93" name="Google Shape;293;p39"/>
          <p:cNvGrpSpPr/>
          <p:nvPr/>
        </p:nvGrpSpPr>
        <p:grpSpPr>
          <a:xfrm>
            <a:off x="5257800" y="4519614"/>
            <a:ext cx="3352800" cy="1454270"/>
            <a:chOff x="5257800" y="4519614"/>
            <a:chExt cx="3352800" cy="1454270"/>
          </a:xfrm>
        </p:grpSpPr>
        <p:sp>
          <p:nvSpPr>
            <p:cNvPr id="294" name="Google Shape;294;p39"/>
            <p:cNvSpPr/>
            <p:nvPr/>
          </p:nvSpPr>
          <p:spPr>
            <a:xfrm>
              <a:off x="5257800" y="4519614"/>
              <a:ext cx="3352800" cy="1454270"/>
            </a:xfrm>
            <a:prstGeom prst="roundRect">
              <a:avLst>
                <a:gd name="adj" fmla="val 16667"/>
              </a:avLst>
            </a:prstGeom>
            <a:solidFill>
              <a:srgbClr val="FAE3D5">
                <a:alpha val="53333"/>
              </a:srgbClr>
            </a:solidFill>
            <a:ln w="12700" cap="rnd" cmpd="sng">
              <a:solidFill>
                <a:srgbClr val="0230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5" name="Google Shape;295;p39"/>
            <p:cNvSpPr txBox="1"/>
            <p:nvPr/>
          </p:nvSpPr>
          <p:spPr>
            <a:xfrm>
              <a:off x="5424700" y="4648200"/>
              <a:ext cx="283076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Problem when one Account obj wants to send to a different Account obj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/>
          <p:nvPr/>
        </p:nvSpPr>
        <p:spPr>
          <a:xfrm>
            <a:off x="304800" y="1371600"/>
            <a:ext cx="79248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"/>
              <a:buFont typeface="Noto Sans Symbols"/>
              <a:buNone/>
            </a:pPr>
            <a:endParaRPr sz="7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final Account bob = new Account(200000);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final Account joe = new Account(300000);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endParaRPr sz="13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class FirstTransfer extends Thread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public void run()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for (int i = 0; i &lt; 100000; i++)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bob.transfer(joe, 2);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} }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class SecondTransfer extends Thread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public void run()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for (int i = 0; i &lt; 100000; i++)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joe.transfer(bob, 1);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} }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endParaRPr sz="13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FirstTransfer thread1 = new FirstTransfer();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SecondTransfer thread2 = new SecondTransfer();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thread1.start(); thread2.start();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thread1.join(); thread2.join();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System.out.println("Bob's balance: " + bob.getBalance());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System.out.println("Joe's balance: " + joe.getBalance());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0"/>
          <p:cNvSpPr/>
          <p:nvPr/>
        </p:nvSpPr>
        <p:spPr>
          <a:xfrm>
            <a:off x="304800" y="381001"/>
            <a:ext cx="8524875" cy="685797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40"/>
          <p:cNvSpPr txBox="1">
            <a:spLocks noGrp="1"/>
          </p:cNvSpPr>
          <p:nvPr>
            <p:ph type="body" idx="1"/>
          </p:nvPr>
        </p:nvSpPr>
        <p:spPr>
          <a:xfrm>
            <a:off x="380999" y="433387"/>
            <a:ext cx="8372475" cy="63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9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Deadlock </a:t>
            </a:r>
            <a:r>
              <a:rPr lang="en-US" b="1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(cont.) </a:t>
            </a:r>
            <a:endParaRPr/>
          </a:p>
        </p:txBody>
      </p:sp>
      <p:grpSp>
        <p:nvGrpSpPr>
          <p:cNvPr id="303" name="Google Shape;303;p40"/>
          <p:cNvGrpSpPr/>
          <p:nvPr/>
        </p:nvGrpSpPr>
        <p:grpSpPr>
          <a:xfrm>
            <a:off x="5181600" y="3429000"/>
            <a:ext cx="3352800" cy="1454270"/>
            <a:chOff x="5257800" y="4519614"/>
            <a:chExt cx="3352800" cy="1454270"/>
          </a:xfrm>
        </p:grpSpPr>
        <p:sp>
          <p:nvSpPr>
            <p:cNvPr id="304" name="Google Shape;304;p40"/>
            <p:cNvSpPr/>
            <p:nvPr/>
          </p:nvSpPr>
          <p:spPr>
            <a:xfrm>
              <a:off x="5257800" y="4519614"/>
              <a:ext cx="3352800" cy="1454270"/>
            </a:xfrm>
            <a:prstGeom prst="roundRect">
              <a:avLst>
                <a:gd name="adj" fmla="val 16667"/>
              </a:avLst>
            </a:prstGeom>
            <a:solidFill>
              <a:srgbClr val="FAE3D5">
                <a:alpha val="53333"/>
              </a:srgbClr>
            </a:solidFill>
            <a:ln w="12700" cap="rnd" cmpd="sng">
              <a:solidFill>
                <a:srgbClr val="0230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5" name="Google Shape;305;p40"/>
            <p:cNvSpPr txBox="1"/>
            <p:nvPr/>
          </p:nvSpPr>
          <p:spPr>
            <a:xfrm>
              <a:off x="5424700" y="4648200"/>
              <a:ext cx="283076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Two different objects, and sync methods are object level, not class level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06" name="Google Shape;306;p40"/>
          <p:cNvCxnSpPr/>
          <p:nvPr/>
        </p:nvCxnSpPr>
        <p:spPr>
          <a:xfrm rot="10800000">
            <a:off x="2438400" y="3007165"/>
            <a:ext cx="2750890" cy="621540"/>
          </a:xfrm>
          <a:prstGeom prst="straightConnector1">
            <a:avLst/>
          </a:prstGeom>
          <a:noFill/>
          <a:ln w="31750" cap="flat" cmpd="sng">
            <a:solidFill>
              <a:srgbClr val="4F7617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7" name="Google Shape;307;p40"/>
          <p:cNvCxnSpPr/>
          <p:nvPr/>
        </p:nvCxnSpPr>
        <p:spPr>
          <a:xfrm rot="10800000">
            <a:off x="3733800" y="1524000"/>
            <a:ext cx="2488618" cy="1899530"/>
          </a:xfrm>
          <a:prstGeom prst="straightConnector1">
            <a:avLst/>
          </a:prstGeom>
          <a:noFill/>
          <a:ln w="31750" cap="flat" cmpd="sng">
            <a:solidFill>
              <a:srgbClr val="C000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8" name="Google Shape;308;p40"/>
          <p:cNvCxnSpPr/>
          <p:nvPr/>
        </p:nvCxnSpPr>
        <p:spPr>
          <a:xfrm flipH="1">
            <a:off x="2438400" y="3889515"/>
            <a:ext cx="2743200" cy="294963"/>
          </a:xfrm>
          <a:prstGeom prst="straightConnector1">
            <a:avLst/>
          </a:prstGeom>
          <a:noFill/>
          <a:ln w="31750" cap="flat" cmpd="sng">
            <a:solidFill>
              <a:srgbClr val="4F7617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9" name="Google Shape;309;p40"/>
          <p:cNvCxnSpPr/>
          <p:nvPr/>
        </p:nvCxnSpPr>
        <p:spPr>
          <a:xfrm rot="10800000">
            <a:off x="3733800" y="1828800"/>
            <a:ext cx="1733887" cy="1594730"/>
          </a:xfrm>
          <a:prstGeom prst="straightConnector1">
            <a:avLst/>
          </a:prstGeom>
          <a:noFill/>
          <a:ln w="31750" cap="flat" cmpd="sng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0" name="Google Shape;310;p40"/>
          <p:cNvSpPr/>
          <p:nvPr/>
        </p:nvSpPr>
        <p:spPr>
          <a:xfrm>
            <a:off x="3429000" y="3317935"/>
            <a:ext cx="1564366" cy="762000"/>
          </a:xfrm>
          <a:prstGeom prst="ellipse">
            <a:avLst/>
          </a:prstGeom>
          <a:solidFill>
            <a:srgbClr val="E3F7FC">
              <a:alpha val="40000"/>
            </a:srgbClr>
          </a:solidFill>
          <a:ln w="12700" cap="rnd" cmpd="sng">
            <a:solidFill>
              <a:srgbClr val="023046">
                <a:alpha val="28235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rgbClr val="094B3D"/>
                </a:solidFill>
                <a:latin typeface="Arial"/>
                <a:ea typeface="Arial"/>
                <a:cs typeface="Arial"/>
                <a:sym typeface="Arial"/>
              </a:rPr>
              <a:t>concurrent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/>
          <p:nvPr/>
        </p:nvSpPr>
        <p:spPr>
          <a:xfrm>
            <a:off x="304800" y="381001"/>
            <a:ext cx="8524875" cy="761999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1"/>
          </p:nvPr>
        </p:nvSpPr>
        <p:spPr>
          <a:xfrm>
            <a:off x="342901" y="457200"/>
            <a:ext cx="3009900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Semaphore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1"/>
          <p:cNvSpPr txBox="1"/>
          <p:nvPr/>
        </p:nvSpPr>
        <p:spPr>
          <a:xfrm>
            <a:off x="300163" y="1813145"/>
            <a:ext cx="7571449" cy="126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95478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Programming mechanism to control mutually exclusive access of concurrent tasks on a shared resource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integer which in its simplest form is binary… contains 0 or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Initialized to 1, and counts the number of available “free” 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standard atomic operations: wait (P), and signal (V)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1"/>
          <p:cNvSpPr txBox="1"/>
          <p:nvPr/>
        </p:nvSpPr>
        <p:spPr>
          <a:xfrm>
            <a:off x="300163" y="1279743"/>
            <a:ext cx="7848600" cy="44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1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Proposed by E. W. Dijkstra, 1962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1"/>
          <p:cNvSpPr txBox="1"/>
          <p:nvPr/>
        </p:nvSpPr>
        <p:spPr>
          <a:xfrm>
            <a:off x="342900" y="3254154"/>
            <a:ext cx="3840079" cy="301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P (Semaphore s)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// process wants to use a critical resource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while (s &lt;= 0)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     // no operation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     // some other task has  shared resource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s-- ;  // atomic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// num in critical section, has access 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// the shared resource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1"/>
          <p:cNvSpPr txBox="1"/>
          <p:nvPr/>
        </p:nvSpPr>
        <p:spPr>
          <a:xfrm>
            <a:off x="4085887" y="3254154"/>
            <a:ext cx="4486614" cy="187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8B56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58B56"/>
                </a:solidFill>
                <a:latin typeface="Arial"/>
                <a:ea typeface="Arial"/>
                <a:cs typeface="Arial"/>
                <a:sym typeface="Arial"/>
              </a:rPr>
              <a:t>V (Semaphore s)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8B56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58B56"/>
                </a:solidFill>
                <a:latin typeface="Arial"/>
                <a:ea typeface="Arial"/>
                <a:cs typeface="Arial"/>
                <a:sym typeface="Arial"/>
              </a:rPr>
              <a:t>    s++ ;  // atomic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8B56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58B56"/>
                </a:solidFill>
                <a:latin typeface="Arial"/>
                <a:ea typeface="Arial"/>
                <a:cs typeface="Arial"/>
                <a:sym typeface="Arial"/>
              </a:rPr>
              <a:t>             // task doing the V is releasing the shared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8B56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58B56"/>
                </a:solidFill>
                <a:latin typeface="Arial"/>
                <a:ea typeface="Arial"/>
                <a:cs typeface="Arial"/>
                <a:sym typeface="Arial"/>
              </a:rPr>
              <a:t>             // resource, and leaving the critical section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8B56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58B56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41"/>
          <p:cNvGrpSpPr/>
          <p:nvPr/>
        </p:nvGrpSpPr>
        <p:grpSpPr>
          <a:xfrm>
            <a:off x="5120440" y="5050158"/>
            <a:ext cx="2514600" cy="1503042"/>
            <a:chOff x="4572000" y="5334000"/>
            <a:chExt cx="2743200" cy="838200"/>
          </a:xfrm>
        </p:grpSpPr>
        <p:sp>
          <p:nvSpPr>
            <p:cNvPr id="322" name="Google Shape;322;p41"/>
            <p:cNvSpPr/>
            <p:nvPr/>
          </p:nvSpPr>
          <p:spPr>
            <a:xfrm>
              <a:off x="4572000" y="5334000"/>
              <a:ext cx="2743200" cy="838200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15294"/>
              </a:srgbClr>
            </a:solidFill>
            <a:ln w="12700" cap="rnd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3" name="Google Shape;323;p41"/>
            <p:cNvSpPr txBox="1"/>
            <p:nvPr/>
          </p:nvSpPr>
          <p:spPr>
            <a:xfrm>
              <a:off x="4752887" y="5431176"/>
              <a:ext cx="2443771" cy="291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almost . . .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41"/>
          <p:cNvSpPr/>
          <p:nvPr/>
        </p:nvSpPr>
        <p:spPr>
          <a:xfrm flipH="1">
            <a:off x="2299034" y="4193070"/>
            <a:ext cx="3276600" cy="838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C000">
              <a:alpha val="13333"/>
            </a:srgbClr>
          </a:solidFill>
          <a:ln w="12700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5130090" y="5801679"/>
            <a:ext cx="2514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“spin waiting”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2852863" y="442766"/>
            <a:ext cx="1371600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None/>
            </a:pPr>
            <a:r>
              <a:rPr lang="en-US" sz="3600" b="1" i="1" u="none" strike="noStrike" cap="none">
                <a:solidFill>
                  <a:srgbClr val="22C4ED"/>
                </a:solidFill>
                <a:latin typeface="Arial"/>
                <a:ea typeface="Arial"/>
                <a:cs typeface="Arial"/>
                <a:sym typeface="Arial"/>
              </a:rPr>
              <a:t>-ish</a:t>
            </a:r>
            <a:endParaRPr sz="4000" b="0" i="1" u="none" strike="noStrike" cap="none">
              <a:solidFill>
                <a:srgbClr val="22C4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/>
          <p:nvPr/>
        </p:nvSpPr>
        <p:spPr>
          <a:xfrm>
            <a:off x="304800" y="381001"/>
            <a:ext cx="8524875" cy="761999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2"/>
          <p:cNvSpPr txBox="1">
            <a:spLocks noGrp="1"/>
          </p:cNvSpPr>
          <p:nvPr>
            <p:ph type="body" idx="1"/>
          </p:nvPr>
        </p:nvSpPr>
        <p:spPr>
          <a:xfrm>
            <a:off x="342901" y="457200"/>
            <a:ext cx="3009900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Semaphore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2"/>
          <p:cNvSpPr txBox="1"/>
          <p:nvPr/>
        </p:nvSpPr>
        <p:spPr>
          <a:xfrm>
            <a:off x="300163" y="1721291"/>
            <a:ext cx="7571449" cy="187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95478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semaphore has an associated queue of tasks/threads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Spin wait is replaced with a task being suspended and waiting inactive is a queue of tasks; if s == 0 ( the resource is busy ) the task is put on the queue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tasks in queue are waiting on the same semaphore, waiting for the protected resource to come available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FIFO queue to ensure lack of starvation (every task eventually gets the resource)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op checks queue and wakes first task… or else increments s variable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 txBox="1"/>
          <p:nvPr/>
        </p:nvSpPr>
        <p:spPr>
          <a:xfrm>
            <a:off x="300163" y="1279743"/>
            <a:ext cx="7848600" cy="44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1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Fix for spin wait: task queue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2"/>
          <p:cNvSpPr txBox="1"/>
          <p:nvPr/>
        </p:nvSpPr>
        <p:spPr>
          <a:xfrm>
            <a:off x="342901" y="3594983"/>
            <a:ext cx="3840079" cy="301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P (Semaphore s)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// process wants to use a critical resource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if (s &lt;= 0)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     // this task is put on s wait 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     // and suspended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// when task gets here, it has been taken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// off s wait que and awakened (OS op)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    s-- ;  // atomic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442C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BE442C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2"/>
          <p:cNvSpPr txBox="1"/>
          <p:nvPr/>
        </p:nvSpPr>
        <p:spPr>
          <a:xfrm>
            <a:off x="4308684" y="3594983"/>
            <a:ext cx="3840079" cy="187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8B56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58B56"/>
                </a:solidFill>
                <a:latin typeface="Arial"/>
                <a:ea typeface="Arial"/>
                <a:cs typeface="Arial"/>
                <a:sym typeface="Arial"/>
              </a:rPr>
              <a:t>V (Semaphore s)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8B56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58B56"/>
                </a:solidFill>
                <a:latin typeface="Arial"/>
                <a:ea typeface="Arial"/>
                <a:cs typeface="Arial"/>
                <a:sym typeface="Arial"/>
              </a:rPr>
              <a:t>    if empty(s.que) { s++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8B56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58B56"/>
                </a:solidFill>
                <a:latin typeface="Arial"/>
                <a:ea typeface="Arial"/>
                <a:cs typeface="Arial"/>
                <a:sym typeface="Arial"/>
              </a:rPr>
              <a:t>    else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8B56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58B56"/>
                </a:solidFill>
                <a:latin typeface="Arial"/>
                <a:ea typeface="Arial"/>
                <a:cs typeface="Arial"/>
                <a:sym typeface="Arial"/>
              </a:rPr>
              <a:t>       // head of s.que is taken off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8B56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58B56"/>
                </a:solidFill>
                <a:latin typeface="Arial"/>
                <a:ea typeface="Arial"/>
                <a:cs typeface="Arial"/>
                <a:sym typeface="Arial"/>
              </a:rPr>
              <a:t>       // and awakened     to execute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8B56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58B56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2"/>
          <p:cNvSpPr/>
          <p:nvPr/>
        </p:nvSpPr>
        <p:spPr>
          <a:xfrm>
            <a:off x="3886200" y="4953000"/>
            <a:ext cx="2438400" cy="990600"/>
          </a:xfrm>
          <a:custGeom>
            <a:avLst/>
            <a:gdLst/>
            <a:ahLst/>
            <a:cxnLst/>
            <a:rect l="l" t="t" r="r" b="b"/>
            <a:pathLst>
              <a:path w="2285125" h="990600" extrusionOk="0">
                <a:moveTo>
                  <a:pt x="2190750" y="0"/>
                </a:moveTo>
                <a:cubicBezTo>
                  <a:pt x="2192072" y="19828"/>
                  <a:pt x="2194062" y="143286"/>
                  <a:pt x="2209800" y="190500"/>
                </a:cubicBezTo>
                <a:cubicBezTo>
                  <a:pt x="2214290" y="203970"/>
                  <a:pt x="2224360" y="215130"/>
                  <a:pt x="2228850" y="228600"/>
                </a:cubicBezTo>
                <a:cubicBezTo>
                  <a:pt x="2265227" y="337732"/>
                  <a:pt x="2227015" y="273472"/>
                  <a:pt x="2266950" y="333375"/>
                </a:cubicBezTo>
                <a:cubicBezTo>
                  <a:pt x="2297898" y="457168"/>
                  <a:pt x="2283411" y="384330"/>
                  <a:pt x="2266950" y="647700"/>
                </a:cubicBezTo>
                <a:cubicBezTo>
                  <a:pt x="2266324" y="657721"/>
                  <a:pt x="2262301" y="667498"/>
                  <a:pt x="2257425" y="676275"/>
                </a:cubicBezTo>
                <a:cubicBezTo>
                  <a:pt x="2224741" y="735106"/>
                  <a:pt x="2232492" y="724647"/>
                  <a:pt x="2190750" y="752475"/>
                </a:cubicBezTo>
                <a:cubicBezTo>
                  <a:pt x="2184400" y="762000"/>
                  <a:pt x="2179150" y="772358"/>
                  <a:pt x="2171700" y="781050"/>
                </a:cubicBezTo>
                <a:cubicBezTo>
                  <a:pt x="2160011" y="794687"/>
                  <a:pt x="2144039" y="804535"/>
                  <a:pt x="2133600" y="819150"/>
                </a:cubicBezTo>
                <a:cubicBezTo>
                  <a:pt x="2127764" y="827320"/>
                  <a:pt x="2129337" y="839174"/>
                  <a:pt x="2124075" y="847725"/>
                </a:cubicBezTo>
                <a:cubicBezTo>
                  <a:pt x="2062657" y="947529"/>
                  <a:pt x="2091313" y="931671"/>
                  <a:pt x="2028825" y="952500"/>
                </a:cubicBezTo>
                <a:cubicBezTo>
                  <a:pt x="2019300" y="962025"/>
                  <a:pt x="2013125" y="977114"/>
                  <a:pt x="2000250" y="981075"/>
                </a:cubicBezTo>
                <a:cubicBezTo>
                  <a:pt x="1969753" y="990459"/>
                  <a:pt x="1936908" y="990600"/>
                  <a:pt x="1905000" y="990600"/>
                </a:cubicBezTo>
                <a:cubicBezTo>
                  <a:pt x="1812870" y="990600"/>
                  <a:pt x="1720850" y="984250"/>
                  <a:pt x="1628775" y="981075"/>
                </a:cubicBezTo>
                <a:cubicBezTo>
                  <a:pt x="1619250" y="974725"/>
                  <a:pt x="1610661" y="966674"/>
                  <a:pt x="1600200" y="962025"/>
                </a:cubicBezTo>
                <a:cubicBezTo>
                  <a:pt x="1540029" y="935282"/>
                  <a:pt x="1535871" y="944953"/>
                  <a:pt x="1466850" y="933450"/>
                </a:cubicBezTo>
                <a:cubicBezTo>
                  <a:pt x="1421497" y="925891"/>
                  <a:pt x="1422413" y="917578"/>
                  <a:pt x="1371600" y="904875"/>
                </a:cubicBezTo>
                <a:lnTo>
                  <a:pt x="1333500" y="895350"/>
                </a:lnTo>
                <a:cubicBezTo>
                  <a:pt x="1323975" y="889000"/>
                  <a:pt x="1315447" y="880809"/>
                  <a:pt x="1304925" y="876300"/>
                </a:cubicBezTo>
                <a:cubicBezTo>
                  <a:pt x="1292893" y="871143"/>
                  <a:pt x="1279412" y="870371"/>
                  <a:pt x="1266825" y="866775"/>
                </a:cubicBezTo>
                <a:cubicBezTo>
                  <a:pt x="1195743" y="846466"/>
                  <a:pt x="1291846" y="863205"/>
                  <a:pt x="1152525" y="847725"/>
                </a:cubicBezTo>
                <a:cubicBezTo>
                  <a:pt x="1139825" y="841375"/>
                  <a:pt x="1127895" y="833165"/>
                  <a:pt x="1114425" y="828675"/>
                </a:cubicBezTo>
                <a:cubicBezTo>
                  <a:pt x="1089587" y="820396"/>
                  <a:pt x="1038225" y="809625"/>
                  <a:pt x="1038225" y="809625"/>
                </a:cubicBezTo>
                <a:lnTo>
                  <a:pt x="981075" y="771525"/>
                </a:lnTo>
                <a:cubicBezTo>
                  <a:pt x="971550" y="765175"/>
                  <a:pt x="963859" y="753895"/>
                  <a:pt x="952500" y="752475"/>
                </a:cubicBezTo>
                <a:cubicBezTo>
                  <a:pt x="916846" y="748018"/>
                  <a:pt x="865597" y="743495"/>
                  <a:pt x="828675" y="733425"/>
                </a:cubicBezTo>
                <a:cubicBezTo>
                  <a:pt x="681875" y="693389"/>
                  <a:pt x="833150" y="735414"/>
                  <a:pt x="742950" y="695325"/>
                </a:cubicBezTo>
                <a:cubicBezTo>
                  <a:pt x="724600" y="687170"/>
                  <a:pt x="685800" y="676275"/>
                  <a:pt x="685800" y="676275"/>
                </a:cubicBezTo>
                <a:cubicBezTo>
                  <a:pt x="612228" y="621096"/>
                  <a:pt x="669667" y="653522"/>
                  <a:pt x="523875" y="638175"/>
                </a:cubicBezTo>
                <a:cubicBezTo>
                  <a:pt x="504668" y="636153"/>
                  <a:pt x="485543" y="632993"/>
                  <a:pt x="466725" y="628650"/>
                </a:cubicBezTo>
                <a:cubicBezTo>
                  <a:pt x="396517" y="612448"/>
                  <a:pt x="375801" y="594385"/>
                  <a:pt x="295275" y="590550"/>
                </a:cubicBezTo>
                <a:cubicBezTo>
                  <a:pt x="196961" y="585868"/>
                  <a:pt x="98425" y="590550"/>
                  <a:pt x="0" y="590550"/>
                </a:cubicBezTo>
              </a:path>
            </a:pathLst>
          </a:custGeom>
          <a:noFill/>
          <a:ln w="47625" cap="flat" cmpd="sng">
            <a:solidFill>
              <a:srgbClr val="22C4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3"/>
          <p:cNvSpPr/>
          <p:nvPr/>
        </p:nvSpPr>
        <p:spPr>
          <a:xfrm>
            <a:off x="304800" y="381001"/>
            <a:ext cx="8524875" cy="761999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43"/>
          <p:cNvSpPr txBox="1">
            <a:spLocks noGrp="1"/>
          </p:cNvSpPr>
          <p:nvPr>
            <p:ph type="body" idx="1"/>
          </p:nvPr>
        </p:nvSpPr>
        <p:spPr>
          <a:xfrm>
            <a:off x="342900" y="457200"/>
            <a:ext cx="8343899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Semaphore Variant, Generalization 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3"/>
          <p:cNvSpPr txBox="1"/>
          <p:nvPr/>
        </p:nvSpPr>
        <p:spPr>
          <a:xfrm>
            <a:off x="300163" y="1568891"/>
            <a:ext cx="7571449" cy="460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95478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Semaphore initialized to 1 is called a </a:t>
            </a:r>
            <a:r>
              <a:rPr lang="en-US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binary semaphore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often colloquially termed a “mutex” or “mutex lock”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Mutex is binary ... resource is locked, or not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Assumption in using a true mutex is that the task that takes the lock must also be the task that releases the lock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Semaphore can generalize to cover more than one resource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Simply initialize the semaphore value to more than 1… </a:t>
            </a:r>
            <a:r>
              <a:rPr lang="en-US" sz="18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if you have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some resource that requires mutual exclusion then set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s=K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start.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operation decrements </a:t>
            </a:r>
            <a:r>
              <a:rPr lang="en-US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until </a:t>
            </a:r>
            <a:r>
              <a:rPr lang="en-US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becomes 0, which signals that K tasks are using the K resources concurrently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operation increments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Semaphore initialized to K &gt; 1 is called a </a:t>
            </a:r>
            <a:r>
              <a:rPr lang="en-US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counting semaphore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3"/>
          <p:cNvSpPr txBox="1"/>
          <p:nvPr/>
        </p:nvSpPr>
        <p:spPr>
          <a:xfrm>
            <a:off x="300163" y="1151102"/>
            <a:ext cx="7848600" cy="44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1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Mutex, and more than 1 resource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/>
          <p:nvPr/>
        </p:nvSpPr>
        <p:spPr>
          <a:xfrm>
            <a:off x="304800" y="381001"/>
            <a:ext cx="8524875" cy="838200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12"/>
          <p:cNvSpPr txBox="1">
            <a:spLocks noGrp="1"/>
          </p:cNvSpPr>
          <p:nvPr>
            <p:ph type="body" idx="1"/>
          </p:nvPr>
        </p:nvSpPr>
        <p:spPr>
          <a:xfrm>
            <a:off x="457200" y="323555"/>
            <a:ext cx="8372475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Shared Data State</a:t>
            </a:r>
            <a:endParaRPr/>
          </a:p>
        </p:txBody>
      </p:sp>
      <p:sp>
        <p:nvSpPr>
          <p:cNvPr id="153" name="Google Shape;153;p12"/>
          <p:cNvSpPr txBox="1"/>
          <p:nvPr/>
        </p:nvSpPr>
        <p:spPr>
          <a:xfrm>
            <a:off x="304799" y="4572000"/>
            <a:ext cx="78486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Concurrent tasks might be larger (processes) or medium (threads)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"/>
              <a:buFont typeface="Noto Sans Symbols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usually used for fine-grained parallelism</a:t>
            </a:r>
            <a:endParaRPr sz="20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4" name="Google Shape;154;p12"/>
          <p:cNvSpPr txBox="1"/>
          <p:nvPr/>
        </p:nvSpPr>
        <p:spPr>
          <a:xfrm>
            <a:off x="302622" y="1320757"/>
            <a:ext cx="7848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Shared read/write variables or data blocks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"/>
          <p:cNvSpPr txBox="1"/>
          <p:nvPr/>
        </p:nvSpPr>
        <p:spPr>
          <a:xfrm>
            <a:off x="302622" y="2021660"/>
            <a:ext cx="7848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Scoping must allow data visibility to different code blocks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2"/>
          <p:cNvSpPr txBox="1"/>
          <p:nvPr/>
        </p:nvSpPr>
        <p:spPr>
          <a:xfrm>
            <a:off x="304799" y="2707460"/>
            <a:ext cx="7848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blocks then “execute” concurrently and all read/write the shared data to coordinate and communicate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2"/>
          <p:cNvSpPr txBox="1"/>
          <p:nvPr/>
        </p:nvSpPr>
        <p:spPr>
          <a:xfrm>
            <a:off x="304799" y="3590474"/>
            <a:ext cx="7848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on single CPU system, “virtual” concurrent execution is a good way to think of the computation as progressing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/>
          <p:nvPr/>
        </p:nvSpPr>
        <p:spPr>
          <a:xfrm>
            <a:off x="304800" y="381001"/>
            <a:ext cx="8524875" cy="761999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44"/>
          <p:cNvSpPr txBox="1">
            <a:spLocks noGrp="1"/>
          </p:cNvSpPr>
          <p:nvPr>
            <p:ph type="body" idx="1"/>
          </p:nvPr>
        </p:nvSpPr>
        <p:spPr>
          <a:xfrm>
            <a:off x="380999" y="419100"/>
            <a:ext cx="8372475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Monitor    </a:t>
            </a:r>
            <a:r>
              <a:rPr lang="en-US" sz="4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             </a:t>
            </a:r>
            <a:r>
              <a:rPr lang="en-US" sz="1800" i="1" u="sng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( wiki )</a:t>
            </a:r>
            <a:r>
              <a:rPr lang="en-US" sz="1800" i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4"/>
          <p:cNvSpPr txBox="1"/>
          <p:nvPr/>
        </p:nvSpPr>
        <p:spPr>
          <a:xfrm>
            <a:off x="277151" y="2362200"/>
            <a:ext cx="7571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Class-like structure wrapping a shared resource, allowing locking and mutual exclusion (mutex)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gives threads the ability to wait (block) for a certain condition to become false.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monitor consists of a mutex (lock) object and condition variables.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condition “variable”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essentially is a </a:t>
            </a:r>
            <a:r>
              <a:rPr lang="en-US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container of threads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are waiting for a certain condition.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Monitors provide a mechanism for threads to temporarily give up exclusive access in order to wait for some condition to be met, before regaining exclusive access and resuming their task.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4"/>
          <p:cNvSpPr txBox="1"/>
          <p:nvPr/>
        </p:nvSpPr>
        <p:spPr>
          <a:xfrm>
            <a:off x="290638" y="1371600"/>
            <a:ext cx="7848600" cy="44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Concurrency control mechanism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4"/>
          <p:cNvSpPr txBox="1"/>
          <p:nvPr/>
        </p:nvSpPr>
        <p:spPr>
          <a:xfrm>
            <a:off x="277151" y="1813149"/>
            <a:ext cx="7848600" cy="44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Per Brinch Hansen, C.A.R. Hoare (c. 1973)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/>
          <p:nvPr/>
        </p:nvSpPr>
        <p:spPr>
          <a:xfrm>
            <a:off x="304800" y="381000"/>
            <a:ext cx="8524875" cy="732873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45"/>
          <p:cNvSpPr txBox="1">
            <a:spLocks noGrp="1"/>
          </p:cNvSpPr>
          <p:nvPr>
            <p:ph type="body" idx="1"/>
          </p:nvPr>
        </p:nvSpPr>
        <p:spPr>
          <a:xfrm>
            <a:off x="457199" y="380999"/>
            <a:ext cx="8372475" cy="70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Monitor</a:t>
            </a:r>
            <a:endParaRPr/>
          </a:p>
        </p:txBody>
      </p:sp>
      <p:sp>
        <p:nvSpPr>
          <p:cNvPr id="361" name="Google Shape;361;p45"/>
          <p:cNvSpPr txBox="1"/>
          <p:nvPr/>
        </p:nvSpPr>
        <p:spPr>
          <a:xfrm>
            <a:off x="380998" y="1762869"/>
            <a:ext cx="8524875" cy="474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monitor class Account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private int balance := 0 </a:t>
            </a:r>
            <a:r>
              <a:rPr lang="en-US" sz="1800" b="0" i="1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invariant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balance &gt;= 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"/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public method boolean withdraw(int amount)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</a:t>
            </a:r>
            <a:r>
              <a:rPr lang="en-US" sz="1800" b="0" i="1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precondition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amount&gt;=0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if balance &lt; amount { return false }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else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balance := balance - amount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return true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"/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public method deposit(int amount)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</a:t>
            </a:r>
            <a:r>
              <a:rPr lang="en-US" sz="1800" b="0" i="1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precondition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amount &gt;= 0 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balance := balance + amount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238127" y="1435276"/>
            <a:ext cx="7848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Overall Pattern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/>
          <p:nvPr/>
        </p:nvSpPr>
        <p:spPr>
          <a:xfrm>
            <a:off x="304800" y="381001"/>
            <a:ext cx="8524875" cy="735601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46"/>
          <p:cNvSpPr txBox="1">
            <a:spLocks noGrp="1"/>
          </p:cNvSpPr>
          <p:nvPr>
            <p:ph type="body" idx="1"/>
          </p:nvPr>
        </p:nvSpPr>
        <p:spPr>
          <a:xfrm>
            <a:off x="380998" y="381000"/>
            <a:ext cx="8372475" cy="73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Monitor</a:t>
            </a:r>
            <a:endParaRPr/>
          </a:p>
        </p:txBody>
      </p:sp>
      <p:sp>
        <p:nvSpPr>
          <p:cNvPr id="369" name="Google Shape;369;p46"/>
          <p:cNvSpPr txBox="1"/>
          <p:nvPr/>
        </p:nvSpPr>
        <p:spPr>
          <a:xfrm>
            <a:off x="304799" y="1828800"/>
            <a:ext cx="8524875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class Account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private lock myLock</a:t>
            </a:r>
            <a:endParaRPr sz="14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private int balance := 0 </a:t>
            </a:r>
            <a:r>
              <a:rPr lang="en-US" sz="1400" b="0" i="1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invariant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balance &gt;= 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public method boolean withdraw(int amount) </a:t>
            </a:r>
            <a:r>
              <a:rPr lang="en-US" sz="1400" b="0" i="1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precondition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amount &gt;= 0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</a:t>
            </a:r>
            <a:r>
              <a:rPr lang="en-US" sz="1400" b="0" i="1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myLock.acquire()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try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   if balance &lt; amount { return false }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   else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      balance := balance - amount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      return true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 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 } finally { </a:t>
            </a:r>
            <a:r>
              <a:rPr lang="en-US" sz="1400" b="0" i="1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myLock.release()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public method deposit(int amount) </a:t>
            </a:r>
            <a:r>
              <a:rPr lang="en-US" sz="1400" b="0" i="1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precondition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amount &gt;= 0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</a:t>
            </a:r>
            <a:r>
              <a:rPr lang="en-US" sz="1400" b="0" i="1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myLock.acquire()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try { balance := balance + amount }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finally { </a:t>
            </a:r>
            <a:r>
              <a:rPr lang="en-US" sz="1400" b="0" i="1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myLock.release()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6"/>
          <p:cNvSpPr txBox="1"/>
          <p:nvPr/>
        </p:nvSpPr>
        <p:spPr>
          <a:xfrm>
            <a:off x="275398" y="1407524"/>
            <a:ext cx="7329362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Internal effect is this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/>
          <p:nvPr/>
        </p:nvSpPr>
        <p:spPr>
          <a:xfrm>
            <a:off x="314324" y="446311"/>
            <a:ext cx="8524875" cy="748932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47"/>
          <p:cNvSpPr txBox="1">
            <a:spLocks noGrp="1"/>
          </p:cNvSpPr>
          <p:nvPr>
            <p:ph type="body" idx="1"/>
          </p:nvPr>
        </p:nvSpPr>
        <p:spPr>
          <a:xfrm>
            <a:off x="385762" y="387668"/>
            <a:ext cx="8372475" cy="79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Mutex not enough</a:t>
            </a:r>
            <a:endParaRPr/>
          </a:p>
        </p:txBody>
      </p:sp>
      <p:sp>
        <p:nvSpPr>
          <p:cNvPr id="377" name="Google Shape;377;p47"/>
          <p:cNvSpPr txBox="1"/>
          <p:nvPr/>
        </p:nvSpPr>
        <p:spPr>
          <a:xfrm>
            <a:off x="457199" y="2960911"/>
            <a:ext cx="777240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</a:t>
            </a:r>
            <a:r>
              <a:rPr lang="en-US" sz="1800" b="1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while not( P ) do skip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7"/>
          <p:cNvSpPr txBox="1"/>
          <p:nvPr/>
        </p:nvSpPr>
        <p:spPr>
          <a:xfrm>
            <a:off x="275398" y="1407524"/>
            <a:ext cx="7329362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Threads can deadlock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7"/>
          <p:cNvSpPr txBox="1"/>
          <p:nvPr/>
        </p:nvSpPr>
        <p:spPr>
          <a:xfrm>
            <a:off x="313508" y="1750422"/>
            <a:ext cx="8524875" cy="113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general, threads attempting some op in a monitor may need to wait until some condition P holds on the state of the monitor’s shared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busy waiting loop wont work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7"/>
          <p:cNvSpPr txBox="1"/>
          <p:nvPr/>
        </p:nvSpPr>
        <p:spPr>
          <a:xfrm>
            <a:off x="302623" y="3352800"/>
            <a:ext cx="8155578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not?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thread doing this </a:t>
            </a:r>
            <a:r>
              <a:rPr lang="en-US" sz="18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is in the monitor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has the mutex lock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Thus, no other thread can enter the monitor to change the data state and make P true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Need a way to pause the thread, and then signal it back to running when the condition P is true (or could be true).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7"/>
          <p:cNvSpPr txBox="1"/>
          <p:nvPr/>
        </p:nvSpPr>
        <p:spPr>
          <a:xfrm>
            <a:off x="3929193" y="5791200"/>
            <a:ext cx="3620589" cy="62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</a:t>
            </a:r>
            <a:r>
              <a:rPr lang="en-US" sz="2400" b="1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condition variables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/>
          <p:nvPr/>
        </p:nvSpPr>
        <p:spPr>
          <a:xfrm>
            <a:off x="304800" y="381000"/>
            <a:ext cx="8524875" cy="761999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p48"/>
          <p:cNvSpPr txBox="1">
            <a:spLocks noGrp="1"/>
          </p:cNvSpPr>
          <p:nvPr>
            <p:ph type="body" idx="1"/>
          </p:nvPr>
        </p:nvSpPr>
        <p:spPr>
          <a:xfrm>
            <a:off x="380999" y="394198"/>
            <a:ext cx="8372475" cy="73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Example Issues</a:t>
            </a:r>
            <a:endParaRPr/>
          </a:p>
        </p:txBody>
      </p:sp>
      <p:sp>
        <p:nvSpPr>
          <p:cNvPr id="388" name="Google Shape;388;p48"/>
          <p:cNvSpPr txBox="1"/>
          <p:nvPr/>
        </p:nvSpPr>
        <p:spPr>
          <a:xfrm>
            <a:off x="275398" y="1266826"/>
            <a:ext cx="7329362" cy="44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Busy Waiting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8"/>
          <p:cNvSpPr txBox="1"/>
          <p:nvPr/>
        </p:nvSpPr>
        <p:spPr>
          <a:xfrm>
            <a:off x="313509" y="1750420"/>
            <a:ext cx="8516165" cy="426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global RingBuffer queue; </a:t>
            </a:r>
            <a:r>
              <a:rPr lang="en-US" sz="15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A thread-unsafe ring-buffer of tasks</a:t>
            </a:r>
            <a:endParaRPr sz="15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"/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Method representing each producer thread's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public method producer()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while (true)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task myTask = ...;        </a:t>
            </a:r>
            <a:r>
              <a:rPr lang="en-US" sz="15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Produce some new task to be added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while (queue.isFull()) {} </a:t>
            </a:r>
            <a:r>
              <a:rPr lang="en-US" sz="15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Busy-wait until the queue is non-full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queue.enqueue(myTask);    </a:t>
            </a:r>
            <a:r>
              <a:rPr lang="en-US" sz="15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Add the task to the queue</a:t>
            </a:r>
            <a:endParaRPr sz="15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"/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Method representing each consumer thread's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public method consumer()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while (true)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while (queue.isEmpty()) {} </a:t>
            </a:r>
            <a:r>
              <a:rPr lang="en-US" sz="15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Busy-wait until the queue is non-empty</a:t>
            </a:r>
            <a:endParaRPr sz="15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myTask = queue.dequeue();  </a:t>
            </a:r>
            <a:r>
              <a:rPr lang="en-US" sz="15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Take a task off of the queue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doStuff(myTask);           </a:t>
            </a:r>
            <a:r>
              <a:rPr lang="en-US" sz="15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Go off and do something with task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8"/>
          <p:cNvSpPr txBox="1"/>
          <p:nvPr/>
        </p:nvSpPr>
        <p:spPr>
          <a:xfrm>
            <a:off x="1752600" y="5747652"/>
            <a:ext cx="6019800" cy="62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</a:t>
            </a:r>
            <a:r>
              <a:rPr lang="en-US" sz="2400" b="1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race conditions, mess up queue state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/>
          <p:nvPr/>
        </p:nvSpPr>
        <p:spPr>
          <a:xfrm>
            <a:off x="304800" y="381001"/>
            <a:ext cx="8524875" cy="758735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49"/>
          <p:cNvSpPr txBox="1">
            <a:spLocks noGrp="1"/>
          </p:cNvSpPr>
          <p:nvPr>
            <p:ph type="body" idx="1"/>
          </p:nvPr>
        </p:nvSpPr>
        <p:spPr>
          <a:xfrm>
            <a:off x="416911" y="399373"/>
            <a:ext cx="8372475" cy="73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Example Issues</a:t>
            </a:r>
            <a:endParaRPr/>
          </a:p>
        </p:txBody>
      </p:sp>
      <p:sp>
        <p:nvSpPr>
          <p:cNvPr id="397" name="Google Shape;397;p49"/>
          <p:cNvSpPr txBox="1"/>
          <p:nvPr/>
        </p:nvSpPr>
        <p:spPr>
          <a:xfrm>
            <a:off x="275398" y="1266826"/>
            <a:ext cx="7329362" cy="44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Spin Waiting (spin lock)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9"/>
          <p:cNvSpPr txBox="1"/>
          <p:nvPr/>
        </p:nvSpPr>
        <p:spPr>
          <a:xfrm>
            <a:off x="273221" y="2511336"/>
            <a:ext cx="8516165" cy="388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global RingBuffer queue; </a:t>
            </a:r>
            <a:r>
              <a:rPr lang="en-US" sz="12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A thread-unsafe ring-buffer of tasks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global Lock queueLock;   </a:t>
            </a:r>
            <a:r>
              <a:rPr lang="en-US" sz="12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A mutex for the ring-buffer of tasks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</a:pPr>
            <a:endParaRPr sz="9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Method representing each producer thread's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public method producer()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while (true)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task myTask = ...; </a:t>
            </a:r>
            <a:r>
              <a:rPr lang="en-US" sz="12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Producer makes some new task to be added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</a:pPr>
            <a:endParaRPr sz="9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queueLock.acquire(); </a:t>
            </a:r>
            <a:r>
              <a:rPr lang="en-US" sz="12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Acquire lock for initial busy-wait check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while (queue.isFull()) { </a:t>
            </a:r>
            <a:r>
              <a:rPr lang="en-US" sz="12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Busy-wait until the queue is non-full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queueLock.release();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// Drop the lock temporarily to allow a chance for other threads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// needing queueLock to run so that a consumer might take a task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queueLock.acquire(); </a:t>
            </a:r>
            <a:r>
              <a:rPr lang="en-US" sz="12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Re-acquire lock for the next call to "queue.isFull()"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</a:pPr>
            <a:endParaRPr sz="9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queue.enqueue(myTask); </a:t>
            </a:r>
            <a:r>
              <a:rPr lang="en-US" sz="12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Add the task to the queue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queueLock.release();   </a:t>
            </a:r>
            <a:r>
              <a:rPr lang="en-US" sz="12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Drop queue lock until we need it again to add the next task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}</a:t>
            </a:r>
            <a:endParaRPr sz="10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</p:txBody>
      </p:sp>
      <p:sp>
        <p:nvSpPr>
          <p:cNvPr id="399" name="Google Shape;399;p49"/>
          <p:cNvSpPr txBox="1"/>
          <p:nvPr/>
        </p:nvSpPr>
        <p:spPr>
          <a:xfrm>
            <a:off x="275398" y="1712323"/>
            <a:ext cx="8516165" cy="72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576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mutex is used to protect the critical sections of code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busy-waiting is still used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lock is acquired and released in between each busy-wait check </a:t>
            </a:r>
            <a:endParaRPr sz="11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0"/>
          <p:cNvSpPr/>
          <p:nvPr/>
        </p:nvSpPr>
        <p:spPr>
          <a:xfrm>
            <a:off x="304800" y="381001"/>
            <a:ext cx="8524875" cy="767850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50"/>
          <p:cNvSpPr txBox="1">
            <a:spLocks noGrp="1"/>
          </p:cNvSpPr>
          <p:nvPr>
            <p:ph type="body" idx="1"/>
          </p:nvPr>
        </p:nvSpPr>
        <p:spPr>
          <a:xfrm>
            <a:off x="457199" y="331200"/>
            <a:ext cx="8372475" cy="81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Example Issues</a:t>
            </a:r>
            <a:endParaRPr/>
          </a:p>
        </p:txBody>
      </p:sp>
      <p:sp>
        <p:nvSpPr>
          <p:cNvPr id="406" name="Google Shape;406;p50"/>
          <p:cNvSpPr txBox="1"/>
          <p:nvPr/>
        </p:nvSpPr>
        <p:spPr>
          <a:xfrm>
            <a:off x="275398" y="1266826"/>
            <a:ext cx="7329362" cy="44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Spin Waiting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0"/>
          <p:cNvSpPr txBox="1"/>
          <p:nvPr/>
        </p:nvSpPr>
        <p:spPr>
          <a:xfrm>
            <a:off x="299347" y="1712323"/>
            <a:ext cx="8516165" cy="399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Method representing each consumer thread's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public method consumer()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while (true)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queueLock.acquire(); </a:t>
            </a:r>
            <a:r>
              <a:rPr lang="en-US" sz="14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Acquire lock for initial busy-wait check</a:t>
            </a:r>
            <a:endParaRPr sz="140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while (queue.isEmpty()) { </a:t>
            </a:r>
            <a:r>
              <a:rPr lang="en-US" sz="14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Busy-wait until the queue is non-empty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queueLock.release();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// Drop the lock temporarily to allow a chance for other threads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// needing queueLock to run so that a producer might add a task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queueLock.acquire(); </a:t>
            </a:r>
            <a:r>
              <a:rPr lang="en-US" sz="14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Re-acquire the lock for the next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                     // call to "queue.isEmpty()"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myTask = queue.dequeue(); </a:t>
            </a:r>
            <a:r>
              <a:rPr lang="en-US" sz="14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Take a task off of the queue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queueLock.release(); </a:t>
            </a:r>
            <a:r>
              <a:rPr lang="en-US" sz="14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Drop queue lock until need it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                     // again to take off the next task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  doStuff(myTask); </a:t>
            </a:r>
            <a:r>
              <a:rPr lang="en-US" sz="1400" b="0" i="0" u="none" strike="noStrike" cap="none">
                <a:solidFill>
                  <a:srgbClr val="0070C0"/>
                </a:solidFill>
                <a:latin typeface="Cascadia Code"/>
                <a:ea typeface="Cascadia Code"/>
                <a:cs typeface="Cascadia Code"/>
                <a:sym typeface="Cascadia Code"/>
              </a:rPr>
              <a:t>// Go off and do something with the task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 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rPr>
              <a:t>}</a:t>
            </a:r>
            <a:endParaRPr sz="1050" b="0" i="0" u="none" strike="noStrike" cap="none">
              <a:solidFill>
                <a:schemeClr val="dk1"/>
              </a:solidFill>
              <a:latin typeface="Cascadia Code"/>
              <a:ea typeface="Cascadia Code"/>
              <a:cs typeface="Cascadia Code"/>
              <a:sym typeface="Cascadia 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1"/>
          <p:cNvSpPr/>
          <p:nvPr/>
        </p:nvSpPr>
        <p:spPr>
          <a:xfrm>
            <a:off x="304800" y="381001"/>
            <a:ext cx="8524875" cy="788399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1"/>
          <p:cNvSpPr txBox="1">
            <a:spLocks noGrp="1"/>
          </p:cNvSpPr>
          <p:nvPr>
            <p:ph type="body" idx="1"/>
          </p:nvPr>
        </p:nvSpPr>
        <p:spPr>
          <a:xfrm>
            <a:off x="457199" y="331200"/>
            <a:ext cx="837247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Example Issues</a:t>
            </a:r>
            <a:endParaRPr dirty="0"/>
          </a:p>
        </p:txBody>
      </p:sp>
      <p:sp>
        <p:nvSpPr>
          <p:cNvPr id="414" name="Google Shape;414;p51"/>
          <p:cNvSpPr txBox="1"/>
          <p:nvPr/>
        </p:nvSpPr>
        <p:spPr>
          <a:xfrm>
            <a:off x="267789" y="1336086"/>
            <a:ext cx="7329362" cy="44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Spin Waiting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1"/>
          <p:cNvSpPr txBox="1"/>
          <p:nvPr/>
        </p:nvSpPr>
        <p:spPr>
          <a:xfrm>
            <a:off x="252549" y="1676400"/>
            <a:ext cx="8516165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576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Well, it’s a solution: assures inconsistent shared state does not occur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it’s not an efficient solution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wastes CPU resources due to so much busy-waiting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if the queue is empty and producer threads have nothing to add for a long time, consumer threads are always busy-waiting (for nothing)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likewise, if consumers are blocked for a long time on current tasks and the queue is full, producers are busy-waiting, consuming CPU cycles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a way to make producer threads block until the queue is non-full, and a way to make consumer threads block until the queue is non-empty.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2"/>
          <p:cNvSpPr/>
          <p:nvPr/>
        </p:nvSpPr>
        <p:spPr>
          <a:xfrm>
            <a:off x="304800" y="381001"/>
            <a:ext cx="8524875" cy="788399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 txBox="1">
            <a:spLocks noGrp="1"/>
          </p:cNvSpPr>
          <p:nvPr>
            <p:ph type="body" idx="1"/>
          </p:nvPr>
        </p:nvSpPr>
        <p:spPr>
          <a:xfrm>
            <a:off x="457199" y="331200"/>
            <a:ext cx="837247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Monitor condition variables</a:t>
            </a:r>
            <a:endParaRPr dirty="0"/>
          </a:p>
        </p:txBody>
      </p:sp>
      <p:sp>
        <p:nvSpPr>
          <p:cNvPr id="422" name="Google Shape;422;p52"/>
          <p:cNvSpPr txBox="1"/>
          <p:nvPr/>
        </p:nvSpPr>
        <p:spPr>
          <a:xfrm>
            <a:off x="275398" y="1407524"/>
            <a:ext cx="7329362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These are pools (queues) of threads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2"/>
          <p:cNvSpPr txBox="1"/>
          <p:nvPr/>
        </p:nvSpPr>
        <p:spPr>
          <a:xfrm>
            <a:off x="313509" y="1750420"/>
            <a:ext cx="7916091" cy="404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Conceptually a condition variable is a queue of threads, associated with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mutex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on which a thread may wait for some condition to become </a:t>
            </a:r>
            <a:r>
              <a:rPr lang="en-US" sz="2000" b="0" i="1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condition variable </a:t>
            </a:r>
            <a:r>
              <a:rPr lang="en-US" sz="2000" b="1" i="1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associated with an assertion </a:t>
            </a:r>
            <a:r>
              <a:rPr lang="en-US" sz="2000" b="1" i="1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Pc</a:t>
            </a:r>
            <a:endParaRPr sz="20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a thread is waiting on some </a:t>
            </a:r>
            <a:r>
              <a:rPr lang="en-US" sz="2000" b="1" i="1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, that thread is not considered to occupy the monitor . . . so other threads may enter the monitor to change the monitor's state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most types of monitors, these other threads may signal the condition variable </a:t>
            </a:r>
            <a:r>
              <a:rPr lang="en-US" sz="2000" b="1" i="1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indicate that assertion </a:t>
            </a:r>
            <a:r>
              <a:rPr lang="en-US" sz="2000" b="1" i="1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US" sz="2000" b="0" i="1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current monitor data state.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3"/>
          <p:cNvSpPr/>
          <p:nvPr/>
        </p:nvSpPr>
        <p:spPr>
          <a:xfrm>
            <a:off x="304800" y="381001"/>
            <a:ext cx="8524875" cy="788399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 txBox="1">
            <a:spLocks noGrp="1"/>
          </p:cNvSpPr>
          <p:nvPr>
            <p:ph type="body" idx="1"/>
          </p:nvPr>
        </p:nvSpPr>
        <p:spPr>
          <a:xfrm>
            <a:off x="457199" y="331200"/>
            <a:ext cx="837247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Monitor condition variables</a:t>
            </a:r>
            <a:endParaRPr/>
          </a:p>
        </p:txBody>
      </p:sp>
      <p:sp>
        <p:nvSpPr>
          <p:cNvPr id="430" name="Google Shape;430;p53"/>
          <p:cNvSpPr txBox="1"/>
          <p:nvPr/>
        </p:nvSpPr>
        <p:spPr>
          <a:xfrm>
            <a:off x="275398" y="1407524"/>
            <a:ext cx="7329362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Three main operations on condition variables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3"/>
          <p:cNvSpPr txBox="1"/>
          <p:nvPr/>
        </p:nvSpPr>
        <p:spPr>
          <a:xfrm>
            <a:off x="315686" y="1828801"/>
            <a:ext cx="791609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941A1B"/>
                </a:solidFill>
                <a:latin typeface="Cascadia Code"/>
                <a:ea typeface="Cascadia Code"/>
                <a:cs typeface="Cascadia Code"/>
                <a:sym typeface="Cascadia Code"/>
              </a:rPr>
              <a:t>wait </a:t>
            </a:r>
            <a:r>
              <a:rPr lang="en-US" sz="2000" b="1" i="1" u="none" strike="noStrike" cap="none">
                <a:solidFill>
                  <a:srgbClr val="941A1B"/>
                </a:solidFill>
                <a:latin typeface="Cascadia Code"/>
                <a:ea typeface="Cascadia Code"/>
                <a:cs typeface="Cascadia Code"/>
                <a:sym typeface="Cascadia Code"/>
              </a:rPr>
              <a:t>c</a:t>
            </a:r>
            <a:r>
              <a:rPr lang="en-US" sz="2000" b="0" i="0" u="none" strike="noStrike" cap="none">
                <a:solidFill>
                  <a:srgbClr val="941A1B"/>
                </a:solidFill>
                <a:latin typeface="Cascadia Code"/>
                <a:ea typeface="Cascadia Code"/>
                <a:cs typeface="Cascadia Code"/>
                <a:sym typeface="Cascadia Code"/>
              </a:rPr>
              <a:t>, 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</a:t>
            </a:r>
            <a:r>
              <a:rPr lang="en-US" sz="2000" b="1" i="1" u="none" strike="noStrike" cap="none">
                <a:solidFill>
                  <a:srgbClr val="941A1B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condition var and </a:t>
            </a:r>
            <a:r>
              <a:rPr lang="en-US" sz="2000" b="1" i="1" u="none" strike="noStrike" cap="none">
                <a:solidFill>
                  <a:srgbClr val="941A1B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mutex (lock) of the monitor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941A1B"/>
                </a:solidFill>
                <a:latin typeface="Cascadia Code"/>
                <a:ea typeface="Cascadia Code"/>
                <a:cs typeface="Cascadia Code"/>
                <a:sym typeface="Cascadia Code"/>
              </a:rPr>
              <a:t>signal </a:t>
            </a:r>
            <a:r>
              <a:rPr lang="en-US" sz="2000" b="1" i="1" u="none" strike="noStrike" cap="none">
                <a:solidFill>
                  <a:srgbClr val="941A1B"/>
                </a:solidFill>
                <a:latin typeface="Cascadia Code"/>
                <a:ea typeface="Cascadia Code"/>
                <a:cs typeface="Cascadia Code"/>
                <a:sym typeface="Cascadia Code"/>
              </a:rPr>
              <a:t>c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( also known as  </a:t>
            </a:r>
            <a:r>
              <a:rPr lang="en-US" sz="2000" b="0" i="0" u="none" strike="noStrike" cap="none">
                <a:solidFill>
                  <a:srgbClr val="941A1B"/>
                </a:solidFill>
                <a:latin typeface="Cascadia Code"/>
                <a:ea typeface="Cascadia Code"/>
                <a:cs typeface="Cascadia Code"/>
                <a:sym typeface="Cascadia Code"/>
              </a:rPr>
              <a:t>notify </a:t>
            </a:r>
            <a:r>
              <a:rPr lang="en-US" sz="2000" b="1" i="1" u="none" strike="noStrike" cap="none">
                <a:solidFill>
                  <a:srgbClr val="941A1B"/>
                </a:solidFill>
                <a:latin typeface="Cascadia Code"/>
                <a:ea typeface="Cascadia Code"/>
                <a:cs typeface="Cascadia Code"/>
                <a:sym typeface="Cascadia Code"/>
              </a:rPr>
              <a:t>c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called by a thread to indicate that the assertion Pc is true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941A1B"/>
                </a:solidFill>
                <a:latin typeface="Cascadia Code"/>
                <a:ea typeface="Cascadia Code"/>
                <a:cs typeface="Cascadia Code"/>
                <a:sym typeface="Cascadia Code"/>
              </a:rPr>
              <a:t>broadcast </a:t>
            </a:r>
            <a:r>
              <a:rPr lang="en-US" sz="2000" b="1" i="1" u="none" strike="noStrike" cap="none">
                <a:solidFill>
                  <a:srgbClr val="941A1B"/>
                </a:solidFill>
                <a:latin typeface="Cascadia Code"/>
                <a:ea typeface="Cascadia Code"/>
                <a:cs typeface="Cascadia Code"/>
                <a:sym typeface="Cascadia Code"/>
              </a:rPr>
              <a:t>c</a:t>
            </a: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also known as  </a:t>
            </a:r>
            <a:r>
              <a:rPr lang="en-US" sz="2000" b="0" i="0" u="none" strike="noStrike" cap="none">
                <a:solidFill>
                  <a:srgbClr val="941A1B"/>
                </a:solidFill>
                <a:latin typeface="Cascadia Code"/>
                <a:ea typeface="Cascadia Code"/>
                <a:cs typeface="Cascadia Code"/>
                <a:sym typeface="Cascadia Code"/>
              </a:rPr>
              <a:t>notifyAll </a:t>
            </a:r>
            <a:r>
              <a:rPr lang="en-US" sz="2000" b="1" i="1" u="none" strike="noStrike" cap="none">
                <a:solidFill>
                  <a:srgbClr val="941A1B"/>
                </a:solidFill>
                <a:latin typeface="Cascadia Code"/>
                <a:ea typeface="Cascadia Code"/>
                <a:cs typeface="Cascadia Code"/>
                <a:sym typeface="Cascadia Code"/>
              </a:rPr>
              <a:t>c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op to </a:t>
            </a:r>
            <a:r>
              <a:rPr lang="en-US" sz="2000" b="0" i="0" u="none" strike="noStrike" cap="none">
                <a:solidFill>
                  <a:srgbClr val="941A1B"/>
                </a:solidFill>
                <a:latin typeface="Arial"/>
                <a:ea typeface="Arial"/>
                <a:cs typeface="Arial"/>
                <a:sym typeface="Arial"/>
              </a:rPr>
              <a:t>signal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but wakes up all threads in </a:t>
            </a:r>
            <a:r>
              <a:rPr lang="en-US" sz="2000" b="1" i="1" u="none" strike="noStrike" cap="none">
                <a:solidFill>
                  <a:srgbClr val="941A1B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's wait-queue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mo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signal</a:t>
            </a:r>
            <a:r>
              <a:rPr lang="en-US" sz="1000" b="0" i="0" u="none" strike="noStrike" cap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c</a:t>
            </a: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also known as </a:t>
            </a:r>
            <a:r>
              <a:rPr lang="en-US" sz="1000" b="1" i="0" u="none" strike="noStrike" cap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notify</a:t>
            </a:r>
            <a:r>
              <a:rPr lang="en-US" sz="1000" b="0" i="0" u="none" strike="noStrike" cap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c</a:t>
            </a:r>
            <a:r>
              <a:rPr lang="en-US" sz="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/>
          <p:nvPr/>
        </p:nvSpPr>
        <p:spPr>
          <a:xfrm>
            <a:off x="304800" y="381001"/>
            <a:ext cx="8524875" cy="838200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13"/>
          <p:cNvSpPr txBox="1">
            <a:spLocks noGrp="1"/>
          </p:cNvSpPr>
          <p:nvPr>
            <p:ph type="body" idx="1"/>
          </p:nvPr>
        </p:nvSpPr>
        <p:spPr>
          <a:xfrm>
            <a:off x="457200" y="323555"/>
            <a:ext cx="8372475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Shared Data State: Threads</a:t>
            </a:r>
            <a:endParaRPr/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71600"/>
            <a:ext cx="8036680" cy="4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4"/>
          <p:cNvSpPr/>
          <p:nvPr/>
        </p:nvSpPr>
        <p:spPr>
          <a:xfrm>
            <a:off x="304800" y="381001"/>
            <a:ext cx="8524875" cy="761999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 txBox="1">
            <a:spLocks noGrp="1"/>
          </p:cNvSpPr>
          <p:nvPr>
            <p:ph type="body" idx="1"/>
          </p:nvPr>
        </p:nvSpPr>
        <p:spPr>
          <a:xfrm>
            <a:off x="457200" y="409575"/>
            <a:ext cx="837247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NonDeterminism </a:t>
            </a:r>
            <a:endParaRPr/>
          </a:p>
        </p:txBody>
      </p:sp>
      <p:sp>
        <p:nvSpPr>
          <p:cNvPr id="439" name="Google Shape;439;p54"/>
          <p:cNvSpPr txBox="1"/>
          <p:nvPr/>
        </p:nvSpPr>
        <p:spPr>
          <a:xfrm>
            <a:off x="304800" y="1371600"/>
            <a:ext cx="79248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public class NonDeterminism {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public static void main(String[] args) throws InterruptedException {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0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</a:t>
            </a: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/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class Container { public String value = "Empty"; }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final Container container = new Container();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/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class FastThread extends Thread {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   public void run() { container.value = "Fast"; }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}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0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/>
            </a:r>
            <a:br>
              <a:rPr lang="en-US" sz="10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class SlowThread extends Thread {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  public void run() {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    try { Thread.sleep(50); } catch(Exception e) {}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    container.value = "Slow";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} }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8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    </a:t>
            </a: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/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FastThread fast = new FastThread();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SlowThread slow = new SlowThread();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fast.start(); slow.start();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fast.join(); slow.join();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    System.out.println(container.value);</a:t>
            </a:r>
            <a:b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</a:br>
            <a:r>
              <a:rPr lang="en-US" sz="1300" b="1" i="0" u="none" strike="noStrike" cap="none">
                <a:solidFill>
                  <a:schemeClr val="dk1"/>
                </a:solidFill>
                <a:latin typeface="Cascadia Code SemiBold"/>
                <a:ea typeface="Cascadia Code SemiBold"/>
                <a:cs typeface="Cascadia Code SemiBold"/>
                <a:sym typeface="Cascadia Code SemiBold"/>
              </a:rPr>
              <a:t>} 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5"/>
          <p:cNvSpPr/>
          <p:nvPr/>
        </p:nvSpPr>
        <p:spPr>
          <a:xfrm>
            <a:off x="304800" y="381001"/>
            <a:ext cx="8524875" cy="735601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5"/>
          <p:cNvSpPr txBox="1">
            <a:spLocks noGrp="1"/>
          </p:cNvSpPr>
          <p:nvPr>
            <p:ph type="body" idx="1"/>
          </p:nvPr>
        </p:nvSpPr>
        <p:spPr>
          <a:xfrm>
            <a:off x="380998" y="381000"/>
            <a:ext cx="8372475" cy="73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Thread Control</a:t>
            </a:r>
            <a:endParaRPr/>
          </a:p>
        </p:txBody>
      </p:sp>
      <p:sp>
        <p:nvSpPr>
          <p:cNvPr id="446" name="Google Shape;446;p55"/>
          <p:cNvSpPr txBox="1"/>
          <p:nvPr/>
        </p:nvSpPr>
        <p:spPr>
          <a:xfrm>
            <a:off x="304799" y="2209800"/>
            <a:ext cx="8524875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methods are from Thread class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1828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public static void sleep( long millis ) throws InterruptedException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1828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public static void yield( 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1828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public final void join( ) throws InterruptedException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1828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public final void setPriority( int newPriority 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 from Object class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1828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public final void wait( ) throws InterruptedException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1828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public final void notify( 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1828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public final void notifyAll( 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5"/>
          <p:cNvSpPr txBox="1"/>
          <p:nvPr/>
        </p:nvSpPr>
        <p:spPr>
          <a:xfrm>
            <a:off x="304801" y="1524000"/>
            <a:ext cx="7848600" cy="44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Methods to control thread execution and state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6"/>
          <p:cNvSpPr/>
          <p:nvPr/>
        </p:nvSpPr>
        <p:spPr>
          <a:xfrm>
            <a:off x="304800" y="361951"/>
            <a:ext cx="8524875" cy="735601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6"/>
          <p:cNvSpPr txBox="1">
            <a:spLocks noGrp="1"/>
          </p:cNvSpPr>
          <p:nvPr>
            <p:ph type="body" idx="1"/>
          </p:nvPr>
        </p:nvSpPr>
        <p:spPr>
          <a:xfrm>
            <a:off x="438149" y="387599"/>
            <a:ext cx="8372475" cy="684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Thread Control</a:t>
            </a:r>
            <a:endParaRPr/>
          </a:p>
        </p:txBody>
      </p:sp>
      <p:sp>
        <p:nvSpPr>
          <p:cNvPr id="454" name="Google Shape;454;p56"/>
          <p:cNvSpPr txBox="1"/>
          <p:nvPr/>
        </p:nvSpPr>
        <p:spPr>
          <a:xfrm>
            <a:off x="304799" y="2209800"/>
            <a:ext cx="8524875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 tt = new Thread( );    </a:t>
            </a: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th state new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tt.start( );    </a:t>
            </a: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th state runnable and running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tt.join( );     </a:t>
            </a: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current thread (like main) waits for tt run to end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tt.yield( 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tt.sleep(1000);  </a:t>
            </a: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// in millisecs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tt.sleep(0,200); // in nanosecs, 0 milli plus 200 nano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6"/>
          <p:cNvSpPr txBox="1"/>
          <p:nvPr/>
        </p:nvSpPr>
        <p:spPr>
          <a:xfrm>
            <a:off x="304801" y="1524000"/>
            <a:ext cx="7848600" cy="44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Methods to control thread execution and state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be3bf44f1d_0_40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5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462" name="Google Shape;462;g3be3bf44f1d_0_40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6555000" cy="3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be3bf44f1d_0_6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g3be3bf44f1d_0_6"/>
          <p:cNvSpPr txBox="1">
            <a:spLocks noGrp="1"/>
          </p:cNvSpPr>
          <p:nvPr>
            <p:ph type="body" idx="1"/>
          </p:nvPr>
        </p:nvSpPr>
        <p:spPr>
          <a:xfrm>
            <a:off x="438149" y="387599"/>
            <a:ext cx="8372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Concurrently executing threads</a:t>
            </a:r>
            <a:endParaRPr/>
          </a:p>
        </p:txBody>
      </p:sp>
      <p:sp>
        <p:nvSpPr>
          <p:cNvPr id="469" name="Google Shape;469;g3be3bf44f1d_0_6"/>
          <p:cNvSpPr txBox="1"/>
          <p:nvPr/>
        </p:nvSpPr>
        <p:spPr>
          <a:xfrm>
            <a:off x="304800" y="2289375"/>
            <a:ext cx="85248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Deadlock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Starvation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Race conditions (data race, lost update)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Livelock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Fairness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683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Ordering / Happens-Before Violations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Priority Inversion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Over-Synchronization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3be3bf44f1d_0_6"/>
          <p:cNvSpPr txBox="1"/>
          <p:nvPr/>
        </p:nvSpPr>
        <p:spPr>
          <a:xfrm>
            <a:off x="438150" y="1267575"/>
            <a:ext cx="77151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800" b="1" i="1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… may interact in ways that prevent successful conclusion of the desired overall computation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be3bf44f1d_0_16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g3be3bf44f1d_0_16"/>
          <p:cNvSpPr txBox="1">
            <a:spLocks noGrp="1"/>
          </p:cNvSpPr>
          <p:nvPr>
            <p:ph type="body" idx="1"/>
          </p:nvPr>
        </p:nvSpPr>
        <p:spPr>
          <a:xfrm>
            <a:off x="438149" y="387599"/>
            <a:ext cx="8372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Unifying Mental Model</a:t>
            </a:r>
            <a:endParaRPr/>
          </a:p>
        </p:txBody>
      </p:sp>
      <p:sp>
        <p:nvSpPr>
          <p:cNvPr id="477" name="Google Shape;477;g3be3bf44f1d_0_16"/>
          <p:cNvSpPr txBox="1"/>
          <p:nvPr/>
        </p:nvSpPr>
        <p:spPr>
          <a:xfrm>
            <a:off x="309600" y="1332100"/>
            <a:ext cx="8524800" cy="24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Concurrency failures arise when you lose track of: </a:t>
            </a:r>
            <a:endParaRPr sz="2400" b="1" i="0" u="none" strike="noStrike" cap="non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Who owns the data?</a:t>
            </a:r>
            <a:endParaRPr sz="17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is allowed to mutate it?</a:t>
            </a:r>
            <a:endParaRPr sz="17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are changes visible?</a:t>
            </a:r>
            <a:endParaRPr sz="17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ordering is guaranteed?</a:t>
            </a:r>
            <a:endParaRPr sz="17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progress guarantees exist?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3be3bf44f1d_0_16"/>
          <p:cNvSpPr txBox="1"/>
          <p:nvPr/>
        </p:nvSpPr>
        <p:spPr>
          <a:xfrm>
            <a:off x="309600" y="3882950"/>
            <a:ext cx="8524800" cy="24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Languages differ mainly in which of these they emphasize and/or enforce by default:</a:t>
            </a:r>
            <a:endParaRPr sz="2300" b="1" i="0" u="none" strike="noStrike" cap="non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Java</a:t>
            </a:r>
            <a:r>
              <a:rPr lang="en-US" sz="1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shared memory + locks</a:t>
            </a:r>
            <a:endParaRPr sz="17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Go:</a:t>
            </a:r>
            <a:r>
              <a:rPr lang="en-US" sz="1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shared memory + channels (by convention)</a:t>
            </a:r>
            <a:endParaRPr sz="17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Erlang/Elixir:</a:t>
            </a:r>
            <a:r>
              <a:rPr lang="en-US" sz="1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isolation + message passing</a:t>
            </a:r>
            <a:endParaRPr sz="17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Rust:</a:t>
            </a:r>
            <a:r>
              <a:rPr lang="en-US" sz="1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ownership + compile-time enforcement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be3bf44f1d_0_24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g3be3bf44f1d_0_24"/>
          <p:cNvSpPr txBox="1">
            <a:spLocks noGrp="1"/>
          </p:cNvSpPr>
          <p:nvPr>
            <p:ph type="body" idx="1"/>
          </p:nvPr>
        </p:nvSpPr>
        <p:spPr>
          <a:xfrm>
            <a:off x="438149" y="387599"/>
            <a:ext cx="8372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Reasoning about correctness</a:t>
            </a:r>
            <a:endParaRPr/>
          </a:p>
        </p:txBody>
      </p:sp>
      <p:sp>
        <p:nvSpPr>
          <p:cNvPr id="485" name="Google Shape;485;g3be3bf44f1d_0_24"/>
          <p:cNvSpPr txBox="1"/>
          <p:nvPr/>
        </p:nvSpPr>
        <p:spPr>
          <a:xfrm>
            <a:off x="309600" y="1281550"/>
            <a:ext cx="8524800" cy="25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 Reasoning about correctness</a:t>
            </a:r>
            <a:r>
              <a:rPr lang="en-US" sz="2800" b="0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endParaRPr sz="2800" b="0" i="1" u="none" strike="noStrike" cap="non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process of </a:t>
            </a:r>
            <a:r>
              <a:rPr lang="en-US" sz="2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arguing ( systematically </a:t>
            </a:r>
            <a:r>
              <a:rPr lang="en-US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convincingly )</a:t>
            </a:r>
            <a:endParaRPr sz="22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a </a:t>
            </a:r>
            <a:r>
              <a:rPr lang="en-US" sz="2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does what it is intended to do </a:t>
            </a:r>
            <a:endParaRPr sz="22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2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</a:t>
            </a:r>
            <a:r>
              <a:rPr lang="en-US" sz="2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allowed conditions</a:t>
            </a:r>
            <a:endParaRPr sz="2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2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2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– not just in observed executions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3be3bf44f1d_0_24"/>
          <p:cNvSpPr txBox="1"/>
          <p:nvPr/>
        </p:nvSpPr>
        <p:spPr>
          <a:xfrm>
            <a:off x="285750" y="3953225"/>
            <a:ext cx="8524800" cy="23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not testing.</a:t>
            </a:r>
            <a:endParaRPr sz="2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not “ it seems to work.”</a:t>
            </a:r>
            <a:endParaRPr sz="2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●"/>
            </a:pPr>
            <a:r>
              <a:rPr lang="en-US" sz="2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It is a discourse grounded in semantics, invariants, assumptions, and provable inferences</a:t>
            </a:r>
            <a:endParaRPr sz="22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be3bf44f1d_0_33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g3be3bf44f1d_0_33"/>
          <p:cNvSpPr txBox="1">
            <a:spLocks noGrp="1"/>
          </p:cNvSpPr>
          <p:nvPr>
            <p:ph type="body" idx="1"/>
          </p:nvPr>
        </p:nvSpPr>
        <p:spPr>
          <a:xfrm>
            <a:off x="285750" y="387600"/>
            <a:ext cx="8524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Define Deadlock</a:t>
            </a:r>
            <a:endParaRPr/>
          </a:p>
        </p:txBody>
      </p:sp>
      <p:sp>
        <p:nvSpPr>
          <p:cNvPr id="493" name="Google Shape;493;g3be3bf44f1d_0_33"/>
          <p:cNvSpPr txBox="1"/>
          <p:nvPr/>
        </p:nvSpPr>
        <p:spPr>
          <a:xfrm>
            <a:off x="285750" y="3521025"/>
            <a:ext cx="8220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Better, more formal:  </a:t>
            </a:r>
            <a:r>
              <a:rPr lang="en-US" sz="20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Deadlock exists iff</a:t>
            </a:r>
            <a:r>
              <a:rPr lang="en-US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there is a nonempty set of threads such that each thread is blocked waiting for a resource held by another thread in the same set.  </a:t>
            </a:r>
            <a:endParaRPr sz="20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Deadlock is a permanent blocking state caused by circular dependencies on resources, </a:t>
            </a:r>
            <a:r>
              <a:rPr lang="en-US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merely by lack of progress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   All deadlocks cause lack of progress, 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     … but not all lack of progress is deadlock.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3be3bf44f1d_0_33"/>
          <p:cNvSpPr txBox="1"/>
          <p:nvPr/>
        </p:nvSpPr>
        <p:spPr>
          <a:xfrm>
            <a:off x="309600" y="1280025"/>
            <a:ext cx="8197200" cy="2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Informal:  A set of concurrent threads is deadlocked when ALL of them may make no progress</a:t>
            </a:r>
            <a:endParaRPr sz="2000" b="1" i="0" u="none" strike="noStrike" cap="non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tend to use this kind of informal “definition” in conversation. We might say </a:t>
            </a:r>
            <a:r>
              <a:rPr lang="en-US" sz="1800" b="1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“the system is deadlocked”</a:t>
            </a:r>
            <a:r>
              <a:rPr lang="en-US" sz="1800" b="0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say nothing useful is happening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this is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 broad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collapses several distinct failure modes into one</a:t>
            </a:r>
            <a:endParaRPr sz="18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be3bf44f1d_0_65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g3be3bf44f1d_0_65"/>
          <p:cNvSpPr txBox="1">
            <a:spLocks noGrp="1"/>
          </p:cNvSpPr>
          <p:nvPr>
            <p:ph type="body" idx="1"/>
          </p:nvPr>
        </p:nvSpPr>
        <p:spPr>
          <a:xfrm>
            <a:off x="285750" y="387600"/>
            <a:ext cx="8524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Deadlock (cont.)</a:t>
            </a:r>
            <a:endParaRPr/>
          </a:p>
        </p:txBody>
      </p:sp>
      <p:sp>
        <p:nvSpPr>
          <p:cNvPr id="501" name="Google Shape;501;g3be3bf44f1d_0_65"/>
          <p:cNvSpPr txBox="1"/>
          <p:nvPr/>
        </p:nvSpPr>
        <p:spPr>
          <a:xfrm>
            <a:off x="309600" y="1280025"/>
            <a:ext cx="81972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A deadlock</a:t>
            </a:r>
            <a:r>
              <a:rPr lang="en-US" sz="2200" b="0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exists iff:</a:t>
            </a:r>
            <a:endParaRPr sz="2200" b="1" i="0" u="none" strike="noStrike" cap="non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exists a nonempty set of threads </a:t>
            </a:r>
            <a:r>
              <a:rPr lang="en-US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such that: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– Every thread in </a:t>
            </a:r>
            <a:r>
              <a:rPr lang="en-US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blocked (cannot proceed),</a:t>
            </a:r>
            <a:b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– Each thread in </a:t>
            </a:r>
            <a:r>
              <a:rPr lang="en-US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waiting for a resource or condition</a:t>
            </a:r>
            <a:b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that can be satisfied </a:t>
            </a:r>
            <a:r>
              <a:rPr lang="en-US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by another thread in D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</a:t>
            </a:r>
            <a:b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– No thread outside </a:t>
            </a:r>
            <a:r>
              <a:rPr lang="en-US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enable any thread in </a:t>
            </a:r>
            <a:r>
              <a:rPr lang="en-US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proceed.</a:t>
            </a:r>
            <a:endParaRPr sz="2100" b="1" i="0" u="none" strike="noStrike" cap="non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3be3bf44f1d_0_65"/>
          <p:cNvSpPr txBox="1"/>
          <p:nvPr/>
        </p:nvSpPr>
        <p:spPr>
          <a:xfrm>
            <a:off x="285750" y="3851150"/>
            <a:ext cx="8197200" cy="1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810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makes a deadlock a </a:t>
            </a:r>
            <a:r>
              <a:rPr lang="en-US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closed waiting set</a:t>
            </a: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11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Or (graph-theoretic):  The </a:t>
            </a:r>
            <a:r>
              <a:rPr lang="en-US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wait-for graph</a:t>
            </a: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contains a </a:t>
            </a:r>
            <a:r>
              <a:rPr lang="en-US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sz="2100" b="1" i="0" u="none" strike="noStrike" cap="non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3be3bf44f1d_0_65"/>
          <p:cNvSpPr txBox="1"/>
          <p:nvPr/>
        </p:nvSpPr>
        <p:spPr>
          <a:xfrm>
            <a:off x="473400" y="4986175"/>
            <a:ext cx="8197200" cy="1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810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we dont say </a:t>
            </a:r>
            <a:r>
              <a:rPr lang="en-US" sz="2100" b="0" i="1" u="none" strike="noStrike" cap="none">
                <a:solidFill>
                  <a:srgbClr val="B34D1F"/>
                </a:solidFill>
                <a:latin typeface="Arial"/>
                <a:ea typeface="Arial"/>
                <a:cs typeface="Arial"/>
                <a:sym typeface="Arial"/>
              </a:rPr>
              <a:t>“the system is deadlocked”</a:t>
            </a:r>
            <a:endParaRPr sz="2100" b="0" i="1" u="none" strike="noStrike" cap="none">
              <a:solidFill>
                <a:srgbClr val="B34D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0" lvl="0" indent="0" algn="l" rtl="0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say </a:t>
            </a:r>
            <a:r>
              <a:rPr lang="en-US" sz="2100" b="1" i="1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“there is a deadlock in the program”</a:t>
            </a:r>
            <a:endParaRPr sz="2100" b="1" i="1" u="none" strike="noStrike" cap="non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be3bf44f1d_0_79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g3be3bf44f1d_0_79"/>
          <p:cNvSpPr txBox="1">
            <a:spLocks noGrp="1"/>
          </p:cNvSpPr>
          <p:nvPr>
            <p:ph type="body" idx="1"/>
          </p:nvPr>
        </p:nvSpPr>
        <p:spPr>
          <a:xfrm>
            <a:off x="285750" y="387600"/>
            <a:ext cx="8524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Examples</a:t>
            </a:r>
            <a:endParaRPr/>
          </a:p>
        </p:txBody>
      </p:sp>
      <p:sp>
        <p:nvSpPr>
          <p:cNvPr id="510" name="Google Shape;510;g3be3bf44f1d_0_79"/>
          <p:cNvSpPr txBox="1"/>
          <p:nvPr/>
        </p:nvSpPr>
        <p:spPr>
          <a:xfrm>
            <a:off x="304800" y="1471500"/>
            <a:ext cx="8057700" cy="2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system has 10 threads; T1 holds a lock (locked resource), and the other 9 are waiting for it; T1 is in an infinite loop and will not ever release the lock, but it runs.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>
                <a:solidFill>
                  <a:srgbClr val="B34D1F"/>
                </a:solidFill>
                <a:latin typeface="Arial"/>
                <a:ea typeface="Arial"/>
                <a:cs typeface="Arial"/>
                <a:sym typeface="Arial"/>
              </a:rPr>
              <a:t>Is this deadlocked? Is there a deadlock?</a:t>
            </a:r>
            <a:endParaRPr sz="2200" b="1" i="0" u="none" strike="noStrike" cap="none">
              <a:solidFill>
                <a:srgbClr val="B34D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3be3bf44f1d_0_79"/>
          <p:cNvSpPr txBox="1"/>
          <p:nvPr/>
        </p:nvSpPr>
        <p:spPr>
          <a:xfrm>
            <a:off x="285750" y="3550025"/>
            <a:ext cx="80577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system has 10 threads; T1 holds a lock (locked resource), and the other 9 are waiting for it; then T1 suffers failure (like divide-by-zero) and ends with the lock held.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>
                <a:solidFill>
                  <a:srgbClr val="B34D1F"/>
                </a:solidFill>
                <a:latin typeface="Arial"/>
                <a:ea typeface="Arial"/>
                <a:cs typeface="Arial"/>
                <a:sym typeface="Arial"/>
              </a:rPr>
              <a:t>Is this deadlocked? Is there a deadlock?</a:t>
            </a:r>
            <a:endParaRPr sz="2200" b="0" i="1" u="none" strike="noStrike" cap="none">
              <a:solidFill>
                <a:srgbClr val="B34D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/>
          <p:nvPr/>
        </p:nvSpPr>
        <p:spPr>
          <a:xfrm>
            <a:off x="304800" y="381001"/>
            <a:ext cx="8524875" cy="838200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1"/>
          </p:nvPr>
        </p:nvSpPr>
        <p:spPr>
          <a:xfrm>
            <a:off x="457200" y="323555"/>
            <a:ext cx="8372475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Threads concept</a:t>
            </a:r>
            <a:endParaRPr/>
          </a:p>
        </p:txBody>
      </p:sp>
      <p:sp>
        <p:nvSpPr>
          <p:cNvPr id="171" name="Google Shape;171;p14"/>
          <p:cNvSpPr txBox="1"/>
          <p:nvPr/>
        </p:nvSpPr>
        <p:spPr>
          <a:xfrm>
            <a:off x="323556" y="5450897"/>
            <a:ext cx="7848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OS now support threads since we run on multi-core CPUs</a:t>
            </a:r>
            <a:endParaRPr sz="20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4438356" y="1400300"/>
            <a:ext cx="3867444" cy="1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“heavyweight” process comprises one or more “lightweight” threads, computation pieces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56" y="1447800"/>
            <a:ext cx="4114799" cy="377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be3bf44f1d_0_85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g3be3bf44f1d_0_85"/>
          <p:cNvSpPr txBox="1">
            <a:spLocks noGrp="1"/>
          </p:cNvSpPr>
          <p:nvPr>
            <p:ph type="body" idx="1"/>
          </p:nvPr>
        </p:nvSpPr>
        <p:spPr>
          <a:xfrm>
            <a:off x="285750" y="387600"/>
            <a:ext cx="8524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Examples</a:t>
            </a:r>
            <a:endParaRPr/>
          </a:p>
        </p:txBody>
      </p:sp>
      <p:sp>
        <p:nvSpPr>
          <p:cNvPr id="518" name="Google Shape;518;g3be3bf44f1d_0_85"/>
          <p:cNvSpPr txBox="1"/>
          <p:nvPr/>
        </p:nvSpPr>
        <p:spPr>
          <a:xfrm>
            <a:off x="285750" y="1262425"/>
            <a:ext cx="8197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system has 10 threads; T1 through T8 are cranking away generating results; T9 is blocked waiting for a lock T10 has, and T10 is blocked waiting for a lock T9 has.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>
                <a:solidFill>
                  <a:srgbClr val="B34D1F"/>
                </a:solidFill>
                <a:latin typeface="Arial"/>
                <a:ea typeface="Arial"/>
                <a:cs typeface="Arial"/>
                <a:sym typeface="Arial"/>
              </a:rPr>
              <a:t>Is this deadlocked? Is there a deadlock?</a:t>
            </a:r>
            <a:endParaRPr sz="2100" b="1" i="0" u="none" strike="noStrike" cap="none">
              <a:solidFill>
                <a:srgbClr val="B34D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3be3bf44f1d_0_85"/>
          <p:cNvSpPr txBox="1"/>
          <p:nvPr/>
        </p:nvSpPr>
        <p:spPr>
          <a:xfrm>
            <a:off x="304800" y="3398900"/>
            <a:ext cx="8197200" cy="25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system has 10000 threads; 9997 of them are cranking away generating results; T1 holds a lock, and is blocked waiting for a lock held by T2;  T2 is blocked waiting for a lock held by T3; T3 is blocked waiting for the lock T1 holds.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>
                <a:solidFill>
                  <a:srgbClr val="B34D1F"/>
                </a:solidFill>
                <a:latin typeface="Arial"/>
                <a:ea typeface="Arial"/>
                <a:cs typeface="Arial"/>
                <a:sym typeface="Arial"/>
              </a:rPr>
              <a:t>Is this deadlocked? Is there a deadlock?</a:t>
            </a:r>
            <a:endParaRPr sz="2100" b="1" i="0" u="none" strike="noStrike" cap="none">
              <a:solidFill>
                <a:srgbClr val="B34D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be3bf44f1d_0_97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g3be3bf44f1d_0_97"/>
          <p:cNvSpPr txBox="1">
            <a:spLocks noGrp="1"/>
          </p:cNvSpPr>
          <p:nvPr>
            <p:ph type="body" idx="1"/>
          </p:nvPr>
        </p:nvSpPr>
        <p:spPr>
          <a:xfrm>
            <a:off x="285750" y="387600"/>
            <a:ext cx="8524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Examples</a:t>
            </a:r>
            <a:endParaRPr/>
          </a:p>
        </p:txBody>
      </p:sp>
      <p:sp>
        <p:nvSpPr>
          <p:cNvPr id="526" name="Google Shape;526;g3be3bf44f1d_0_97"/>
          <p:cNvSpPr txBox="1"/>
          <p:nvPr/>
        </p:nvSpPr>
        <p:spPr>
          <a:xfrm>
            <a:off x="309600" y="1457550"/>
            <a:ext cx="8197200" cy="3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system has 10000 threads; 9997 of them are cranking away generating results; T1 holds a lock, and is blocked waiting for a lock held by T2;  T2 is blocked waiting for a lock held by T3; T3 is executing painfully slowly, making miniscule progress (but so far not in a inf-loop or error).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>
                <a:solidFill>
                  <a:srgbClr val="B34D1F"/>
                </a:solidFill>
                <a:latin typeface="Arial"/>
                <a:ea typeface="Arial"/>
                <a:cs typeface="Arial"/>
                <a:sym typeface="Arial"/>
              </a:rPr>
              <a:t>Is this deadlocked? Is there a deadlock?</a:t>
            </a:r>
            <a:endParaRPr sz="2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be3bf44f1d_0_54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g3be3bf44f1d_0_54"/>
          <p:cNvSpPr txBox="1">
            <a:spLocks noGrp="1"/>
          </p:cNvSpPr>
          <p:nvPr>
            <p:ph type="body" idx="1"/>
          </p:nvPr>
        </p:nvSpPr>
        <p:spPr>
          <a:xfrm>
            <a:off x="285750" y="387600"/>
            <a:ext cx="8524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en-US" sz="3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Coffman Conditions </a:t>
            </a:r>
            <a:r>
              <a:rPr lang="en-US" sz="30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(for Deadlock)</a:t>
            </a:r>
            <a:endParaRPr sz="1700" i="1" dirty="0"/>
          </a:p>
        </p:txBody>
      </p:sp>
      <p:sp>
        <p:nvSpPr>
          <p:cNvPr id="533" name="Google Shape;533;g3be3bf44f1d_0_54"/>
          <p:cNvSpPr txBox="1"/>
          <p:nvPr/>
        </p:nvSpPr>
        <p:spPr>
          <a:xfrm>
            <a:off x="304800" y="1239525"/>
            <a:ext cx="6827100" cy="289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G. Coffman, Jr., M. </a:t>
            </a:r>
            <a:r>
              <a:rPr lang="en-US" sz="18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Elphick</a:t>
            </a:r>
            <a:r>
              <a:rPr lang="en-US" sz="1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A. </a:t>
            </a:r>
            <a:r>
              <a:rPr lang="en-US" sz="18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Shoshani</a:t>
            </a:r>
            <a:endParaRPr sz="18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 System Deadlocks “</a:t>
            </a:r>
            <a:endParaRPr sz="1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ACM Computing Surveys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Vol. 3, No. 2, June 1971, pp. 67–78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This paper:</a:t>
            </a:r>
            <a:endParaRPr sz="1800" b="1" i="0" u="none" strike="noStrike" cap="none" dirty="0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Introduced the four conditions explicitly</a:t>
            </a:r>
            <a:endParaRPr sz="1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Formalized deadlock in operating systems</a:t>
            </a:r>
            <a:endParaRPr sz="1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800" dirty="0" smtClean="0"/>
              <a:t>four </a:t>
            </a:r>
            <a:r>
              <a:rPr lang="en-US" sz="1800" b="1" i="1" dirty="0"/>
              <a:t>necessary</a:t>
            </a:r>
            <a:r>
              <a:rPr lang="en-US" sz="1800" dirty="0"/>
              <a:t> conditions for a deadlock to be </a:t>
            </a:r>
            <a:r>
              <a:rPr lang="en-US" sz="1800" b="1" i="1" dirty="0"/>
              <a:t>possible</a:t>
            </a:r>
            <a:r>
              <a:rPr lang="en-US" sz="1800" dirty="0"/>
              <a:t> in a concurrent system.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3be3bf44f1d_0_54"/>
          <p:cNvSpPr txBox="1"/>
          <p:nvPr/>
        </p:nvSpPr>
        <p:spPr>
          <a:xfrm>
            <a:off x="5905602" y="1776461"/>
            <a:ext cx="2278278" cy="1515379"/>
          </a:xfrm>
          <a:prstGeom prst="rect">
            <a:avLst/>
          </a:prstGeom>
          <a:solidFill>
            <a:srgbClr val="FAE3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8900" marR="0" lvl="0" algn="l" rtl="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rgbClr val="A61C00"/>
              </a:buClr>
              <a:buSzPts val="2200"/>
            </a:pPr>
            <a:r>
              <a:rPr lang="en-US" sz="1600" b="1" i="1" u="none" strike="noStrike" cap="none" dirty="0" smtClean="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-- Mutual </a:t>
            </a:r>
            <a:r>
              <a:rPr lang="en-US" sz="1600" b="1" i="1" u="none" strike="noStrike" cap="none" dirty="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Exclusion</a:t>
            </a:r>
            <a:endParaRPr sz="1600" b="1" i="1" u="none" strike="noStrike" cap="none" dirty="0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A61C00"/>
              </a:buClr>
              <a:buSzPts val="2200"/>
            </a:pPr>
            <a:r>
              <a:rPr lang="en-US" sz="1600" b="1" i="1" u="none" strike="noStrike" cap="none" dirty="0" smtClean="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-- Hold </a:t>
            </a:r>
            <a:r>
              <a:rPr lang="en-US" sz="1600" b="1" i="1" u="none" strike="noStrike" cap="none" dirty="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and Wait</a:t>
            </a:r>
            <a:endParaRPr sz="1600" b="1" i="1" u="none" strike="noStrike" cap="none" dirty="0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A61C00"/>
              </a:buClr>
              <a:buSzPts val="2200"/>
            </a:pPr>
            <a:r>
              <a:rPr lang="en-US" sz="1600" b="1" i="1" u="none" strike="noStrike" cap="none" dirty="0" smtClean="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-- No </a:t>
            </a:r>
            <a:r>
              <a:rPr lang="en-US" sz="1600" b="1" i="1" u="none" strike="noStrike" cap="none" dirty="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Preemption</a:t>
            </a:r>
            <a:endParaRPr sz="1600" b="1" i="1" u="none" strike="noStrike" cap="none" dirty="0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A61C00"/>
              </a:buClr>
              <a:buSzPts val="2200"/>
            </a:pPr>
            <a:r>
              <a:rPr lang="en-US" sz="1600" b="1" i="1" u="none" strike="noStrike" cap="none" dirty="0" smtClean="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-- Circular </a:t>
            </a:r>
            <a:r>
              <a:rPr lang="en-US" sz="1600" b="1" i="1" u="none" strike="noStrike" cap="none" dirty="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Wait</a:t>
            </a:r>
            <a:endParaRPr sz="1800" b="0" i="1" u="none" strike="noStrike" cap="none" dirty="0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3be3bf44f1d_0_54"/>
          <p:cNvSpPr txBox="1"/>
          <p:nvPr/>
        </p:nvSpPr>
        <p:spPr>
          <a:xfrm>
            <a:off x="304800" y="4272525"/>
            <a:ext cx="8157300" cy="1209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Key Theorem</a:t>
            </a:r>
            <a:endParaRPr sz="2300" b="1" i="0" u="none" strike="noStrike" cap="none" dirty="0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81000" lvl="0" indent="0" algn="l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1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Deadlock is </a:t>
            </a:r>
            <a:r>
              <a:rPr lang="en-US" sz="2000" b="1" i="1" u="none" strike="noStrike" cap="none" dirty="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possible </a:t>
            </a:r>
            <a:r>
              <a:rPr lang="en-US" sz="2000" b="1" i="1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if and only if all four Coffman conditions hold simultaneously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3be3bf44f1d_0_54"/>
          <p:cNvSpPr txBox="1"/>
          <p:nvPr/>
        </p:nvSpPr>
        <p:spPr>
          <a:xfrm>
            <a:off x="395775" y="5481700"/>
            <a:ext cx="8157300" cy="843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to prove deadlock freedom, it is sufficient to show that one condition is impossible in your system.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be3bf44f1d_0_54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g3be3bf44f1d_0_54"/>
          <p:cNvSpPr txBox="1">
            <a:spLocks noGrp="1"/>
          </p:cNvSpPr>
          <p:nvPr>
            <p:ph type="body" idx="1"/>
          </p:nvPr>
        </p:nvSpPr>
        <p:spPr>
          <a:xfrm>
            <a:off x="285750" y="387600"/>
            <a:ext cx="8524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Coffman </a:t>
            </a:r>
            <a:r>
              <a:rPr lang="en-US" sz="3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Conditions </a:t>
            </a:r>
            <a:r>
              <a:rPr lang="en-US" sz="28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(for Deadlock)</a:t>
            </a:r>
            <a:endParaRPr sz="1600" i="1" dirty="0"/>
          </a:p>
        </p:txBody>
      </p:sp>
      <p:sp>
        <p:nvSpPr>
          <p:cNvPr id="535" name="Google Shape;535;g3be3bf44f1d_0_54"/>
          <p:cNvSpPr txBox="1"/>
          <p:nvPr/>
        </p:nvSpPr>
        <p:spPr>
          <a:xfrm>
            <a:off x="285750" y="1216151"/>
            <a:ext cx="8157300" cy="249631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r>
              <a:rPr lang="en-US" sz="2000" b="1" dirty="0"/>
              <a:t>Mutual Exclusion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800" b="1" dirty="0">
                <a:solidFill>
                  <a:srgbClr val="C00000"/>
                </a:solidFill>
              </a:rPr>
              <a:t>At least one resource is non-sharable.</a:t>
            </a:r>
            <a:endParaRPr lang="en-US" sz="1800" dirty="0">
              <a:solidFill>
                <a:srgbClr val="C00000"/>
              </a:solidFill>
            </a:endParaRPr>
          </a:p>
          <a:p>
            <a:pPr marL="28575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i="1" dirty="0"/>
              <a:t>A resource can be held by only one thread/process at a time.</a:t>
            </a:r>
          </a:p>
          <a:p>
            <a:pPr marL="28575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i="1" dirty="0"/>
              <a:t>Typical examples: </a:t>
            </a:r>
            <a:r>
              <a:rPr lang="en-US" sz="1800" i="1" dirty="0" err="1"/>
              <a:t>mutexes</a:t>
            </a:r>
            <a:r>
              <a:rPr lang="en-US" sz="1800" i="1" dirty="0"/>
              <a:t>, monitors, exclusive file locks.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/>
              <a:t>If </a:t>
            </a:r>
            <a:r>
              <a:rPr lang="en-US" sz="1800" dirty="0"/>
              <a:t>all resources </a:t>
            </a:r>
            <a:r>
              <a:rPr lang="en-US" sz="1800" dirty="0" smtClean="0"/>
              <a:t>are </a:t>
            </a:r>
            <a:r>
              <a:rPr lang="en-US" sz="1800" dirty="0"/>
              <a:t>shareable (read-only, immutable, etc.), deadlock </a:t>
            </a:r>
            <a:r>
              <a:rPr lang="en-US" sz="1800" dirty="0" smtClean="0"/>
              <a:t>won't occur</a:t>
            </a:r>
            <a:r>
              <a:rPr lang="en-US" sz="1800" dirty="0"/>
              <a:t>.</a:t>
            </a:r>
          </a:p>
        </p:txBody>
      </p:sp>
      <p:sp>
        <p:nvSpPr>
          <p:cNvPr id="10" name="Google Shape;535;g3be3bf44f1d_0_54"/>
          <p:cNvSpPr txBox="1"/>
          <p:nvPr/>
        </p:nvSpPr>
        <p:spPr>
          <a:xfrm>
            <a:off x="304800" y="3840480"/>
            <a:ext cx="8157300" cy="216712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r>
              <a:rPr lang="en-US" sz="2000" b="1" dirty="0"/>
              <a:t>Hold and Wait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sz="1800" b="1" dirty="0">
                <a:solidFill>
                  <a:srgbClr val="C00000"/>
                </a:solidFill>
              </a:rPr>
              <a:t>A thread holds at least one resource while waiting for another.</a:t>
            </a:r>
            <a:endParaRPr lang="en-US" sz="1800" dirty="0">
              <a:solidFill>
                <a:srgbClr val="C00000"/>
              </a:solidFill>
            </a:endParaRPr>
          </a:p>
          <a:p>
            <a:pPr marL="28575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i="1" dirty="0"/>
              <a:t>The thread does not release what it already holds.</a:t>
            </a:r>
          </a:p>
          <a:p>
            <a:pPr marL="28575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i="1" dirty="0"/>
              <a:t>Example: a thread holds lock A and requests lock B.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If threads must request </a:t>
            </a:r>
            <a:r>
              <a:rPr lang="en-US" sz="1800" i="1" dirty="0"/>
              <a:t>all</a:t>
            </a:r>
            <a:r>
              <a:rPr lang="en-US" sz="1800" dirty="0"/>
              <a:t> needed resources at once (or release before requesting more), deadlock is prevented.</a:t>
            </a:r>
          </a:p>
        </p:txBody>
      </p:sp>
    </p:spTree>
    <p:extLst>
      <p:ext uri="{BB962C8B-B14F-4D97-AF65-F5344CB8AC3E}">
        <p14:creationId xmlns:p14="http://schemas.microsoft.com/office/powerpoint/2010/main" val="29297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be3bf44f1d_0_54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g3be3bf44f1d_0_54"/>
          <p:cNvSpPr txBox="1">
            <a:spLocks noGrp="1"/>
          </p:cNvSpPr>
          <p:nvPr>
            <p:ph type="body" idx="1"/>
          </p:nvPr>
        </p:nvSpPr>
        <p:spPr>
          <a:xfrm>
            <a:off x="285750" y="387600"/>
            <a:ext cx="8524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Coffman </a:t>
            </a:r>
            <a:r>
              <a:rPr lang="en-US" sz="3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Conditions </a:t>
            </a:r>
            <a:r>
              <a:rPr lang="en-US" sz="28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(for Deadlock)</a:t>
            </a:r>
            <a:endParaRPr sz="1600" i="1" dirty="0"/>
          </a:p>
        </p:txBody>
      </p:sp>
      <p:sp>
        <p:nvSpPr>
          <p:cNvPr id="535" name="Google Shape;535;g3be3bf44f1d_0_54"/>
          <p:cNvSpPr txBox="1"/>
          <p:nvPr/>
        </p:nvSpPr>
        <p:spPr>
          <a:xfrm>
            <a:off x="285750" y="1216151"/>
            <a:ext cx="8157300" cy="233172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No Preemption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sz="1600" b="1" dirty="0">
                <a:solidFill>
                  <a:srgbClr val="C00000"/>
                </a:solidFill>
              </a:rPr>
              <a:t>Resources cannot be forcibly taken away.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i="1" dirty="0"/>
              <a:t>A resource is released only voluntarily by the </a:t>
            </a:r>
            <a:r>
              <a:rPr lang="en-US" sz="1600" i="1" dirty="0" smtClean="0"/>
              <a:t>holder</a:t>
            </a:r>
            <a:endParaRPr lang="en-US" sz="1600" i="1" dirty="0"/>
          </a:p>
          <a:p>
            <a:pPr marL="28575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i="1" dirty="0"/>
              <a:t>The system cannot “steal” a lock from a </a:t>
            </a:r>
            <a:r>
              <a:rPr lang="en-US" sz="1600" i="1" dirty="0" smtClean="0"/>
              <a:t>thread</a:t>
            </a:r>
            <a:endParaRPr lang="en-US" sz="1600" i="1" dirty="0"/>
          </a:p>
          <a:p>
            <a:pPr>
              <a:spcBef>
                <a:spcPts val="600"/>
              </a:spcBef>
            </a:pPr>
            <a:r>
              <a:rPr lang="en-US" sz="1600" dirty="0"/>
              <a:t>If the system can preempt resources (e.g., roll back a transaction and reclaim locks), deadlock is </a:t>
            </a:r>
            <a:r>
              <a:rPr lang="en-US" sz="1600" dirty="0" smtClean="0"/>
              <a:t>impossible</a:t>
            </a:r>
            <a:endParaRPr lang="en-US" sz="1600" dirty="0"/>
          </a:p>
        </p:txBody>
      </p:sp>
      <p:sp>
        <p:nvSpPr>
          <p:cNvPr id="10" name="Google Shape;535;g3be3bf44f1d_0_54"/>
          <p:cNvSpPr txBox="1"/>
          <p:nvPr/>
        </p:nvSpPr>
        <p:spPr>
          <a:xfrm>
            <a:off x="304800" y="3438144"/>
            <a:ext cx="8157300" cy="242316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r>
              <a:rPr lang="en-US" sz="1800" b="1" dirty="0"/>
              <a:t>Circular Wait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sz="1600" b="1" dirty="0">
                <a:solidFill>
                  <a:srgbClr val="C00000"/>
                </a:solidFill>
              </a:rPr>
              <a:t>There exists a cycle of threads each waiting for a resource held by the next.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i="1" dirty="0"/>
              <a:t>T₁ waits for T₂</a:t>
            </a:r>
          </a:p>
          <a:p>
            <a:pPr marL="28575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i="1" dirty="0"/>
              <a:t>T₂ waits for T</a:t>
            </a:r>
            <a:r>
              <a:rPr lang="en-US" sz="1600" i="1" dirty="0" smtClean="0"/>
              <a:t>₃  …</a:t>
            </a:r>
            <a:endParaRPr lang="en-US" sz="1600" i="1" dirty="0"/>
          </a:p>
          <a:p>
            <a:pPr marL="28575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i="1" dirty="0"/>
              <a:t>Tₙ waits for T₁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This is precisely what appears as a </a:t>
            </a:r>
            <a:r>
              <a:rPr lang="en-US" sz="1600" b="1" dirty="0"/>
              <a:t>cycle in a wait-for graph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1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be3bf44f1d_0_113"/>
          <p:cNvSpPr txBox="1"/>
          <p:nvPr/>
        </p:nvSpPr>
        <p:spPr>
          <a:xfrm>
            <a:off x="304800" y="1239525"/>
            <a:ext cx="8157000" cy="2802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Coffman is a </a:t>
            </a: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possibility theorem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not a prediction theorem.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3810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1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Deadlock is possible if and only if all four conditions hold simultaneously</a:t>
            </a:r>
            <a:endParaRPr sz="1900" b="1" i="1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means: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1C00"/>
              </a:buClr>
              <a:buSzPts val="1900"/>
              <a:buFont typeface="Arial"/>
              <a:buChar char="●"/>
            </a:pPr>
            <a:r>
              <a:rPr lang="en-US" sz="1900" b="0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1900" b="1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any one condition is absent</a:t>
            </a:r>
            <a:r>
              <a:rPr lang="en-US" sz="1900" b="0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 → deadlock is </a:t>
            </a:r>
            <a:r>
              <a:rPr lang="en-US" sz="1900" b="1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impossible</a:t>
            </a:r>
            <a:endParaRPr sz="1900" b="1" i="0" u="none" strike="noStrike" cap="non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four are present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deadlock is </a:t>
            </a:r>
            <a:r>
              <a:rPr lang="en-US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ruled out, might happen</a:t>
            </a:r>
            <a:endParaRPr sz="1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all four are present 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deadlock </a:t>
            </a:r>
            <a:r>
              <a:rPr lang="en-US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might not 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happen</a:t>
            </a:r>
            <a:endParaRPr sz="1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g3be3bf44f1d_0_113"/>
          <p:cNvSpPr/>
          <p:nvPr/>
        </p:nvSpPr>
        <p:spPr>
          <a:xfrm>
            <a:off x="712650" y="2901325"/>
            <a:ext cx="7303200" cy="45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g3be3bf44f1d_0_113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g3be3bf44f1d_0_113"/>
          <p:cNvSpPr txBox="1">
            <a:spLocks noGrp="1"/>
          </p:cNvSpPr>
          <p:nvPr>
            <p:ph type="body" idx="1"/>
          </p:nvPr>
        </p:nvSpPr>
        <p:spPr>
          <a:xfrm>
            <a:off x="285750" y="387600"/>
            <a:ext cx="8524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Coffman </a:t>
            </a:r>
            <a:r>
              <a:rPr lang="en-US" sz="3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Conditions </a:t>
            </a:r>
            <a:r>
              <a:rPr lang="en-US" sz="28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(for Deadlock)</a:t>
            </a:r>
            <a:endParaRPr sz="1600" i="1" dirty="0"/>
          </a:p>
        </p:txBody>
      </p:sp>
      <p:sp>
        <p:nvSpPr>
          <p:cNvPr id="545" name="Google Shape;545;g3be3bf44f1d_0_113"/>
          <p:cNvSpPr txBox="1"/>
          <p:nvPr/>
        </p:nvSpPr>
        <p:spPr>
          <a:xfrm>
            <a:off x="285750" y="4184100"/>
            <a:ext cx="8157000" cy="1624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Even if all four Coffman conditions hold:</a:t>
            </a:r>
            <a:endParaRPr sz="2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Deadlock may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occur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Deadlock may occur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under rare interleavings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Deadlock may be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prevented by protocol discipline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(good coding)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be3bf44f1d_0_126"/>
          <p:cNvSpPr txBox="1"/>
          <p:nvPr/>
        </p:nvSpPr>
        <p:spPr>
          <a:xfrm>
            <a:off x="304800" y="1239525"/>
            <a:ext cx="8157000" cy="2607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Locks: A and B, and Threads: T1 and T2</a:t>
            </a:r>
            <a:endParaRPr sz="22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Both locks are exclusive</a:t>
            </a:r>
            <a:endParaRPr sz="19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Threads may hold one lock while waiting for the other</a:t>
            </a:r>
            <a:endParaRPr sz="19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Locks cannot be preempted</a:t>
            </a:r>
            <a:endParaRPr sz="19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Circular wait possible if T1 and T2 each need both locks</a:t>
            </a:r>
            <a:endParaRPr sz="19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Four Coffman conditions hold… </a:t>
            </a:r>
            <a:r>
              <a:rPr lang="en-US" sz="1900" b="1" i="1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so… deadlock?</a:t>
            </a:r>
            <a:endParaRPr sz="1900" b="1" i="1" u="none" strike="noStrike" cap="non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g3be3bf44f1d_0_126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g3be3bf44f1d_0_126"/>
          <p:cNvSpPr txBox="1">
            <a:spLocks noGrp="1"/>
          </p:cNvSpPr>
          <p:nvPr>
            <p:ph type="body" idx="1"/>
          </p:nvPr>
        </p:nvSpPr>
        <p:spPr>
          <a:xfrm>
            <a:off x="285750" y="387600"/>
            <a:ext cx="8524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Coffman </a:t>
            </a:r>
            <a:r>
              <a:rPr lang="en-US" sz="3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dirty="0"/>
          </a:p>
        </p:txBody>
      </p:sp>
      <p:sp>
        <p:nvSpPr>
          <p:cNvPr id="553" name="Google Shape;553;g3be3bf44f1d_0_126"/>
          <p:cNvSpPr txBox="1"/>
          <p:nvPr/>
        </p:nvSpPr>
        <p:spPr>
          <a:xfrm>
            <a:off x="304800" y="3847125"/>
            <a:ext cx="8157000" cy="2502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Not necessarily</a:t>
            </a:r>
            <a:endParaRPr sz="2000" b="1" i="0" u="none" strike="noStrike" cap="non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code has </a:t>
            </a:r>
            <a:r>
              <a:rPr lang="en-US" sz="19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“Always acquire A before B”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ordering on locks… then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circular wait can arise ( </a:t>
            </a:r>
            <a:r>
              <a:rPr lang="en-US" sz="1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eliminates one Coffman condition 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deadlock will never occur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So the </a:t>
            </a:r>
            <a:r>
              <a:rPr lang="en-US" sz="1900" b="0" i="1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system structure</a:t>
            </a:r>
            <a:r>
              <a:rPr lang="en-US" sz="1900" b="0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 allows deadlock, but the </a:t>
            </a:r>
            <a:r>
              <a:rPr lang="en-US" sz="1900" b="0" i="1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protocol</a:t>
            </a:r>
            <a:r>
              <a:rPr lang="en-US" sz="1900" b="0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 prevents it.</a:t>
            </a:r>
            <a:endParaRPr sz="2800" b="1" i="0" u="none" strike="noStrike" cap="non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be3bf44f1d_0_126"/>
          <p:cNvSpPr txBox="1"/>
          <p:nvPr/>
        </p:nvSpPr>
        <p:spPr>
          <a:xfrm>
            <a:off x="304800" y="1239525"/>
            <a:ext cx="8157000" cy="155853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</a:rPr>
              <a:t>Why they matter (conceptually)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600" i="1" dirty="0"/>
              <a:t>The Coffman conditions are </a:t>
            </a:r>
            <a:r>
              <a:rPr lang="en-US" sz="1600" b="1" i="1" dirty="0"/>
              <a:t>about execution semantics</a:t>
            </a:r>
            <a:r>
              <a:rPr lang="en-US" sz="1600" i="1" dirty="0"/>
              <a:t>, not code structure.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600" i="1" dirty="0"/>
              <a:t>They explain why deadlock can happen, not when it will.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600" i="1" dirty="0"/>
              <a:t>They give you </a:t>
            </a:r>
            <a:r>
              <a:rPr lang="en-US" sz="1600" b="1" i="1" dirty="0"/>
              <a:t>design levers</a:t>
            </a:r>
            <a:r>
              <a:rPr lang="en-US" sz="1600" i="1" dirty="0"/>
              <a:t>:</a:t>
            </a:r>
          </a:p>
          <a:p>
            <a:pPr marL="102870" lvl="4">
              <a:spcAft>
                <a:spcPts val="600"/>
              </a:spcAft>
            </a:pPr>
            <a:r>
              <a:rPr lang="en-US" sz="1600" i="1" dirty="0" smtClean="0"/>
              <a:t>        -- break </a:t>
            </a:r>
            <a:r>
              <a:rPr lang="en-US" sz="1600" i="1" dirty="0"/>
              <a:t>any one condition → deadlock freedom.</a:t>
            </a:r>
          </a:p>
        </p:txBody>
      </p:sp>
      <p:sp>
        <p:nvSpPr>
          <p:cNvPr id="551" name="Google Shape;551;g3be3bf44f1d_0_126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g3be3bf44f1d_0_126"/>
          <p:cNvSpPr txBox="1">
            <a:spLocks noGrp="1"/>
          </p:cNvSpPr>
          <p:nvPr>
            <p:ph type="body" idx="1"/>
          </p:nvPr>
        </p:nvSpPr>
        <p:spPr>
          <a:xfrm>
            <a:off x="285750" y="387600"/>
            <a:ext cx="8524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Coffman Summary</a:t>
            </a:r>
            <a:endParaRPr dirty="0"/>
          </a:p>
        </p:txBody>
      </p:sp>
      <p:sp>
        <p:nvSpPr>
          <p:cNvPr id="553" name="Google Shape;553;g3be3bf44f1d_0_126"/>
          <p:cNvSpPr txBox="1"/>
          <p:nvPr/>
        </p:nvSpPr>
        <p:spPr>
          <a:xfrm>
            <a:off x="285750" y="2792806"/>
            <a:ext cx="8157000" cy="162406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Important </a:t>
            </a:r>
            <a:r>
              <a:rPr lang="en-US" sz="2000" b="1" dirty="0">
                <a:solidFill>
                  <a:srgbClr val="C00000"/>
                </a:solidFill>
              </a:rPr>
              <a:t>clarifications (often confused)</a:t>
            </a:r>
          </a:p>
          <a:p>
            <a:pPr marL="285750" lvl="1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Coffman </a:t>
            </a:r>
            <a:r>
              <a:rPr lang="en-US" sz="1600" dirty="0"/>
              <a:t>conditions do </a:t>
            </a:r>
            <a:r>
              <a:rPr lang="en-US" sz="1600" b="1" dirty="0"/>
              <a:t>not</a:t>
            </a:r>
            <a:r>
              <a:rPr lang="en-US" sz="1600" dirty="0"/>
              <a:t> guarantee deadlock.</a:t>
            </a:r>
          </a:p>
          <a:p>
            <a:pPr marL="285750" lvl="1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They </a:t>
            </a:r>
            <a:r>
              <a:rPr lang="en-US" sz="1600" dirty="0"/>
              <a:t>characterize </a:t>
            </a:r>
            <a:r>
              <a:rPr lang="en-US" sz="1600" b="1" dirty="0"/>
              <a:t>possibility</a:t>
            </a:r>
            <a:r>
              <a:rPr lang="en-US" sz="1600" dirty="0"/>
              <a:t>, not inevitability.</a:t>
            </a:r>
          </a:p>
          <a:p>
            <a:pPr marL="285750" lvl="1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hey </a:t>
            </a:r>
            <a:r>
              <a:rPr lang="en-US" sz="1600" dirty="0"/>
              <a:t>are not directly about starvation or fairness.</a:t>
            </a:r>
          </a:p>
          <a:p>
            <a:pPr marL="285750" lvl="1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They </a:t>
            </a:r>
            <a:r>
              <a:rPr lang="en-US" sz="1600" dirty="0"/>
              <a:t>are a foundation for reasoning about deadlock avoidance and prevention.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05828"/>
              </p:ext>
            </p:extLst>
          </p:nvPr>
        </p:nvGraphicFramePr>
        <p:xfrm>
          <a:off x="542802" y="4934039"/>
          <a:ext cx="6370062" cy="1341120"/>
        </p:xfrm>
        <a:graphic>
          <a:graphicData uri="http://schemas.openxmlformats.org/drawingml/2006/table">
            <a:tbl>
              <a:tblPr/>
              <a:tblGrid>
                <a:gridCol w="2156159">
                  <a:extLst>
                    <a:ext uri="{9D8B030D-6E8A-4147-A177-3AD203B41FA5}">
                      <a16:colId xmlns:a16="http://schemas.microsoft.com/office/drawing/2014/main" val="940035389"/>
                    </a:ext>
                  </a:extLst>
                </a:gridCol>
                <a:gridCol w="4213903">
                  <a:extLst>
                    <a:ext uri="{9D8B030D-6E8A-4147-A177-3AD203B41FA5}">
                      <a16:colId xmlns:a16="http://schemas.microsoft.com/office/drawing/2014/main" val="883346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Mutual exclusion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 immutable data, lock-free algorithms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63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Hold and wait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Acquire all locks at once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81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No preemption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Timeouts, rollback, transaction abort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029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Circular wait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Global lock ordering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45283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4533929"/>
            <a:ext cx="60228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Typical prevention strategies (break conditions)</a:t>
            </a:r>
          </a:p>
        </p:txBody>
      </p:sp>
    </p:spTree>
    <p:extLst>
      <p:ext uri="{BB962C8B-B14F-4D97-AF65-F5344CB8AC3E}">
        <p14:creationId xmlns:p14="http://schemas.microsoft.com/office/powerpoint/2010/main" val="26616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be3bf44f1d_0_126"/>
          <p:cNvSpPr txBox="1"/>
          <p:nvPr/>
        </p:nvSpPr>
        <p:spPr>
          <a:xfrm>
            <a:off x="285750" y="1097549"/>
            <a:ext cx="8157000" cy="505636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</a:rPr>
              <a:t>Deadlock vs. starvation: what kind of failure?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</a:rPr>
              <a:t>Deadlock</a:t>
            </a:r>
          </a:p>
          <a:p>
            <a:pPr>
              <a:spcAft>
                <a:spcPts val="600"/>
              </a:spcAft>
            </a:pPr>
            <a:r>
              <a:rPr lang="en-US" b="1" dirty="0"/>
              <a:t>Safety-style property</a:t>
            </a:r>
            <a:r>
              <a:rPr lang="en-US" dirty="0"/>
              <a:t>: </a:t>
            </a:r>
            <a:r>
              <a:rPr lang="en-US" i="1" dirty="0"/>
              <a:t>“The system reaches a bad state.”</a:t>
            </a:r>
            <a:endParaRPr lang="en-US" dirty="0"/>
          </a:p>
          <a:p>
            <a:pPr marL="285750" indent="-18288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Once in that state, </a:t>
            </a:r>
            <a:r>
              <a:rPr lang="en-US" b="1" i="1" dirty="0"/>
              <a:t>no progress is possible</a:t>
            </a:r>
            <a:r>
              <a:rPr lang="en-US" i="1" dirty="0"/>
              <a:t>.</a:t>
            </a:r>
          </a:p>
          <a:p>
            <a:pPr marL="285750" indent="-18288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Characterized by a </a:t>
            </a:r>
            <a:r>
              <a:rPr lang="en-US" b="1" i="1" dirty="0"/>
              <a:t>finite structural witness</a:t>
            </a:r>
            <a:r>
              <a:rPr lang="en-US" i="1" dirty="0"/>
              <a:t>:</a:t>
            </a:r>
          </a:p>
          <a:p>
            <a:pPr marL="285750" lvl="1" indent="-18288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A cycle in a wait-for graph.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/>
              <a:t>Coffman conditions apply because they describe </a:t>
            </a:r>
            <a:r>
              <a:rPr lang="en-US" b="1" dirty="0"/>
              <a:t>resource structure</a:t>
            </a:r>
            <a:r>
              <a:rPr lang="en-US" dirty="0"/>
              <a:t>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</a:rPr>
              <a:t>Starvation</a:t>
            </a:r>
          </a:p>
          <a:p>
            <a:pPr>
              <a:spcAft>
                <a:spcPts val="600"/>
              </a:spcAft>
            </a:pPr>
            <a:r>
              <a:rPr lang="en-US" b="1" dirty="0"/>
              <a:t>Liveness-style property</a:t>
            </a:r>
            <a:r>
              <a:rPr lang="en-US" dirty="0"/>
              <a:t>: </a:t>
            </a:r>
            <a:r>
              <a:rPr lang="en-US" i="1" dirty="0"/>
              <a:t>“Something good never happens.”</a:t>
            </a:r>
            <a:endParaRPr lang="en-US" dirty="0"/>
          </a:p>
          <a:p>
            <a:pPr marL="285750" indent="-18288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The system </a:t>
            </a:r>
            <a:r>
              <a:rPr lang="en-US" b="1" i="1" dirty="0"/>
              <a:t>continues to run</a:t>
            </a:r>
            <a:r>
              <a:rPr lang="en-US" i="1" dirty="0"/>
              <a:t>, but:</a:t>
            </a:r>
          </a:p>
          <a:p>
            <a:pPr marL="285750" lvl="1" indent="-18288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One (or more) threads are </a:t>
            </a:r>
            <a:r>
              <a:rPr lang="en-US" b="1" i="1" dirty="0"/>
              <a:t>perpetually postponed</a:t>
            </a:r>
            <a:r>
              <a:rPr lang="en-US" i="1" dirty="0"/>
              <a:t>.</a:t>
            </a:r>
          </a:p>
          <a:p>
            <a:pPr marL="285750" indent="-18288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There is </a:t>
            </a:r>
            <a:r>
              <a:rPr lang="en-US" b="1" i="1" dirty="0"/>
              <a:t>no finite bad state</a:t>
            </a:r>
            <a:r>
              <a:rPr lang="en-US" i="1" dirty="0"/>
              <a:t>.</a:t>
            </a:r>
          </a:p>
          <a:p>
            <a:pPr marL="285750" indent="-18288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There is no single snapshot that “proves” starvation.</a:t>
            </a:r>
          </a:p>
          <a:p>
            <a:pPr>
              <a:spcBef>
                <a:spcPts val="600"/>
              </a:spcBef>
            </a:pPr>
            <a:r>
              <a:rPr lang="en-US" dirty="0"/>
              <a:t>This distinction alone forces different reasoning tools.</a:t>
            </a:r>
          </a:p>
        </p:txBody>
      </p:sp>
      <p:sp>
        <p:nvSpPr>
          <p:cNvPr id="551" name="Google Shape;551;g3be3bf44f1d_0_126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g3be3bf44f1d_0_126"/>
          <p:cNvSpPr txBox="1">
            <a:spLocks noGrp="1"/>
          </p:cNvSpPr>
          <p:nvPr>
            <p:ph type="body" idx="1"/>
          </p:nvPr>
        </p:nvSpPr>
        <p:spPr>
          <a:xfrm>
            <a:off x="285750" y="387600"/>
            <a:ext cx="8524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Deadlock vs. Starvation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768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be3bf44f1d_0_126"/>
          <p:cNvSpPr txBox="1"/>
          <p:nvPr/>
        </p:nvSpPr>
        <p:spPr>
          <a:xfrm>
            <a:off x="285750" y="1234439"/>
            <a:ext cx="8157000" cy="444021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</a:rPr>
              <a:t>Coffman conditions </a:t>
            </a:r>
            <a:r>
              <a:rPr lang="en-US" sz="2000" b="1" dirty="0" smtClean="0">
                <a:solidFill>
                  <a:srgbClr val="C00000"/>
                </a:solidFill>
              </a:rPr>
              <a:t>answer</a:t>
            </a:r>
          </a:p>
          <a:p>
            <a:pPr>
              <a:spcAft>
                <a:spcPts val="600"/>
              </a:spcAft>
            </a:pPr>
            <a:r>
              <a:rPr lang="en-US" sz="1800" i="1" dirty="0" smtClean="0"/>
              <a:t>Can </a:t>
            </a:r>
            <a:r>
              <a:rPr lang="en-US" sz="1800" i="1" dirty="0"/>
              <a:t>the system reach a state where nobody can proceed</a:t>
            </a:r>
            <a:r>
              <a:rPr lang="en-US" sz="1800" i="1" dirty="0" smtClean="0"/>
              <a:t>?: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</a:rPr>
              <a:t>Starvation asks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800" i="1" dirty="0" smtClean="0">
                <a:solidFill>
                  <a:schemeClr val="tx1"/>
                </a:solidFill>
              </a:rPr>
              <a:t>Can </a:t>
            </a:r>
            <a:r>
              <a:rPr lang="en-US" sz="1800" i="1" dirty="0">
                <a:solidFill>
                  <a:schemeClr val="tx1"/>
                </a:solidFill>
              </a:rPr>
              <a:t>the system </a:t>
            </a:r>
            <a:r>
              <a:rPr lang="en-US" sz="1800" i="1" dirty="0" smtClean="0">
                <a:solidFill>
                  <a:schemeClr val="tx1"/>
                </a:solidFill>
              </a:rPr>
              <a:t>overall keep </a:t>
            </a:r>
            <a:r>
              <a:rPr lang="en-US" sz="1800" i="1" dirty="0">
                <a:solidFill>
                  <a:schemeClr val="tx1"/>
                </a:solidFill>
              </a:rPr>
              <a:t>making progress forever while </a:t>
            </a:r>
            <a:r>
              <a:rPr lang="en-US" sz="1800" i="1" dirty="0" smtClean="0">
                <a:solidFill>
                  <a:schemeClr val="tx1"/>
                </a:solidFill>
              </a:rPr>
              <a:t>some thread </a:t>
            </a:r>
            <a:r>
              <a:rPr lang="en-US" sz="1800" b="1" i="1" dirty="0" smtClean="0">
                <a:solidFill>
                  <a:srgbClr val="0070C0"/>
                </a:solidFill>
              </a:rPr>
              <a:t>never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>
                <a:solidFill>
                  <a:schemeClr val="tx1"/>
                </a:solidFill>
              </a:rPr>
              <a:t>does</a:t>
            </a:r>
            <a:r>
              <a:rPr lang="en-US" sz="1800" i="1" dirty="0" smtClean="0">
                <a:solidFill>
                  <a:schemeClr val="tx1"/>
                </a:solidFill>
              </a:rPr>
              <a:t>?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A </a:t>
            </a:r>
            <a:r>
              <a:rPr lang="en-US" sz="1800" dirty="0"/>
              <a:t>system can violate none of the Coffman conditions and still starve</a:t>
            </a:r>
            <a:r>
              <a:rPr lang="en-US" sz="1800" dirty="0" smtClean="0"/>
              <a:t>: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i="1" dirty="0" smtClean="0"/>
              <a:t>No </a:t>
            </a:r>
            <a:r>
              <a:rPr lang="en-US" i="1" dirty="0"/>
              <a:t>circular </a:t>
            </a:r>
            <a:r>
              <a:rPr lang="en-US" i="1" dirty="0" smtClean="0"/>
              <a:t>wait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i="1" dirty="0" smtClean="0"/>
              <a:t>No hold-and-wait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i="1" dirty="0" smtClean="0"/>
              <a:t>No deadlock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i="1" dirty="0" smtClean="0"/>
              <a:t>Yet </a:t>
            </a:r>
            <a:r>
              <a:rPr lang="en-US" i="1" dirty="0"/>
              <a:t>one thread never acquires a </a:t>
            </a:r>
            <a:r>
              <a:rPr lang="en-US" i="1" dirty="0" smtClean="0"/>
              <a:t>resource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>
              <a:spcAft>
                <a:spcPts val="600"/>
              </a:spcAft>
            </a:pPr>
            <a:r>
              <a:rPr lang="en-US" sz="1600" i="1" dirty="0" smtClean="0"/>
              <a:t>Example: A </a:t>
            </a:r>
            <a:r>
              <a:rPr lang="en-US" sz="1600" i="1" dirty="0" err="1"/>
              <a:t>mutex</a:t>
            </a:r>
            <a:r>
              <a:rPr lang="en-US" sz="1600" i="1" dirty="0"/>
              <a:t> with unfair </a:t>
            </a:r>
            <a:r>
              <a:rPr lang="en-US" sz="1600" i="1" dirty="0" smtClean="0"/>
              <a:t>scheduling</a:t>
            </a:r>
          </a:p>
          <a:p>
            <a:pPr>
              <a:spcAft>
                <a:spcPts val="600"/>
              </a:spcAft>
            </a:pPr>
            <a:r>
              <a:rPr lang="en-US" sz="1600" i="1" dirty="0" smtClean="0"/>
              <a:t>Example: Dining </a:t>
            </a:r>
            <a:r>
              <a:rPr lang="en-US" sz="1600" i="1" dirty="0" err="1" smtClean="0"/>
              <a:t>Philos</a:t>
            </a:r>
            <a:r>
              <a:rPr lang="en-US" sz="1600" i="1" dirty="0" smtClean="0"/>
              <a:t> (</a:t>
            </a:r>
            <a:r>
              <a:rPr lang="en-US" sz="1600" i="1" dirty="0" err="1" smtClean="0"/>
              <a:t>naieve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551" name="Google Shape;551;g3be3bf44f1d_0_126"/>
          <p:cNvSpPr/>
          <p:nvPr/>
        </p:nvSpPr>
        <p:spPr>
          <a:xfrm>
            <a:off x="304800" y="361951"/>
            <a:ext cx="8524800" cy="735600"/>
          </a:xfrm>
          <a:prstGeom prst="roundRect">
            <a:avLst>
              <a:gd name="adj" fmla="val 16667"/>
            </a:avLst>
          </a:prstGeom>
          <a:solidFill>
            <a:srgbClr val="FAE3D5">
              <a:alpha val="26666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g3be3bf44f1d_0_126"/>
          <p:cNvSpPr txBox="1">
            <a:spLocks noGrp="1"/>
          </p:cNvSpPr>
          <p:nvPr>
            <p:ph type="body" idx="1"/>
          </p:nvPr>
        </p:nvSpPr>
        <p:spPr>
          <a:xfrm>
            <a:off x="285750" y="387600"/>
            <a:ext cx="8524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Deadlock vs. Starvation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70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/>
          <p:nvPr/>
        </p:nvSpPr>
        <p:spPr>
          <a:xfrm>
            <a:off x="304800" y="381001"/>
            <a:ext cx="8524875" cy="838200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15"/>
          <p:cNvSpPr txBox="1">
            <a:spLocks noGrp="1"/>
          </p:cNvSpPr>
          <p:nvPr>
            <p:ph type="body" idx="1"/>
          </p:nvPr>
        </p:nvSpPr>
        <p:spPr>
          <a:xfrm>
            <a:off x="457200" y="323555"/>
            <a:ext cx="8372475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Threads: runtime</a:t>
            </a:r>
            <a:endParaRPr/>
          </a:p>
        </p:txBody>
      </p:sp>
      <p:pic>
        <p:nvPicPr>
          <p:cNvPr id="180" name="Google Shape;1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447800"/>
            <a:ext cx="7467600" cy="4942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be3bf44f1d_0_0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5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560" name="Google Shape;560;g3be3bf44f1d_0_0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65550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7"/>
          <p:cNvSpPr/>
          <p:nvPr/>
        </p:nvSpPr>
        <p:spPr>
          <a:xfrm>
            <a:off x="228600" y="1143000"/>
            <a:ext cx="8368544" cy="1981200"/>
          </a:xfrm>
          <a:prstGeom prst="roundRect">
            <a:avLst>
              <a:gd name="adj" fmla="val 16667"/>
            </a:avLst>
          </a:prstGeom>
          <a:solidFill>
            <a:srgbClr val="F4E4CC">
              <a:alpha val="24313"/>
            </a:srgbClr>
          </a:solidFill>
          <a:ln w="15875" cap="flat" cmpd="sng">
            <a:solidFill>
              <a:srgbClr val="22C4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 typeface="Arial"/>
              <a:buNone/>
            </a:pPr>
            <a:endParaRPr sz="199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57"/>
          <p:cNvSpPr txBox="1">
            <a:spLocks noGrp="1"/>
          </p:cNvSpPr>
          <p:nvPr>
            <p:ph type="title"/>
          </p:nvPr>
        </p:nvSpPr>
        <p:spPr>
          <a:xfrm>
            <a:off x="838200" y="1676400"/>
            <a:ext cx="213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-US" sz="8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/>
          <p:nvPr/>
        </p:nvSpPr>
        <p:spPr>
          <a:xfrm>
            <a:off x="304800" y="381001"/>
            <a:ext cx="8524875" cy="838200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16"/>
          <p:cNvSpPr txBox="1">
            <a:spLocks noGrp="1"/>
          </p:cNvSpPr>
          <p:nvPr>
            <p:ph type="body" idx="1"/>
          </p:nvPr>
        </p:nvSpPr>
        <p:spPr>
          <a:xfrm>
            <a:off x="455023" y="322963"/>
            <a:ext cx="8372475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Threads in Java</a:t>
            </a: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304800" y="1219201"/>
            <a:ext cx="7848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95478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Java threads are lightweight sub-processes that can share memory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Java program has at least </a:t>
            </a:r>
            <a:r>
              <a:rPr lang="en-US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one thread… main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thread can cause new threads to come into existence and run concurrently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175" y="2933700"/>
            <a:ext cx="5551792" cy="332898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6"/>
          <p:cNvSpPr txBox="1"/>
          <p:nvPr/>
        </p:nvSpPr>
        <p:spPr>
          <a:xfrm>
            <a:off x="4250871" y="2719388"/>
            <a:ext cx="3294426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1" i="1" u="none" strike="noStrike" cap="none">
                <a:solidFill>
                  <a:srgbClr val="358B56"/>
                </a:solidFill>
                <a:latin typeface="Arial"/>
                <a:ea typeface="Arial"/>
                <a:cs typeface="Arial"/>
                <a:sym typeface="Arial"/>
              </a:rPr>
              <a:t>A thread exists 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1" i="1" u="none" strike="noStrike" cap="none">
                <a:solidFill>
                  <a:srgbClr val="358B56"/>
                </a:solidFill>
                <a:latin typeface="Arial"/>
                <a:ea typeface="Arial"/>
                <a:cs typeface="Arial"/>
                <a:sym typeface="Arial"/>
              </a:rPr>
              <a:t>      one of these states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/>
          <p:nvPr/>
        </p:nvSpPr>
        <p:spPr>
          <a:xfrm>
            <a:off x="304800" y="381001"/>
            <a:ext cx="8524875" cy="838200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17"/>
          <p:cNvSpPr txBox="1">
            <a:spLocks noGrp="1"/>
          </p:cNvSpPr>
          <p:nvPr>
            <p:ph type="body" idx="1"/>
          </p:nvPr>
        </p:nvSpPr>
        <p:spPr>
          <a:xfrm>
            <a:off x="439783" y="333376"/>
            <a:ext cx="8372475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Concurrency via Threads</a:t>
            </a:r>
            <a:endParaRPr/>
          </a:p>
        </p:txBody>
      </p:sp>
      <p:sp>
        <p:nvSpPr>
          <p:cNvPr id="196" name="Google Shape;196;p17"/>
          <p:cNvSpPr txBox="1"/>
          <p:nvPr/>
        </p:nvSpPr>
        <p:spPr>
          <a:xfrm>
            <a:off x="304800" y="1397179"/>
            <a:ext cx="7848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</a:rPr>
              <a:t>Making a new Thread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304800" y="2165710"/>
            <a:ext cx="7848600" cy="126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ways in Java: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41A1B"/>
              </a:buClr>
              <a:buSzPts val="16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941A1B"/>
                </a:solidFill>
                <a:latin typeface="Arial"/>
                <a:ea typeface="Arial"/>
                <a:cs typeface="Arial"/>
                <a:sym typeface="Arial"/>
              </a:rPr>
              <a:t>Extend</a:t>
            </a:r>
            <a:r>
              <a:rPr lang="en-US" sz="20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US" sz="2000" b="0" i="1" u="none" strike="noStrike" cap="none">
                <a:solidFill>
                  <a:srgbClr val="941A1B"/>
                </a:solidFill>
                <a:latin typeface="Arial"/>
                <a:ea typeface="Arial"/>
                <a:cs typeface="Arial"/>
                <a:sym typeface="Arial"/>
              </a:rPr>
              <a:t>Thread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1A1B"/>
              </a:buClr>
              <a:buSzPts val="16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941A1B"/>
                </a:solidFill>
                <a:latin typeface="Arial"/>
                <a:ea typeface="Arial"/>
                <a:cs typeface="Arial"/>
                <a:sym typeface="Arial"/>
              </a:rPr>
              <a:t>Implement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0" i="1" u="none" strike="noStrike" cap="none">
                <a:solidFill>
                  <a:srgbClr val="941A1B"/>
                </a:solidFill>
                <a:latin typeface="Arial"/>
                <a:ea typeface="Arial"/>
                <a:cs typeface="Arial"/>
                <a:sym typeface="Arial"/>
              </a:rPr>
              <a:t>Runnable</a:t>
            </a:r>
            <a:r>
              <a:rPr lang="en-US" sz="20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interface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304800" y="3784957"/>
            <a:ext cx="7848600" cy="261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 the Thread class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Create a thread-intended class that extends Thread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Override the run( ) method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Instantiate an object of your thread-intended class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Have that object invoke its start( ) method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0" marR="0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15916"/>
              </a:buClr>
              <a:buSzPts val="1440"/>
              <a:buFont typeface="Arial"/>
              <a:buChar char="•"/>
            </a:pPr>
            <a:r>
              <a:rPr lang="en-US" sz="1800" b="0" i="1" u="none" strike="noStrike" cap="none">
                <a:solidFill>
                  <a:srgbClr val="C15916"/>
                </a:solidFill>
                <a:latin typeface="Arial"/>
                <a:ea typeface="Arial"/>
                <a:cs typeface="Arial"/>
                <a:sym typeface="Arial"/>
              </a:rPr>
              <a:t>start( ) internally executes the run( ) method you overrode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17"/>
          <p:cNvGrpSpPr/>
          <p:nvPr/>
        </p:nvGrpSpPr>
        <p:grpSpPr>
          <a:xfrm>
            <a:off x="2057400" y="279760"/>
            <a:ext cx="6629400" cy="3581400"/>
            <a:chOff x="1981200" y="2590800"/>
            <a:chExt cx="6629400" cy="3581400"/>
          </a:xfrm>
        </p:grpSpPr>
        <p:sp>
          <p:nvSpPr>
            <p:cNvPr id="200" name="Google Shape;200;p17"/>
            <p:cNvSpPr/>
            <p:nvPr/>
          </p:nvSpPr>
          <p:spPr>
            <a:xfrm>
              <a:off x="1981200" y="2590800"/>
              <a:ext cx="6629400" cy="3581400"/>
            </a:xfrm>
            <a:prstGeom prst="roundRect">
              <a:avLst>
                <a:gd name="adj" fmla="val 16667"/>
              </a:avLst>
            </a:prstGeom>
            <a:solidFill>
              <a:srgbClr val="FAE3D5"/>
            </a:solidFill>
            <a:ln w="12700" cap="rnd" cmpd="sng">
              <a:solidFill>
                <a:srgbClr val="B34D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Google Shape;201;p17"/>
            <p:cNvSpPr txBox="1"/>
            <p:nvPr/>
          </p:nvSpPr>
          <p:spPr>
            <a:xfrm>
              <a:off x="2286000" y="2831919"/>
              <a:ext cx="6172200" cy="31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public class FooStuff extends Thread {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"/>
                <a:buFont typeface="Noto Sans Symbols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public void run( ) {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  System.out.println(“doing foo stuff”);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}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"/>
                <a:buFont typeface="Noto Sans Symbols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public static void main (String[] args) {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  FooStuff thExt = new FooStuff();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  thExt.start();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}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"/>
                <a:buFont typeface="Noto Sans Symbols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scadia Code"/>
                <a:ea typeface="Cascadia Code"/>
                <a:cs typeface="Cascadia Code"/>
                <a:sym typeface="Cascadia Cod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}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/>
          <p:nvPr/>
        </p:nvSpPr>
        <p:spPr>
          <a:xfrm>
            <a:off x="304800" y="381001"/>
            <a:ext cx="8524875" cy="838200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18"/>
          <p:cNvSpPr txBox="1">
            <a:spLocks noGrp="1"/>
          </p:cNvSpPr>
          <p:nvPr>
            <p:ph type="body" idx="1"/>
          </p:nvPr>
        </p:nvSpPr>
        <p:spPr>
          <a:xfrm>
            <a:off x="457200" y="333376"/>
            <a:ext cx="8372475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Concurrency via Threads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304800" y="1389017"/>
            <a:ext cx="7848600" cy="51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B34D1F"/>
                </a:solidFill>
                <a:latin typeface="Arial Narrow"/>
                <a:ea typeface="Arial Narrow"/>
                <a:cs typeface="Arial Narrow"/>
                <a:sym typeface="Arial Narrow"/>
              </a:rPr>
              <a:t>Making a new Thread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339687" y="3604805"/>
            <a:ext cx="7848600" cy="294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 the Runnable interface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Create a thread-intended class that implements Runnable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Code up the run( ) method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Instantiate an object of Thread class, pass a new thread-intended class object to the Thread constructor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18288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Have that object invoke its start( ) method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18288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5916"/>
              </a:buClr>
              <a:buSzPts val="1440"/>
              <a:buFont typeface="Arial"/>
              <a:buChar char="•"/>
            </a:pPr>
            <a:r>
              <a:rPr lang="en-US" sz="1800" b="0" i="1" u="none" strike="noStrike" cap="none">
                <a:solidFill>
                  <a:srgbClr val="C15916"/>
                </a:solidFill>
                <a:latin typeface="Arial"/>
                <a:ea typeface="Arial"/>
                <a:cs typeface="Arial"/>
                <a:sym typeface="Arial"/>
              </a:rPr>
              <a:t>start( ) internally executes the run( ) method you overrode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304800" y="2021590"/>
            <a:ext cx="7848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would use this approach for a class that already extends some parent class, but needs thread capability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marR="0" lvl="1" indent="-18288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70C0"/>
              </a:buClr>
              <a:buSzPts val="1440"/>
              <a:buFont typeface="Arial"/>
              <a:buChar char="•"/>
            </a:pPr>
            <a:r>
              <a:rPr lang="en-US" sz="18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Java wont allow multiple inheritance (extends)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18"/>
          <p:cNvGrpSpPr/>
          <p:nvPr/>
        </p:nvGrpSpPr>
        <p:grpSpPr>
          <a:xfrm>
            <a:off x="2239215" y="230890"/>
            <a:ext cx="6738097" cy="3581400"/>
            <a:chOff x="1982880" y="279760"/>
            <a:chExt cx="6738097" cy="3581400"/>
          </a:xfrm>
        </p:grpSpPr>
        <p:sp>
          <p:nvSpPr>
            <p:cNvPr id="212" name="Google Shape;212;p18"/>
            <p:cNvSpPr/>
            <p:nvPr/>
          </p:nvSpPr>
          <p:spPr>
            <a:xfrm>
              <a:off x="1982880" y="279760"/>
              <a:ext cx="6629400" cy="3581400"/>
            </a:xfrm>
            <a:prstGeom prst="roundRect">
              <a:avLst>
                <a:gd name="adj" fmla="val 16667"/>
              </a:avLst>
            </a:prstGeom>
            <a:solidFill>
              <a:srgbClr val="FAE3D5"/>
            </a:solidFill>
            <a:ln w="12700" cap="rnd" cmpd="sng">
              <a:solidFill>
                <a:srgbClr val="B34D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18"/>
            <p:cNvSpPr txBox="1"/>
            <p:nvPr/>
          </p:nvSpPr>
          <p:spPr>
            <a:xfrm>
              <a:off x="2166110" y="470260"/>
              <a:ext cx="6554867" cy="32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F486F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public class FooStuff implements Runnable {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20"/>
                <a:buFont typeface="Noto Sans Symbols"/>
                <a:buNone/>
              </a:pPr>
              <a:endParaRPr sz="900" b="0" i="0" u="none" strike="noStrike" cap="none">
                <a:solidFill>
                  <a:srgbClr val="0F486F"/>
                </a:solidFill>
                <a:latin typeface="Cascadia Code"/>
                <a:ea typeface="Cascadia Code"/>
                <a:cs typeface="Cascadia Code"/>
                <a:sym typeface="Cascadia Cod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F486F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public void run( ) {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F486F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  System.out.println(“doing foo stuff”);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F486F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}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40"/>
                <a:buFont typeface="Noto Sans Symbols"/>
                <a:buNone/>
              </a:pPr>
              <a:r>
                <a:rPr lang="en-US" sz="800" b="0" i="0" u="none" strike="noStrike" cap="none">
                  <a:solidFill>
                    <a:srgbClr val="0F486F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F486F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public static void main (String[] args) {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F486F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  Thread thRnb = new Thread(new FooStuff());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F486F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  thRnb.start();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F486F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  }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40"/>
                <a:buFont typeface="Noto Sans Symbols"/>
                <a:buNone/>
              </a:pPr>
              <a:endParaRPr sz="800" b="0" i="0" u="none" strike="noStrike" cap="none">
                <a:solidFill>
                  <a:srgbClr val="0F486F"/>
                </a:solidFill>
                <a:latin typeface="Cascadia Code"/>
                <a:ea typeface="Cascadia Code"/>
                <a:cs typeface="Cascadia Code"/>
                <a:sym typeface="Cascadia Cod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4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F486F"/>
                  </a:solidFill>
                  <a:latin typeface="Cascadia Code"/>
                  <a:ea typeface="Cascadia Code"/>
                  <a:cs typeface="Cascadia Code"/>
                  <a:sym typeface="Cascadia Code"/>
                </a:rPr>
                <a:t>}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/>
          <p:nvPr/>
        </p:nvSpPr>
        <p:spPr>
          <a:xfrm>
            <a:off x="304800" y="381001"/>
            <a:ext cx="8524875" cy="761999"/>
          </a:xfrm>
          <a:prstGeom prst="roundRect">
            <a:avLst>
              <a:gd name="adj" fmla="val 16667"/>
            </a:avLst>
          </a:prstGeom>
          <a:solidFill>
            <a:srgbClr val="FAE3D5">
              <a:alpha val="26274"/>
            </a:srgbClr>
          </a:solidFill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342900" y="457200"/>
            <a:ext cx="8372475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Threads in Java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304800" y="1478071"/>
            <a:ext cx="7848600" cy="62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72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1" i="1" u="sng" strike="noStrike" cap="none">
                <a:solidFill>
                  <a:srgbClr val="BE442C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https://www.geeksforgeeks.org/synchronization-in-java/</a:t>
            </a:r>
            <a:endParaRPr sz="2000" b="1" i="1" u="none" strike="noStrike" cap="none">
              <a:solidFill>
                <a:srgbClr val="BE442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342900" y="2095015"/>
            <a:ext cx="7571449" cy="240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95478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of making and using threads in Java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Synchronized blocks and methods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shows (as we did in COMP 301) the use of </a:t>
            </a: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anonymous classes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easily specify smaller threads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4961</Words>
  <Application>Microsoft Office PowerPoint</Application>
  <PresentationFormat>On-screen Show (4:3)</PresentationFormat>
  <Paragraphs>574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Century Gothic</vt:lpstr>
      <vt:lpstr>Verdana</vt:lpstr>
      <vt:lpstr>Consolas</vt:lpstr>
      <vt:lpstr>Noto Sans Symbols</vt:lpstr>
      <vt:lpstr>Arial Narrow</vt:lpstr>
      <vt:lpstr>Arimo</vt:lpstr>
      <vt:lpstr>Candara</vt:lpstr>
      <vt:lpstr>Arial</vt:lpstr>
      <vt:lpstr>Cascadia Code SemiBold</vt:lpstr>
      <vt:lpstr>Calibri</vt:lpstr>
      <vt:lpstr>Lucida Sans</vt:lpstr>
      <vt:lpstr>Cascadia Code</vt:lpstr>
      <vt:lpstr>Slice</vt:lpstr>
      <vt:lpstr>ON BEYOND OBJECTS PROGRAMMING IN THE 21TH CENTURY  COMP 590-059  FALL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BEYOND OBJECTS PROGRAMMING IN THE 21TH CENTURY  COMP 590-059  FALL 2024</dc:title>
  <dc:creator>pds</dc:creator>
  <cp:lastModifiedBy>Administrator</cp:lastModifiedBy>
  <cp:revision>16</cp:revision>
  <dcterms:created xsi:type="dcterms:W3CDTF">2013-02-22T17:09:52Z</dcterms:created>
  <dcterms:modified xsi:type="dcterms:W3CDTF">2026-02-03T17:00:35Z</dcterms:modified>
</cp:coreProperties>
</file>