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notesMasterIdLst>
    <p:notesMasterId r:id="rId10"/>
  </p:notesMasterIdLst>
  <p:sldIdLst>
    <p:sldId id="682" r:id="rId2"/>
    <p:sldId id="683" r:id="rId3"/>
    <p:sldId id="675" r:id="rId4"/>
    <p:sldId id="684" r:id="rId5"/>
    <p:sldId id="678" r:id="rId6"/>
    <p:sldId id="680" r:id="rId7"/>
    <p:sldId id="681" r:id="rId8"/>
    <p:sldId id="47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93AD"/>
    <a:srgbClr val="B34D1F"/>
    <a:srgbClr val="C6341C"/>
    <a:srgbClr val="D5FDE1"/>
    <a:srgbClr val="D6F7FC"/>
    <a:srgbClr val="BE442C"/>
    <a:srgbClr val="31CF66"/>
    <a:srgbClr val="FEF9EC"/>
    <a:srgbClr val="E2FBC1"/>
    <a:srgbClr val="F3FE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39" autoAdjust="0"/>
    <p:restoredTop sz="94633" autoAdjust="0"/>
  </p:normalViewPr>
  <p:slideViewPr>
    <p:cSldViewPr>
      <p:cViewPr varScale="1">
        <p:scale>
          <a:sx n="112" d="100"/>
          <a:sy n="112" d="100"/>
        </p:scale>
        <p:origin x="2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7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4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731CC-7623-49A2-BDB8-9242858AF01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7FE0E-92D0-472F-9E15-224B450E1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37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0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33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26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286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57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0024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25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2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0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7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0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6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06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6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1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3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7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C30AAD-270B-45A5-9812-B3FF80DA1D5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619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228600"/>
            <a:ext cx="8839200" cy="2286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82000"/>
                </a:schemeClr>
              </a:gs>
              <a:gs pos="49000">
                <a:schemeClr val="accent4">
                  <a:lumMod val="20000"/>
                  <a:lumOff val="80000"/>
                  <a:alpha val="53000"/>
                </a:schemeClr>
              </a:gs>
              <a:gs pos="86000">
                <a:schemeClr val="accent4">
                  <a:lumMod val="20000"/>
                  <a:lumOff val="80000"/>
                  <a:alpha val="42000"/>
                </a:schemeClr>
              </a:gs>
              <a:gs pos="100000">
                <a:schemeClr val="accent4">
                  <a:lumMod val="20000"/>
                  <a:lumOff val="80000"/>
                  <a:alpha val="16000"/>
                </a:schemeClr>
              </a:gs>
            </a:gsLst>
            <a:lin ang="5400000" scaled="1"/>
            <a:tileRect/>
          </a:gradFill>
          <a:ln>
            <a:solidFill>
              <a:srgbClr val="FBEDDD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620000" cy="2057400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sz="4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 Beyond Objects</a:t>
            </a:r>
            <a:br>
              <a:rPr lang="en-US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Programming in the 21</a:t>
            </a:r>
            <a:r>
              <a:rPr lang="en-US" sz="2400" b="1" baseline="30000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th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 century</a:t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16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COMP 590-059 </a:t>
            </a:r>
            <a:br>
              <a:rPr lang="en-US" sz="16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</a:br>
            <a:r>
              <a:rPr lang="en-US" sz="16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Fall 2024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5257800"/>
            <a:ext cx="3429000" cy="1143000"/>
          </a:xfrm>
        </p:spPr>
        <p:txBody>
          <a:bodyPr>
            <a:normAutofit fontScale="32500" lnSpcReduction="20000"/>
          </a:bodyPr>
          <a:lstStyle/>
          <a:p>
            <a:pPr algn="r">
              <a:lnSpc>
                <a:spcPts val="100"/>
              </a:lnSpc>
              <a:spcBef>
                <a:spcPts val="0"/>
              </a:spcBef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 algn="r"/>
            <a:r>
              <a:rPr lang="en-US" sz="4900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David Stotts</a:t>
            </a:r>
          </a:p>
          <a:p>
            <a:pPr algn="r"/>
            <a:r>
              <a:rPr lang="en-US" sz="4900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Computer Science </a:t>
            </a:r>
            <a:r>
              <a:rPr lang="en-US" sz="4900" b="1" i="1" dirty="0" err="1">
                <a:solidFill>
                  <a:srgbClr val="FEF5E8"/>
                </a:solidFill>
                <a:latin typeface="Bahnschrift SemiLight" panose="020B0502040204020203" pitchFamily="34" charset="0"/>
              </a:rPr>
              <a:t>Dept</a:t>
            </a:r>
            <a:endParaRPr lang="en-US" sz="4900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  <a:p>
            <a:pPr algn="r"/>
            <a:r>
              <a:rPr lang="en-US" sz="4900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UNC Chapel Hill</a:t>
            </a:r>
            <a:endParaRPr lang="en-US" sz="2500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3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52400" y="304800"/>
            <a:ext cx="8839200" cy="2286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82000"/>
                </a:schemeClr>
              </a:gs>
              <a:gs pos="49000">
                <a:schemeClr val="accent4">
                  <a:lumMod val="20000"/>
                  <a:lumOff val="80000"/>
                  <a:alpha val="53000"/>
                </a:schemeClr>
              </a:gs>
              <a:gs pos="86000">
                <a:schemeClr val="accent4">
                  <a:lumMod val="20000"/>
                  <a:lumOff val="80000"/>
                  <a:alpha val="42000"/>
                </a:schemeClr>
              </a:gs>
              <a:gs pos="100000">
                <a:schemeClr val="accent4">
                  <a:lumMod val="20000"/>
                  <a:lumOff val="80000"/>
                  <a:alpha val="16000"/>
                </a:schemeClr>
              </a:gs>
            </a:gsLst>
            <a:lin ang="5400000" scaled="1"/>
            <a:tileRect/>
          </a:gradFill>
          <a:ln>
            <a:solidFill>
              <a:srgbClr val="FBEDDD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4A8CFA-2455-4716-B358-7A9C8D151D20}"/>
              </a:ext>
            </a:extLst>
          </p:cNvPr>
          <p:cNvSpPr txBox="1">
            <a:spLocks/>
          </p:cNvSpPr>
          <p:nvPr/>
        </p:nvSpPr>
        <p:spPr>
          <a:xfrm>
            <a:off x="685800" y="419100"/>
            <a:ext cx="7620000" cy="20193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Bef>
                <a:spcPts val="0"/>
              </a:spcBef>
            </a:pPr>
            <a:r>
              <a:rPr lang="en-US" sz="4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ELIXIR and OO Features</a:t>
            </a:r>
          </a:p>
          <a:p>
            <a:pPr algn="ctr">
              <a:spcBef>
                <a:spcPts val="0"/>
              </a:spcBef>
            </a:pPr>
            <a:endParaRPr lang="en-US" sz="1600" b="1" i="1" dirty="0">
              <a:solidFill>
                <a:schemeClr val="accent4">
                  <a:lumMod val="50000"/>
                </a:schemeClr>
              </a:solidFill>
              <a:latin typeface="Lucida Sans" panose="020B0602030504020204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92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Elixir and OO “Pillars”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0"/>
            <a:ext cx="7848600" cy="3124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400" dirty="0">
                <a:solidFill>
                  <a:srgbClr val="C0000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How are the “</a:t>
            </a:r>
            <a:r>
              <a:rPr lang="en-US" sz="2400" b="1" dirty="0">
                <a:solidFill>
                  <a:srgbClr val="C0000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4 Pillars</a:t>
            </a:r>
            <a:r>
              <a:rPr lang="en-US" sz="2400" dirty="0">
                <a:solidFill>
                  <a:srgbClr val="C0000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” provided in Elixir, given there are no objects, no classes, and so, no inheritance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The four OO pillars are:</a:t>
            </a:r>
          </a:p>
          <a:p>
            <a:pPr lvl="1">
              <a:spcBef>
                <a:spcPts val="300"/>
              </a:spcBef>
              <a:buClr>
                <a:schemeClr val="bg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Encapsulation      </a:t>
            </a:r>
            <a:r>
              <a:rPr lang="en-US" sz="1600" i="1" dirty="0">
                <a:solidFill>
                  <a:srgbClr val="2393AD"/>
                </a:solidFill>
                <a:latin typeface="Bahnschrift" panose="020B0502040204020203" pitchFamily="34" charset="0"/>
              </a:rPr>
              <a:t>stateful processes and process isolation</a:t>
            </a:r>
          </a:p>
          <a:p>
            <a:pPr lvl="1">
              <a:spcBef>
                <a:spcPts val="300"/>
              </a:spcBef>
              <a:buClr>
                <a:schemeClr val="bg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600" i="1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Abstraction          </a:t>
            </a:r>
            <a:r>
              <a:rPr lang="en-US" sz="1600" i="1">
                <a:solidFill>
                  <a:srgbClr val="2393AD"/>
                </a:solidFill>
                <a:latin typeface="Bahnschrift" panose="020B0502040204020203" pitchFamily="34" charset="0"/>
              </a:rPr>
              <a:t>behaviors </a:t>
            </a:r>
            <a:r>
              <a:rPr lang="en-US" sz="1600" i="1" dirty="0">
                <a:solidFill>
                  <a:srgbClr val="2393AD"/>
                </a:solidFill>
                <a:latin typeface="Bahnschrift" panose="020B0502040204020203" pitchFamily="34" charset="0"/>
              </a:rPr>
              <a:t>+ public APIs</a:t>
            </a:r>
          </a:p>
          <a:p>
            <a:pPr lvl="1">
              <a:spcBef>
                <a:spcPts val="300"/>
              </a:spcBef>
              <a:buClr>
                <a:schemeClr val="bg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Polymorphism     </a:t>
            </a:r>
            <a:r>
              <a:rPr lang="en-US" sz="1600" i="1" dirty="0">
                <a:solidFill>
                  <a:srgbClr val="2393AD"/>
                </a:solidFill>
                <a:latin typeface="Bahnschrift" panose="020B0502040204020203" pitchFamily="34" charset="0"/>
              </a:rPr>
              <a:t>protocols + module dispatch</a:t>
            </a:r>
          </a:p>
          <a:p>
            <a:pPr lvl="1">
              <a:spcBef>
                <a:spcPts val="300"/>
              </a:spcBef>
              <a:buClr>
                <a:schemeClr val="bg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Inheritance </a:t>
            </a:r>
            <a:r>
              <a:rPr lang="en-US" sz="1600" i="1" dirty="0">
                <a:solidFill>
                  <a:srgbClr val="C00000"/>
                </a:solidFill>
                <a:latin typeface="Bahnschrift" panose="020B0502040204020203" pitchFamily="34" charset="0"/>
              </a:rPr>
              <a:t>         </a:t>
            </a:r>
            <a:r>
              <a:rPr lang="en-US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X </a:t>
            </a:r>
            <a:r>
              <a:rPr lang="en-US" sz="1600" i="1" dirty="0">
                <a:solidFill>
                  <a:srgbClr val="C00000"/>
                </a:solidFill>
                <a:latin typeface="Bahnschrift" panose="020B0502040204020203" pitchFamily="34" charset="0"/>
              </a:rPr>
              <a:t>nothing direct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589C40A9-C7A6-474E-B70E-E7F65C4DE148}"/>
              </a:ext>
            </a:extLst>
          </p:cNvPr>
          <p:cNvSpPr txBox="1">
            <a:spLocks/>
          </p:cNvSpPr>
          <p:nvPr/>
        </p:nvSpPr>
        <p:spPr>
          <a:xfrm>
            <a:off x="291981" y="4191000"/>
            <a:ext cx="7848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300"/>
              </a:spcBef>
              <a:buClr>
                <a:schemeClr val="bg1">
                  <a:lumMod val="75000"/>
                  <a:lumOff val="25000"/>
                </a:schemeClr>
              </a:buClr>
              <a:buNone/>
            </a:pPr>
            <a:r>
              <a:rPr lang="en-US" sz="1600" i="1" dirty="0">
                <a:solidFill>
                  <a:srgbClr val="2393AD"/>
                </a:solidFill>
                <a:latin typeface="Bahnschrift" panose="020B0502040204020203" pitchFamily="34" charset="0"/>
              </a:rPr>
              <a:t>                                  but by delegation… dynamic , not structural / textual</a:t>
            </a:r>
          </a:p>
          <a:p>
            <a:pPr marL="457200" lvl="1" indent="0">
              <a:spcBef>
                <a:spcPts val="300"/>
              </a:spcBef>
              <a:buClr>
                <a:schemeClr val="bg1">
                  <a:lumMod val="75000"/>
                  <a:lumOff val="25000"/>
                </a:schemeClr>
              </a:buClr>
              <a:buNone/>
            </a:pPr>
            <a:r>
              <a:rPr lang="en-US" sz="1600" i="1" dirty="0">
                <a:solidFill>
                  <a:srgbClr val="2393AD"/>
                </a:solidFill>
                <a:latin typeface="Bahnschrift" panose="020B0502040204020203" pitchFamily="34" charset="0"/>
              </a:rPr>
              <a:t>                                  Module B has </a:t>
            </a:r>
            <a:r>
              <a:rPr lang="en-US" sz="1600" i="1" dirty="0" err="1">
                <a:solidFill>
                  <a:srgbClr val="2393AD"/>
                </a:solidFill>
                <a:latin typeface="Bahnschrift" panose="020B0502040204020203" pitchFamily="34" charset="0"/>
              </a:rPr>
              <a:t>funcs</a:t>
            </a:r>
            <a:r>
              <a:rPr lang="en-US" sz="1600" i="1" dirty="0">
                <a:solidFill>
                  <a:srgbClr val="2393AD"/>
                </a:solidFill>
                <a:latin typeface="Bahnschrift" panose="020B0502040204020203" pitchFamily="34" charset="0"/>
              </a:rPr>
              <a:t> in it that call module A </a:t>
            </a:r>
            <a:r>
              <a:rPr lang="en-US" sz="1600" i="1" dirty="0" err="1">
                <a:solidFill>
                  <a:srgbClr val="2393AD"/>
                </a:solidFill>
                <a:latin typeface="Bahnschrift" panose="020B0502040204020203" pitchFamily="34" charset="0"/>
              </a:rPr>
              <a:t>funcs</a:t>
            </a:r>
            <a:r>
              <a:rPr lang="en-US" sz="1600" i="1" dirty="0">
                <a:solidFill>
                  <a:srgbClr val="2393AD"/>
                </a:solidFill>
                <a:latin typeface="Bahnschrift" panose="020B0502040204020203" pitchFamily="34" charset="0"/>
              </a:rPr>
              <a:t>… or </a:t>
            </a:r>
          </a:p>
          <a:p>
            <a:pPr marL="457200" lvl="1" indent="0">
              <a:spcBef>
                <a:spcPts val="300"/>
              </a:spcBef>
              <a:buClr>
                <a:schemeClr val="bg1">
                  <a:lumMod val="75000"/>
                  <a:lumOff val="25000"/>
                </a:schemeClr>
              </a:buClr>
              <a:buNone/>
            </a:pPr>
            <a:r>
              <a:rPr lang="en-US" sz="1600" i="1" dirty="0">
                <a:solidFill>
                  <a:srgbClr val="2393AD"/>
                </a:solidFill>
                <a:latin typeface="Bahnschrift" panose="020B0502040204020203" pitchFamily="34" charset="0"/>
              </a:rPr>
              <a:t>                                  modify / replace</a:t>
            </a:r>
          </a:p>
        </p:txBody>
      </p:sp>
    </p:spTree>
    <p:extLst>
      <p:ext uri="{BB962C8B-B14F-4D97-AF65-F5344CB8AC3E}">
        <p14:creationId xmlns:p14="http://schemas.microsoft.com/office/powerpoint/2010/main" val="216021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Stateful Processes == Objects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0"/>
            <a:ext cx="7848600" cy="5029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Many applications need some sort of state to be maintained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-- data being gathered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-- partial results accumulated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-- database functionality</a:t>
            </a:r>
            <a:endParaRPr lang="en-US" sz="2000" i="1" dirty="0">
              <a:solidFill>
                <a:srgbClr val="0070C0"/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 OO languages, the object exists to hold state and manipulate it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 Erlang/Elixir (and other functional or referentially transparent </a:t>
            </a:r>
            <a:r>
              <a:rPr lang="en-US" dirty="0" err="1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langs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) this is done with a tail-recursive “infinite” process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On each recursion, new results (perhaps accumulated) and sent to the new invocation, so the parameters are the “state” that is maintained by repeated invocations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Often called a </a:t>
            </a:r>
            <a:r>
              <a:rPr lang="en-US" dirty="0">
                <a:solidFill>
                  <a:srgbClr val="C0000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stateful process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a server that is maintaining state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b="1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    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Stateful process </a:t>
            </a:r>
            <a:r>
              <a:rPr lang="en-US" b="1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is the Elixir equivalent of an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object  </a:t>
            </a:r>
            <a:r>
              <a:rPr lang="en-US" b="1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n-US" sz="2400" b="1" i="1" dirty="0">
                <a:solidFill>
                  <a:srgbClr val="0070C0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endParaRPr lang="en-US" sz="2200" b="1" i="1" dirty="0">
              <a:solidFill>
                <a:srgbClr val="0070C0"/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37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Example of State  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2"/>
            <a:ext cx="7848600" cy="4447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800"/>
              </a:spcAft>
              <a:buClrTx/>
              <a:buNone/>
            </a:pPr>
            <a:r>
              <a:rPr lang="en-US" sz="18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We have seen before that state in a functional language can be done, but awkward</a:t>
            </a:r>
            <a:endParaRPr lang="en-US" sz="1800" i="1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E3BB7F5-CA99-436A-97D4-91749A05855E}"/>
              </a:ext>
            </a:extLst>
          </p:cNvPr>
          <p:cNvSpPr txBox="1">
            <a:spLocks/>
          </p:cNvSpPr>
          <p:nvPr/>
        </p:nvSpPr>
        <p:spPr>
          <a:xfrm>
            <a:off x="290945" y="1663932"/>
            <a:ext cx="8153400" cy="336526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defmodule Stack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size(stack) do </a:t>
            </a:r>
            <a:r>
              <a:rPr lang="en-US" sz="1400" dirty="0" err="1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Enum.count</a:t>
            </a: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pop(stack)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[ </a:t>
            </a:r>
            <a:r>
              <a:rPr lang="en-US" sz="1400" dirty="0" err="1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last_in</a:t>
            </a: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| rest ] = stack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 </a:t>
            </a:r>
            <a:r>
              <a:rPr lang="en-US" sz="1400" dirty="0" err="1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last_in</a:t>
            </a: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rest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push(stack, item) do [item | stack]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top( [ ]) do [ ] end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def top( [ item| _ ] ) do item end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rgbClr val="00206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400" dirty="0">
              <a:solidFill>
                <a:srgbClr val="00206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stack = []                    </a:t>
            </a:r>
            <a:r>
              <a:rPr lang="en-US" sz="14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in a way, doing this in </a:t>
            </a:r>
            <a:r>
              <a:rPr lang="en-US" sz="1400" dirty="0" err="1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makes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stack =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Stack.push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(stack, 1)  </a:t>
            </a:r>
            <a:r>
              <a:rPr lang="en-US" sz="14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the shell process the state server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{item, stack} =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Stack.pop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iex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Stack.size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19571C3A-71D0-465D-9571-D434EE4D3FF6}"/>
              </a:ext>
            </a:extLst>
          </p:cNvPr>
          <p:cNvSpPr txBox="1">
            <a:spLocks/>
          </p:cNvSpPr>
          <p:nvPr/>
        </p:nvSpPr>
        <p:spPr>
          <a:xfrm>
            <a:off x="304800" y="5029200"/>
            <a:ext cx="7848600" cy="1295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Here we use a list as a Stack,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We pass in the current Stack (the state) to each operation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We bind the result of each op to a variable as “new changed state”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</a:pPr>
            <a:r>
              <a:rPr lang="en-US" sz="1600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Should look familiar from SML work</a:t>
            </a:r>
          </a:p>
        </p:txBody>
      </p:sp>
    </p:spTree>
    <p:extLst>
      <p:ext uri="{BB962C8B-B14F-4D97-AF65-F5344CB8AC3E}">
        <p14:creationId xmlns:p14="http://schemas.microsoft.com/office/powerpoint/2010/main" val="130487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Example Stateful Processes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1"/>
            <a:ext cx="7848600" cy="9905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Lets build a server that maintains the stack contents as it grows/shrinks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i="1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Server also allow many processes to use the stack as “shared” data </a:t>
            </a:r>
            <a:endParaRPr lang="en-US" i="1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E3BB7F5-CA99-436A-97D4-91749A05855E}"/>
              </a:ext>
            </a:extLst>
          </p:cNvPr>
          <p:cNvSpPr txBox="1">
            <a:spLocks/>
          </p:cNvSpPr>
          <p:nvPr/>
        </p:nvSpPr>
        <p:spPr>
          <a:xfrm>
            <a:off x="457200" y="2133600"/>
            <a:ext cx="8012084" cy="4419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defmodule SSV do  </a:t>
            </a:r>
            <a:r>
              <a:rPr lang="en-US" sz="16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stack server</a:t>
            </a:r>
            <a:endParaRPr lang="en-US" sz="16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new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spawn_link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(__MODULE__, :loop, [[]])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{:ok,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push(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item) do send(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{:push, item} ) end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pop(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do send(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{:pop} )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size(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send(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{:size, self()} 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receive do {:ok, size} -&gt; size end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def top(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 do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send(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pid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{:top, self()} 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receive do {:ok, item} -&gt; item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</p:txBody>
      </p:sp>
    </p:spTree>
    <p:extLst>
      <p:ext uri="{BB962C8B-B14F-4D97-AF65-F5344CB8AC3E}">
        <p14:creationId xmlns:p14="http://schemas.microsoft.com/office/powerpoint/2010/main" val="4245565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762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7086600" y="457201"/>
            <a:ext cx="1606062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457200" y="457201"/>
            <a:ext cx="54102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3200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Example Stateful Processes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800" y="1219201"/>
            <a:ext cx="7848600" cy="7619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Here is the endless tail-recursive process that holds the stack state data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i="1" dirty="0">
                <a:solidFill>
                  <a:schemeClr val="bg1"/>
                </a:solidFill>
                <a:latin typeface="Arial Narrow" panose="020B060602020203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Interacting with this process is like calling methods on an object</a:t>
            </a:r>
            <a:endParaRPr lang="en-US" i="1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E3BB7F5-CA99-436A-97D4-91749A05855E}"/>
              </a:ext>
            </a:extLst>
          </p:cNvPr>
          <p:cNvSpPr txBox="1">
            <a:spLocks/>
          </p:cNvSpPr>
          <p:nvPr/>
        </p:nvSpPr>
        <p:spPr>
          <a:xfrm>
            <a:off x="457200" y="2133600"/>
            <a:ext cx="8012084" cy="4419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def loop(stack)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receive do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{:push, item} -&gt;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loop([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item|stack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{:pop} -&gt;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if stack == [] do loop(stack)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loop(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tl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{:top, sender} -&gt;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if stack == [] do send(sender, {:ok, nil})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else send(sender, {:ok,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hd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(stack)})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loop(stack)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{:size, sender} -&gt;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send(sender, {:ok, </a:t>
            </a:r>
            <a:r>
              <a:rPr lang="en-US" sz="16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Enum.count</a:t>
            </a: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(stack)})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loop(stack)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46405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1143000"/>
            <a:ext cx="8368544" cy="1600200"/>
          </a:xfrm>
          <a:prstGeom prst="roundRect">
            <a:avLst/>
          </a:prstGeom>
          <a:solidFill>
            <a:srgbClr val="F4E4CC">
              <a:alpha val="25000"/>
            </a:srgbClr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9900" dirty="0">
              <a:solidFill>
                <a:srgbClr val="0070C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409700"/>
            <a:ext cx="2133600" cy="10668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solidFill>
                  <a:srgbClr val="0070C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15458954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24025</TotalTime>
  <Words>749</Words>
  <Application>Microsoft Office PowerPoint</Application>
  <PresentationFormat>On-screen Show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Arial</vt:lpstr>
      <vt:lpstr>Arial Narrow</vt:lpstr>
      <vt:lpstr>Bahnschrift</vt:lpstr>
      <vt:lpstr>Bahnschrift SemiLight</vt:lpstr>
      <vt:lpstr>Calibri</vt:lpstr>
      <vt:lpstr>Cascadia Code</vt:lpstr>
      <vt:lpstr>Century Gothic</vt:lpstr>
      <vt:lpstr>Lucida Sans</vt:lpstr>
      <vt:lpstr>MV Boli</vt:lpstr>
      <vt:lpstr>Verdana</vt:lpstr>
      <vt:lpstr>Wingdings 3</vt:lpstr>
      <vt:lpstr>Slice</vt:lpstr>
      <vt:lpstr>On Beyond Objects Programming in the 21th century  COMP 590-059  Fall 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The University of North Carolina at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Elemental Design Patterns</dc:title>
  <dc:creator>pds</dc:creator>
  <cp:lastModifiedBy>David Stotts</cp:lastModifiedBy>
  <cp:revision>1710</cp:revision>
  <dcterms:created xsi:type="dcterms:W3CDTF">2013-02-22T17:09:52Z</dcterms:created>
  <dcterms:modified xsi:type="dcterms:W3CDTF">2026-03-03T18:52:49Z</dcterms:modified>
</cp:coreProperties>
</file>