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77"/>
  </p:notesMasterIdLst>
  <p:sldIdLst>
    <p:sldId id="648" r:id="rId2"/>
    <p:sldId id="668" r:id="rId3"/>
    <p:sldId id="620" r:id="rId4"/>
    <p:sldId id="669" r:id="rId5"/>
    <p:sldId id="689" r:id="rId6"/>
    <p:sldId id="684" r:id="rId7"/>
    <p:sldId id="690" r:id="rId8"/>
    <p:sldId id="686" r:id="rId9"/>
    <p:sldId id="685" r:id="rId10"/>
    <p:sldId id="687" r:id="rId11"/>
    <p:sldId id="688" r:id="rId12"/>
    <p:sldId id="670" r:id="rId13"/>
    <p:sldId id="704" r:id="rId14"/>
    <p:sldId id="630" r:id="rId15"/>
    <p:sldId id="692" r:id="rId16"/>
    <p:sldId id="693" r:id="rId17"/>
    <p:sldId id="632" r:id="rId18"/>
    <p:sldId id="682" r:id="rId19"/>
    <p:sldId id="702" r:id="rId20"/>
    <p:sldId id="703" r:id="rId21"/>
    <p:sldId id="705" r:id="rId22"/>
    <p:sldId id="706" r:id="rId23"/>
    <p:sldId id="700" r:id="rId24"/>
    <p:sldId id="641" r:id="rId25"/>
    <p:sldId id="701" r:id="rId26"/>
    <p:sldId id="661" r:id="rId27"/>
    <p:sldId id="723" r:id="rId28"/>
    <p:sldId id="698" r:id="rId29"/>
    <p:sldId id="696" r:id="rId30"/>
    <p:sldId id="697" r:id="rId31"/>
    <p:sldId id="694" r:id="rId32"/>
    <p:sldId id="662" r:id="rId33"/>
    <p:sldId id="695" r:id="rId34"/>
    <p:sldId id="715" r:id="rId35"/>
    <p:sldId id="716" r:id="rId36"/>
    <p:sldId id="711" r:id="rId37"/>
    <p:sldId id="712" r:id="rId38"/>
    <p:sldId id="713" r:id="rId39"/>
    <p:sldId id="714" r:id="rId40"/>
    <p:sldId id="640" r:id="rId41"/>
    <p:sldId id="683" r:id="rId42"/>
    <p:sldId id="643" r:id="rId43"/>
    <p:sldId id="642" r:id="rId44"/>
    <p:sldId id="631" r:id="rId45"/>
    <p:sldId id="699" r:id="rId46"/>
    <p:sldId id="659" r:id="rId47"/>
    <p:sldId id="654" r:id="rId48"/>
    <p:sldId id="710" r:id="rId49"/>
    <p:sldId id="672" r:id="rId50"/>
    <p:sldId id="717" r:id="rId51"/>
    <p:sldId id="718" r:id="rId52"/>
    <p:sldId id="719" r:id="rId53"/>
    <p:sldId id="673" r:id="rId54"/>
    <p:sldId id="677" r:id="rId55"/>
    <p:sldId id="674" r:id="rId56"/>
    <p:sldId id="675" r:id="rId57"/>
    <p:sldId id="676" r:id="rId58"/>
    <p:sldId id="678" r:id="rId59"/>
    <p:sldId id="721" r:id="rId60"/>
    <p:sldId id="722" r:id="rId61"/>
    <p:sldId id="720" r:id="rId62"/>
    <p:sldId id="679" r:id="rId63"/>
    <p:sldId id="681" r:id="rId64"/>
    <p:sldId id="680" r:id="rId65"/>
    <p:sldId id="660" r:id="rId66"/>
    <p:sldId id="653" r:id="rId67"/>
    <p:sldId id="663" r:id="rId68"/>
    <p:sldId id="664" r:id="rId69"/>
    <p:sldId id="665" r:id="rId70"/>
    <p:sldId id="666" r:id="rId71"/>
    <p:sldId id="667" r:id="rId72"/>
    <p:sldId id="472" r:id="rId73"/>
    <p:sldId id="707" r:id="rId74"/>
    <p:sldId id="708" r:id="rId75"/>
    <p:sldId id="709" r:id="rId7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4D1F"/>
    <a:srgbClr val="F3FEE2"/>
    <a:srgbClr val="FEF9EC"/>
    <a:srgbClr val="FBEDDD"/>
    <a:srgbClr val="BE442C"/>
    <a:srgbClr val="F33B2D"/>
    <a:srgbClr val="F9FDC3"/>
    <a:srgbClr val="FEF5E8"/>
    <a:srgbClr val="C6341C"/>
    <a:srgbClr val="E2FB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25" autoAdjust="0"/>
    <p:restoredTop sz="94633" autoAdjust="0"/>
  </p:normalViewPr>
  <p:slideViewPr>
    <p:cSldViewPr>
      <p:cViewPr varScale="1">
        <p:scale>
          <a:sx n="131" d="100"/>
          <a:sy n="131" d="100"/>
        </p:scale>
        <p:origin x="300" y="126"/>
      </p:cViewPr>
      <p:guideLst>
        <p:guide orient="horz" pos="2160"/>
        <p:guide pos="2880"/>
      </p:guideLst>
    </p:cSldViewPr>
  </p:slideViewPr>
  <p:outlineViewPr>
    <p:cViewPr>
      <p:scale>
        <a:sx n="33" d="100"/>
        <a:sy n="33" d="100"/>
      </p:scale>
      <p:origin x="0" y="21720"/>
    </p:cViewPr>
  </p:outlineViewPr>
  <p:notesTextViewPr>
    <p:cViewPr>
      <p:scale>
        <a:sx n="3" d="2"/>
        <a:sy n="3" d="2"/>
      </p:scale>
      <p:origin x="0" y="0"/>
    </p:cViewPr>
  </p:notesTextViewPr>
  <p:sorterViewPr>
    <p:cViewPr>
      <p:scale>
        <a:sx n="90" d="100"/>
        <a:sy n="90" d="100"/>
      </p:scale>
      <p:origin x="0" y="403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731CC-7623-49A2-BDB8-9242858AF01D}" type="datetimeFigureOut">
              <a:rPr lang="en-US" smtClean="0"/>
              <a:t>2/17/2026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7FE0E-92D0-472F-9E15-224B450E137D}" type="slidenum">
              <a:rPr lang="en-US" smtClean="0"/>
              <a:t>‹#›</a:t>
            </a:fld>
            <a:endParaRPr lang="en-US"/>
          </a:p>
        </p:txBody>
      </p:sp>
    </p:spTree>
    <p:extLst>
      <p:ext uri="{BB962C8B-B14F-4D97-AF65-F5344CB8AC3E}">
        <p14:creationId xmlns:p14="http://schemas.microsoft.com/office/powerpoint/2010/main" val="3363737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97090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DDC30AAD-270B-45A5-9812-B3FF80DA1D53}" type="datetimeFigureOut">
              <a:rPr lang="en-US" smtClean="0"/>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1826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0832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0286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787357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002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90025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3142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4170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6809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70500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30AAD-270B-45A5-9812-B3FF80DA1D53}"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7116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30AAD-270B-45A5-9812-B3FF80DA1D53}" type="datetimeFigureOut">
              <a:rPr lang="en-US" smtClean="0"/>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72680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30AAD-270B-45A5-9812-B3FF80DA1D53}" type="datetimeFigureOut">
              <a:rPr lang="en-US" smtClean="0"/>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946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30AAD-270B-45A5-9812-B3FF80DA1D53}" type="datetimeFigureOut">
              <a:rPr lang="en-US" smtClean="0"/>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3091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400713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2/17/2026</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6987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C30AAD-270B-45A5-9812-B3FF80DA1D53}" type="datetimeFigureOut">
              <a:rPr lang="en-US" smtClean="0"/>
              <a:t>2/17/2026</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1AC0F1D-8C17-445D-B92E-6E4FAA8C8454}" type="slidenum">
              <a:rPr lang="en-US" smtClean="0"/>
              <a:t>‹#›</a:t>
            </a:fld>
            <a:endParaRPr lang="en-US"/>
          </a:p>
        </p:txBody>
      </p:sp>
    </p:spTree>
    <p:extLst>
      <p:ext uri="{BB962C8B-B14F-4D97-AF65-F5344CB8AC3E}">
        <p14:creationId xmlns:p14="http://schemas.microsoft.com/office/powerpoint/2010/main" val="52986192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cs.unc.edu/~stotts/COMP590-059-f24/slides/actors.pptx"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erlang.org/doc/apps/debugger/debugger_chapter.html"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762000" y="304800"/>
            <a:ext cx="7620000" cy="2057400"/>
          </a:xfrm>
        </p:spPr>
        <p:txBody>
          <a:bodyPr>
            <a:noAutofit/>
          </a:bodyPr>
          <a:lstStyle/>
          <a:p>
            <a:pPr algn="r">
              <a:spcBef>
                <a:spcPts val="0"/>
              </a:spcBef>
            </a:pPr>
            <a:r>
              <a:rPr lang="en-US" sz="4800" b="1" dirty="0">
                <a:solidFill>
                  <a:srgbClr val="002060"/>
                </a:solidFill>
                <a:latin typeface="Verdana" pitchFamily="34" charset="0"/>
                <a:ea typeface="Verdana" pitchFamily="34" charset="0"/>
                <a:cs typeface="Verdana" pitchFamily="34" charset="0"/>
              </a:rPr>
              <a:t>On Beyond Objects</a:t>
            </a:r>
            <a:br>
              <a:rPr lang="en-US" b="1" dirty="0">
                <a:solidFill>
                  <a:schemeClr val="bg1"/>
                </a:solidFill>
                <a:latin typeface="Verdana" pitchFamily="34" charset="0"/>
                <a:ea typeface="Verdana" pitchFamily="34" charset="0"/>
                <a:cs typeface="Verdana" pitchFamily="34" charset="0"/>
              </a:rPr>
            </a:b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Programming in the 21</a:t>
            </a:r>
            <a:r>
              <a:rPr lang="en-US" sz="2400" b="1" baseline="30000" dirty="0">
                <a:solidFill>
                  <a:schemeClr val="accent3">
                    <a:lumMod val="75000"/>
                  </a:schemeClr>
                </a:solidFill>
                <a:latin typeface="MV Boli" panose="02000500030200090000" pitchFamily="2" charset="0"/>
                <a:ea typeface="Verdana" pitchFamily="34" charset="0"/>
                <a:cs typeface="MV Boli" panose="02000500030200090000" pitchFamily="2" charset="0"/>
              </a:rPr>
              <a:t>th</a:t>
            </a: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 century</a:t>
            </a:r>
            <a:br>
              <a:rPr lang="en-US" b="1" dirty="0">
                <a:solidFill>
                  <a:schemeClr val="accent3">
                    <a:lumMod val="75000"/>
                  </a:schemeClr>
                </a:solidFill>
                <a:latin typeface="Verdana" pitchFamily="34" charset="0"/>
                <a:ea typeface="Verdana" pitchFamily="34" charset="0"/>
                <a:cs typeface="Verdana" pitchFamily="34" charset="0"/>
              </a:rPr>
            </a:br>
            <a:br>
              <a:rPr lang="en-US" sz="2400" b="1" dirty="0">
                <a:solidFill>
                  <a:schemeClr val="accent3">
                    <a:lumMod val="75000"/>
                  </a:schemeClr>
                </a:solidFill>
                <a:latin typeface="Verdana"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COMP 590-059 </a:t>
            </a:r>
            <a:br>
              <a:rPr lang="en-US" sz="1600" b="1" i="1" dirty="0">
                <a:solidFill>
                  <a:schemeClr val="accent4">
                    <a:lumMod val="50000"/>
                  </a:schemeClr>
                </a:solidFill>
                <a:latin typeface="Lucida Sans" panose="020B0602030504020204"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Fall 2024</a:t>
            </a:r>
          </a:p>
        </p:txBody>
      </p:sp>
      <p:sp>
        <p:nvSpPr>
          <p:cNvPr id="3" name="Subtitle 2"/>
          <p:cNvSpPr>
            <a:spLocks noGrp="1"/>
          </p:cNvSpPr>
          <p:nvPr>
            <p:ph type="subTitle" idx="1"/>
          </p:nvPr>
        </p:nvSpPr>
        <p:spPr>
          <a:xfrm>
            <a:off x="5257800" y="5257800"/>
            <a:ext cx="3429000" cy="1143000"/>
          </a:xfrm>
        </p:spPr>
        <p:txBody>
          <a:bodyPr>
            <a:normAutofit fontScale="32500" lnSpcReduction="20000"/>
          </a:bodyPr>
          <a:lstStyle/>
          <a:p>
            <a:pPr algn="r">
              <a:lnSpc>
                <a:spcPts val="100"/>
              </a:lnSpc>
              <a:spcBef>
                <a:spcPts val="0"/>
              </a:spcBef>
            </a:pPr>
            <a:r>
              <a:rPr lang="en-US" sz="2400" i="1" dirty="0">
                <a:solidFill>
                  <a:schemeClr val="accent2">
                    <a:lumMod val="50000"/>
                  </a:schemeClr>
                </a:solidFill>
              </a:rPr>
              <a:t>  </a:t>
            </a:r>
          </a:p>
          <a:p>
            <a:pPr algn="r"/>
            <a:r>
              <a:rPr lang="en-US" sz="4900" b="1" i="1" dirty="0">
                <a:solidFill>
                  <a:srgbClr val="FEF5E8"/>
                </a:solidFill>
                <a:latin typeface="Bahnschrift SemiLight" panose="020B0502040204020203" pitchFamily="34" charset="0"/>
              </a:rPr>
              <a:t>David Stotts</a:t>
            </a:r>
          </a:p>
          <a:p>
            <a:pPr algn="r"/>
            <a:r>
              <a:rPr lang="en-US" sz="4900" b="1" i="1" dirty="0">
                <a:solidFill>
                  <a:srgbClr val="FEF5E8"/>
                </a:solidFill>
                <a:latin typeface="Bahnschrift SemiLight" panose="020B0502040204020203" pitchFamily="34" charset="0"/>
              </a:rPr>
              <a:t>Computer Science </a:t>
            </a:r>
            <a:r>
              <a:rPr lang="en-US" sz="4900" b="1" i="1" dirty="0" err="1">
                <a:solidFill>
                  <a:srgbClr val="FEF5E8"/>
                </a:solidFill>
                <a:latin typeface="Bahnschrift SemiLight" panose="020B0502040204020203" pitchFamily="34" charset="0"/>
              </a:rPr>
              <a:t>Dept</a:t>
            </a:r>
            <a:endParaRPr lang="en-US" sz="4900" b="1" i="1" dirty="0">
              <a:solidFill>
                <a:srgbClr val="FEF5E8"/>
              </a:solidFill>
              <a:latin typeface="Bahnschrift SemiLight" panose="020B0502040204020203" pitchFamily="34" charset="0"/>
            </a:endParaRPr>
          </a:p>
          <a:p>
            <a:pPr algn="r"/>
            <a:r>
              <a:rPr lang="en-US" sz="4900" b="1" i="1" dirty="0">
                <a:solidFill>
                  <a:srgbClr val="FEF5E8"/>
                </a:solidFill>
                <a:latin typeface="Bahnschrift SemiLight" panose="020B0502040204020203" pitchFamily="34" charset="0"/>
              </a:rPr>
              <a:t>UNC Chapel Hill</a:t>
            </a:r>
            <a:endParaRPr lang="en-US" sz="2500" b="1" i="1" dirty="0">
              <a:solidFill>
                <a:srgbClr val="FEF5E8"/>
              </a:solidFill>
              <a:latin typeface="Bahnschrift SemiLight" panose="020B0502040204020203" pitchFamily="34" charset="0"/>
            </a:endParaRPr>
          </a:p>
        </p:txBody>
      </p:sp>
    </p:spTree>
    <p:extLst>
      <p:ext uri="{BB962C8B-B14F-4D97-AF65-F5344CB8AC3E}">
        <p14:creationId xmlns:p14="http://schemas.microsoft.com/office/powerpoint/2010/main" val="196049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800"/>
                                        <p:tgtEl>
                                          <p:spTgt spid="2"/>
                                        </p:tgtEl>
                                      </p:cBhvr>
                                    </p:animEffect>
                                  </p:childTnLst>
                                </p:cTn>
                              </p:par>
                            </p:childTnLst>
                          </p:cTn>
                        </p:par>
                        <p:par>
                          <p:cTn id="12" fill="hold">
                            <p:stCondLst>
                              <p:cond delay="1600"/>
                            </p:stCondLst>
                            <p:childTnLst>
                              <p:par>
                                <p:cTn id="13" presetID="10" presetClass="entr" presetSubtype="0" fill="hold" grpId="0" nodeType="afterEffect">
                                  <p:stCondLst>
                                    <p:cond delay="2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23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err="1">
                <a:solidFill>
                  <a:srgbClr val="0070C0"/>
                </a:solidFill>
                <a:latin typeface="Arial" panose="020B0604020202020204" pitchFamily="34" charset="0"/>
                <a:cs typeface="Arial" panose="020B0604020202020204" pitchFamily="34" charset="0"/>
              </a:rPr>
              <a:t>Spawner</a:t>
            </a:r>
            <a:r>
              <a:rPr lang="en-US" sz="3200" b="1" dirty="0">
                <a:solidFill>
                  <a:srgbClr val="0070C0"/>
                </a:solidFill>
                <a:latin typeface="Arial" panose="020B0604020202020204" pitchFamily="34" charset="0"/>
                <a:cs typeface="Arial" panose="020B0604020202020204" pitchFamily="34" charset="0"/>
              </a:rPr>
              <a:t> module</a:t>
            </a:r>
            <a:endParaRPr lang="en-US" sz="24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676400"/>
            <a:ext cx="8504223"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-module(</a:t>
            </a:r>
            <a:r>
              <a:rPr lang="en-US" sz="1800" b="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spawner</a:t>
            </a: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-export([go/2, </a:t>
            </a:r>
            <a:r>
              <a:rPr lang="en-US" sz="1800" b="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/2]).</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simulate a workload for each process</a:t>
            </a: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"loop" L times and end, N is </a:t>
            </a:r>
            <a:r>
              <a:rPr lang="en-US" sz="18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ident </a:t>
            </a:r>
            <a:r>
              <a:rPr lang="en-US" sz="18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num</a:t>
            </a:r>
            <a:endPar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(N,1)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io:write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proc</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done~n</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a:t>
            </a: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(N,X)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(N,X-1).</a:t>
            </a:r>
          </a:p>
          <a:p>
            <a:pPr marL="109728" indent="0">
              <a:spcBef>
                <a:spcPts val="0"/>
              </a:spcBef>
              <a:spcAft>
                <a:spcPts val="0"/>
              </a:spcAft>
              <a:buNone/>
            </a:pPr>
            <a:endPar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spawn N processes</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go(N,_) when N =&lt; 0 -&gt;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spawning_done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go(N,L) -&gt; spawn(?MODULE,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[N,L]),</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go(N-1,L). </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tail recursion</a:t>
            </a:r>
          </a:p>
          <a:p>
            <a:pPr marL="109728" indent="0">
              <a:spcBef>
                <a:spcPts val="0"/>
              </a:spcBef>
              <a:spcAft>
                <a:spcPts val="0"/>
              </a:spcAft>
              <a:buNone/>
            </a:pPr>
            <a:endPar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(5000,1000000).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5K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1 mil loops each</a:t>
            </a: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(100000,300000).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100K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300K loops each</a:t>
            </a: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(500000,1000000).</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500K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1 mil loops each</a:t>
            </a:r>
          </a:p>
        </p:txBody>
      </p:sp>
      <p:sp>
        <p:nvSpPr>
          <p:cNvPr id="7" name="Content Placeholder 1"/>
          <p:cNvSpPr txBox="1">
            <a:spLocks/>
          </p:cNvSpPr>
          <p:nvPr/>
        </p:nvSpPr>
        <p:spPr>
          <a:xfrm>
            <a:off x="304799" y="1066800"/>
            <a:ext cx="74676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What load can your machine deal with?</a:t>
            </a:r>
          </a:p>
        </p:txBody>
      </p:sp>
    </p:spTree>
    <p:extLst>
      <p:ext uri="{BB962C8B-B14F-4D97-AF65-F5344CB8AC3E}">
        <p14:creationId xmlns:p14="http://schemas.microsoft.com/office/powerpoint/2010/main" val="1942831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500"/>
                                        <p:tgtEl>
                                          <p:spTgt spid="5">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500"/>
                                        <p:tgtEl>
                                          <p:spTgt spid="5">
                                            <p:txEl>
                                              <p:pRg st="6" end="6"/>
                                            </p:txEl>
                                          </p:spTgt>
                                        </p:tgtEl>
                                      </p:cBhvr>
                                    </p:animEffect>
                                  </p:childTnLst>
                                </p:cTn>
                              </p:par>
                            </p:childTnLst>
                          </p:cTn>
                        </p:par>
                        <p:par>
                          <p:cTn id="29" fill="hold">
                            <p:stCondLst>
                              <p:cond delay="2000"/>
                            </p:stCondLst>
                            <p:childTnLst>
                              <p:par>
                                <p:cTn id="30" presetID="10" presetClass="entr" presetSubtype="0" fill="hold" nodeType="after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fade">
                                      <p:cBhvr>
                                        <p:cTn id="32" dur="500"/>
                                        <p:tgtEl>
                                          <p:spTgt spid="5">
                                            <p:txEl>
                                              <p:pRg st="8" end="8"/>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fade">
                                      <p:cBhvr>
                                        <p:cTn id="35" dur="500"/>
                                        <p:tgtEl>
                                          <p:spTgt spid="5">
                                            <p:txEl>
                                              <p:pRg st="9" end="9"/>
                                            </p:txEl>
                                          </p:spTgt>
                                        </p:tgtEl>
                                      </p:cBhvr>
                                    </p:animEffect>
                                  </p:childTnLst>
                                </p:cTn>
                              </p:par>
                            </p:childTnLst>
                          </p:cTn>
                        </p:par>
                        <p:par>
                          <p:cTn id="36" fill="hold">
                            <p:stCondLst>
                              <p:cond delay="2500"/>
                            </p:stCondLst>
                            <p:childTnLst>
                              <p:par>
                                <p:cTn id="37" presetID="10" presetClass="entr" presetSubtype="0" fill="hold" nodeType="after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500"/>
                                        <p:tgtEl>
                                          <p:spTgt spid="5">
                                            <p:txEl>
                                              <p:pRg st="10" end="10"/>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1" end="11"/>
                                            </p:txEl>
                                          </p:spTgt>
                                        </p:tgtEl>
                                        <p:attrNameLst>
                                          <p:attrName>style.visibility</p:attrName>
                                        </p:attrNameLst>
                                      </p:cBhvr>
                                      <p:to>
                                        <p:strVal val="visible"/>
                                      </p:to>
                                    </p:set>
                                    <p:animEffect transition="in" filter="fade">
                                      <p:cBhvr>
                                        <p:cTn id="42" dur="500"/>
                                        <p:tgtEl>
                                          <p:spTgt spid="5">
                                            <p:txEl>
                                              <p:pRg st="11" end="11"/>
                                            </p:txEl>
                                          </p:spTgt>
                                        </p:tgtEl>
                                      </p:cBhvr>
                                    </p:animEffect>
                                  </p:childTnLst>
                                </p:cTn>
                              </p:par>
                            </p:childTnLst>
                          </p:cTn>
                        </p:par>
                        <p:par>
                          <p:cTn id="43" fill="hold">
                            <p:stCondLst>
                              <p:cond delay="3000"/>
                            </p:stCondLst>
                            <p:childTnLst>
                              <p:par>
                                <p:cTn id="44" presetID="10" presetClass="entr" presetSubtype="0" fill="hold" nodeType="afterEffect">
                                  <p:stCondLst>
                                    <p:cond delay="0"/>
                                  </p:stCondLst>
                                  <p:childTnLst>
                                    <p:set>
                                      <p:cBhvr>
                                        <p:cTn id="45" dur="1" fill="hold">
                                          <p:stCondLst>
                                            <p:cond delay="0"/>
                                          </p:stCondLst>
                                        </p:cTn>
                                        <p:tgtEl>
                                          <p:spTgt spid="5">
                                            <p:txEl>
                                              <p:pRg st="13" end="13"/>
                                            </p:txEl>
                                          </p:spTgt>
                                        </p:tgtEl>
                                        <p:attrNameLst>
                                          <p:attrName>style.visibility</p:attrName>
                                        </p:attrNameLst>
                                      </p:cBhvr>
                                      <p:to>
                                        <p:strVal val="visible"/>
                                      </p:to>
                                    </p:set>
                                    <p:animEffect transition="in" filter="fade">
                                      <p:cBhvr>
                                        <p:cTn id="46" dur="500"/>
                                        <p:tgtEl>
                                          <p:spTgt spid="5">
                                            <p:txEl>
                                              <p:pRg st="13" end="13"/>
                                            </p:txEl>
                                          </p:spTgt>
                                        </p:tgtEl>
                                      </p:cBhvr>
                                    </p:animEffect>
                                  </p:childTnLst>
                                </p:cTn>
                              </p:par>
                            </p:childTnLst>
                          </p:cTn>
                        </p:par>
                        <p:par>
                          <p:cTn id="47" fill="hold">
                            <p:stCondLst>
                              <p:cond delay="3500"/>
                            </p:stCondLst>
                            <p:childTnLst>
                              <p:par>
                                <p:cTn id="48" presetID="10" presetClass="entr" presetSubtype="0" fill="hold" nodeType="afterEffect">
                                  <p:stCondLst>
                                    <p:cond delay="0"/>
                                  </p:stCondLst>
                                  <p:childTnLst>
                                    <p:set>
                                      <p:cBhvr>
                                        <p:cTn id="49" dur="1" fill="hold">
                                          <p:stCondLst>
                                            <p:cond delay="0"/>
                                          </p:stCondLst>
                                        </p:cTn>
                                        <p:tgtEl>
                                          <p:spTgt spid="5">
                                            <p:txEl>
                                              <p:pRg st="14" end="14"/>
                                            </p:txEl>
                                          </p:spTgt>
                                        </p:tgtEl>
                                        <p:attrNameLst>
                                          <p:attrName>style.visibility</p:attrName>
                                        </p:attrNameLst>
                                      </p:cBhvr>
                                      <p:to>
                                        <p:strVal val="visible"/>
                                      </p:to>
                                    </p:set>
                                    <p:animEffect transition="in" filter="fade">
                                      <p:cBhvr>
                                        <p:cTn id="50" dur="500"/>
                                        <p:tgtEl>
                                          <p:spTgt spid="5">
                                            <p:txEl>
                                              <p:pRg st="14" end="14"/>
                                            </p:txEl>
                                          </p:spTgt>
                                        </p:tgtEl>
                                      </p:cBhvr>
                                    </p:animEffect>
                                  </p:childTnLst>
                                </p:cTn>
                              </p:par>
                            </p:childTnLst>
                          </p:cTn>
                        </p:par>
                        <p:par>
                          <p:cTn id="51" fill="hold">
                            <p:stCondLst>
                              <p:cond delay="4000"/>
                            </p:stCondLst>
                            <p:childTnLst>
                              <p:par>
                                <p:cTn id="52" presetID="10" presetClass="entr" presetSubtype="0" fill="hold" nodeType="afterEffect">
                                  <p:stCondLst>
                                    <p:cond delay="0"/>
                                  </p:stCondLst>
                                  <p:childTnLst>
                                    <p:set>
                                      <p:cBhvr>
                                        <p:cTn id="53" dur="1" fill="hold">
                                          <p:stCondLst>
                                            <p:cond delay="0"/>
                                          </p:stCondLst>
                                        </p:cTn>
                                        <p:tgtEl>
                                          <p:spTgt spid="5">
                                            <p:txEl>
                                              <p:pRg st="15" end="15"/>
                                            </p:txEl>
                                          </p:spTgt>
                                        </p:tgtEl>
                                        <p:attrNameLst>
                                          <p:attrName>style.visibility</p:attrName>
                                        </p:attrNameLst>
                                      </p:cBhvr>
                                      <p:to>
                                        <p:strVal val="visible"/>
                                      </p:to>
                                    </p:set>
                                    <p:animEffect transition="in" filter="fade">
                                      <p:cBhvr>
                                        <p:cTn id="54" dur="500"/>
                                        <p:tgtEl>
                                          <p:spTgt spid="5">
                                            <p:txEl>
                                              <p:pRg st="15" end="15"/>
                                            </p:txEl>
                                          </p:spTgt>
                                        </p:tgtEl>
                                      </p:cBhvr>
                                    </p:animEffect>
                                  </p:childTnLst>
                                </p:cTn>
                              </p:par>
                            </p:childTnLst>
                          </p:cTn>
                        </p:par>
                        <p:par>
                          <p:cTn id="55" fill="hold">
                            <p:stCondLst>
                              <p:cond delay="4500"/>
                            </p:stCondLst>
                            <p:childTnLst>
                              <p:par>
                                <p:cTn id="56" presetID="10" presetClass="entr" presetSubtype="0" fill="hold" grpId="0" nodeType="after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Module “</a:t>
            </a:r>
            <a:r>
              <a:rPr lang="en-US" sz="3200" b="1" dirty="0" err="1">
                <a:solidFill>
                  <a:srgbClr val="0070C0"/>
                </a:solidFill>
                <a:latin typeface="Arial" panose="020B0604020202020204" pitchFamily="34" charset="0"/>
                <a:cs typeface="Arial" panose="020B0604020202020204" pitchFamily="34" charset="0"/>
              </a:rPr>
              <a:t>spawner</a:t>
            </a:r>
            <a:r>
              <a:rPr lang="en-US" sz="3200" b="1" dirty="0">
                <a:solidFill>
                  <a:srgbClr val="0070C0"/>
                </a:solidFill>
                <a:latin typeface="Arial" panose="020B0604020202020204" pitchFamily="34" charset="0"/>
                <a:cs typeface="Arial" panose="020B0604020202020204" pitchFamily="34" charset="0"/>
              </a:rPr>
              <a:t>”</a:t>
            </a:r>
            <a:endParaRPr lang="en-US" sz="24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676400"/>
            <a:ext cx="8504223"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-module(</a:t>
            </a:r>
            <a:r>
              <a:rPr lang="en-US" sz="1800" b="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spawner</a:t>
            </a: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-export([go/2, </a:t>
            </a:r>
            <a:r>
              <a:rPr lang="en-US" sz="1800" b="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/2]).</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simulate a workload for each process</a:t>
            </a: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"loop" L times and end, N is </a:t>
            </a:r>
            <a:r>
              <a:rPr lang="en-US" sz="18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ident </a:t>
            </a:r>
            <a:r>
              <a:rPr lang="en-US" sz="18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num</a:t>
            </a:r>
            <a:endPar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(N,1)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io:write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proc</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done~n</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a:t>
            </a: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(N,X)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(N,X-1).</a:t>
            </a:r>
          </a:p>
          <a:p>
            <a:pPr marL="109728" indent="0">
              <a:spcBef>
                <a:spcPts val="0"/>
              </a:spcBef>
              <a:spcAft>
                <a:spcPts val="0"/>
              </a:spcAft>
              <a:buNone/>
            </a:pPr>
            <a:endPar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spawn N processes</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go(N,_) when N =&lt; 0 -&gt;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spawning_done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go(N,L) -&gt; spawn(?MODULE, </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looper</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[N,L]),</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go(N-1,L). </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tail recursion</a:t>
            </a:r>
          </a:p>
          <a:p>
            <a:pPr marL="109728" indent="0">
              <a:spcBef>
                <a:spcPts val="0"/>
              </a:spcBef>
              <a:spcAft>
                <a:spcPts val="0"/>
              </a:spcAft>
              <a:buNone/>
            </a:pPr>
            <a:endPar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(5000,1000000).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5K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1 mil loops each</a:t>
            </a: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(100000,300000).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100K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300K loops each</a:t>
            </a:r>
          </a:p>
          <a:p>
            <a:pPr marL="109728" indent="0">
              <a:spcBef>
                <a:spcPts val="0"/>
              </a:spcBef>
              <a:spcAft>
                <a:spcPts val="0"/>
              </a:spcAft>
              <a:buNone/>
            </a:pP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 try </a:t>
            </a:r>
            <a:r>
              <a:rPr lang="en-US" sz="1800" dirty="0" err="1">
                <a:solidFill>
                  <a:srgbClr val="BE442C"/>
                </a:solidFill>
                <a:latin typeface="Consolas" panose="020B0609020204030204" pitchFamily="49" charset="0"/>
                <a:ea typeface="Cascadia Code" panose="020B0609020000020004" pitchFamily="49" charset="0"/>
                <a:cs typeface="Cascadia Mono" panose="020B0609020000020004" pitchFamily="49" charset="0"/>
              </a:rPr>
              <a:t>spawner:go</a:t>
            </a:r>
            <a:r>
              <a:rPr lang="en-US" sz="1800" dirty="0">
                <a:solidFill>
                  <a:srgbClr val="BE442C"/>
                </a:solidFill>
                <a:latin typeface="Consolas" panose="020B0609020204030204" pitchFamily="49" charset="0"/>
                <a:ea typeface="Cascadia Code" panose="020B0609020000020004" pitchFamily="49" charset="0"/>
                <a:cs typeface="Cascadia Mono" panose="020B0609020000020004" pitchFamily="49" charset="0"/>
              </a:rPr>
              <a:t>(500000,1000000).</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500K </a:t>
            </a:r>
            <a:r>
              <a:rPr lang="en-US" sz="1800" i="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procs</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1 mil loops each</a:t>
            </a:r>
          </a:p>
        </p:txBody>
      </p:sp>
      <p:sp>
        <p:nvSpPr>
          <p:cNvPr id="7" name="Content Placeholder 1"/>
          <p:cNvSpPr txBox="1">
            <a:spLocks/>
          </p:cNvSpPr>
          <p:nvPr/>
        </p:nvSpPr>
        <p:spPr>
          <a:xfrm>
            <a:off x="304799" y="1066800"/>
            <a:ext cx="74676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What load can your machine deal with?</a:t>
            </a:r>
          </a:p>
        </p:txBody>
      </p:sp>
      <p:grpSp>
        <p:nvGrpSpPr>
          <p:cNvPr id="4" name="Group 3"/>
          <p:cNvGrpSpPr/>
          <p:nvPr/>
        </p:nvGrpSpPr>
        <p:grpSpPr>
          <a:xfrm>
            <a:off x="1981200" y="1568824"/>
            <a:ext cx="6019800" cy="3612776"/>
            <a:chOff x="1981200" y="1568824"/>
            <a:chExt cx="6019800" cy="3612776"/>
          </a:xfrm>
        </p:grpSpPr>
        <p:sp>
          <p:nvSpPr>
            <p:cNvPr id="2" name="Rounded Rectangle 1"/>
            <p:cNvSpPr/>
            <p:nvPr/>
          </p:nvSpPr>
          <p:spPr>
            <a:xfrm>
              <a:off x="1981200" y="1568824"/>
              <a:ext cx="6019800" cy="361277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2362200" y="1828800"/>
              <a:ext cx="5334000" cy="3139321"/>
            </a:xfrm>
            <a:prstGeom prst="rect">
              <a:avLst/>
            </a:prstGeom>
            <a:noFill/>
          </p:spPr>
          <p:txBody>
            <a:bodyPr wrap="square" rtlCol="0">
              <a:spAutoFit/>
            </a:bodyPr>
            <a:lstStyle/>
            <a:p>
              <a:r>
                <a:rPr lang="en-US" dirty="0">
                  <a:solidFill>
                    <a:srgbClr val="F9FDC3"/>
                  </a:solidFill>
                </a:rPr>
                <a:t>Keep in mind… the way this is written, each process </a:t>
              </a:r>
              <a:r>
                <a:rPr lang="en-US" b="1" dirty="0">
                  <a:solidFill>
                    <a:srgbClr val="F9FDC3"/>
                  </a:solidFill>
                </a:rPr>
                <a:t>prints a line </a:t>
              </a:r>
              <a:r>
                <a:rPr lang="en-US" dirty="0">
                  <a:solidFill>
                    <a:srgbClr val="F9FDC3"/>
                  </a:solidFill>
                </a:rPr>
                <a:t>when it ends.</a:t>
              </a:r>
            </a:p>
            <a:p>
              <a:endParaRPr lang="en-US" dirty="0">
                <a:solidFill>
                  <a:srgbClr val="F9FDC3"/>
                </a:solidFill>
              </a:endParaRPr>
            </a:p>
            <a:p>
              <a:r>
                <a:rPr lang="en-US" dirty="0">
                  <a:solidFill>
                    <a:srgbClr val="F9FDC3"/>
                  </a:solidFill>
                </a:rPr>
                <a:t>So if you try the 500K </a:t>
              </a:r>
              <a:r>
                <a:rPr lang="en-US" dirty="0" err="1">
                  <a:solidFill>
                    <a:srgbClr val="F9FDC3"/>
                  </a:solidFill>
                </a:rPr>
                <a:t>procs</a:t>
              </a:r>
              <a:r>
                <a:rPr lang="en-US" dirty="0">
                  <a:solidFill>
                    <a:srgbClr val="F9FDC3"/>
                  </a:solidFill>
                </a:rPr>
                <a:t> version you will wait for 500K lines to print </a:t>
              </a:r>
            </a:p>
            <a:p>
              <a:endParaRPr lang="en-US" dirty="0">
                <a:solidFill>
                  <a:srgbClr val="F9FDC3"/>
                </a:solidFill>
              </a:endParaRPr>
            </a:p>
            <a:p>
              <a:r>
                <a:rPr lang="en-US" dirty="0">
                  <a:solidFill>
                    <a:srgbClr val="F9FDC3"/>
                  </a:solidFill>
                </a:rPr>
                <a:t>You will end up killing your </a:t>
              </a:r>
              <a:r>
                <a:rPr lang="en-US" dirty="0" err="1">
                  <a:solidFill>
                    <a:srgbClr val="F9FDC3"/>
                  </a:solidFill>
                </a:rPr>
                <a:t>Erlang</a:t>
              </a:r>
              <a:r>
                <a:rPr lang="en-US" dirty="0">
                  <a:solidFill>
                    <a:srgbClr val="F9FDC3"/>
                  </a:solidFill>
                </a:rPr>
                <a:t> shell</a:t>
              </a:r>
            </a:p>
            <a:p>
              <a:endParaRPr lang="en-US" dirty="0">
                <a:solidFill>
                  <a:srgbClr val="F9FDC3"/>
                </a:solidFill>
              </a:endParaRPr>
            </a:p>
            <a:p>
              <a:r>
                <a:rPr lang="en-US" dirty="0">
                  <a:solidFill>
                    <a:srgbClr val="F9FDC3"/>
                  </a:solidFill>
                </a:rPr>
                <a:t>Practice: write a version that only prints every 100 dead </a:t>
              </a:r>
              <a:r>
                <a:rPr lang="en-US" dirty="0" err="1">
                  <a:solidFill>
                    <a:srgbClr val="F9FDC3"/>
                  </a:solidFill>
                </a:rPr>
                <a:t>procs</a:t>
              </a:r>
              <a:r>
                <a:rPr lang="en-US" dirty="0">
                  <a:solidFill>
                    <a:srgbClr val="F9FDC3"/>
                  </a:solidFill>
                </a:rPr>
                <a:t>… or every 1000… just something to let you know its all done</a:t>
              </a:r>
            </a:p>
          </p:txBody>
        </p:sp>
      </p:grpSp>
    </p:spTree>
    <p:extLst>
      <p:ext uri="{BB962C8B-B14F-4D97-AF65-F5344CB8AC3E}">
        <p14:creationId xmlns:p14="http://schemas.microsoft.com/office/powerpoint/2010/main" val="183242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You’ve Got Mail</a:t>
            </a:r>
          </a:p>
        </p:txBody>
      </p:sp>
      <p:sp>
        <p:nvSpPr>
          <p:cNvPr id="7" name="Content Placeholder 1"/>
          <p:cNvSpPr txBox="1">
            <a:spLocks/>
          </p:cNvSpPr>
          <p:nvPr/>
        </p:nvSpPr>
        <p:spPr>
          <a:xfrm>
            <a:off x="304800" y="1219202"/>
            <a:ext cx="7467600" cy="4112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Message Handling</a:t>
            </a:r>
          </a:p>
        </p:txBody>
      </p:sp>
      <p:sp>
        <p:nvSpPr>
          <p:cNvPr id="9" name="Content Placeholder 1"/>
          <p:cNvSpPr txBox="1">
            <a:spLocks/>
          </p:cNvSpPr>
          <p:nvPr/>
        </p:nvSpPr>
        <p:spPr>
          <a:xfrm>
            <a:off x="304799" y="1688985"/>
            <a:ext cx="8077201" cy="425461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1200"/>
              </a:spcBef>
              <a:buNone/>
            </a:pPr>
            <a:r>
              <a:rPr lang="en-US"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Every process has a mailbox</a:t>
            </a:r>
          </a:p>
          <a:p>
            <a:pPr marL="109728" indent="0">
              <a:spcBef>
                <a:spcPts val="1200"/>
              </a:spcBef>
              <a:buNone/>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Mailbox is a queue of messages… when a process receives a new message it is </a:t>
            </a:r>
            <a:r>
              <a:rPr lang="en-US"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enqueued</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the back)</a:t>
            </a:r>
          </a:p>
          <a:p>
            <a:pPr marL="109728" indent="0">
              <a:spcBef>
                <a:spcPts val="1200"/>
              </a:spcBef>
              <a:buNone/>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a:t>
            </a:r>
            <a:r>
              <a:rPr lang="en-US"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receive block </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will try each message in the queue (from front, oldest first) against the patterns in the receive block (in order), until one of the messages matches (</a:t>
            </a:r>
            <a:r>
              <a:rPr lang="en-US"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or all are checked </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1200"/>
              </a:spcBef>
              <a:buNone/>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When a match happens, the message is removed from the mailbox queue, and the logic corresponding to the matched pattern will get executed.</a:t>
            </a:r>
          </a:p>
          <a:p>
            <a:pPr marL="109728" indent="0">
              <a:spcBef>
                <a:spcPts val="0"/>
              </a:spcBef>
              <a:buNone/>
            </a:pPr>
            <a:endPar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565977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You’ve Got Mail</a:t>
            </a:r>
          </a:p>
        </p:txBody>
      </p:sp>
      <p:sp>
        <p:nvSpPr>
          <p:cNvPr id="7" name="Content Placeholder 1"/>
          <p:cNvSpPr txBox="1">
            <a:spLocks/>
          </p:cNvSpPr>
          <p:nvPr/>
        </p:nvSpPr>
        <p:spPr>
          <a:xfrm>
            <a:off x="304800" y="1020841"/>
            <a:ext cx="7467600" cy="5031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1200"/>
              </a:spcBef>
              <a:buNone/>
            </a:pPr>
            <a:r>
              <a:rPr lang="en-US" sz="2400" b="1" dirty="0">
                <a:solidFill>
                  <a:srgbClr val="C00000"/>
                </a:solidFill>
                <a:latin typeface="Arial Narrow" panose="020B0606020202030204" pitchFamily="34" charset="0"/>
                <a:ea typeface="Cascadia Code" panose="020B0609020000020004" pitchFamily="49" charset="0"/>
                <a:cs typeface="Cascadia Code" panose="020B0609020000020004" pitchFamily="49" charset="0"/>
              </a:rPr>
              <a:t>Every process has a mailbox</a:t>
            </a:r>
          </a:p>
        </p:txBody>
      </p:sp>
      <p:sp>
        <p:nvSpPr>
          <p:cNvPr id="9" name="Content Placeholder 1"/>
          <p:cNvSpPr txBox="1">
            <a:spLocks/>
          </p:cNvSpPr>
          <p:nvPr/>
        </p:nvSpPr>
        <p:spPr>
          <a:xfrm>
            <a:off x="304799" y="1554241"/>
            <a:ext cx="8077201" cy="43893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1200"/>
              </a:spcBef>
              <a:buNone/>
            </a:pPr>
            <a:r>
              <a:rPr lang="en-US" sz="18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Mailbox</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is a FIFO queue of messages… </a:t>
            </a:r>
          </a:p>
          <a:p>
            <a:pPr marL="109728" indent="0">
              <a:spcBef>
                <a:spcPts val="1200"/>
              </a:spcBef>
              <a:buNone/>
            </a:pPr>
            <a:r>
              <a:rPr lang="en-US" sz="18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Message</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is any valid Erlang data value… a string, an integer, and structure like a list of atoms, or a tuple with mixed elements, or complex nested mixed structures (tuples containing lists, maps, </a:t>
            </a: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etc.</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1200"/>
              </a:spcBef>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aphorism is</a:t>
            </a:r>
            <a:r>
              <a:rPr lang="en-US" sz="18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“don’t communicate by sharing data… rather share data by communicating” </a:t>
            </a:r>
            <a:r>
              <a:rPr lang="en-US" sz="18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so messages are data values and data structures</a:t>
            </a:r>
          </a:p>
          <a:p>
            <a:pPr marL="109728" indent="0">
              <a:spcBef>
                <a:spcPts val="1200"/>
              </a:spcBef>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a:t>
            </a:r>
            <a:r>
              <a:rPr lang="en-US" sz="1800">
                <a:solidFill>
                  <a:schemeClr val="bg1"/>
                </a:solidFill>
                <a:latin typeface="Bahnschrift" panose="020B0502040204020203" pitchFamily="34" charset="0"/>
                <a:ea typeface="Cascadia Code" panose="020B0609020000020004" pitchFamily="49" charset="0"/>
                <a:cs typeface="Cascadia Code" panose="020B0609020000020004" pitchFamily="49" charset="0"/>
              </a:rPr>
              <a:t>hen </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 process receives a new message it is enqueued (at </a:t>
            </a:r>
            <a:r>
              <a:rPr lang="en-US" sz="180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back)</a:t>
            </a:r>
            <a:endPar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1200"/>
              </a:spcBef>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a:t>
            </a:r>
            <a:r>
              <a:rPr lang="en-US" sz="18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receive block </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will try each message in the queue (from front, oldest first) against the patterns in the receive block (in order), until one of the messages matches (</a:t>
            </a: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or all are checked </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1200"/>
              </a:spcBef>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When a match happens, the message is removed from the mailbox queue, and the logic corresponding to the matched pattern will get executed.</a:t>
            </a:r>
          </a:p>
          <a:p>
            <a:pPr marL="109728" indent="0">
              <a:spcBef>
                <a:spcPts val="0"/>
              </a:spcBef>
              <a:buNone/>
            </a:pPr>
            <a:endPar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421254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fade">
                                      <p:cBhvr>
                                        <p:cTn id="41"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Concurrency: Processes</a:t>
            </a:r>
          </a:p>
        </p:txBody>
      </p:sp>
      <p:sp>
        <p:nvSpPr>
          <p:cNvPr id="7" name="Content Placeholder 1"/>
          <p:cNvSpPr txBox="1">
            <a:spLocks/>
          </p:cNvSpPr>
          <p:nvPr/>
        </p:nvSpPr>
        <p:spPr>
          <a:xfrm>
            <a:off x="263258" y="1178612"/>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Process communication</a:t>
            </a:r>
          </a:p>
        </p:txBody>
      </p:sp>
      <p:sp>
        <p:nvSpPr>
          <p:cNvPr id="5" name="Content Placeholder 1"/>
          <p:cNvSpPr txBox="1">
            <a:spLocks/>
          </p:cNvSpPr>
          <p:nvPr/>
        </p:nvSpPr>
        <p:spPr>
          <a:xfrm>
            <a:off x="486334" y="2971800"/>
            <a:ext cx="8296273" cy="36747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send_recv</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-compile([</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05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serve() -&gt; 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("Handling: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serve()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0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{add, X, Y}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 + ~p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{sub, X, Y}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 - ~p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9" name="Content Placeholder 1"/>
          <p:cNvSpPr txBox="1">
            <a:spLocks/>
          </p:cNvSpPr>
          <p:nvPr/>
        </p:nvSpPr>
        <p:spPr>
          <a:xfrm>
            <a:off x="304799" y="1543889"/>
            <a:ext cx="8305801" cy="142791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Processes in Erlang share no memory, hence they communicate via </a:t>
            </a:r>
            <a:r>
              <a:rPr lang="en-US" sz="1600" b="1"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message passing</a:t>
            </a: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0"/>
              </a:spcBef>
              <a:spcAft>
                <a:spcPts val="4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Each process has a mailbox. </a:t>
            </a:r>
          </a:p>
          <a:p>
            <a:pPr marL="109728" indent="0">
              <a:spcBef>
                <a:spcPts val="0"/>
              </a:spcBef>
              <a:spcAft>
                <a:spcPts val="4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`receive` block allows a process to do something with the messages in its mailbox.</a:t>
            </a:r>
          </a:p>
          <a:p>
            <a:pPr marL="109728" indent="0">
              <a:spcBef>
                <a:spcPts val="0"/>
              </a:spcBef>
              <a:spcAft>
                <a:spcPts val="4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 process can receive different kinds of messages, then act on them.</a:t>
            </a:r>
          </a:p>
          <a:p>
            <a:pPr marL="109728" indent="0">
              <a:spcBef>
                <a:spcPts val="0"/>
              </a:spcBef>
              <a:spcAft>
                <a:spcPts val="4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To send a message to a process, use the `!` operator, after the process id of the receiver process</a:t>
            </a:r>
          </a:p>
        </p:txBody>
      </p:sp>
      <p:grpSp>
        <p:nvGrpSpPr>
          <p:cNvPr id="12" name="Group 11"/>
          <p:cNvGrpSpPr/>
          <p:nvPr/>
        </p:nvGrpSpPr>
        <p:grpSpPr>
          <a:xfrm>
            <a:off x="3200400" y="685800"/>
            <a:ext cx="5247174" cy="3276600"/>
            <a:chOff x="4433340" y="228600"/>
            <a:chExt cx="4157273" cy="3124200"/>
          </a:xfrm>
        </p:grpSpPr>
        <p:sp>
          <p:nvSpPr>
            <p:cNvPr id="10" name="Rounded Rectangle 9"/>
            <p:cNvSpPr/>
            <p:nvPr/>
          </p:nvSpPr>
          <p:spPr>
            <a:xfrm>
              <a:off x="4433340" y="228600"/>
              <a:ext cx="4157273" cy="3124200"/>
            </a:xfrm>
            <a:prstGeom prst="roundRect">
              <a:avLst/>
            </a:prstGeom>
            <a:solidFill>
              <a:srgbClr val="FEF9EC"/>
            </a:solidFill>
            <a:ln w="1905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632429" y="316033"/>
              <a:ext cx="3956582" cy="2970044"/>
            </a:xfrm>
            <a:prstGeom prst="rect">
              <a:avLst/>
            </a:prstGeom>
            <a:noFill/>
          </p:spPr>
          <p:txBody>
            <a:bodyPr wrap="square" rtlCol="0">
              <a:spAutoFit/>
            </a:bodyPr>
            <a:lstStyle/>
            <a:p>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ServerId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Msg)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ServerId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Msg.</a:t>
              </a:r>
            </a:p>
            <a:p>
              <a:endPar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run() -&gt;</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 = spawn(?MODULE, serve, []),</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request1),</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request2),</a:t>
              </a:r>
            </a:p>
            <a:p>
              <a:endPar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(1000),</a:t>
              </a:r>
            </a:p>
            <a:p>
              <a:endPar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spawn(?MODULE, math, []),</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{add, 1, 2},</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{sub, 3, 2},</a:t>
              </a: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(3000),</a:t>
              </a:r>
            </a:p>
            <a:p>
              <a:endPar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okay.</a:t>
              </a:r>
            </a:p>
          </p:txBody>
        </p:sp>
      </p:grpSp>
    </p:spTree>
    <p:extLst>
      <p:ext uri="{BB962C8B-B14F-4D97-AF65-F5344CB8AC3E}">
        <p14:creationId xmlns:p14="http://schemas.microsoft.com/office/powerpoint/2010/main" val="76212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0" end="0"/>
                                            </p:txEl>
                                          </p:spTgt>
                                        </p:tgtEl>
                                        <p:attrNameLst>
                                          <p:attrName>style.visibility</p:attrName>
                                        </p:attrNameLst>
                                      </p:cBhvr>
                                      <p:to>
                                        <p:strVal val="visible"/>
                                      </p:to>
                                    </p:set>
                                    <p:animEffect transition="in" filter="fade">
                                      <p:cBhvr>
                                        <p:cTn id="41" dur="500"/>
                                        <p:tgtEl>
                                          <p:spTgt spid="5">
                                            <p:txEl>
                                              <p:pRg st="0" end="0"/>
                                            </p:txEl>
                                          </p:spTgt>
                                        </p:tgtEl>
                                      </p:cBhvr>
                                    </p:animEffect>
                                  </p:childTnLst>
                                </p:cTn>
                              </p:par>
                            </p:childTnLst>
                          </p:cTn>
                        </p:par>
                        <p:par>
                          <p:cTn id="42" fill="hold">
                            <p:stCondLst>
                              <p:cond delay="500"/>
                            </p:stCondLst>
                            <p:childTnLst>
                              <p:par>
                                <p:cTn id="43" presetID="10" presetClass="entr" presetSubtype="0" fill="hold" nodeType="afterEffect">
                                  <p:stCondLst>
                                    <p:cond delay="0"/>
                                  </p:stCondLst>
                                  <p:childTnLst>
                                    <p:set>
                                      <p:cBhvr>
                                        <p:cTn id="44" dur="1" fill="hold">
                                          <p:stCondLst>
                                            <p:cond delay="0"/>
                                          </p:stCondLst>
                                        </p:cTn>
                                        <p:tgtEl>
                                          <p:spTgt spid="5">
                                            <p:txEl>
                                              <p:pRg st="1" end="1"/>
                                            </p:txEl>
                                          </p:spTgt>
                                        </p:tgtEl>
                                        <p:attrNameLst>
                                          <p:attrName>style.visibility</p:attrName>
                                        </p:attrNameLst>
                                      </p:cBhvr>
                                      <p:to>
                                        <p:strVal val="visible"/>
                                      </p:to>
                                    </p:set>
                                    <p:animEffect transition="in" filter="fade">
                                      <p:cBhvr>
                                        <p:cTn id="45" dur="500"/>
                                        <p:tgtEl>
                                          <p:spTgt spid="5">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
                                            <p:txEl>
                                              <p:pRg st="3" end="3"/>
                                            </p:txEl>
                                          </p:spTgt>
                                        </p:tgtEl>
                                        <p:attrNameLst>
                                          <p:attrName>style.visibility</p:attrName>
                                        </p:attrNameLst>
                                      </p:cBhvr>
                                      <p:to>
                                        <p:strVal val="visible"/>
                                      </p:to>
                                    </p:set>
                                    <p:animEffect transition="in" filter="fade">
                                      <p:cBhvr>
                                        <p:cTn id="50" dur="500"/>
                                        <p:tgtEl>
                                          <p:spTgt spid="5">
                                            <p:txEl>
                                              <p:pRg st="3" end="3"/>
                                            </p:txEl>
                                          </p:spTgt>
                                        </p:tgtEl>
                                      </p:cBhvr>
                                    </p:animEffect>
                                  </p:childTnLst>
                                </p:cTn>
                              </p:par>
                            </p:childTnLst>
                          </p:cTn>
                        </p:par>
                        <p:par>
                          <p:cTn id="51" fill="hold">
                            <p:stCondLst>
                              <p:cond delay="500"/>
                            </p:stCondLst>
                            <p:childTnLst>
                              <p:par>
                                <p:cTn id="52" presetID="10" presetClass="entr" presetSubtype="0" fill="hold" nodeType="afterEffect">
                                  <p:stCondLst>
                                    <p:cond delay="0"/>
                                  </p:stCondLst>
                                  <p:childTnLst>
                                    <p:set>
                                      <p:cBhvr>
                                        <p:cTn id="53" dur="1" fill="hold">
                                          <p:stCondLst>
                                            <p:cond delay="0"/>
                                          </p:stCondLst>
                                        </p:cTn>
                                        <p:tgtEl>
                                          <p:spTgt spid="5">
                                            <p:txEl>
                                              <p:pRg st="4" end="4"/>
                                            </p:txEl>
                                          </p:spTgt>
                                        </p:tgtEl>
                                        <p:attrNameLst>
                                          <p:attrName>style.visibility</p:attrName>
                                        </p:attrNameLst>
                                      </p:cBhvr>
                                      <p:to>
                                        <p:strVal val="visible"/>
                                      </p:to>
                                    </p:set>
                                    <p:animEffect transition="in" filter="fade">
                                      <p:cBhvr>
                                        <p:cTn id="54" dur="500"/>
                                        <p:tgtEl>
                                          <p:spTgt spid="5">
                                            <p:txEl>
                                              <p:pRg st="4" end="4"/>
                                            </p:txEl>
                                          </p:spTgt>
                                        </p:tgtEl>
                                      </p:cBhvr>
                                    </p:animEffect>
                                  </p:childTnLst>
                                </p:cTn>
                              </p:par>
                            </p:childTnLst>
                          </p:cTn>
                        </p:par>
                        <p:par>
                          <p:cTn id="55" fill="hold">
                            <p:stCondLst>
                              <p:cond delay="1000"/>
                            </p:stCondLst>
                            <p:childTnLst>
                              <p:par>
                                <p:cTn id="56" presetID="10" presetClass="entr" presetSubtype="0" fill="hold" nodeType="afterEffect">
                                  <p:stCondLst>
                                    <p:cond delay="0"/>
                                  </p:stCondLst>
                                  <p:childTnLst>
                                    <p:set>
                                      <p:cBhvr>
                                        <p:cTn id="57" dur="1" fill="hold">
                                          <p:stCondLst>
                                            <p:cond delay="0"/>
                                          </p:stCondLst>
                                        </p:cTn>
                                        <p:tgtEl>
                                          <p:spTgt spid="5">
                                            <p:txEl>
                                              <p:pRg st="5" end="5"/>
                                            </p:txEl>
                                          </p:spTgt>
                                        </p:tgtEl>
                                        <p:attrNameLst>
                                          <p:attrName>style.visibility</p:attrName>
                                        </p:attrNameLst>
                                      </p:cBhvr>
                                      <p:to>
                                        <p:strVal val="visible"/>
                                      </p:to>
                                    </p:set>
                                    <p:animEffect transition="in" filter="fade">
                                      <p:cBhvr>
                                        <p:cTn id="58" dur="500"/>
                                        <p:tgtEl>
                                          <p:spTgt spid="5">
                                            <p:txEl>
                                              <p:pRg st="5" end="5"/>
                                            </p:txEl>
                                          </p:spTgt>
                                        </p:tgtEl>
                                      </p:cBhvr>
                                    </p:animEffect>
                                  </p:childTnLst>
                                </p:cTn>
                              </p:par>
                            </p:childTnLst>
                          </p:cTn>
                        </p:par>
                        <p:par>
                          <p:cTn id="59" fill="hold">
                            <p:stCondLst>
                              <p:cond delay="1500"/>
                            </p:stCondLst>
                            <p:childTnLst>
                              <p:par>
                                <p:cTn id="60" presetID="10" presetClass="entr" presetSubtype="0" fill="hold" nodeType="afterEffect">
                                  <p:stCondLst>
                                    <p:cond delay="0"/>
                                  </p:stCondLst>
                                  <p:childTnLst>
                                    <p:set>
                                      <p:cBhvr>
                                        <p:cTn id="61" dur="1" fill="hold">
                                          <p:stCondLst>
                                            <p:cond delay="0"/>
                                          </p:stCondLst>
                                        </p:cTn>
                                        <p:tgtEl>
                                          <p:spTgt spid="5">
                                            <p:txEl>
                                              <p:pRg st="6" end="6"/>
                                            </p:txEl>
                                          </p:spTgt>
                                        </p:tgtEl>
                                        <p:attrNameLst>
                                          <p:attrName>style.visibility</p:attrName>
                                        </p:attrNameLst>
                                      </p:cBhvr>
                                      <p:to>
                                        <p:strVal val="visible"/>
                                      </p:to>
                                    </p:set>
                                    <p:animEffect transition="in" filter="fade">
                                      <p:cBhvr>
                                        <p:cTn id="62" dur="500"/>
                                        <p:tgtEl>
                                          <p:spTgt spid="5">
                                            <p:txEl>
                                              <p:pRg st="6" end="6"/>
                                            </p:txEl>
                                          </p:spTgt>
                                        </p:tgtEl>
                                      </p:cBhvr>
                                    </p:animEffect>
                                  </p:childTnLst>
                                </p:cTn>
                              </p:par>
                            </p:childTnLst>
                          </p:cTn>
                        </p:par>
                        <p:par>
                          <p:cTn id="63" fill="hold">
                            <p:stCondLst>
                              <p:cond delay="2000"/>
                            </p:stCondLst>
                            <p:childTnLst>
                              <p:par>
                                <p:cTn id="64" presetID="10" presetClass="entr" presetSubtype="0" fill="hold" nodeType="afterEffect">
                                  <p:stCondLst>
                                    <p:cond delay="0"/>
                                  </p:stCondLst>
                                  <p:childTnLst>
                                    <p:set>
                                      <p:cBhvr>
                                        <p:cTn id="65" dur="1" fill="hold">
                                          <p:stCondLst>
                                            <p:cond delay="0"/>
                                          </p:stCondLst>
                                        </p:cTn>
                                        <p:tgtEl>
                                          <p:spTgt spid="5">
                                            <p:txEl>
                                              <p:pRg st="7" end="7"/>
                                            </p:txEl>
                                          </p:spTgt>
                                        </p:tgtEl>
                                        <p:attrNameLst>
                                          <p:attrName>style.visibility</p:attrName>
                                        </p:attrNameLst>
                                      </p:cBhvr>
                                      <p:to>
                                        <p:strVal val="visible"/>
                                      </p:to>
                                    </p:set>
                                    <p:animEffect transition="in" filter="fade">
                                      <p:cBhvr>
                                        <p:cTn id="66" dur="500"/>
                                        <p:tgtEl>
                                          <p:spTgt spid="5">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5">
                                            <p:txEl>
                                              <p:pRg st="9" end="9"/>
                                            </p:txEl>
                                          </p:spTgt>
                                        </p:tgtEl>
                                        <p:attrNameLst>
                                          <p:attrName>style.visibility</p:attrName>
                                        </p:attrNameLst>
                                      </p:cBhvr>
                                      <p:to>
                                        <p:strVal val="visible"/>
                                      </p:to>
                                    </p:set>
                                    <p:animEffect transition="in" filter="fade">
                                      <p:cBhvr>
                                        <p:cTn id="71" dur="500"/>
                                        <p:tgtEl>
                                          <p:spTgt spid="5">
                                            <p:txEl>
                                              <p:pRg st="9" end="9"/>
                                            </p:txEl>
                                          </p:spTgt>
                                        </p:tgtEl>
                                      </p:cBhvr>
                                    </p:animEffect>
                                  </p:childTnLst>
                                </p:cTn>
                              </p:par>
                            </p:childTnLst>
                          </p:cTn>
                        </p:par>
                        <p:par>
                          <p:cTn id="72" fill="hold">
                            <p:stCondLst>
                              <p:cond delay="500"/>
                            </p:stCondLst>
                            <p:childTnLst>
                              <p:par>
                                <p:cTn id="73" presetID="10" presetClass="entr" presetSubtype="0" fill="hold" nodeType="afterEffect">
                                  <p:stCondLst>
                                    <p:cond delay="0"/>
                                  </p:stCondLst>
                                  <p:childTnLst>
                                    <p:set>
                                      <p:cBhvr>
                                        <p:cTn id="74" dur="1" fill="hold">
                                          <p:stCondLst>
                                            <p:cond delay="0"/>
                                          </p:stCondLst>
                                        </p:cTn>
                                        <p:tgtEl>
                                          <p:spTgt spid="5">
                                            <p:txEl>
                                              <p:pRg st="10" end="10"/>
                                            </p:txEl>
                                          </p:spTgt>
                                        </p:tgtEl>
                                        <p:attrNameLst>
                                          <p:attrName>style.visibility</p:attrName>
                                        </p:attrNameLst>
                                      </p:cBhvr>
                                      <p:to>
                                        <p:strVal val="visible"/>
                                      </p:to>
                                    </p:set>
                                    <p:animEffect transition="in" filter="fade">
                                      <p:cBhvr>
                                        <p:cTn id="75" dur="500"/>
                                        <p:tgtEl>
                                          <p:spTgt spid="5">
                                            <p:txEl>
                                              <p:pRg st="10" end="10"/>
                                            </p:txEl>
                                          </p:spTgt>
                                        </p:tgtEl>
                                      </p:cBhvr>
                                    </p:animEffect>
                                  </p:childTnLst>
                                </p:cTn>
                              </p:par>
                            </p:childTnLst>
                          </p:cTn>
                        </p:par>
                        <p:par>
                          <p:cTn id="76" fill="hold">
                            <p:stCondLst>
                              <p:cond delay="1000"/>
                            </p:stCondLst>
                            <p:childTnLst>
                              <p:par>
                                <p:cTn id="77" presetID="10" presetClass="entr" presetSubtype="0" fill="hold" nodeType="after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Effect transition="in" filter="fade">
                                      <p:cBhvr>
                                        <p:cTn id="79" dur="500"/>
                                        <p:tgtEl>
                                          <p:spTgt spid="5">
                                            <p:txEl>
                                              <p:pRg st="11" end="11"/>
                                            </p:txEl>
                                          </p:spTgt>
                                        </p:tgtEl>
                                      </p:cBhvr>
                                    </p:animEffect>
                                  </p:childTnLst>
                                </p:cTn>
                              </p:par>
                            </p:childTnLst>
                          </p:cTn>
                        </p:par>
                        <p:par>
                          <p:cTn id="80" fill="hold">
                            <p:stCondLst>
                              <p:cond delay="1500"/>
                            </p:stCondLst>
                            <p:childTnLst>
                              <p:par>
                                <p:cTn id="81" presetID="10" presetClass="entr" presetSubtype="0" fill="hold" nodeType="afterEffect">
                                  <p:stCondLst>
                                    <p:cond delay="0"/>
                                  </p:stCondLst>
                                  <p:childTnLst>
                                    <p:set>
                                      <p:cBhvr>
                                        <p:cTn id="82" dur="1" fill="hold">
                                          <p:stCondLst>
                                            <p:cond delay="0"/>
                                          </p:stCondLst>
                                        </p:cTn>
                                        <p:tgtEl>
                                          <p:spTgt spid="5">
                                            <p:txEl>
                                              <p:pRg st="12" end="12"/>
                                            </p:txEl>
                                          </p:spTgt>
                                        </p:tgtEl>
                                        <p:attrNameLst>
                                          <p:attrName>style.visibility</p:attrName>
                                        </p:attrNameLst>
                                      </p:cBhvr>
                                      <p:to>
                                        <p:strVal val="visible"/>
                                      </p:to>
                                    </p:set>
                                    <p:animEffect transition="in" filter="fade">
                                      <p:cBhvr>
                                        <p:cTn id="83" dur="500"/>
                                        <p:tgtEl>
                                          <p:spTgt spid="5">
                                            <p:txEl>
                                              <p:pRg st="12" end="12"/>
                                            </p:txEl>
                                          </p:spTgt>
                                        </p:tgtEl>
                                      </p:cBhvr>
                                    </p:animEffect>
                                  </p:childTnLst>
                                </p:cTn>
                              </p:par>
                            </p:childTnLst>
                          </p:cTn>
                        </p:par>
                        <p:par>
                          <p:cTn id="84" fill="hold">
                            <p:stCondLst>
                              <p:cond delay="2000"/>
                            </p:stCondLst>
                            <p:childTnLst>
                              <p:par>
                                <p:cTn id="85" presetID="10" presetClass="entr" presetSubtype="0" fill="hold" nodeType="afterEffect">
                                  <p:stCondLst>
                                    <p:cond delay="0"/>
                                  </p:stCondLst>
                                  <p:childTnLst>
                                    <p:set>
                                      <p:cBhvr>
                                        <p:cTn id="86" dur="1" fill="hold">
                                          <p:stCondLst>
                                            <p:cond delay="0"/>
                                          </p:stCondLst>
                                        </p:cTn>
                                        <p:tgtEl>
                                          <p:spTgt spid="5">
                                            <p:txEl>
                                              <p:pRg st="13" end="13"/>
                                            </p:txEl>
                                          </p:spTgt>
                                        </p:tgtEl>
                                        <p:attrNameLst>
                                          <p:attrName>style.visibility</p:attrName>
                                        </p:attrNameLst>
                                      </p:cBhvr>
                                      <p:to>
                                        <p:strVal val="visible"/>
                                      </p:to>
                                    </p:set>
                                    <p:animEffect transition="in" filter="fade">
                                      <p:cBhvr>
                                        <p:cTn id="87" dur="500"/>
                                        <p:tgtEl>
                                          <p:spTgt spid="5">
                                            <p:txEl>
                                              <p:pRg st="13" end="13"/>
                                            </p:txEl>
                                          </p:spTgt>
                                        </p:tgtEl>
                                      </p:cBhvr>
                                    </p:animEffect>
                                  </p:childTnLst>
                                </p:cTn>
                              </p:par>
                            </p:childTnLst>
                          </p:cTn>
                        </p:par>
                        <p:par>
                          <p:cTn id="88" fill="hold">
                            <p:stCondLst>
                              <p:cond delay="2500"/>
                            </p:stCondLst>
                            <p:childTnLst>
                              <p:par>
                                <p:cTn id="89" presetID="10" presetClass="entr" presetSubtype="0" fill="hold" nodeType="afterEffect">
                                  <p:stCondLst>
                                    <p:cond delay="0"/>
                                  </p:stCondLst>
                                  <p:childTnLst>
                                    <p:set>
                                      <p:cBhvr>
                                        <p:cTn id="90" dur="1" fill="hold">
                                          <p:stCondLst>
                                            <p:cond delay="0"/>
                                          </p:stCondLst>
                                        </p:cTn>
                                        <p:tgtEl>
                                          <p:spTgt spid="5">
                                            <p:txEl>
                                              <p:pRg st="14" end="14"/>
                                            </p:txEl>
                                          </p:spTgt>
                                        </p:tgtEl>
                                        <p:attrNameLst>
                                          <p:attrName>style.visibility</p:attrName>
                                        </p:attrNameLst>
                                      </p:cBhvr>
                                      <p:to>
                                        <p:strVal val="visible"/>
                                      </p:to>
                                    </p:set>
                                    <p:animEffect transition="in" filter="fade">
                                      <p:cBhvr>
                                        <p:cTn id="91" dur="500"/>
                                        <p:tgtEl>
                                          <p:spTgt spid="5">
                                            <p:txEl>
                                              <p:pRg st="14" end="14"/>
                                            </p:txEl>
                                          </p:spTgt>
                                        </p:tgtEl>
                                      </p:cBhvr>
                                    </p:animEffect>
                                  </p:childTnLst>
                                </p:cTn>
                              </p:par>
                            </p:childTnLst>
                          </p:cTn>
                        </p:par>
                        <p:par>
                          <p:cTn id="92" fill="hold">
                            <p:stCondLst>
                              <p:cond delay="3000"/>
                            </p:stCondLst>
                            <p:childTnLst>
                              <p:par>
                                <p:cTn id="93" presetID="10" presetClass="entr" presetSubtype="0" fill="hold" nodeType="afterEffect">
                                  <p:stCondLst>
                                    <p:cond delay="0"/>
                                  </p:stCondLst>
                                  <p:childTnLst>
                                    <p:set>
                                      <p:cBhvr>
                                        <p:cTn id="94" dur="1" fill="hold">
                                          <p:stCondLst>
                                            <p:cond delay="0"/>
                                          </p:stCondLst>
                                        </p:cTn>
                                        <p:tgtEl>
                                          <p:spTgt spid="5">
                                            <p:txEl>
                                              <p:pRg st="15" end="15"/>
                                            </p:txEl>
                                          </p:spTgt>
                                        </p:tgtEl>
                                        <p:attrNameLst>
                                          <p:attrName>style.visibility</p:attrName>
                                        </p:attrNameLst>
                                      </p:cBhvr>
                                      <p:to>
                                        <p:strVal val="visible"/>
                                      </p:to>
                                    </p:set>
                                    <p:animEffect transition="in" filter="fade">
                                      <p:cBhvr>
                                        <p:cTn id="95" dur="500"/>
                                        <p:tgtEl>
                                          <p:spTgt spid="5">
                                            <p:txEl>
                                              <p:pRg st="15" end="15"/>
                                            </p:txEl>
                                          </p:spTgt>
                                        </p:tgtEl>
                                      </p:cBhvr>
                                    </p:animEffect>
                                  </p:childTnLst>
                                </p:cTn>
                              </p:par>
                            </p:childTnLst>
                          </p:cTn>
                        </p:par>
                        <p:par>
                          <p:cTn id="96" fill="hold">
                            <p:stCondLst>
                              <p:cond delay="3500"/>
                            </p:stCondLst>
                            <p:childTnLst>
                              <p:par>
                                <p:cTn id="97" presetID="10" presetClass="entr" presetSubtype="0" fill="hold" nodeType="afterEffect">
                                  <p:stCondLst>
                                    <p:cond delay="0"/>
                                  </p:stCondLst>
                                  <p:childTnLst>
                                    <p:set>
                                      <p:cBhvr>
                                        <p:cTn id="98" dur="1" fill="hold">
                                          <p:stCondLst>
                                            <p:cond delay="0"/>
                                          </p:stCondLst>
                                        </p:cTn>
                                        <p:tgtEl>
                                          <p:spTgt spid="5">
                                            <p:txEl>
                                              <p:pRg st="16" end="16"/>
                                            </p:txEl>
                                          </p:spTgt>
                                        </p:tgtEl>
                                        <p:attrNameLst>
                                          <p:attrName>style.visibility</p:attrName>
                                        </p:attrNameLst>
                                      </p:cBhvr>
                                      <p:to>
                                        <p:strVal val="visible"/>
                                      </p:to>
                                    </p:set>
                                    <p:animEffect transition="in" filter="fade">
                                      <p:cBhvr>
                                        <p:cTn id="99" dur="500"/>
                                        <p:tgtEl>
                                          <p:spTgt spid="5">
                                            <p:txEl>
                                              <p:pRg st="16" end="16"/>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nodeType="clickEffect">
                                  <p:stCondLst>
                                    <p:cond delay="0"/>
                                  </p:stCondLst>
                                  <p:childTnLst>
                                    <p:set>
                                      <p:cBhvr>
                                        <p:cTn id="103" dur="1" fill="hold">
                                          <p:stCondLst>
                                            <p:cond delay="0"/>
                                          </p:stCondLst>
                                        </p:cTn>
                                        <p:tgtEl>
                                          <p:spTgt spid="12"/>
                                        </p:tgtEl>
                                        <p:attrNameLst>
                                          <p:attrName>style.visibility</p:attrName>
                                        </p:attrNameLst>
                                      </p:cBhvr>
                                      <p:to>
                                        <p:strVal val="visible"/>
                                      </p:to>
                                    </p:set>
                                    <p:animEffect transition="in" filter="fade">
                                      <p:cBhvr>
                                        <p:cTn id="104" dur="1000"/>
                                        <p:tgtEl>
                                          <p:spTgt spid="12"/>
                                        </p:tgtEl>
                                      </p:cBhvr>
                                    </p:animEffect>
                                    <p:anim calcmode="lin" valueType="num">
                                      <p:cBhvr>
                                        <p:cTn id="105" dur="1000" fill="hold"/>
                                        <p:tgtEl>
                                          <p:spTgt spid="12"/>
                                        </p:tgtEl>
                                        <p:attrNameLst>
                                          <p:attrName>ppt_x</p:attrName>
                                        </p:attrNameLst>
                                      </p:cBhvr>
                                      <p:tavLst>
                                        <p:tav tm="0">
                                          <p:val>
                                            <p:strVal val="#ppt_x"/>
                                          </p:val>
                                        </p:tav>
                                        <p:tav tm="100000">
                                          <p:val>
                                            <p:strVal val="#ppt_x"/>
                                          </p:val>
                                        </p:tav>
                                      </p:tavLst>
                                    </p:anim>
                                    <p:anim calcmode="lin" valueType="num">
                                      <p:cBhvr>
                                        <p:cTn id="10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Code example</a:t>
            </a:r>
          </a:p>
        </p:txBody>
      </p:sp>
      <p:sp>
        <p:nvSpPr>
          <p:cNvPr id="7" name="Content Placeholder 1"/>
          <p:cNvSpPr txBox="1">
            <a:spLocks/>
          </p:cNvSpPr>
          <p:nvPr/>
        </p:nvSpPr>
        <p:spPr>
          <a:xfrm>
            <a:off x="304800" y="1143000"/>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1800" b="1" dirty="0">
                <a:solidFill>
                  <a:srgbClr val="BE442C"/>
                </a:solidFill>
                <a:latin typeface="Arial Narrow" panose="020B0606020202030204" pitchFamily="34" charset="0"/>
                <a:cs typeface="Arial" panose="020B0604020202020204" pitchFamily="34" charset="0"/>
              </a:rPr>
              <a:t>module “</a:t>
            </a:r>
            <a:r>
              <a:rPr lang="en-US" sz="1800" b="1" dirty="0" err="1">
                <a:solidFill>
                  <a:srgbClr val="BE442C"/>
                </a:solidFill>
                <a:latin typeface="Arial Narrow" panose="020B0606020202030204" pitchFamily="34" charset="0"/>
                <a:cs typeface="Arial" panose="020B0604020202020204" pitchFamily="34" charset="0"/>
              </a:rPr>
              <a:t>send_recv</a:t>
            </a:r>
            <a:r>
              <a:rPr lang="en-US" sz="1800" b="1" dirty="0">
                <a:solidFill>
                  <a:srgbClr val="BE442C"/>
                </a:solidFill>
                <a:latin typeface="Arial Narrow" panose="020B0606020202030204" pitchFamily="34" charset="0"/>
                <a:cs typeface="Arial" panose="020B0604020202020204" pitchFamily="34" charset="0"/>
              </a:rPr>
              <a:t>”</a:t>
            </a:r>
          </a:p>
        </p:txBody>
      </p:sp>
      <p:sp>
        <p:nvSpPr>
          <p:cNvPr id="9" name="Content Placeholder 1"/>
          <p:cNvSpPr txBox="1">
            <a:spLocks/>
          </p:cNvSpPr>
          <p:nvPr/>
        </p:nvSpPr>
        <p:spPr>
          <a:xfrm>
            <a:off x="304799" y="1524001"/>
            <a:ext cx="8077201" cy="3200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send_recv</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-compile([</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export_all</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 -&gt; receive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MM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 handling: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[MM]),</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serve()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{add, X, Y}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handling: ~p + ~p =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{sub, X, Y}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handling: ~p - ~p =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make_request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ServerId</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Msg) -&gt;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ServerId</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Msg.</a:t>
            </a: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10194" y="4800601"/>
            <a:ext cx="8077201" cy="144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2 “server” functions defined</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they receive message in the mailbox</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they handle a message and then tail-recurse (so are infinitely executing)</a:t>
            </a:r>
          </a:p>
          <a:p>
            <a:pPr marL="109728" indent="0">
              <a:spcBef>
                <a:spcPts val="0"/>
              </a:spcBef>
              <a:spcAft>
                <a:spcPts val="0"/>
              </a:spcAft>
              <a:buNone/>
            </a:pPr>
            <a:endPar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They become “servers” if we spawn them as processes</a:t>
            </a:r>
          </a:p>
        </p:txBody>
      </p:sp>
    </p:spTree>
    <p:extLst>
      <p:ext uri="{BB962C8B-B14F-4D97-AF65-F5344CB8AC3E}">
        <p14:creationId xmlns:p14="http://schemas.microsoft.com/office/powerpoint/2010/main" val="2932953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9">
                                            <p:txEl>
                                              <p:pRg st="3" end="3"/>
                                            </p:txEl>
                                          </p:spTgt>
                                        </p:tgtEl>
                                        <p:attrNameLst>
                                          <p:attrName>style.visibility</p:attrName>
                                        </p:attrNameLst>
                                      </p:cBhvr>
                                      <p:to>
                                        <p:strVal val="visible"/>
                                      </p:to>
                                    </p:set>
                                    <p:animEffect transition="in" filter="fade">
                                      <p:cBhvr>
                                        <p:cTn id="20" dur="500"/>
                                        <p:tgtEl>
                                          <p:spTgt spid="9">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9">
                                            <p:txEl>
                                              <p:pRg st="5" end="5"/>
                                            </p:txEl>
                                          </p:spTgt>
                                        </p:tgtEl>
                                        <p:attrNameLst>
                                          <p:attrName>style.visibility</p:attrName>
                                        </p:attrNameLst>
                                      </p:cBhvr>
                                      <p:to>
                                        <p:strVal val="visible"/>
                                      </p:to>
                                    </p:set>
                                    <p:animEffect transition="in" filter="fade">
                                      <p:cBhvr>
                                        <p:cTn id="26" dur="500"/>
                                        <p:tgtEl>
                                          <p:spTgt spid="9">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9">
                                            <p:txEl>
                                              <p:pRg st="6" end="6"/>
                                            </p:txEl>
                                          </p:spTgt>
                                        </p:tgtEl>
                                        <p:attrNameLst>
                                          <p:attrName>style.visibility</p:attrName>
                                        </p:attrNameLst>
                                      </p:cBhvr>
                                      <p:to>
                                        <p:strVal val="visible"/>
                                      </p:to>
                                    </p:set>
                                    <p:animEffect transition="in" filter="fade">
                                      <p:cBhvr>
                                        <p:cTn id="29" dur="500"/>
                                        <p:tgtEl>
                                          <p:spTgt spid="9">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par>
                          <p:cTn id="33" fill="hold">
                            <p:stCondLst>
                              <p:cond delay="1000"/>
                            </p:stCondLst>
                            <p:childTnLst>
                              <p:par>
                                <p:cTn id="34" presetID="10" presetClass="entr" presetSubtype="0" fill="hold" nodeType="afterEffect">
                                  <p:stCondLst>
                                    <p:cond delay="0"/>
                                  </p:stCondLst>
                                  <p:childTnLst>
                                    <p:set>
                                      <p:cBhvr>
                                        <p:cTn id="35" dur="1" fill="hold">
                                          <p:stCondLst>
                                            <p:cond delay="0"/>
                                          </p:stCondLst>
                                        </p:cTn>
                                        <p:tgtEl>
                                          <p:spTgt spid="9">
                                            <p:txEl>
                                              <p:pRg st="9" end="9"/>
                                            </p:txEl>
                                          </p:spTgt>
                                        </p:tgtEl>
                                        <p:attrNameLst>
                                          <p:attrName>style.visibility</p:attrName>
                                        </p:attrNameLst>
                                      </p:cBhvr>
                                      <p:to>
                                        <p:strVal val="visible"/>
                                      </p:to>
                                    </p:set>
                                    <p:animEffect transition="in" filter="fade">
                                      <p:cBhvr>
                                        <p:cTn id="36" dur="500"/>
                                        <p:tgtEl>
                                          <p:spTgt spid="9">
                                            <p:txEl>
                                              <p:pRg st="9" end="9"/>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9">
                                            <p:txEl>
                                              <p:pRg st="10" end="10"/>
                                            </p:txEl>
                                          </p:spTgt>
                                        </p:tgtEl>
                                        <p:attrNameLst>
                                          <p:attrName>style.visibility</p:attrName>
                                        </p:attrNameLst>
                                      </p:cBhvr>
                                      <p:to>
                                        <p:strVal val="visible"/>
                                      </p:to>
                                    </p:set>
                                    <p:animEffect transition="in" filter="fade">
                                      <p:cBhvr>
                                        <p:cTn id="39" dur="500"/>
                                        <p:tgtEl>
                                          <p:spTgt spid="9">
                                            <p:txEl>
                                              <p:pRg st="10" end="10"/>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9">
                                            <p:txEl>
                                              <p:pRg st="11" end="11"/>
                                            </p:txEl>
                                          </p:spTgt>
                                        </p:tgtEl>
                                        <p:attrNameLst>
                                          <p:attrName>style.visibility</p:attrName>
                                        </p:attrNameLst>
                                      </p:cBhvr>
                                      <p:to>
                                        <p:strVal val="visible"/>
                                      </p:to>
                                    </p:set>
                                    <p:animEffect transition="in" filter="fade">
                                      <p:cBhvr>
                                        <p:cTn id="42" dur="500"/>
                                        <p:tgtEl>
                                          <p:spTgt spid="9">
                                            <p:txEl>
                                              <p:pRg st="11" end="11"/>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9">
                                            <p:txEl>
                                              <p:pRg st="12" end="12"/>
                                            </p:txEl>
                                          </p:spTgt>
                                        </p:tgtEl>
                                        <p:attrNameLst>
                                          <p:attrName>style.visibility</p:attrName>
                                        </p:attrNameLst>
                                      </p:cBhvr>
                                      <p:to>
                                        <p:strVal val="visible"/>
                                      </p:to>
                                    </p:set>
                                    <p:animEffect transition="in" filter="fade">
                                      <p:cBhvr>
                                        <p:cTn id="45" dur="500"/>
                                        <p:tgtEl>
                                          <p:spTgt spid="9">
                                            <p:txEl>
                                              <p:pRg st="12" end="12"/>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9">
                                            <p:txEl>
                                              <p:pRg st="13" end="13"/>
                                            </p:txEl>
                                          </p:spTgt>
                                        </p:tgtEl>
                                        <p:attrNameLst>
                                          <p:attrName>style.visibility</p:attrName>
                                        </p:attrNameLst>
                                      </p:cBhvr>
                                      <p:to>
                                        <p:strVal val="visible"/>
                                      </p:to>
                                    </p:set>
                                    <p:animEffect transition="in" filter="fade">
                                      <p:cBhvr>
                                        <p:cTn id="48" dur="500"/>
                                        <p:tgtEl>
                                          <p:spTgt spid="9">
                                            <p:txEl>
                                              <p:pRg st="13" end="13"/>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9">
                                            <p:txEl>
                                              <p:pRg st="14" end="14"/>
                                            </p:txEl>
                                          </p:spTgt>
                                        </p:tgtEl>
                                        <p:attrNameLst>
                                          <p:attrName>style.visibility</p:attrName>
                                        </p:attrNameLst>
                                      </p:cBhvr>
                                      <p:to>
                                        <p:strVal val="visible"/>
                                      </p:to>
                                    </p:set>
                                    <p:animEffect transition="in" filter="fade">
                                      <p:cBhvr>
                                        <p:cTn id="51" dur="500"/>
                                        <p:tgtEl>
                                          <p:spTgt spid="9">
                                            <p:txEl>
                                              <p:pRg st="14" end="14"/>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9">
                                            <p:txEl>
                                              <p:pRg st="15" end="15"/>
                                            </p:txEl>
                                          </p:spTgt>
                                        </p:tgtEl>
                                        <p:attrNameLst>
                                          <p:attrName>style.visibility</p:attrName>
                                        </p:attrNameLst>
                                      </p:cBhvr>
                                      <p:to>
                                        <p:strVal val="visible"/>
                                      </p:to>
                                    </p:set>
                                    <p:animEffect transition="in" filter="fade">
                                      <p:cBhvr>
                                        <p:cTn id="54" dur="500"/>
                                        <p:tgtEl>
                                          <p:spTgt spid="9">
                                            <p:txEl>
                                              <p:pRg st="15" end="15"/>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9">
                                            <p:txEl>
                                              <p:pRg st="16" end="16"/>
                                            </p:txEl>
                                          </p:spTgt>
                                        </p:tgtEl>
                                        <p:attrNameLst>
                                          <p:attrName>style.visibility</p:attrName>
                                        </p:attrNameLst>
                                      </p:cBhvr>
                                      <p:to>
                                        <p:strVal val="visible"/>
                                      </p:to>
                                    </p:set>
                                    <p:animEffect transition="in" filter="fade">
                                      <p:cBhvr>
                                        <p:cTn id="57" dur="500"/>
                                        <p:tgtEl>
                                          <p:spTgt spid="9">
                                            <p:txEl>
                                              <p:pRg st="16" end="16"/>
                                            </p:txEl>
                                          </p:spTgt>
                                        </p:tgtEl>
                                      </p:cBhvr>
                                    </p:animEffect>
                                  </p:childTnLst>
                                </p:cTn>
                              </p:par>
                            </p:childTnLst>
                          </p:cTn>
                        </p:par>
                        <p:par>
                          <p:cTn id="58" fill="hold">
                            <p:stCondLst>
                              <p:cond delay="1500"/>
                            </p:stCondLst>
                            <p:childTnLst>
                              <p:par>
                                <p:cTn id="59" presetID="10" presetClass="entr" presetSubtype="0" fill="hold" nodeType="afterEffect">
                                  <p:stCondLst>
                                    <p:cond delay="0"/>
                                  </p:stCondLst>
                                  <p:childTnLst>
                                    <p:set>
                                      <p:cBhvr>
                                        <p:cTn id="60" dur="1" fill="hold">
                                          <p:stCondLst>
                                            <p:cond delay="0"/>
                                          </p:stCondLst>
                                        </p:cTn>
                                        <p:tgtEl>
                                          <p:spTgt spid="9">
                                            <p:txEl>
                                              <p:pRg st="18" end="18"/>
                                            </p:txEl>
                                          </p:spTgt>
                                        </p:tgtEl>
                                        <p:attrNameLst>
                                          <p:attrName>style.visibility</p:attrName>
                                        </p:attrNameLst>
                                      </p:cBhvr>
                                      <p:to>
                                        <p:strVal val="visible"/>
                                      </p:to>
                                    </p:set>
                                    <p:animEffect transition="in" filter="fade">
                                      <p:cBhvr>
                                        <p:cTn id="61" dur="500"/>
                                        <p:tgtEl>
                                          <p:spTgt spid="9">
                                            <p:txEl>
                                              <p:pRg st="18" end="1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0">
                                            <p:txEl>
                                              <p:pRg st="0" end="0"/>
                                            </p:txEl>
                                          </p:spTgt>
                                        </p:tgtEl>
                                        <p:attrNameLst>
                                          <p:attrName>style.visibility</p:attrName>
                                        </p:attrNameLst>
                                      </p:cBhvr>
                                      <p:to>
                                        <p:strVal val="visible"/>
                                      </p:to>
                                    </p:set>
                                    <p:animEffect transition="in" filter="fade">
                                      <p:cBhvr>
                                        <p:cTn id="66" dur="500"/>
                                        <p:tgtEl>
                                          <p:spTgt spid="10">
                                            <p:txEl>
                                              <p:pRg st="0" end="0"/>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10">
                                            <p:txEl>
                                              <p:pRg st="1" end="1"/>
                                            </p:txEl>
                                          </p:spTgt>
                                        </p:tgtEl>
                                        <p:attrNameLst>
                                          <p:attrName>style.visibility</p:attrName>
                                        </p:attrNameLst>
                                      </p:cBhvr>
                                      <p:to>
                                        <p:strVal val="visible"/>
                                      </p:to>
                                    </p:set>
                                    <p:animEffect transition="in" filter="fade">
                                      <p:cBhvr>
                                        <p:cTn id="69" dur="500"/>
                                        <p:tgtEl>
                                          <p:spTgt spid="10">
                                            <p:txEl>
                                              <p:pRg st="1" end="1"/>
                                            </p:txEl>
                                          </p:spTgt>
                                        </p:tgtEl>
                                      </p:cBhvr>
                                    </p:animEffect>
                                  </p:childTnLst>
                                </p:cTn>
                              </p:par>
                              <p:par>
                                <p:cTn id="70" presetID="10" presetClass="entr" presetSubtype="0" fill="hold" nodeType="withEffect">
                                  <p:stCondLst>
                                    <p:cond delay="0"/>
                                  </p:stCondLst>
                                  <p:childTnLst>
                                    <p:set>
                                      <p:cBhvr>
                                        <p:cTn id="71" dur="1" fill="hold">
                                          <p:stCondLst>
                                            <p:cond delay="0"/>
                                          </p:stCondLst>
                                        </p:cTn>
                                        <p:tgtEl>
                                          <p:spTgt spid="10">
                                            <p:txEl>
                                              <p:pRg st="2" end="2"/>
                                            </p:txEl>
                                          </p:spTgt>
                                        </p:tgtEl>
                                        <p:attrNameLst>
                                          <p:attrName>style.visibility</p:attrName>
                                        </p:attrNameLst>
                                      </p:cBhvr>
                                      <p:to>
                                        <p:strVal val="visible"/>
                                      </p:to>
                                    </p:set>
                                    <p:animEffect transition="in" filter="fade">
                                      <p:cBhvr>
                                        <p:cTn id="72" dur="500"/>
                                        <p:tgtEl>
                                          <p:spTgt spid="10">
                                            <p:txEl>
                                              <p:pRg st="2" end="2"/>
                                            </p:txEl>
                                          </p:spTgt>
                                        </p:tgtEl>
                                      </p:cBhvr>
                                    </p:animEffect>
                                  </p:childTnLst>
                                </p:cTn>
                              </p:par>
                            </p:childTnLst>
                          </p:cTn>
                        </p:par>
                        <p:par>
                          <p:cTn id="73" fill="hold">
                            <p:stCondLst>
                              <p:cond delay="500"/>
                            </p:stCondLst>
                            <p:childTnLst>
                              <p:par>
                                <p:cTn id="74" presetID="10" presetClass="entr" presetSubtype="0" fill="hold" nodeType="afterEffect">
                                  <p:stCondLst>
                                    <p:cond delay="0"/>
                                  </p:stCondLst>
                                  <p:childTnLst>
                                    <p:set>
                                      <p:cBhvr>
                                        <p:cTn id="75" dur="1" fill="hold">
                                          <p:stCondLst>
                                            <p:cond delay="0"/>
                                          </p:stCondLst>
                                        </p:cTn>
                                        <p:tgtEl>
                                          <p:spTgt spid="10">
                                            <p:txEl>
                                              <p:pRg st="4" end="4"/>
                                            </p:txEl>
                                          </p:spTgt>
                                        </p:tgtEl>
                                        <p:attrNameLst>
                                          <p:attrName>style.visibility</p:attrName>
                                        </p:attrNameLst>
                                      </p:cBhvr>
                                      <p:to>
                                        <p:strVal val="visible"/>
                                      </p:to>
                                    </p:set>
                                    <p:animEffect transition="in" filter="fade">
                                      <p:cBhvr>
                                        <p:cTn id="76"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Code example</a:t>
            </a:r>
          </a:p>
        </p:txBody>
      </p:sp>
      <p:sp>
        <p:nvSpPr>
          <p:cNvPr id="7" name="Content Placeholder 1"/>
          <p:cNvSpPr txBox="1">
            <a:spLocks/>
          </p:cNvSpPr>
          <p:nvPr/>
        </p:nvSpPr>
        <p:spPr>
          <a:xfrm>
            <a:off x="304800" y="1143000"/>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1800" b="1" dirty="0">
                <a:solidFill>
                  <a:srgbClr val="BE442C"/>
                </a:solidFill>
                <a:latin typeface="Arial Narrow" panose="020B0606020202030204" pitchFamily="34" charset="0"/>
                <a:cs typeface="Arial" panose="020B0604020202020204" pitchFamily="34" charset="0"/>
              </a:rPr>
              <a:t>module “</a:t>
            </a:r>
            <a:r>
              <a:rPr lang="en-US" sz="1800" b="1" dirty="0" err="1">
                <a:solidFill>
                  <a:srgbClr val="BE442C"/>
                </a:solidFill>
                <a:latin typeface="Arial Narrow" panose="020B0606020202030204" pitchFamily="34" charset="0"/>
                <a:cs typeface="Arial" panose="020B0604020202020204" pitchFamily="34" charset="0"/>
              </a:rPr>
              <a:t>send_recv</a:t>
            </a:r>
            <a:r>
              <a:rPr lang="en-US" sz="1800" b="1" dirty="0">
                <a:solidFill>
                  <a:srgbClr val="BE442C"/>
                </a:solidFill>
                <a:latin typeface="Arial Narrow" panose="020B0606020202030204" pitchFamily="34" charset="0"/>
                <a:cs typeface="Arial" panose="020B0604020202020204" pitchFamily="34" charset="0"/>
              </a:rPr>
              <a:t>”</a:t>
            </a:r>
          </a:p>
        </p:txBody>
      </p:sp>
      <p:sp>
        <p:nvSpPr>
          <p:cNvPr id="9" name="Content Placeholder 1"/>
          <p:cNvSpPr txBox="1">
            <a:spLocks/>
          </p:cNvSpPr>
          <p:nvPr/>
        </p:nvSpPr>
        <p:spPr>
          <a:xfrm>
            <a:off x="304799" y="1524001"/>
            <a:ext cx="8077201" cy="3200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send_recv</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-compile([</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export_all</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 -&gt; receive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MM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 handling: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[MM]),</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serve()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{add, X, Y}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handling: ~p + ~p =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{sub, X, Y} -&gt;</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("Math handling: ~p - ~p =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p~n</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make_request</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ServerId</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Msg) -&gt; </a:t>
            </a:r>
            <a:r>
              <a:rPr lang="en-US" sz="11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ServerId</a:t>
            </a:r>
            <a:r>
              <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Msg.</a:t>
            </a: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10194" y="4800601"/>
            <a:ext cx="8077201" cy="144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2 “server” functions defined</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they receive message in the mailbox</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they handle a message and then tail-recurse (so are infinitely executing)</a:t>
            </a:r>
          </a:p>
          <a:p>
            <a:pPr marL="109728" indent="0">
              <a:spcBef>
                <a:spcPts val="0"/>
              </a:spcBef>
              <a:spcAft>
                <a:spcPts val="0"/>
              </a:spcAft>
              <a:buNone/>
            </a:pPr>
            <a:endPar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They become “servers” if we spawn them as processes</a:t>
            </a:r>
          </a:p>
        </p:txBody>
      </p:sp>
      <p:grpSp>
        <p:nvGrpSpPr>
          <p:cNvPr id="11" name="Group 10">
            <a:extLst>
              <a:ext uri="{FF2B5EF4-FFF2-40B4-BE49-F238E27FC236}">
                <a16:creationId xmlns:a16="http://schemas.microsoft.com/office/drawing/2014/main" id="{0C8D912B-9234-4277-A84B-C462163075AB}"/>
              </a:ext>
            </a:extLst>
          </p:cNvPr>
          <p:cNvGrpSpPr/>
          <p:nvPr/>
        </p:nvGrpSpPr>
        <p:grpSpPr>
          <a:xfrm>
            <a:off x="3914524" y="699246"/>
            <a:ext cx="4724399" cy="3048000"/>
            <a:chOff x="4433340" y="228600"/>
            <a:chExt cx="3743085" cy="2906233"/>
          </a:xfrm>
        </p:grpSpPr>
        <p:sp>
          <p:nvSpPr>
            <p:cNvPr id="12" name="Rounded Rectangle 9">
              <a:extLst>
                <a:ext uri="{FF2B5EF4-FFF2-40B4-BE49-F238E27FC236}">
                  <a16:creationId xmlns:a16="http://schemas.microsoft.com/office/drawing/2014/main" id="{9477E20E-93EE-4B0D-98A2-C4619357286C}"/>
                </a:ext>
              </a:extLst>
            </p:cNvPr>
            <p:cNvSpPr/>
            <p:nvPr/>
          </p:nvSpPr>
          <p:spPr>
            <a:xfrm>
              <a:off x="4433340" y="228600"/>
              <a:ext cx="3743085" cy="2906233"/>
            </a:xfrm>
            <a:prstGeom prst="roundRect">
              <a:avLst/>
            </a:prstGeom>
            <a:solidFill>
              <a:srgbClr val="FEF9EC"/>
            </a:solidFill>
            <a:ln w="1905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A0A78C5-5506-4DE4-B3C8-14090F7832EC}"/>
                </a:ext>
              </a:extLst>
            </p:cNvPr>
            <p:cNvSpPr txBox="1"/>
            <p:nvPr/>
          </p:nvSpPr>
          <p:spPr>
            <a:xfrm>
              <a:off x="4632429" y="316033"/>
              <a:ext cx="3242134" cy="2663162"/>
            </a:xfrm>
            <a:prstGeom prst="rect">
              <a:avLst/>
            </a:prstGeom>
            <a:noFill/>
          </p:spPr>
          <p:txBody>
            <a:bodyPr wrap="square" rtlCol="0">
              <a:spAutoFit/>
            </a:bodyPr>
            <a:lstStyle/>
            <a:p>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ServerId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Msg)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ServerId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Msg.</a:t>
              </a:r>
            </a:p>
            <a:p>
              <a:endParaRPr lang="en-US" sz="105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run() -&gt;</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 = spawn(?MODULE, serve, []),</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request1),</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make_request</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request2),</a:t>
              </a:r>
            </a:p>
            <a:p>
              <a:endParaRPr lang="en-US" sz="105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(1000),</a:t>
              </a:r>
            </a:p>
            <a:p>
              <a:endParaRPr lang="en-US" sz="105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spawn(?MODULE, math, []),</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{add, 1, 2},</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Pid2 ! {sub, 3, 2},</a:t>
              </a: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(3000),</a:t>
              </a:r>
            </a:p>
            <a:p>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okay.</a:t>
              </a:r>
            </a:p>
          </p:txBody>
        </p:sp>
      </p:grpSp>
      <p:grpSp>
        <p:nvGrpSpPr>
          <p:cNvPr id="14" name="Group 13">
            <a:extLst>
              <a:ext uri="{FF2B5EF4-FFF2-40B4-BE49-F238E27FC236}">
                <a16:creationId xmlns:a16="http://schemas.microsoft.com/office/drawing/2014/main" id="{48C2EA8B-2451-4AA2-91C8-3FD9839BA23B}"/>
              </a:ext>
            </a:extLst>
          </p:cNvPr>
          <p:cNvGrpSpPr/>
          <p:nvPr/>
        </p:nvGrpSpPr>
        <p:grpSpPr>
          <a:xfrm>
            <a:off x="4343400" y="4280646"/>
            <a:ext cx="4167061" cy="2110231"/>
            <a:chOff x="4688467" y="228600"/>
            <a:chExt cx="3487958" cy="2906233"/>
          </a:xfrm>
        </p:grpSpPr>
        <p:sp>
          <p:nvSpPr>
            <p:cNvPr id="15" name="Rounded Rectangle 9">
              <a:extLst>
                <a:ext uri="{FF2B5EF4-FFF2-40B4-BE49-F238E27FC236}">
                  <a16:creationId xmlns:a16="http://schemas.microsoft.com/office/drawing/2014/main" id="{EB799526-94BA-4BA2-BC54-B9FF2A6DA05B}"/>
                </a:ext>
              </a:extLst>
            </p:cNvPr>
            <p:cNvSpPr/>
            <p:nvPr/>
          </p:nvSpPr>
          <p:spPr>
            <a:xfrm>
              <a:off x="4688467" y="228600"/>
              <a:ext cx="3487958" cy="2906233"/>
            </a:xfrm>
            <a:prstGeom prst="roundRect">
              <a:avLst/>
            </a:prstGeom>
            <a:solidFill>
              <a:schemeClr val="accent4">
                <a:lumMod val="20000"/>
                <a:lumOff val="80000"/>
              </a:schemeClr>
            </a:solidFill>
            <a:ln w="1905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629905C-39A9-48AC-AAC1-A29005E5882E}"/>
                </a:ext>
              </a:extLst>
            </p:cNvPr>
            <p:cNvSpPr txBox="1"/>
            <p:nvPr/>
          </p:nvSpPr>
          <p:spPr>
            <a:xfrm>
              <a:off x="4879812" y="370443"/>
              <a:ext cx="3097523" cy="2670401"/>
            </a:xfrm>
            <a:prstGeom prst="rect">
              <a:avLst/>
            </a:prstGeom>
            <a:noFill/>
          </p:spPr>
          <p:txBody>
            <a:bodyPr wrap="square" rtlCol="0">
              <a:spAutoFit/>
            </a:bodyPr>
            <a:lstStyle/>
            <a:p>
              <a:r>
                <a:rPr lang="en-US" sz="1200" b="1" dirty="0">
                  <a:solidFill>
                    <a:schemeClr val="accent5">
                      <a:lumMod val="50000"/>
                    </a:schemeClr>
                  </a:solidFill>
                  <a:latin typeface="Consolas" panose="020B0609020204030204" pitchFamily="49" charset="0"/>
                  <a:ea typeface="Cascadia Code" panose="020B0609020000020004" pitchFamily="49" charset="0"/>
                  <a:cs typeface="Cascadia Code" panose="020B0609020000020004" pitchFamily="49" charset="0"/>
                </a:rPr>
                <a:t>Try this in shell:</a:t>
              </a:r>
            </a:p>
            <a:p>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71450" indent="-171450">
                <a:buFont typeface="Wingdings" panose="05000000000000000000" pitchFamily="2" charset="2"/>
                <a:buChar char="Ø"/>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send_recv</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71450" indent="-171450">
                <a:buFont typeface="Wingdings" panose="05000000000000000000" pitchFamily="2" charset="2"/>
                <a:buChar char="Ø"/>
              </a:pP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send_recv:run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71450" indent="-171450">
                <a:buFont typeface="Wingdings" panose="05000000000000000000" pitchFamily="2" charset="2"/>
                <a:buChar char="Ø"/>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71450" indent="-171450">
                <a:buFont typeface="Wingdings" panose="05000000000000000000" pitchFamily="2" charset="2"/>
                <a:buChar char="Ø"/>
              </a:pP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is_process_alive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(&lt;… whatever PID is&gt;).</a:t>
              </a:r>
            </a:p>
            <a:p>
              <a:pPr marL="171450" indent="-171450">
                <a:buFont typeface="Wingdings" panose="05000000000000000000" pitchFamily="2" charset="2"/>
                <a:buChar char="Ø"/>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71450" indent="-171450">
                <a:buFont typeface="Wingdings" panose="05000000000000000000" pitchFamily="2" charset="2"/>
                <a:buChar char="Ø"/>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MM = &lt; .. PID of math server &gt;.</a:t>
              </a:r>
            </a:p>
            <a:p>
              <a:pPr marL="171450" indent="-171450">
                <a:buFont typeface="Wingdings" panose="05000000000000000000" pitchFamily="2" charset="2"/>
                <a:buChar char="Ø"/>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71450" indent="-171450">
                <a:buFont typeface="Wingdings" panose="05000000000000000000" pitchFamily="2" charset="2"/>
                <a:buChar char="Ø"/>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MM ! {add, 15, 8}.</a:t>
              </a:r>
            </a:p>
          </p:txBody>
        </p:sp>
      </p:grpSp>
    </p:spTree>
    <p:extLst>
      <p:ext uri="{BB962C8B-B14F-4D97-AF65-F5344CB8AC3E}">
        <p14:creationId xmlns:p14="http://schemas.microsoft.com/office/powerpoint/2010/main" val="492072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1000"/>
                                        <p:tgtEl>
                                          <p:spTgt spid="14"/>
                                        </p:tgtEl>
                                      </p:cBhvr>
                                    </p:animEffect>
                                    <p:anim calcmode="lin" valueType="num">
                                      <p:cBhvr>
                                        <p:cTn id="19" dur="1000" fill="hold"/>
                                        <p:tgtEl>
                                          <p:spTgt spid="14"/>
                                        </p:tgtEl>
                                        <p:attrNameLst>
                                          <p:attrName>ppt_x</p:attrName>
                                        </p:attrNameLst>
                                      </p:cBhvr>
                                      <p:tavLst>
                                        <p:tav tm="0">
                                          <p:val>
                                            <p:strVal val="#ppt_x"/>
                                          </p:val>
                                        </p:tav>
                                        <p:tav tm="100000">
                                          <p:val>
                                            <p:strVal val="#ppt_x"/>
                                          </p:val>
                                        </p:tav>
                                      </p:tavLst>
                                    </p:anim>
                                    <p:anim calcmode="lin" valueType="num">
                                      <p:cBhvr>
                                        <p:cTn id="2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Mailbox</a:t>
            </a:r>
          </a:p>
        </p:txBody>
      </p:sp>
      <p:sp>
        <p:nvSpPr>
          <p:cNvPr id="7" name="Content Placeholder 1"/>
          <p:cNvSpPr txBox="1">
            <a:spLocks/>
          </p:cNvSpPr>
          <p:nvPr/>
        </p:nvSpPr>
        <p:spPr>
          <a:xfrm>
            <a:off x="304800" y="1265162"/>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Message Handling</a:t>
            </a:r>
          </a:p>
        </p:txBody>
      </p:sp>
      <p:sp>
        <p:nvSpPr>
          <p:cNvPr id="9" name="Content Placeholder 1"/>
          <p:cNvSpPr txBox="1">
            <a:spLocks/>
          </p:cNvSpPr>
          <p:nvPr/>
        </p:nvSpPr>
        <p:spPr>
          <a:xfrm>
            <a:off x="294339" y="4922253"/>
            <a:ext cx="8132280" cy="13903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buNone/>
            </a:pPr>
            <a:r>
              <a:rPr lang="en-US" sz="14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If no message in the box matches any receive block pattern</a:t>
            </a: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the process will get suspended until a new message arrives</a:t>
            </a:r>
          </a:p>
          <a:p>
            <a:pPr marL="109728" indent="0">
              <a:spcBef>
                <a:spcPts val="600"/>
              </a:spcBef>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When a new message arrives (and is put at the back of the queue), </a:t>
            </a:r>
            <a:r>
              <a:rPr lang="en-US" sz="14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the process wakes</a:t>
            </a: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and the message processing logic starts all over, beginning with the first message in the mailbox (front of the queue).</a:t>
            </a:r>
          </a:p>
        </p:txBody>
      </p:sp>
      <p:sp>
        <p:nvSpPr>
          <p:cNvPr id="11" name="Content Placeholder 1"/>
          <p:cNvSpPr txBox="1">
            <a:spLocks/>
          </p:cNvSpPr>
          <p:nvPr/>
        </p:nvSpPr>
        <p:spPr>
          <a:xfrm>
            <a:off x="323660" y="1730660"/>
            <a:ext cx="4946437" cy="19269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8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{add, X, Y}</a:t>
            </a:r>
            <a:r>
              <a:rPr lang="en-US" sz="18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60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8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{sub, X, Y} </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p:txBody>
      </p:sp>
      <p:sp>
        <p:nvSpPr>
          <p:cNvPr id="5" name="Rectangle 4"/>
          <p:cNvSpPr/>
          <p:nvPr/>
        </p:nvSpPr>
        <p:spPr>
          <a:xfrm>
            <a:off x="5486399" y="1523999"/>
            <a:ext cx="2035217" cy="2590801"/>
          </a:xfrm>
          <a:prstGeom prst="rect">
            <a:avLst/>
          </a:prstGeom>
          <a:solidFill>
            <a:srgbClr val="F3FE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cxnSpLocks/>
          </p:cNvCxnSpPr>
          <p:nvPr/>
        </p:nvCxnSpPr>
        <p:spPr>
          <a:xfrm>
            <a:off x="5486400" y="1371600"/>
            <a:ext cx="0" cy="2893147"/>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543800" y="1371600"/>
            <a:ext cx="15432" cy="2893147"/>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514856" y="3351572"/>
            <a:ext cx="2054989" cy="1"/>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85980" y="2874442"/>
            <a:ext cx="2042693" cy="2"/>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494356" y="2438400"/>
            <a:ext cx="2064876" cy="0"/>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476514" y="1971088"/>
            <a:ext cx="2045102" cy="1"/>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483571" y="1534075"/>
            <a:ext cx="2045102" cy="1"/>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sp>
        <p:nvSpPr>
          <p:cNvPr id="30" name="Bent Arrow 29"/>
          <p:cNvSpPr/>
          <p:nvPr/>
        </p:nvSpPr>
        <p:spPr>
          <a:xfrm rot="18753964" flipV="1">
            <a:off x="4917574" y="4192272"/>
            <a:ext cx="762000" cy="662819"/>
          </a:xfrm>
          <a:prstGeom prst="bentArrow">
            <a:avLst/>
          </a:prstGeom>
          <a:solidFill>
            <a:schemeClr val="accent5">
              <a:lumMod val="75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Bent Arrow 30"/>
          <p:cNvSpPr/>
          <p:nvPr/>
        </p:nvSpPr>
        <p:spPr>
          <a:xfrm rot="8509556" flipV="1">
            <a:off x="4889096" y="860320"/>
            <a:ext cx="762000" cy="662819"/>
          </a:xfrm>
          <a:prstGeom prst="bentArrow">
            <a:avLst/>
          </a:prstGeom>
          <a:solidFill>
            <a:schemeClr val="accent5">
              <a:lumMod val="75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TextBox 31"/>
          <p:cNvSpPr txBox="1"/>
          <p:nvPr/>
        </p:nvSpPr>
        <p:spPr>
          <a:xfrm>
            <a:off x="5785364" y="1060194"/>
            <a:ext cx="1034998" cy="369332"/>
          </a:xfrm>
          <a:prstGeom prst="rect">
            <a:avLst/>
          </a:prstGeom>
          <a:noFill/>
        </p:spPr>
        <p:txBody>
          <a:bodyPr wrap="square" rtlCol="0">
            <a:spAutoFit/>
          </a:bodyPr>
          <a:lstStyle/>
          <a:p>
            <a:r>
              <a:rPr lang="en-US" i="1" dirty="0">
                <a:solidFill>
                  <a:srgbClr val="0070C0"/>
                </a:solidFill>
                <a:latin typeface="Bahnschrift" panose="020B0502040204020203" pitchFamily="34" charset="0"/>
              </a:rPr>
              <a:t>oldest</a:t>
            </a:r>
          </a:p>
        </p:txBody>
      </p:sp>
      <p:sp>
        <p:nvSpPr>
          <p:cNvPr id="33" name="TextBox 32"/>
          <p:cNvSpPr txBox="1"/>
          <p:nvPr/>
        </p:nvSpPr>
        <p:spPr>
          <a:xfrm>
            <a:off x="5731072" y="4390506"/>
            <a:ext cx="1034998" cy="369332"/>
          </a:xfrm>
          <a:prstGeom prst="rect">
            <a:avLst/>
          </a:prstGeom>
          <a:noFill/>
        </p:spPr>
        <p:txBody>
          <a:bodyPr wrap="square" rtlCol="0">
            <a:spAutoFit/>
          </a:bodyPr>
          <a:lstStyle/>
          <a:p>
            <a:r>
              <a:rPr lang="en-US" i="1" dirty="0">
                <a:solidFill>
                  <a:srgbClr val="0070C0"/>
                </a:solidFill>
                <a:latin typeface="Bahnschrift" panose="020B0502040204020203" pitchFamily="34" charset="0"/>
              </a:rPr>
              <a:t>newest</a:t>
            </a:r>
          </a:p>
        </p:txBody>
      </p:sp>
      <p:sp>
        <p:nvSpPr>
          <p:cNvPr id="34" name="Content Placeholder 1"/>
          <p:cNvSpPr txBox="1">
            <a:spLocks/>
          </p:cNvSpPr>
          <p:nvPr/>
        </p:nvSpPr>
        <p:spPr>
          <a:xfrm>
            <a:off x="309489" y="3846587"/>
            <a:ext cx="4893098" cy="74691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If no match is found, then that message stays in the mailbox, and the next message is tried for a match against the receive block’s patterns.</a:t>
            </a:r>
          </a:p>
        </p:txBody>
      </p:sp>
      <p:sp>
        <p:nvSpPr>
          <p:cNvPr id="36" name="TextBox 35"/>
          <p:cNvSpPr txBox="1"/>
          <p:nvPr/>
        </p:nvSpPr>
        <p:spPr>
          <a:xfrm>
            <a:off x="5606290" y="1559238"/>
            <a:ext cx="1290870" cy="338554"/>
          </a:xfrm>
          <a:prstGeom prst="rect">
            <a:avLst/>
          </a:prstGeom>
          <a:noFill/>
        </p:spPr>
        <p:txBody>
          <a:bodyPr wrap="square" rtlCol="0">
            <a:spAutoFit/>
          </a:bodyPr>
          <a:lstStyle/>
          <a:p>
            <a:r>
              <a:rPr lang="en-US" sz="1600" b="1" dirty="0">
                <a:solidFill>
                  <a:schemeClr val="bg1"/>
                </a:solidFill>
                <a:latin typeface="Bahnschrift" panose="020B0502040204020203" pitchFamily="34" charset="0"/>
              </a:rPr>
              <a:t>{ sub, 13, 5 }</a:t>
            </a:r>
          </a:p>
        </p:txBody>
      </p:sp>
      <p:sp>
        <p:nvSpPr>
          <p:cNvPr id="37" name="TextBox 36"/>
          <p:cNvSpPr txBox="1"/>
          <p:nvPr/>
        </p:nvSpPr>
        <p:spPr>
          <a:xfrm>
            <a:off x="5603136" y="1986171"/>
            <a:ext cx="1614172" cy="338554"/>
          </a:xfrm>
          <a:prstGeom prst="rect">
            <a:avLst/>
          </a:prstGeom>
          <a:noFill/>
        </p:spPr>
        <p:txBody>
          <a:bodyPr wrap="square" rtlCol="0">
            <a:spAutoFit/>
          </a:bodyPr>
          <a:lstStyle/>
          <a:p>
            <a:r>
              <a:rPr lang="en-US" sz="1600" b="1" dirty="0">
                <a:solidFill>
                  <a:schemeClr val="bg1"/>
                </a:solidFill>
                <a:latin typeface="Bahnschrift" panose="020B0502040204020203" pitchFamily="34" charset="0"/>
              </a:rPr>
              <a:t>{ </a:t>
            </a:r>
            <a:r>
              <a:rPr lang="en-US" sz="1600" b="1" dirty="0" err="1">
                <a:solidFill>
                  <a:schemeClr val="bg1"/>
                </a:solidFill>
                <a:latin typeface="Bahnschrift" panose="020B0502040204020203" pitchFamily="34" charset="0"/>
              </a:rPr>
              <a:t>mult</a:t>
            </a:r>
            <a:r>
              <a:rPr lang="en-US" sz="1600" b="1" dirty="0">
                <a:solidFill>
                  <a:schemeClr val="bg1"/>
                </a:solidFill>
                <a:latin typeface="Bahnschrift" panose="020B0502040204020203" pitchFamily="34" charset="0"/>
              </a:rPr>
              <a:t>, 9, 17 }</a:t>
            </a:r>
          </a:p>
        </p:txBody>
      </p:sp>
      <p:cxnSp>
        <p:nvCxnSpPr>
          <p:cNvPr id="24" name="Straight Connector 23">
            <a:extLst>
              <a:ext uri="{FF2B5EF4-FFF2-40B4-BE49-F238E27FC236}">
                <a16:creationId xmlns:a16="http://schemas.microsoft.com/office/drawing/2014/main" id="{BEE4FD5A-0007-4410-9B89-18A95A719DE4}"/>
              </a:ext>
            </a:extLst>
          </p:cNvPr>
          <p:cNvCxnSpPr/>
          <p:nvPr/>
        </p:nvCxnSpPr>
        <p:spPr>
          <a:xfrm>
            <a:off x="5488734" y="4104677"/>
            <a:ext cx="2054989" cy="1"/>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A38AFA2C-A7F3-4671-82DD-6405CB47FC64}"/>
              </a:ext>
            </a:extLst>
          </p:cNvPr>
          <p:cNvSpPr txBox="1"/>
          <p:nvPr/>
        </p:nvSpPr>
        <p:spPr>
          <a:xfrm>
            <a:off x="5607235" y="2461447"/>
            <a:ext cx="1290870" cy="338554"/>
          </a:xfrm>
          <a:prstGeom prst="rect">
            <a:avLst/>
          </a:prstGeom>
          <a:noFill/>
        </p:spPr>
        <p:txBody>
          <a:bodyPr wrap="square" rtlCol="0">
            <a:spAutoFit/>
          </a:bodyPr>
          <a:lstStyle/>
          <a:p>
            <a:r>
              <a:rPr lang="en-US" sz="1600" b="1" dirty="0">
                <a:solidFill>
                  <a:schemeClr val="bg1"/>
                </a:solidFill>
                <a:latin typeface="Bahnschrift" panose="020B0502040204020203" pitchFamily="34" charset="0"/>
              </a:rPr>
              <a:t>[ add, 4, 7 ]</a:t>
            </a:r>
          </a:p>
        </p:txBody>
      </p:sp>
      <p:sp>
        <p:nvSpPr>
          <p:cNvPr id="26" name="TextBox 25">
            <a:extLst>
              <a:ext uri="{FF2B5EF4-FFF2-40B4-BE49-F238E27FC236}">
                <a16:creationId xmlns:a16="http://schemas.microsoft.com/office/drawing/2014/main" id="{74AC4032-9060-46CA-970E-1C3D39209DA0}"/>
              </a:ext>
            </a:extLst>
          </p:cNvPr>
          <p:cNvSpPr txBox="1"/>
          <p:nvPr/>
        </p:nvSpPr>
        <p:spPr>
          <a:xfrm>
            <a:off x="5603136" y="2923134"/>
            <a:ext cx="1290870" cy="338554"/>
          </a:xfrm>
          <a:prstGeom prst="rect">
            <a:avLst/>
          </a:prstGeom>
          <a:noFill/>
        </p:spPr>
        <p:txBody>
          <a:bodyPr wrap="square" rtlCol="0">
            <a:spAutoFit/>
          </a:bodyPr>
          <a:lstStyle/>
          <a:p>
            <a:r>
              <a:rPr lang="en-US" sz="1600" b="1" dirty="0">
                <a:solidFill>
                  <a:schemeClr val="bg1"/>
                </a:solidFill>
                <a:latin typeface="Bahnschrift" panose="020B0502040204020203" pitchFamily="34" charset="0"/>
              </a:rPr>
              <a:t>{ add, 4, 7 }</a:t>
            </a:r>
          </a:p>
        </p:txBody>
      </p:sp>
      <p:cxnSp>
        <p:nvCxnSpPr>
          <p:cNvPr id="27" name="Straight Connector 26">
            <a:extLst>
              <a:ext uri="{FF2B5EF4-FFF2-40B4-BE49-F238E27FC236}">
                <a16:creationId xmlns:a16="http://schemas.microsoft.com/office/drawing/2014/main" id="{4A981031-4F21-451D-84DD-9650E53E4A57}"/>
              </a:ext>
            </a:extLst>
          </p:cNvPr>
          <p:cNvCxnSpPr/>
          <p:nvPr/>
        </p:nvCxnSpPr>
        <p:spPr>
          <a:xfrm>
            <a:off x="5507956" y="3733068"/>
            <a:ext cx="2054989" cy="1"/>
          </a:xfrm>
          <a:prstGeom prst="line">
            <a:avLst/>
          </a:prstGeom>
          <a:ln w="22225">
            <a:solidFill>
              <a:schemeClr val="bg1">
                <a:lumMod val="65000"/>
                <a:lumOff val="35000"/>
                <a:alpha val="60000"/>
              </a:schemeClr>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0F938ED-BD87-46A2-B5C8-C405FDEC5C53}"/>
              </a:ext>
            </a:extLst>
          </p:cNvPr>
          <p:cNvSpPr txBox="1"/>
          <p:nvPr/>
        </p:nvSpPr>
        <p:spPr>
          <a:xfrm>
            <a:off x="5599931" y="3341754"/>
            <a:ext cx="1390961" cy="338554"/>
          </a:xfrm>
          <a:prstGeom prst="rect">
            <a:avLst/>
          </a:prstGeom>
          <a:noFill/>
        </p:spPr>
        <p:txBody>
          <a:bodyPr wrap="square" rtlCol="0">
            <a:spAutoFit/>
          </a:bodyPr>
          <a:lstStyle/>
          <a:p>
            <a:r>
              <a:rPr lang="en-US" sz="1600" b="1" dirty="0">
                <a:solidFill>
                  <a:schemeClr val="bg1"/>
                </a:solidFill>
                <a:latin typeface="Bahnschrift" panose="020B0502040204020203" pitchFamily="34" charset="0"/>
              </a:rPr>
              <a:t>{ “sub”, 4, 7 }</a:t>
            </a:r>
          </a:p>
        </p:txBody>
      </p:sp>
    </p:spTree>
    <p:extLst>
      <p:ext uri="{BB962C8B-B14F-4D97-AF65-F5344CB8AC3E}">
        <p14:creationId xmlns:p14="http://schemas.microsoft.com/office/powerpoint/2010/main" val="2469913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fade">
                                      <p:cBhvr>
                                        <p:cTn id="16" dur="500"/>
                                        <p:tgtEl>
                                          <p:spTgt spid="11">
                                            <p:txEl>
                                              <p:pRg st="0" end="0"/>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Effect transition="in" filter="fade">
                                      <p:cBhvr>
                                        <p:cTn id="20" dur="500"/>
                                        <p:tgtEl>
                                          <p:spTgt spid="11">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animEffect transition="in" filter="fade">
                                      <p:cBhvr>
                                        <p:cTn id="23" dur="500"/>
                                        <p:tgtEl>
                                          <p:spTgt spid="11">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animEffect transition="in" filter="fade">
                                      <p:cBhvr>
                                        <p:cTn id="26" dur="500"/>
                                        <p:tgtEl>
                                          <p:spTgt spid="11">
                                            <p:txEl>
                                              <p:pRg st="3" end="3"/>
                                            </p:txEl>
                                          </p:spTgt>
                                        </p:tgtEl>
                                      </p:cBhvr>
                                    </p:animEffect>
                                  </p:childTnLst>
                                </p:cTn>
                              </p:par>
                            </p:childTnLst>
                          </p:cTn>
                        </p:par>
                        <p:par>
                          <p:cTn id="27" fill="hold">
                            <p:stCondLst>
                              <p:cond delay="1000"/>
                            </p:stCondLst>
                            <p:childTnLst>
                              <p:par>
                                <p:cTn id="28" presetID="10" presetClass="entr" presetSubtype="0" fill="hold" nodeType="afterEffect">
                                  <p:stCondLst>
                                    <p:cond delay="0"/>
                                  </p:stCondLst>
                                  <p:childTnLst>
                                    <p:set>
                                      <p:cBhvr>
                                        <p:cTn id="29" dur="1" fill="hold">
                                          <p:stCondLst>
                                            <p:cond delay="0"/>
                                          </p:stCondLst>
                                        </p:cTn>
                                        <p:tgtEl>
                                          <p:spTgt spid="11">
                                            <p:txEl>
                                              <p:pRg st="4" end="4"/>
                                            </p:txEl>
                                          </p:spTgt>
                                        </p:tgtEl>
                                        <p:attrNameLst>
                                          <p:attrName>style.visibility</p:attrName>
                                        </p:attrNameLst>
                                      </p:cBhvr>
                                      <p:to>
                                        <p:strVal val="visible"/>
                                      </p:to>
                                    </p:set>
                                    <p:animEffect transition="in" filter="fade">
                                      <p:cBhvr>
                                        <p:cTn id="30" dur="500"/>
                                        <p:tgtEl>
                                          <p:spTgt spid="11">
                                            <p:txEl>
                                              <p:pRg st="4" end="4"/>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1">
                                            <p:txEl>
                                              <p:pRg st="5" end="5"/>
                                            </p:txEl>
                                          </p:spTgt>
                                        </p:tgtEl>
                                        <p:attrNameLst>
                                          <p:attrName>style.visibility</p:attrName>
                                        </p:attrNameLst>
                                      </p:cBhvr>
                                      <p:to>
                                        <p:strVal val="visible"/>
                                      </p:to>
                                    </p:set>
                                    <p:animEffect transition="in" filter="fade">
                                      <p:cBhvr>
                                        <p:cTn id="33" dur="500"/>
                                        <p:tgtEl>
                                          <p:spTgt spid="11">
                                            <p:txEl>
                                              <p:pRg st="5" end="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xEl>
                                              <p:pRg st="6" end="6"/>
                                            </p:txEl>
                                          </p:spTgt>
                                        </p:tgtEl>
                                        <p:attrNameLst>
                                          <p:attrName>style.visibility</p:attrName>
                                        </p:attrNameLst>
                                      </p:cBhvr>
                                      <p:to>
                                        <p:strVal val="visible"/>
                                      </p:to>
                                    </p:set>
                                    <p:animEffect transition="in" filter="fade">
                                      <p:cBhvr>
                                        <p:cTn id="36" dur="500"/>
                                        <p:tgtEl>
                                          <p:spTgt spid="11">
                                            <p:txEl>
                                              <p:pRg st="6" end="6"/>
                                            </p:txEl>
                                          </p:spTgt>
                                        </p:tgtEl>
                                      </p:cBhvr>
                                    </p:animEffect>
                                  </p:childTnLst>
                                </p:cTn>
                              </p:par>
                            </p:childTnLst>
                          </p:cTn>
                        </p:par>
                        <p:par>
                          <p:cTn id="37" fill="hold">
                            <p:stCondLst>
                              <p:cond delay="1500"/>
                            </p:stCondLst>
                            <p:childTnLst>
                              <p:par>
                                <p:cTn id="38" presetID="10" presetClass="entr" presetSubtype="0" fill="hold" nodeType="afterEffect">
                                  <p:stCondLst>
                                    <p:cond delay="0"/>
                                  </p:stCondLst>
                                  <p:childTnLst>
                                    <p:set>
                                      <p:cBhvr>
                                        <p:cTn id="39" dur="1" fill="hold">
                                          <p:stCondLst>
                                            <p:cond delay="0"/>
                                          </p:stCondLst>
                                        </p:cTn>
                                        <p:tgtEl>
                                          <p:spTgt spid="11">
                                            <p:txEl>
                                              <p:pRg st="7" end="7"/>
                                            </p:txEl>
                                          </p:spTgt>
                                        </p:tgtEl>
                                        <p:attrNameLst>
                                          <p:attrName>style.visibility</p:attrName>
                                        </p:attrNameLst>
                                      </p:cBhvr>
                                      <p:to>
                                        <p:strVal val="visible"/>
                                      </p:to>
                                    </p:set>
                                    <p:animEffect transition="in" filter="fade">
                                      <p:cBhvr>
                                        <p:cTn id="40" dur="500"/>
                                        <p:tgtEl>
                                          <p:spTgt spid="11">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4">
                                            <p:txEl>
                                              <p:pRg st="0" end="0"/>
                                            </p:txEl>
                                          </p:spTgt>
                                        </p:tgtEl>
                                        <p:attrNameLst>
                                          <p:attrName>style.visibility</p:attrName>
                                        </p:attrNameLst>
                                      </p:cBhvr>
                                      <p:to>
                                        <p:strVal val="visible"/>
                                      </p:to>
                                    </p:set>
                                    <p:animEffect transition="in" filter="fade">
                                      <p:cBhvr>
                                        <p:cTn id="45" dur="500"/>
                                        <p:tgtEl>
                                          <p:spTgt spid="34">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
                                            <p:txEl>
                                              <p:pRg st="0" end="0"/>
                                            </p:txEl>
                                          </p:spTgt>
                                        </p:tgtEl>
                                        <p:attrNameLst>
                                          <p:attrName>style.visibility</p:attrName>
                                        </p:attrNameLst>
                                      </p:cBhvr>
                                      <p:to>
                                        <p:strVal val="visible"/>
                                      </p:to>
                                    </p:set>
                                    <p:animEffect transition="in" filter="fade">
                                      <p:cBhvr>
                                        <p:cTn id="50" dur="500"/>
                                        <p:tgtEl>
                                          <p:spTgt spid="9">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9">
                                            <p:txEl>
                                              <p:pRg st="1" end="1"/>
                                            </p:txEl>
                                          </p:spTgt>
                                        </p:tgtEl>
                                        <p:attrNameLst>
                                          <p:attrName>style.visibility</p:attrName>
                                        </p:attrNameLst>
                                      </p:cBhvr>
                                      <p:to>
                                        <p:strVal val="visible"/>
                                      </p:to>
                                    </p:set>
                                    <p:animEffect transition="in" filter="fade">
                                      <p:cBhvr>
                                        <p:cTn id="55"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Receive: Order of Steps</a:t>
            </a:r>
          </a:p>
        </p:txBody>
      </p:sp>
      <p:sp>
        <p:nvSpPr>
          <p:cNvPr id="9" name="Content Placeholder 1"/>
          <p:cNvSpPr txBox="1">
            <a:spLocks/>
          </p:cNvSpPr>
          <p:nvPr/>
        </p:nvSpPr>
        <p:spPr>
          <a:xfrm>
            <a:off x="304800" y="3429000"/>
            <a:ext cx="7848600" cy="2743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buNone/>
            </a:pPr>
            <a:r>
              <a:rPr lang="en-US" sz="1200" dirty="0">
                <a:solidFill>
                  <a:srgbClr val="C6341C"/>
                </a:solidFill>
                <a:latin typeface="Bahnschrift" panose="020B0502040204020203" pitchFamily="34" charset="0"/>
                <a:ea typeface="Cascadia Code" panose="020B0609020000020004" pitchFamily="49" charset="0"/>
                <a:cs typeface="Cascadia Code" panose="020B0609020000020004" pitchFamily="49" charset="0"/>
              </a:rPr>
              <a:t>When a process comes to a “receive” block </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it goes to the mailbox queue and considers the first message there (the oldest message, the one that arrived first).</a:t>
            </a:r>
          </a:p>
          <a:p>
            <a:pPr marL="109728" indent="0">
              <a:spcBef>
                <a:spcPts val="600"/>
              </a:spcBef>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It tries to match that message against the patterns in the receive block clauses is the order written, top down ( here, </a:t>
            </a:r>
            <a:r>
              <a:rPr lang="en-US" sz="12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{add … } </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first, then </a:t>
            </a:r>
            <a:r>
              <a:rPr lang="en-US" sz="12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{sub … }</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a:r>
          </a:p>
          <a:p>
            <a:pPr marL="109728" indent="0">
              <a:spcBef>
                <a:spcPts val="600"/>
              </a:spcBef>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 first pattern that matches, the process executed the block with that clause… then the receive block ends and execution passes to what follows.</a:t>
            </a:r>
          </a:p>
          <a:p>
            <a:pPr marL="109728" indent="0">
              <a:spcBef>
                <a:spcPts val="600"/>
              </a:spcBef>
              <a:buNone/>
            </a:pPr>
            <a:r>
              <a:rPr lang="en-US" sz="1200"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If no clause pattern matches</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then the procedure is repeated with the next message in the queue</a:t>
            </a:r>
          </a:p>
          <a:p>
            <a:pPr marL="109728" indent="0">
              <a:spcBef>
                <a:spcPts val="600"/>
              </a:spcBef>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If no message in the queue matches any clause pattern the process blocks and waits for next arrival</a:t>
            </a:r>
          </a:p>
          <a:p>
            <a:pPr marL="566928" lvl="1" indent="0">
              <a:spcBef>
                <a:spcPts val="600"/>
              </a:spcBef>
              <a:buNone/>
            </a:pPr>
            <a:r>
              <a:rPr lang="en-US" sz="12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sym typeface="Wingdings" panose="05000000000000000000" pitchFamily="2" charset="2"/>
              </a:rPr>
              <a:t> </a:t>
            </a:r>
            <a:r>
              <a:rPr lang="en-US" sz="12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sym typeface="Wingdings" panose="05000000000000000000" pitchFamily="2" charset="2"/>
              </a:rPr>
              <a:t>means </a:t>
            </a:r>
            <a:r>
              <a:rPr lang="en-US" sz="1200" i="1" dirty="0">
                <a:solidFill>
                  <a:schemeClr val="tx2">
                    <a:lumMod val="50000"/>
                  </a:schemeClr>
                </a:solidFill>
                <a:latin typeface="Bahnschrift" panose="020B0502040204020203" pitchFamily="34" charset="0"/>
                <a:ea typeface="Cascadia Code" panose="020B0609020000020004" pitchFamily="49" charset="0"/>
                <a:cs typeface="Cascadia Code" panose="020B0609020000020004" pitchFamily="49" charset="0"/>
              </a:rPr>
              <a:t>if a process arrives at a receive block and there are </a:t>
            </a:r>
            <a:r>
              <a:rPr lang="en-US" sz="1200" i="1"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NO messages </a:t>
            </a:r>
            <a:r>
              <a:rPr lang="en-US" sz="1200" i="1" dirty="0">
                <a:solidFill>
                  <a:schemeClr val="tx2">
                    <a:lumMod val="50000"/>
                  </a:schemeClr>
                </a:solidFill>
                <a:latin typeface="Bahnschrift" panose="020B0502040204020203" pitchFamily="34" charset="0"/>
                <a:ea typeface="Cascadia Code" panose="020B0609020000020004" pitchFamily="49" charset="0"/>
                <a:cs typeface="Cascadia Code" panose="020B0609020000020004" pitchFamily="49" charset="0"/>
              </a:rPr>
              <a:t>in the </a:t>
            </a:r>
            <a:r>
              <a:rPr lang="en-US" sz="1200" i="1" dirty="0" err="1">
                <a:solidFill>
                  <a:schemeClr val="tx2">
                    <a:lumMod val="50000"/>
                  </a:schemeClr>
                </a:solidFill>
                <a:latin typeface="Bahnschrift" panose="020B0502040204020203" pitchFamily="34" charset="0"/>
                <a:ea typeface="Cascadia Code" panose="020B0609020000020004" pitchFamily="49" charset="0"/>
                <a:cs typeface="Cascadia Code" panose="020B0609020000020004" pitchFamily="49" charset="0"/>
              </a:rPr>
              <a:t>mbox</a:t>
            </a:r>
            <a:r>
              <a:rPr lang="en-US" sz="1200" i="1" dirty="0">
                <a:solidFill>
                  <a:schemeClr val="tx2">
                    <a:lumMod val="50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2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it</a:t>
            </a:r>
            <a:r>
              <a:rPr lang="en-US" sz="1200" i="1" dirty="0">
                <a:solidFill>
                  <a:schemeClr val="accent5">
                    <a:lumMod val="50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200" i="1"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blocks</a:t>
            </a:r>
            <a:r>
              <a:rPr lang="en-US" sz="1200" i="1" dirty="0">
                <a:solidFill>
                  <a:schemeClr val="accent5">
                    <a:lumMod val="50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2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and waits for one to arrive</a:t>
            </a:r>
          </a:p>
        </p:txBody>
      </p:sp>
      <p:sp>
        <p:nvSpPr>
          <p:cNvPr id="11" name="Content Placeholder 1"/>
          <p:cNvSpPr txBox="1">
            <a:spLocks/>
          </p:cNvSpPr>
          <p:nvPr/>
        </p:nvSpPr>
        <p:spPr>
          <a:xfrm>
            <a:off x="459897" y="1219200"/>
            <a:ext cx="4794037" cy="169653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{add, X, Y}</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60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{sub, X, Y}</a:t>
            </a:r>
            <a:r>
              <a:rPr lang="en-US" sz="16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p:txBody>
      </p:sp>
      <p:sp>
        <p:nvSpPr>
          <p:cNvPr id="34" name="Content Placeholder 1"/>
          <p:cNvSpPr txBox="1">
            <a:spLocks/>
          </p:cNvSpPr>
          <p:nvPr/>
        </p:nvSpPr>
        <p:spPr>
          <a:xfrm>
            <a:off x="304800" y="2915733"/>
            <a:ext cx="8372475" cy="51326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buNone/>
            </a:pPr>
            <a:r>
              <a:rPr lang="en-US" sz="1200" dirty="0">
                <a:solidFill>
                  <a:srgbClr val="C6341C"/>
                </a:solidFill>
                <a:latin typeface="Bahnschrift" panose="020B0502040204020203" pitchFamily="34" charset="0"/>
                <a:ea typeface="Cascadia Code" panose="020B0609020000020004" pitchFamily="49" charset="0"/>
                <a:cs typeface="Cascadia Code" panose="020B0609020000020004" pitchFamily="49" charset="0"/>
              </a:rPr>
              <a:t>When a message is sent</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it is queued FIFO in the mailbox.</a:t>
            </a:r>
          </a:p>
        </p:txBody>
      </p:sp>
    </p:spTree>
    <p:extLst>
      <p:ext uri="{BB962C8B-B14F-4D97-AF65-F5344CB8AC3E}">
        <p14:creationId xmlns:p14="http://schemas.microsoft.com/office/powerpoint/2010/main" val="96706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fade">
                                      <p:cBhvr>
                                        <p:cTn id="11" dur="500"/>
                                        <p:tgtEl>
                                          <p:spTgt spid="11">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500"/>
                                        <p:tgtEl>
                                          <p:spTgt spid="11">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animEffect transition="in" filter="fade">
                                      <p:cBhvr>
                                        <p:cTn id="17" dur="500"/>
                                        <p:tgtEl>
                                          <p:spTgt spid="11">
                                            <p:txEl>
                                              <p:pRg st="3" end="3"/>
                                            </p:txEl>
                                          </p:spTgt>
                                        </p:tgtEl>
                                      </p:cBhvr>
                                    </p:animEffec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500"/>
                                        <p:tgtEl>
                                          <p:spTgt spid="11">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1">
                                            <p:txEl>
                                              <p:pRg st="5" end="5"/>
                                            </p:txEl>
                                          </p:spTgt>
                                        </p:tgtEl>
                                        <p:attrNameLst>
                                          <p:attrName>style.visibility</p:attrName>
                                        </p:attrNameLst>
                                      </p:cBhvr>
                                      <p:to>
                                        <p:strVal val="visible"/>
                                      </p:to>
                                    </p:set>
                                    <p:animEffect transition="in" filter="fade">
                                      <p:cBhvr>
                                        <p:cTn id="24" dur="500"/>
                                        <p:tgtEl>
                                          <p:spTgt spid="11">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animEffect transition="in" filter="fade">
                                      <p:cBhvr>
                                        <p:cTn id="27" dur="500"/>
                                        <p:tgtEl>
                                          <p:spTgt spid="11">
                                            <p:txEl>
                                              <p:pRg st="6" end="6"/>
                                            </p:txEl>
                                          </p:spTgt>
                                        </p:tgtEl>
                                      </p:cBhvr>
                                    </p:animEffect>
                                  </p:childTnLst>
                                </p:cTn>
                              </p:par>
                            </p:childTnLst>
                          </p:cTn>
                        </p:par>
                        <p:par>
                          <p:cTn id="28" fill="hold">
                            <p:stCondLst>
                              <p:cond delay="1500"/>
                            </p:stCondLst>
                            <p:childTnLst>
                              <p:par>
                                <p:cTn id="29" presetID="10" presetClass="entr" presetSubtype="0" fill="hold" nodeType="afterEffect">
                                  <p:stCondLst>
                                    <p:cond delay="0"/>
                                  </p:stCondLst>
                                  <p:childTnLst>
                                    <p:set>
                                      <p:cBhvr>
                                        <p:cTn id="30" dur="1" fill="hold">
                                          <p:stCondLst>
                                            <p:cond delay="0"/>
                                          </p:stCondLst>
                                        </p:cTn>
                                        <p:tgtEl>
                                          <p:spTgt spid="11">
                                            <p:txEl>
                                              <p:pRg st="7" end="7"/>
                                            </p:txEl>
                                          </p:spTgt>
                                        </p:tgtEl>
                                        <p:attrNameLst>
                                          <p:attrName>style.visibility</p:attrName>
                                        </p:attrNameLst>
                                      </p:cBhvr>
                                      <p:to>
                                        <p:strVal val="visible"/>
                                      </p:to>
                                    </p:set>
                                    <p:animEffect transition="in" filter="fade">
                                      <p:cBhvr>
                                        <p:cTn id="31" dur="500"/>
                                        <p:tgtEl>
                                          <p:spTgt spid="11">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4">
                                            <p:txEl>
                                              <p:pRg st="0" end="0"/>
                                            </p:txEl>
                                          </p:spTgt>
                                        </p:tgtEl>
                                        <p:attrNameLst>
                                          <p:attrName>style.visibility</p:attrName>
                                        </p:attrNameLst>
                                      </p:cBhvr>
                                      <p:to>
                                        <p:strVal val="visible"/>
                                      </p:to>
                                    </p:set>
                                    <p:animEffect transition="in" filter="fade">
                                      <p:cBhvr>
                                        <p:cTn id="36" dur="500"/>
                                        <p:tgtEl>
                                          <p:spTgt spid="34">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Effect transition="in" filter="fade">
                                      <p:cBhvr>
                                        <p:cTn id="41" dur="500"/>
                                        <p:tgtEl>
                                          <p:spTgt spid="9">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9">
                                            <p:txEl>
                                              <p:pRg st="1" end="1"/>
                                            </p:txEl>
                                          </p:spTgt>
                                        </p:tgtEl>
                                        <p:attrNameLst>
                                          <p:attrName>style.visibility</p:attrName>
                                        </p:attrNameLst>
                                      </p:cBhvr>
                                      <p:to>
                                        <p:strVal val="visible"/>
                                      </p:to>
                                    </p:set>
                                    <p:animEffect transition="in" filter="fade">
                                      <p:cBhvr>
                                        <p:cTn id="46" dur="500"/>
                                        <p:tgtEl>
                                          <p:spTgt spid="9">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9">
                                            <p:txEl>
                                              <p:pRg st="2" end="2"/>
                                            </p:txEl>
                                          </p:spTgt>
                                        </p:tgtEl>
                                        <p:attrNameLst>
                                          <p:attrName>style.visibility</p:attrName>
                                        </p:attrNameLst>
                                      </p:cBhvr>
                                      <p:to>
                                        <p:strVal val="visible"/>
                                      </p:to>
                                    </p:set>
                                    <p:animEffect transition="in" filter="fade">
                                      <p:cBhvr>
                                        <p:cTn id="51" dur="500"/>
                                        <p:tgtEl>
                                          <p:spTgt spid="9">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9">
                                            <p:txEl>
                                              <p:pRg st="3" end="3"/>
                                            </p:txEl>
                                          </p:spTgt>
                                        </p:tgtEl>
                                        <p:attrNameLst>
                                          <p:attrName>style.visibility</p:attrName>
                                        </p:attrNameLst>
                                      </p:cBhvr>
                                      <p:to>
                                        <p:strVal val="visible"/>
                                      </p:to>
                                    </p:set>
                                    <p:animEffect transition="in" filter="fade">
                                      <p:cBhvr>
                                        <p:cTn id="56" dur="500"/>
                                        <p:tgtEl>
                                          <p:spTgt spid="9">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9">
                                            <p:txEl>
                                              <p:pRg st="4" end="4"/>
                                            </p:txEl>
                                          </p:spTgt>
                                        </p:tgtEl>
                                        <p:attrNameLst>
                                          <p:attrName>style.visibility</p:attrName>
                                        </p:attrNameLst>
                                      </p:cBhvr>
                                      <p:to>
                                        <p:strVal val="visible"/>
                                      </p:to>
                                    </p:set>
                                    <p:animEffect transition="in" filter="fade">
                                      <p:cBhvr>
                                        <p:cTn id="61" dur="500"/>
                                        <p:tgtEl>
                                          <p:spTgt spid="9">
                                            <p:txEl>
                                              <p:pRg st="4" end="4"/>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9">
                                            <p:txEl>
                                              <p:pRg st="5" end="5"/>
                                            </p:txEl>
                                          </p:spTgt>
                                        </p:tgtEl>
                                        <p:attrNameLst>
                                          <p:attrName>style.visibility</p:attrName>
                                        </p:attrNameLst>
                                      </p:cBhvr>
                                      <p:to>
                                        <p:strVal val="visible"/>
                                      </p:to>
                                    </p:set>
                                    <p:animEffect transition="in" filter="fade">
                                      <p:cBhvr>
                                        <p:cTn id="66"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Valid Patterns for Receive clauses</a:t>
            </a:r>
          </a:p>
        </p:txBody>
      </p:sp>
      <p:sp>
        <p:nvSpPr>
          <p:cNvPr id="9" name="Content Placeholder 1"/>
          <p:cNvSpPr txBox="1">
            <a:spLocks/>
          </p:cNvSpPr>
          <p:nvPr/>
        </p:nvSpPr>
        <p:spPr>
          <a:xfrm>
            <a:off x="228600" y="3155294"/>
            <a:ext cx="8001000" cy="309310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Lists are ok as well…    </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H | T ] -&gt;  </a:t>
            </a: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“List has head ~p, and tail list ~</a:t>
            </a: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p~n</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[H,T ])</a:t>
            </a:r>
          </a:p>
          <a:p>
            <a:pPr marL="109728" indent="0">
              <a:spcBef>
                <a:spcPts val="600"/>
              </a:spcBef>
              <a:spcAft>
                <a:spcPts val="2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Variables are ok            </a:t>
            </a:r>
            <a:r>
              <a:rPr lang="en-US" sz="1400"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Msg -&gt; </a:t>
            </a:r>
            <a:r>
              <a:rPr lang="en-US" sz="1400" dirty="0" err="1">
                <a:solidFill>
                  <a:srgbClr val="BE442C"/>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 “got this message: ~</a:t>
            </a:r>
            <a:r>
              <a:rPr lang="en-US" sz="1400" dirty="0" err="1">
                <a:solidFill>
                  <a:srgbClr val="BE442C"/>
                </a:solidFill>
                <a:latin typeface="Bahnschrift" panose="020B0502040204020203" pitchFamily="34" charset="0"/>
                <a:ea typeface="Cascadia Code" panose="020B0609020000020004" pitchFamily="49" charset="0"/>
                <a:cs typeface="Cascadia Code" panose="020B0609020000020004" pitchFamily="49" charset="0"/>
              </a:rPr>
              <a:t>p~n</a:t>
            </a:r>
            <a:r>
              <a:rPr lang="en-US" sz="1400"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 [Msg] )</a:t>
            </a:r>
          </a:p>
          <a:p>
            <a:pPr marL="109728" indent="0">
              <a:spcBef>
                <a:spcPts val="600"/>
              </a:spcBef>
              <a:spcAft>
                <a:spcPts val="2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Atoms are ok                 </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halt-&gt;  exit( self( ), kill )</a:t>
            </a:r>
          </a:p>
          <a:p>
            <a:pPr marL="109728" indent="0">
              <a:spcBef>
                <a:spcPts val="60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Other data constants are ok      </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42 -&gt; </a:t>
            </a: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ok… you get ~</a:t>
            </a: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p~n</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a:t>
            </a: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lifeUniverse</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(“Everything”) ] )</a:t>
            </a:r>
          </a:p>
          <a:p>
            <a:pPr marL="109728" indent="0">
              <a:spcBef>
                <a:spcPts val="600"/>
              </a:spcBef>
              <a:spcAft>
                <a:spcPts val="200"/>
              </a:spcAft>
              <a:buNone/>
            </a:pPr>
            <a:endPar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600"/>
              </a:spcBef>
              <a:spcAft>
                <a:spcPts val="0"/>
              </a:spcAft>
              <a:buNone/>
            </a:pP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42.</a:t>
            </a:r>
          </a:p>
          <a:p>
            <a:pPr marL="109728" indent="0">
              <a:spcBef>
                <a:spcPts val="600"/>
              </a:spcBef>
              <a:spcAft>
                <a:spcPts val="0"/>
              </a:spcAft>
              <a:buNone/>
            </a:pP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[ 1,2,3,4,27 ] . </a:t>
            </a:r>
          </a:p>
          <a:p>
            <a:pPr marL="109728" indent="0">
              <a:spcBef>
                <a:spcPts val="600"/>
              </a:spcBef>
              <a:spcAft>
                <a:spcPts val="0"/>
              </a:spcAft>
              <a:buNone/>
            </a:pP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 add, 43, 6 }.</a:t>
            </a:r>
          </a:p>
          <a:p>
            <a:pPr marL="109728" indent="0">
              <a:spcBef>
                <a:spcPts val="600"/>
              </a:spcBef>
              <a:spcAft>
                <a:spcPts val="0"/>
              </a:spcAft>
              <a:buNone/>
            </a:pPr>
            <a:r>
              <a:rPr lang="en-US" sz="1400"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halt .</a:t>
            </a:r>
          </a:p>
        </p:txBody>
      </p:sp>
      <p:sp>
        <p:nvSpPr>
          <p:cNvPr id="11" name="Content Placeholder 1"/>
          <p:cNvSpPr txBox="1">
            <a:spLocks/>
          </p:cNvSpPr>
          <p:nvPr/>
        </p:nvSpPr>
        <p:spPr>
          <a:xfrm>
            <a:off x="459897" y="1219200"/>
            <a:ext cx="4112103" cy="169653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{add, X, Y}</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60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{sub, X, Y}</a:t>
            </a:r>
            <a:r>
              <a:rPr lang="en-US" sz="16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p:txBody>
      </p:sp>
      <p:grpSp>
        <p:nvGrpSpPr>
          <p:cNvPr id="5" name="Group 4">
            <a:extLst>
              <a:ext uri="{FF2B5EF4-FFF2-40B4-BE49-F238E27FC236}">
                <a16:creationId xmlns:a16="http://schemas.microsoft.com/office/drawing/2014/main" id="{6DB25A12-95F0-48D8-9312-68C755EE8BBA}"/>
              </a:ext>
            </a:extLst>
          </p:cNvPr>
          <p:cNvGrpSpPr/>
          <p:nvPr/>
        </p:nvGrpSpPr>
        <p:grpSpPr>
          <a:xfrm>
            <a:off x="4723001" y="1243204"/>
            <a:ext cx="3429000" cy="914400"/>
            <a:chOff x="4723001" y="1243204"/>
            <a:chExt cx="3429000" cy="914400"/>
          </a:xfrm>
        </p:grpSpPr>
        <p:sp>
          <p:nvSpPr>
            <p:cNvPr id="2" name="Rectangle: Rounded Corners 1">
              <a:extLst>
                <a:ext uri="{FF2B5EF4-FFF2-40B4-BE49-F238E27FC236}">
                  <a16:creationId xmlns:a16="http://schemas.microsoft.com/office/drawing/2014/main" id="{F2CE11C5-57B2-4173-B962-BB598B0076F6}"/>
                </a:ext>
              </a:extLst>
            </p:cNvPr>
            <p:cNvSpPr/>
            <p:nvPr/>
          </p:nvSpPr>
          <p:spPr>
            <a:xfrm>
              <a:off x="4723001" y="1243204"/>
              <a:ext cx="3429000" cy="9144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9E23108-7767-4469-9214-96CCD10B3094}"/>
                </a:ext>
              </a:extLst>
            </p:cNvPr>
            <p:cNvSpPr txBox="1"/>
            <p:nvPr/>
          </p:nvSpPr>
          <p:spPr>
            <a:xfrm>
              <a:off x="4958242" y="1473437"/>
              <a:ext cx="2895600" cy="400110"/>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We see that tuples are ok</a:t>
              </a:r>
            </a:p>
          </p:txBody>
        </p:sp>
      </p:grpSp>
      <p:sp>
        <p:nvSpPr>
          <p:cNvPr id="4" name="Freeform: Shape 3">
            <a:extLst>
              <a:ext uri="{FF2B5EF4-FFF2-40B4-BE49-F238E27FC236}">
                <a16:creationId xmlns:a16="http://schemas.microsoft.com/office/drawing/2014/main" id="{F4698A5A-DA51-4786-8B6B-3EEF5F5B9254}"/>
              </a:ext>
            </a:extLst>
          </p:cNvPr>
          <p:cNvSpPr/>
          <p:nvPr/>
        </p:nvSpPr>
        <p:spPr>
          <a:xfrm>
            <a:off x="2155971" y="1132561"/>
            <a:ext cx="2567031" cy="302443"/>
          </a:xfrm>
          <a:custGeom>
            <a:avLst/>
            <a:gdLst>
              <a:gd name="connsiteX0" fmla="*/ 2567031 w 2567031"/>
              <a:gd name="connsiteY0" fmla="*/ 234845 h 302443"/>
              <a:gd name="connsiteX1" fmla="*/ 1468073 w 2567031"/>
              <a:gd name="connsiteY1" fmla="*/ 8342 h 302443"/>
              <a:gd name="connsiteX2" fmla="*/ 1015068 w 2567031"/>
              <a:gd name="connsiteY2" fmla="*/ 16731 h 302443"/>
              <a:gd name="connsiteX3" fmla="*/ 922789 w 2567031"/>
              <a:gd name="connsiteY3" fmla="*/ 25120 h 302443"/>
              <a:gd name="connsiteX4" fmla="*/ 788565 w 2567031"/>
              <a:gd name="connsiteY4" fmla="*/ 41898 h 302443"/>
              <a:gd name="connsiteX5" fmla="*/ 755009 w 2567031"/>
              <a:gd name="connsiteY5" fmla="*/ 58676 h 302443"/>
              <a:gd name="connsiteX6" fmla="*/ 604007 w 2567031"/>
              <a:gd name="connsiteY6" fmla="*/ 75454 h 302443"/>
              <a:gd name="connsiteX7" fmla="*/ 478172 w 2567031"/>
              <a:gd name="connsiteY7" fmla="*/ 117399 h 302443"/>
              <a:gd name="connsiteX8" fmla="*/ 411060 w 2567031"/>
              <a:gd name="connsiteY8" fmla="*/ 134177 h 302443"/>
              <a:gd name="connsiteX9" fmla="*/ 377504 w 2567031"/>
              <a:gd name="connsiteY9" fmla="*/ 150955 h 302443"/>
              <a:gd name="connsiteX10" fmla="*/ 260058 w 2567031"/>
              <a:gd name="connsiteY10" fmla="*/ 201289 h 302443"/>
              <a:gd name="connsiteX11" fmla="*/ 234891 w 2567031"/>
              <a:gd name="connsiteY11" fmla="*/ 209678 h 302443"/>
              <a:gd name="connsiteX12" fmla="*/ 201335 w 2567031"/>
              <a:gd name="connsiteY12" fmla="*/ 218067 h 302443"/>
              <a:gd name="connsiteX13" fmla="*/ 142612 w 2567031"/>
              <a:gd name="connsiteY13" fmla="*/ 243233 h 302443"/>
              <a:gd name="connsiteX14" fmla="*/ 92279 w 2567031"/>
              <a:gd name="connsiteY14" fmla="*/ 260011 h 302443"/>
              <a:gd name="connsiteX15" fmla="*/ 16778 w 2567031"/>
              <a:gd name="connsiteY15" fmla="*/ 301956 h 302443"/>
              <a:gd name="connsiteX16" fmla="*/ 0 w 2567031"/>
              <a:gd name="connsiteY16" fmla="*/ 301956 h 302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67031" h="302443">
                <a:moveTo>
                  <a:pt x="2567031" y="234845"/>
                </a:moveTo>
                <a:cubicBezTo>
                  <a:pt x="2200712" y="159344"/>
                  <a:pt x="1838452" y="60395"/>
                  <a:pt x="1468073" y="8342"/>
                </a:cubicBezTo>
                <a:cubicBezTo>
                  <a:pt x="1318515" y="-12677"/>
                  <a:pt x="1166024" y="12086"/>
                  <a:pt x="1015068" y="16731"/>
                </a:cubicBezTo>
                <a:cubicBezTo>
                  <a:pt x="984196" y="17681"/>
                  <a:pt x="953487" y="21709"/>
                  <a:pt x="922789" y="25120"/>
                </a:cubicBezTo>
                <a:cubicBezTo>
                  <a:pt x="877975" y="30099"/>
                  <a:pt x="788565" y="41898"/>
                  <a:pt x="788565" y="41898"/>
                </a:cubicBezTo>
                <a:cubicBezTo>
                  <a:pt x="777380" y="47491"/>
                  <a:pt x="767141" y="55643"/>
                  <a:pt x="755009" y="58676"/>
                </a:cubicBezTo>
                <a:cubicBezTo>
                  <a:pt x="739176" y="62634"/>
                  <a:pt x="611648" y="74690"/>
                  <a:pt x="604007" y="75454"/>
                </a:cubicBezTo>
                <a:lnTo>
                  <a:pt x="478172" y="117399"/>
                </a:lnTo>
                <a:cubicBezTo>
                  <a:pt x="455801" y="122992"/>
                  <a:pt x="432936" y="126885"/>
                  <a:pt x="411060" y="134177"/>
                </a:cubicBezTo>
                <a:cubicBezTo>
                  <a:pt x="399196" y="138132"/>
                  <a:pt x="388932" y="145876"/>
                  <a:pt x="377504" y="150955"/>
                </a:cubicBezTo>
                <a:cubicBezTo>
                  <a:pt x="338582" y="168253"/>
                  <a:pt x="300465" y="187820"/>
                  <a:pt x="260058" y="201289"/>
                </a:cubicBezTo>
                <a:cubicBezTo>
                  <a:pt x="251669" y="204085"/>
                  <a:pt x="243394" y="207249"/>
                  <a:pt x="234891" y="209678"/>
                </a:cubicBezTo>
                <a:cubicBezTo>
                  <a:pt x="223805" y="212845"/>
                  <a:pt x="212170" y="214127"/>
                  <a:pt x="201335" y="218067"/>
                </a:cubicBezTo>
                <a:cubicBezTo>
                  <a:pt x="181321" y="225345"/>
                  <a:pt x="162489" y="235588"/>
                  <a:pt x="142612" y="243233"/>
                </a:cubicBezTo>
                <a:cubicBezTo>
                  <a:pt x="126106" y="249582"/>
                  <a:pt x="106994" y="250201"/>
                  <a:pt x="92279" y="260011"/>
                </a:cubicBezTo>
                <a:cubicBezTo>
                  <a:pt x="63448" y="279232"/>
                  <a:pt x="48419" y="295628"/>
                  <a:pt x="16778" y="301956"/>
                </a:cubicBezTo>
                <a:cubicBezTo>
                  <a:pt x="11294" y="303053"/>
                  <a:pt x="5593" y="301956"/>
                  <a:pt x="0" y="301956"/>
                </a:cubicBezTo>
              </a:path>
            </a:pathLst>
          </a:custGeom>
          <a:noFill/>
          <a:ln w="28575">
            <a:solidFill>
              <a:schemeClr val="accent5">
                <a:lumMod val="60000"/>
                <a:lumOff val="40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D04FA52-105B-468F-8817-7362EA7C1A24}"/>
              </a:ext>
            </a:extLst>
          </p:cNvPr>
          <p:cNvSpPr/>
          <p:nvPr/>
        </p:nvSpPr>
        <p:spPr>
          <a:xfrm>
            <a:off x="1905000" y="1721703"/>
            <a:ext cx="2818001" cy="335697"/>
          </a:xfrm>
          <a:custGeom>
            <a:avLst/>
            <a:gdLst>
              <a:gd name="connsiteX0" fmla="*/ 2567031 w 2567031"/>
              <a:gd name="connsiteY0" fmla="*/ 234845 h 302443"/>
              <a:gd name="connsiteX1" fmla="*/ 1468073 w 2567031"/>
              <a:gd name="connsiteY1" fmla="*/ 8342 h 302443"/>
              <a:gd name="connsiteX2" fmla="*/ 1015068 w 2567031"/>
              <a:gd name="connsiteY2" fmla="*/ 16731 h 302443"/>
              <a:gd name="connsiteX3" fmla="*/ 922789 w 2567031"/>
              <a:gd name="connsiteY3" fmla="*/ 25120 h 302443"/>
              <a:gd name="connsiteX4" fmla="*/ 788565 w 2567031"/>
              <a:gd name="connsiteY4" fmla="*/ 41898 h 302443"/>
              <a:gd name="connsiteX5" fmla="*/ 755009 w 2567031"/>
              <a:gd name="connsiteY5" fmla="*/ 58676 h 302443"/>
              <a:gd name="connsiteX6" fmla="*/ 604007 w 2567031"/>
              <a:gd name="connsiteY6" fmla="*/ 75454 h 302443"/>
              <a:gd name="connsiteX7" fmla="*/ 478172 w 2567031"/>
              <a:gd name="connsiteY7" fmla="*/ 117399 h 302443"/>
              <a:gd name="connsiteX8" fmla="*/ 411060 w 2567031"/>
              <a:gd name="connsiteY8" fmla="*/ 134177 h 302443"/>
              <a:gd name="connsiteX9" fmla="*/ 377504 w 2567031"/>
              <a:gd name="connsiteY9" fmla="*/ 150955 h 302443"/>
              <a:gd name="connsiteX10" fmla="*/ 260058 w 2567031"/>
              <a:gd name="connsiteY10" fmla="*/ 201289 h 302443"/>
              <a:gd name="connsiteX11" fmla="*/ 234891 w 2567031"/>
              <a:gd name="connsiteY11" fmla="*/ 209678 h 302443"/>
              <a:gd name="connsiteX12" fmla="*/ 201335 w 2567031"/>
              <a:gd name="connsiteY12" fmla="*/ 218067 h 302443"/>
              <a:gd name="connsiteX13" fmla="*/ 142612 w 2567031"/>
              <a:gd name="connsiteY13" fmla="*/ 243233 h 302443"/>
              <a:gd name="connsiteX14" fmla="*/ 92279 w 2567031"/>
              <a:gd name="connsiteY14" fmla="*/ 260011 h 302443"/>
              <a:gd name="connsiteX15" fmla="*/ 16778 w 2567031"/>
              <a:gd name="connsiteY15" fmla="*/ 301956 h 302443"/>
              <a:gd name="connsiteX16" fmla="*/ 0 w 2567031"/>
              <a:gd name="connsiteY16" fmla="*/ 301956 h 302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67031" h="302443">
                <a:moveTo>
                  <a:pt x="2567031" y="234845"/>
                </a:moveTo>
                <a:cubicBezTo>
                  <a:pt x="2200712" y="159344"/>
                  <a:pt x="1838452" y="60395"/>
                  <a:pt x="1468073" y="8342"/>
                </a:cubicBezTo>
                <a:cubicBezTo>
                  <a:pt x="1318515" y="-12677"/>
                  <a:pt x="1166024" y="12086"/>
                  <a:pt x="1015068" y="16731"/>
                </a:cubicBezTo>
                <a:cubicBezTo>
                  <a:pt x="984196" y="17681"/>
                  <a:pt x="953487" y="21709"/>
                  <a:pt x="922789" y="25120"/>
                </a:cubicBezTo>
                <a:cubicBezTo>
                  <a:pt x="877975" y="30099"/>
                  <a:pt x="788565" y="41898"/>
                  <a:pt x="788565" y="41898"/>
                </a:cubicBezTo>
                <a:cubicBezTo>
                  <a:pt x="777380" y="47491"/>
                  <a:pt x="767141" y="55643"/>
                  <a:pt x="755009" y="58676"/>
                </a:cubicBezTo>
                <a:cubicBezTo>
                  <a:pt x="739176" y="62634"/>
                  <a:pt x="611648" y="74690"/>
                  <a:pt x="604007" y="75454"/>
                </a:cubicBezTo>
                <a:lnTo>
                  <a:pt x="478172" y="117399"/>
                </a:lnTo>
                <a:cubicBezTo>
                  <a:pt x="455801" y="122992"/>
                  <a:pt x="432936" y="126885"/>
                  <a:pt x="411060" y="134177"/>
                </a:cubicBezTo>
                <a:cubicBezTo>
                  <a:pt x="399196" y="138132"/>
                  <a:pt x="388932" y="145876"/>
                  <a:pt x="377504" y="150955"/>
                </a:cubicBezTo>
                <a:cubicBezTo>
                  <a:pt x="338582" y="168253"/>
                  <a:pt x="300465" y="187820"/>
                  <a:pt x="260058" y="201289"/>
                </a:cubicBezTo>
                <a:cubicBezTo>
                  <a:pt x="251669" y="204085"/>
                  <a:pt x="243394" y="207249"/>
                  <a:pt x="234891" y="209678"/>
                </a:cubicBezTo>
                <a:cubicBezTo>
                  <a:pt x="223805" y="212845"/>
                  <a:pt x="212170" y="214127"/>
                  <a:pt x="201335" y="218067"/>
                </a:cubicBezTo>
                <a:cubicBezTo>
                  <a:pt x="181321" y="225345"/>
                  <a:pt x="162489" y="235588"/>
                  <a:pt x="142612" y="243233"/>
                </a:cubicBezTo>
                <a:cubicBezTo>
                  <a:pt x="126106" y="249582"/>
                  <a:pt x="106994" y="250201"/>
                  <a:pt x="92279" y="260011"/>
                </a:cubicBezTo>
                <a:cubicBezTo>
                  <a:pt x="63448" y="279232"/>
                  <a:pt x="48419" y="295628"/>
                  <a:pt x="16778" y="301956"/>
                </a:cubicBezTo>
                <a:cubicBezTo>
                  <a:pt x="11294" y="303053"/>
                  <a:pt x="5593" y="301956"/>
                  <a:pt x="0" y="301956"/>
                </a:cubicBezTo>
              </a:path>
            </a:pathLst>
          </a:custGeom>
          <a:noFill/>
          <a:ln w="28575">
            <a:solidFill>
              <a:schemeClr val="accent5">
                <a:lumMod val="60000"/>
                <a:lumOff val="40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8F7B8270-4B4B-4A45-8FD9-F62E362114F4}"/>
              </a:ext>
            </a:extLst>
          </p:cNvPr>
          <p:cNvGrpSpPr/>
          <p:nvPr/>
        </p:nvGrpSpPr>
        <p:grpSpPr>
          <a:xfrm>
            <a:off x="2438400" y="4607487"/>
            <a:ext cx="6248400" cy="1640912"/>
            <a:chOff x="4635847" y="1170314"/>
            <a:chExt cx="3429000" cy="914400"/>
          </a:xfrm>
        </p:grpSpPr>
        <p:sp>
          <p:nvSpPr>
            <p:cNvPr id="13" name="Rectangle: Rounded Corners 12">
              <a:extLst>
                <a:ext uri="{FF2B5EF4-FFF2-40B4-BE49-F238E27FC236}">
                  <a16:creationId xmlns:a16="http://schemas.microsoft.com/office/drawing/2014/main" id="{3E5564E6-3CBD-4478-8914-CF51734498ED}"/>
                </a:ext>
              </a:extLst>
            </p:cNvPr>
            <p:cNvSpPr/>
            <p:nvPr/>
          </p:nvSpPr>
          <p:spPr>
            <a:xfrm>
              <a:off x="4635847" y="1170314"/>
              <a:ext cx="3429000" cy="9144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77D1D271-435C-4168-A864-CC17F98060B6}"/>
                </a:ext>
              </a:extLst>
            </p:cNvPr>
            <p:cNvSpPr txBox="1"/>
            <p:nvPr/>
          </p:nvSpPr>
          <p:spPr>
            <a:xfrm>
              <a:off x="4761298" y="1301647"/>
              <a:ext cx="3187965" cy="651734"/>
            </a:xfrm>
            <a:prstGeom prst="rect">
              <a:avLst/>
            </a:prstGeom>
            <a:noFill/>
          </p:spPr>
          <p:txBody>
            <a:bodyPr wrap="square" rtlCol="0">
              <a:spAutoFit/>
            </a:bodyPr>
            <a:lstStyle/>
            <a:p>
              <a:r>
                <a:rPr lang="en-US" sz="1400" b="1" dirty="0">
                  <a:solidFill>
                    <a:schemeClr val="bg1"/>
                  </a:solidFill>
                  <a:latin typeface="Arial Narrow" panose="020B0606020202030204" pitchFamily="34" charset="0"/>
                </a:rPr>
                <a:t>Guards ok:</a:t>
              </a:r>
            </a:p>
            <a:p>
              <a:r>
                <a:rPr lang="en-US" sz="1400" dirty="0">
                  <a:solidFill>
                    <a:schemeClr val="bg1"/>
                  </a:solidFill>
                  <a:latin typeface="Arial Narrow" panose="020B0606020202030204" pitchFamily="34" charset="0"/>
                </a:rPr>
                <a:t>receive    </a:t>
              </a:r>
            </a:p>
            <a:p>
              <a:r>
                <a:rPr lang="en-US" sz="1400" dirty="0">
                  <a:solidFill>
                    <a:schemeClr val="bg1"/>
                  </a:solidFill>
                  <a:latin typeface="Arial Narrow" panose="020B0606020202030204" pitchFamily="34" charset="0"/>
                </a:rPr>
                <a:t>     {ok, Value} when </a:t>
              </a:r>
              <a:r>
                <a:rPr lang="en-US" sz="1400" dirty="0" err="1">
                  <a:solidFill>
                    <a:schemeClr val="bg1"/>
                  </a:solidFill>
                  <a:latin typeface="Arial Narrow" panose="020B0606020202030204" pitchFamily="34" charset="0"/>
                </a:rPr>
                <a:t>is_integer</a:t>
              </a:r>
              <a:r>
                <a:rPr lang="en-US" sz="1400" dirty="0">
                  <a:solidFill>
                    <a:schemeClr val="bg1"/>
                  </a:solidFill>
                  <a:latin typeface="Arial Narrow" panose="020B0606020202030204" pitchFamily="34" charset="0"/>
                </a:rPr>
                <a:t>(Value) -&gt; </a:t>
              </a:r>
              <a:r>
                <a:rPr lang="en-US" sz="1400" dirty="0" err="1">
                  <a:solidFill>
                    <a:schemeClr val="bg1"/>
                  </a:solidFill>
                  <a:latin typeface="Arial Narrow" panose="020B0606020202030204" pitchFamily="34" charset="0"/>
                </a:rPr>
                <a:t>io:format</a:t>
              </a:r>
              <a:r>
                <a:rPr lang="en-US" sz="1400" dirty="0">
                  <a:solidFill>
                    <a:schemeClr val="bg1"/>
                  </a:solidFill>
                  <a:latin typeface="Arial Narrow" panose="020B0606020202030204" pitchFamily="34" charset="0"/>
                </a:rPr>
                <a:t>("Received integer: ~</a:t>
              </a:r>
              <a:r>
                <a:rPr lang="en-US" sz="1400" dirty="0" err="1">
                  <a:solidFill>
                    <a:schemeClr val="bg1"/>
                  </a:solidFill>
                  <a:latin typeface="Arial Narrow" panose="020B0606020202030204" pitchFamily="34" charset="0"/>
                </a:rPr>
                <a:t>p~n</a:t>
              </a:r>
              <a:r>
                <a:rPr lang="en-US" sz="1400" dirty="0">
                  <a:solidFill>
                    <a:schemeClr val="bg1"/>
                  </a:solidFill>
                  <a:latin typeface="Arial Narrow" panose="020B0606020202030204" pitchFamily="34" charset="0"/>
                </a:rPr>
                <a:t>", [Value]);    </a:t>
              </a:r>
            </a:p>
            <a:p>
              <a:r>
                <a:rPr lang="en-US" sz="1400" dirty="0">
                  <a:solidFill>
                    <a:schemeClr val="bg1"/>
                  </a:solidFill>
                  <a:latin typeface="Arial Narrow" panose="020B0606020202030204" pitchFamily="34" charset="0"/>
                </a:rPr>
                <a:t>     {ok, Value} when </a:t>
              </a:r>
              <a:r>
                <a:rPr lang="en-US" sz="1400" dirty="0" err="1">
                  <a:solidFill>
                    <a:schemeClr val="bg1"/>
                  </a:solidFill>
                  <a:latin typeface="Arial Narrow" panose="020B0606020202030204" pitchFamily="34" charset="0"/>
                </a:rPr>
                <a:t>is_list</a:t>
              </a:r>
              <a:r>
                <a:rPr lang="en-US" sz="1400" dirty="0">
                  <a:solidFill>
                    <a:schemeClr val="bg1"/>
                  </a:solidFill>
                  <a:latin typeface="Arial Narrow" panose="020B0606020202030204" pitchFamily="34" charset="0"/>
                </a:rPr>
                <a:t>(Value) -&gt; </a:t>
              </a:r>
              <a:r>
                <a:rPr lang="en-US" sz="1400" dirty="0" err="1">
                  <a:solidFill>
                    <a:schemeClr val="bg1"/>
                  </a:solidFill>
                  <a:latin typeface="Arial Narrow" panose="020B0606020202030204" pitchFamily="34" charset="0"/>
                </a:rPr>
                <a:t>io:format</a:t>
              </a:r>
              <a:r>
                <a:rPr lang="en-US" sz="1400" dirty="0">
                  <a:solidFill>
                    <a:schemeClr val="bg1"/>
                  </a:solidFill>
                  <a:latin typeface="Arial Narrow" panose="020B0606020202030204" pitchFamily="34" charset="0"/>
                </a:rPr>
                <a:t>("Received list: ~</a:t>
              </a:r>
              <a:r>
                <a:rPr lang="en-US" sz="1400" dirty="0" err="1">
                  <a:solidFill>
                    <a:schemeClr val="bg1"/>
                  </a:solidFill>
                  <a:latin typeface="Arial Narrow" panose="020B0606020202030204" pitchFamily="34" charset="0"/>
                </a:rPr>
                <a:t>p~n</a:t>
              </a:r>
              <a:r>
                <a:rPr lang="en-US" sz="1400" dirty="0">
                  <a:solidFill>
                    <a:schemeClr val="bg1"/>
                  </a:solidFill>
                  <a:latin typeface="Arial Narrow" panose="020B0606020202030204" pitchFamily="34" charset="0"/>
                </a:rPr>
                <a:t>", [Value])</a:t>
              </a:r>
            </a:p>
            <a:p>
              <a:r>
                <a:rPr lang="en-US" sz="1400" dirty="0">
                  <a:solidFill>
                    <a:schemeClr val="bg1"/>
                  </a:solidFill>
                  <a:latin typeface="Arial Narrow" panose="020B0606020202030204" pitchFamily="34" charset="0"/>
                </a:rPr>
                <a:t>end.</a:t>
              </a:r>
            </a:p>
          </p:txBody>
        </p:sp>
      </p:grpSp>
    </p:spTree>
    <p:extLst>
      <p:ext uri="{BB962C8B-B14F-4D97-AF65-F5344CB8AC3E}">
        <p14:creationId xmlns:p14="http://schemas.microsoft.com/office/powerpoint/2010/main" val="351380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right)">
                                      <p:cBhvr>
                                        <p:cTn id="13" dur="500"/>
                                        <p:tgtEl>
                                          <p:spTgt spid="4"/>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right)">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1000"/>
                                        <p:tgtEl>
                                          <p:spTgt spid="12"/>
                                        </p:tgtEl>
                                      </p:cBhvr>
                                    </p:animEffect>
                                    <p:anim calcmode="lin" valueType="num">
                                      <p:cBhvr>
                                        <p:cTn id="27" dur="1000" fill="hold"/>
                                        <p:tgtEl>
                                          <p:spTgt spid="12"/>
                                        </p:tgtEl>
                                        <p:attrNameLst>
                                          <p:attrName>ppt_x</p:attrName>
                                        </p:attrNameLst>
                                      </p:cBhvr>
                                      <p:tavLst>
                                        <p:tav tm="0">
                                          <p:val>
                                            <p:strVal val="#ppt_x"/>
                                          </p:val>
                                        </p:tav>
                                        <p:tav tm="100000">
                                          <p:val>
                                            <p:strVal val="#ppt_x"/>
                                          </p:val>
                                        </p:tav>
                                      </p:tavLst>
                                    </p:anim>
                                    <p:anim calcmode="lin" valueType="num">
                                      <p:cBhvr>
                                        <p:cTn id="2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Subtitle 7">
            <a:extLst>
              <a:ext uri="{FF2B5EF4-FFF2-40B4-BE49-F238E27FC236}">
                <a16:creationId xmlns:a16="http://schemas.microsoft.com/office/drawing/2014/main" id="{B4FB1ACD-F573-4DDB-897E-C84FC6765CE5}"/>
              </a:ext>
            </a:extLst>
          </p:cNvPr>
          <p:cNvSpPr>
            <a:spLocks noGrp="1"/>
          </p:cNvSpPr>
          <p:nvPr>
            <p:ph type="subTitle" idx="1"/>
          </p:nvPr>
        </p:nvSpPr>
        <p:spPr>
          <a:xfrm>
            <a:off x="1981200" y="414867"/>
            <a:ext cx="4954250" cy="1913466"/>
          </a:xfrm>
        </p:spPr>
        <p:txBody>
          <a:bodyPr>
            <a:normAutofit lnSpcReduction="10000"/>
          </a:bodyPr>
          <a:lstStyle/>
          <a:p>
            <a:pPr algn="ctr"/>
            <a:r>
              <a:rPr lang="en-US" sz="4400" b="1" dirty="0">
                <a:solidFill>
                  <a:srgbClr val="002060"/>
                </a:solidFill>
                <a:latin typeface="Verdana" pitchFamily="34" charset="0"/>
                <a:ea typeface="Verdana" pitchFamily="34" charset="0"/>
                <a:cs typeface="Verdana" pitchFamily="34" charset="0"/>
              </a:rPr>
              <a:t>Erlang</a:t>
            </a:r>
            <a:br>
              <a:rPr lang="en-US" sz="4400" b="1" dirty="0">
                <a:solidFill>
                  <a:srgbClr val="002060"/>
                </a:solidFill>
                <a:latin typeface="Verdana" pitchFamily="34" charset="0"/>
                <a:ea typeface="Verdana" pitchFamily="34" charset="0"/>
                <a:cs typeface="Verdana" pitchFamily="34" charset="0"/>
              </a:rPr>
            </a:br>
            <a:r>
              <a:rPr lang="en-US" sz="4400" b="1" dirty="0">
                <a:solidFill>
                  <a:srgbClr val="002060"/>
                </a:solidFill>
                <a:latin typeface="Verdana" pitchFamily="34" charset="0"/>
                <a:ea typeface="Verdana" pitchFamily="34" charset="0"/>
                <a:cs typeface="Verdana" pitchFamily="34" charset="0"/>
              </a:rPr>
              <a:t>Processes and Concurrency</a:t>
            </a:r>
            <a:endParaRPr lang="en-US" sz="4400" dirty="0"/>
          </a:p>
        </p:txBody>
      </p:sp>
    </p:spTree>
    <p:extLst>
      <p:ext uri="{BB962C8B-B14F-4D97-AF65-F5344CB8AC3E}">
        <p14:creationId xmlns:p14="http://schemas.microsoft.com/office/powerpoint/2010/main" val="3237436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Valid Patterns for Receive clauses</a:t>
            </a:r>
          </a:p>
        </p:txBody>
      </p:sp>
      <p:sp>
        <p:nvSpPr>
          <p:cNvPr id="9" name="Content Placeholder 1"/>
          <p:cNvSpPr txBox="1">
            <a:spLocks/>
          </p:cNvSpPr>
          <p:nvPr/>
        </p:nvSpPr>
        <p:spPr>
          <a:xfrm>
            <a:off x="304800" y="3020098"/>
            <a:ext cx="8001000" cy="158881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200"/>
              </a:spcAft>
              <a:buNone/>
            </a:pPr>
            <a:r>
              <a:rPr lang="en-US" sz="14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timeout clause</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receive</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{start,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-&gt;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("Received start with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p~n</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Pid</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4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after 5000 </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-&gt;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("Timeout after 5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seconds~n</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end.</a:t>
            </a:r>
          </a:p>
        </p:txBody>
      </p:sp>
      <p:sp>
        <p:nvSpPr>
          <p:cNvPr id="11" name="Content Placeholder 1"/>
          <p:cNvSpPr txBox="1">
            <a:spLocks/>
          </p:cNvSpPr>
          <p:nvPr/>
        </p:nvSpPr>
        <p:spPr>
          <a:xfrm>
            <a:off x="459897" y="1219200"/>
            <a:ext cx="4112103" cy="169653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math() -&gt; receive</a:t>
            </a:r>
          </a:p>
          <a:p>
            <a:pPr marL="109728" indent="0">
              <a:spcBef>
                <a:spcPts val="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{add, X, Y}</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600"/>
              </a:spcBef>
              <a:spcAft>
                <a:spcPts val="0"/>
              </a:spcAft>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{sub, X, Y}</a:t>
            </a:r>
            <a:r>
              <a:rPr lang="en-US" sz="16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t>
            </a: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a:t>
            </a:r>
            <a:endPar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io:format</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("~p - ~p =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[X,Y,X-Y]),</a:t>
            </a:r>
          </a:p>
          <a:p>
            <a:pPr marL="109728" indent="0">
              <a:spcBef>
                <a:spcPts val="0"/>
              </a:spcBef>
              <a:spcAft>
                <a:spcPts val="0"/>
              </a:spcAft>
              <a:buNone/>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math()</a:t>
            </a:r>
          </a:p>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p:txBody>
      </p:sp>
      <p:sp>
        <p:nvSpPr>
          <p:cNvPr id="15" name="Content Placeholder 1">
            <a:extLst>
              <a:ext uri="{FF2B5EF4-FFF2-40B4-BE49-F238E27FC236}">
                <a16:creationId xmlns:a16="http://schemas.microsoft.com/office/drawing/2014/main" id="{70D0F51C-FC41-4379-B2E0-9B0347352832}"/>
              </a:ext>
            </a:extLst>
          </p:cNvPr>
          <p:cNvSpPr txBox="1">
            <a:spLocks/>
          </p:cNvSpPr>
          <p:nvPr/>
        </p:nvSpPr>
        <p:spPr>
          <a:xfrm>
            <a:off x="304800" y="4495800"/>
            <a:ext cx="8001000" cy="1676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200"/>
              </a:spcAft>
              <a:buNone/>
            </a:pPr>
            <a:r>
              <a:rPr lang="en-US" sz="14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wildcard… wont bind a variable</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receive</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{ok, _} -&gt;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("Received ok with some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value~n</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0"/>
              </a:spcBef>
              <a:spcAft>
                <a:spcPts val="200"/>
              </a:spcAft>
              <a:buNone/>
            </a:pPr>
            <a:r>
              <a:rPr lang="en-US" sz="14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_</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-&gt;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io:format</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("Received an unknown </a:t>
            </a:r>
            <a:r>
              <a:rPr lang="en-US" sz="14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message~n</a:t>
            </a: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109728" indent="0">
              <a:spcBef>
                <a:spcPts val="0"/>
              </a:spcBef>
              <a:spcAft>
                <a:spcPts val="200"/>
              </a:spcAft>
              <a:buNone/>
            </a:pPr>
            <a:r>
              <a:rPr lang="en-US" sz="14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end.</a:t>
            </a:r>
          </a:p>
        </p:txBody>
      </p:sp>
    </p:spTree>
    <p:extLst>
      <p:ext uri="{BB962C8B-B14F-4D97-AF65-F5344CB8AC3E}">
        <p14:creationId xmlns:p14="http://schemas.microsoft.com/office/powerpoint/2010/main" val="50130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Message matching example</a:t>
            </a:r>
          </a:p>
        </p:txBody>
      </p:sp>
      <p:sp>
        <p:nvSpPr>
          <p:cNvPr id="11" name="Content Placeholder 1"/>
          <p:cNvSpPr txBox="1">
            <a:spLocks/>
          </p:cNvSpPr>
          <p:nvPr/>
        </p:nvSpPr>
        <p:spPr>
          <a:xfrm>
            <a:off x="304801" y="1143000"/>
            <a:ext cx="8305800" cy="5486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a:t>
            </a:r>
            <a:r>
              <a:rPr lang="en-US" sz="16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-compile([</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spawn(fun() -&gt; loop(</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no_match</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  </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the server</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the traffic</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loop(ST)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("State changed to: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loop(</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 Val} when ST =:= match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("Matched data: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[Val]),</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loop(ST)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 -&gt;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msg1: {data, 42}~n"),    P ! {data, 42},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msg2: {set, match}~n"),  P ! {set, match},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(1000),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msg3: {data, 142}~n"),   P ! {data, 142},</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 </a:t>
            </a:r>
          </a:p>
        </p:txBody>
      </p:sp>
    </p:spTree>
    <p:extLst>
      <p:ext uri="{BB962C8B-B14F-4D97-AF65-F5344CB8AC3E}">
        <p14:creationId xmlns:p14="http://schemas.microsoft.com/office/powerpoint/2010/main" val="1318916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3257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3258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Message matching example</a:t>
            </a:r>
          </a:p>
        </p:txBody>
      </p:sp>
      <p:sp>
        <p:nvSpPr>
          <p:cNvPr id="11" name="Content Placeholder 1"/>
          <p:cNvSpPr txBox="1">
            <a:spLocks/>
          </p:cNvSpPr>
          <p:nvPr/>
        </p:nvSpPr>
        <p:spPr>
          <a:xfrm>
            <a:off x="304801" y="1143000"/>
            <a:ext cx="8305800" cy="5486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a:t>
            </a:r>
            <a:r>
              <a:rPr lang="en-US" sz="16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-compile([</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spawn(fun() -&gt; loop(</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no_match</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  </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the server</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the traffic</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loop(ST)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("State changed to: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loop(</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NewST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 Val} when ST =:= match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("Matched data: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[Val]),</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loop(ST)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send_msgs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 -&gt;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msg1: {data, 42}~n"),    P ! {data, 42},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msg2: {set, match}~n"),  P ! {set, match},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(1000),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("&gt;&gt;sending msg3: {data, 142}~n"),   P ! {data, 142},</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 </a:t>
            </a:r>
          </a:p>
        </p:txBody>
      </p:sp>
      <p:grpSp>
        <p:nvGrpSpPr>
          <p:cNvPr id="4" name="Group 3"/>
          <p:cNvGrpSpPr/>
          <p:nvPr/>
        </p:nvGrpSpPr>
        <p:grpSpPr>
          <a:xfrm>
            <a:off x="3276600" y="152400"/>
            <a:ext cx="5400675" cy="3124200"/>
            <a:chOff x="3276600" y="152400"/>
            <a:chExt cx="5400675" cy="3124200"/>
          </a:xfrm>
        </p:grpSpPr>
        <p:sp>
          <p:nvSpPr>
            <p:cNvPr id="2" name="Rounded Rectangle 1"/>
            <p:cNvSpPr/>
            <p:nvPr/>
          </p:nvSpPr>
          <p:spPr>
            <a:xfrm>
              <a:off x="3276600" y="152400"/>
              <a:ext cx="5400675" cy="3124200"/>
            </a:xfrm>
            <a:prstGeom prst="roundRect">
              <a:avLst/>
            </a:prstGeom>
            <a:solidFill>
              <a:schemeClr val="accent4">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581400" y="332440"/>
              <a:ext cx="4876800" cy="2751522"/>
            </a:xfrm>
            <a:prstGeom prst="rect">
              <a:avLst/>
            </a:prstGeom>
            <a:noFill/>
          </p:spPr>
          <p:txBody>
            <a:bodyPr wrap="square" rtlCol="0">
              <a:spAutoFit/>
            </a:bodyPr>
            <a:lstStyle/>
            <a:p>
              <a:pPr>
                <a:lnSpc>
                  <a:spcPct val="120000"/>
                </a:lnSpc>
              </a:pPr>
              <a:r>
                <a:rPr lang="en-US" b="1" dirty="0">
                  <a:solidFill>
                    <a:srgbClr val="B34D1F"/>
                  </a:solidFill>
                </a:rPr>
                <a:t>Output:  </a:t>
              </a:r>
              <a:r>
                <a:rPr lang="en-US" b="1" dirty="0" err="1">
                  <a:solidFill>
                    <a:srgbClr val="B34D1F"/>
                  </a:solidFill>
                </a:rPr>
                <a:t>msgs:start</a:t>
              </a:r>
              <a:r>
                <a:rPr lang="en-US" b="1" dirty="0">
                  <a:solidFill>
                    <a:srgbClr val="B34D1F"/>
                  </a:solidFill>
                </a:rPr>
                <a:t>().</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&gt;&gt;sending msg1: {data, 42}</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&gt;&gt;sending msg2: {</a:t>
              </a:r>
              <a:r>
                <a:rPr lang="en-US" dirty="0" err="1">
                  <a:solidFill>
                    <a:srgbClr val="B34D1F"/>
                  </a:solidFill>
                  <a:latin typeface="Cascadia Code" panose="020B0609020000020004" pitchFamily="49" charset="0"/>
                  <a:cs typeface="Cascadia Code" panose="020B0609020000020004" pitchFamily="49" charset="0"/>
                </a:rPr>
                <a:t>set_state</a:t>
              </a:r>
              <a:r>
                <a:rPr lang="en-US" dirty="0">
                  <a:solidFill>
                    <a:srgbClr val="B34D1F"/>
                  </a:solidFill>
                  <a:latin typeface="Cascadia Code" panose="020B0609020000020004" pitchFamily="49" charset="0"/>
                  <a:cs typeface="Cascadia Code" panose="020B0609020000020004" pitchFamily="49" charset="0"/>
                </a:rPr>
                <a:t>, match}</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State changed to: match</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Matched data: 42</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&gt;&gt;sending msg3: {data, 142}</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Matched data: 142</a:t>
              </a:r>
            </a:p>
            <a:p>
              <a:pPr>
                <a:lnSpc>
                  <a:spcPct val="120000"/>
                </a:lnSpc>
              </a:pPr>
              <a:r>
                <a:rPr lang="en-US" dirty="0">
                  <a:solidFill>
                    <a:srgbClr val="B34D1F"/>
                  </a:solidFill>
                  <a:latin typeface="Cascadia Code" panose="020B0609020000020004" pitchFamily="49" charset="0"/>
                  <a:cs typeface="Cascadia Code" panose="020B0609020000020004" pitchFamily="49" charset="0"/>
                </a:rPr>
                <a:t>ok</a:t>
              </a:r>
            </a:p>
          </p:txBody>
        </p:sp>
      </p:grpSp>
    </p:spTree>
    <p:extLst>
      <p:ext uri="{BB962C8B-B14F-4D97-AF65-F5344CB8AC3E}">
        <p14:creationId xmlns:p14="http://schemas.microsoft.com/office/powerpoint/2010/main" val="2606374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Registering PIDs  </a:t>
            </a:r>
            <a:r>
              <a:rPr lang="en-US" sz="1800" b="1" i="1" dirty="0">
                <a:solidFill>
                  <a:srgbClr val="C00000"/>
                </a:solidFill>
                <a:latin typeface="Arial" panose="020B0604020202020204" pitchFamily="34" charset="0"/>
                <a:cs typeface="Arial" panose="020B0604020202020204" pitchFamily="34" charset="0"/>
              </a:rPr>
              <a:t>( ref module </a:t>
            </a:r>
            <a:r>
              <a:rPr lang="en-US" sz="1800" b="1" i="1" dirty="0" err="1">
                <a:solidFill>
                  <a:srgbClr val="C00000"/>
                </a:solidFill>
                <a:latin typeface="Arial" panose="020B0604020202020204" pitchFamily="34" charset="0"/>
                <a:cs typeface="Arial" panose="020B0604020202020204" pitchFamily="34" charset="0"/>
              </a:rPr>
              <a:t>serv_recv.erl</a:t>
            </a:r>
            <a:r>
              <a:rPr lang="en-US" sz="1800" b="1" i="1" dirty="0">
                <a:solidFill>
                  <a:srgbClr val="C00000"/>
                </a:solidFill>
                <a:latin typeface="Arial" panose="020B0604020202020204" pitchFamily="34" charset="0"/>
                <a:cs typeface="Arial" panose="020B0604020202020204" pitchFamily="34" charset="0"/>
              </a:rPr>
              <a:t> )</a:t>
            </a:r>
            <a:endParaRPr lang="en-US" sz="2400" b="1" i="1" dirty="0">
              <a:solidFill>
                <a:srgbClr val="C00000"/>
              </a:solidFill>
              <a:latin typeface="Arial" panose="020B0604020202020204" pitchFamily="34" charset="0"/>
              <a:cs typeface="Arial" panose="020B0604020202020204" pitchFamily="34" charset="0"/>
            </a:endParaRPr>
          </a:p>
        </p:txBody>
      </p:sp>
      <p:sp>
        <p:nvSpPr>
          <p:cNvPr id="7" name="Content Placeholder 1">
            <a:extLst>
              <a:ext uri="{FF2B5EF4-FFF2-40B4-BE49-F238E27FC236}">
                <a16:creationId xmlns:a16="http://schemas.microsoft.com/office/drawing/2014/main" id="{F0B134DF-D6B2-44FF-B2B7-0D7D5CA7EDB4}"/>
              </a:ext>
            </a:extLst>
          </p:cNvPr>
          <p:cNvSpPr txBox="1">
            <a:spLocks/>
          </p:cNvSpPr>
          <p:nvPr/>
        </p:nvSpPr>
        <p:spPr>
          <a:xfrm>
            <a:off x="298730" y="1447799"/>
            <a:ext cx="8063881" cy="48006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rPr>
              <a:t>A process can be registered using the </a:t>
            </a:r>
            <a:r>
              <a:rPr kumimoji="0" lang="en-US" sz="1400" b="0" i="0" u="none" strike="noStrike" kern="1200" cap="none" spc="0" normalizeH="0" baseline="0" noProof="0" dirty="0">
                <a:ln>
                  <a:noFill/>
                </a:ln>
                <a:solidFill>
                  <a:srgbClr val="0070C0"/>
                </a:solidFill>
                <a:effectLst/>
                <a:uLnTx/>
                <a:uFillTx/>
                <a:latin typeface="Bahnschrift" panose="020B0502040204020203" pitchFamily="34" charset="0"/>
                <a:ea typeface="Cascadia Code" panose="020B0609020000020004" pitchFamily="49" charset="0"/>
                <a:cs typeface="Cascadia Mono" panose="020B0609020000020004" pitchFamily="49" charset="0"/>
              </a:rPr>
              <a:t>register/2</a:t>
            </a:r>
            <a:r>
              <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rPr>
              <a:t> function. </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kumimoji="0" lang="en-US" sz="8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rPr>
              <a:t>The first argument is an atom (the name you want to associate with the process), and the second argument is the PID of the process.</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kumimoji="0" lang="en-US" sz="9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400" noProof="0" dirty="0">
                <a:solidFill>
                  <a:prstClr val="black"/>
                </a:solidFill>
                <a:latin typeface="Bahnschrift" panose="020B0502040204020203" pitchFamily="34" charset="0"/>
                <a:ea typeface="Cascadia Code" panose="020B0609020000020004" pitchFamily="49" charset="0"/>
                <a:cs typeface="Cascadia Mono" panose="020B0609020000020004" pitchFamily="49" charset="0"/>
              </a:rPr>
              <a:t>It is a “</a:t>
            </a:r>
            <a:r>
              <a:rPr lang="en-US" sz="1400" noProof="0" dirty="0" err="1">
                <a:solidFill>
                  <a:prstClr val="black"/>
                </a:solidFill>
                <a:latin typeface="Bahnschrift" panose="020B0502040204020203" pitchFamily="34" charset="0"/>
                <a:ea typeface="Cascadia Code" panose="020B0609020000020004" pitchFamily="49" charset="0"/>
                <a:cs typeface="Cascadia Mono" panose="020B0609020000020004" pitchFamily="49" charset="0"/>
              </a:rPr>
              <a:t>globa</a:t>
            </a:r>
            <a:r>
              <a:rPr lang="en-US" sz="1400" dirty="0">
                <a:solidFill>
                  <a:prstClr val="black"/>
                </a:solidFill>
                <a:latin typeface="Bahnschrift" panose="020B0502040204020203" pitchFamily="34" charset="0"/>
                <a:ea typeface="Cascadia Code" panose="020B0609020000020004" pitchFamily="49" charset="0"/>
                <a:cs typeface="Cascadia Mono" panose="020B0609020000020004" pitchFamily="49" charset="0"/>
              </a:rPr>
              <a:t>l” mapping of atoms to PIDs.</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kumimoji="0" lang="en-US" b="0" i="0" u="none" strike="noStrike" kern="1200" cap="none" spc="0" normalizeH="0" baseline="0" noProof="0" dirty="0">
              <a:ln>
                <a:noFill/>
              </a:ln>
              <a:solidFill>
                <a:prstClr val="black"/>
              </a:solidFill>
              <a:effectLst/>
              <a:uLnTx/>
              <a:uFillTx/>
              <a:latin typeface="Bahnschrift" panose="020B0502040204020203" pitchFamily="34" charset="0"/>
              <a:ea typeface="Cascadia Code" panose="020B0609020000020004" pitchFamily="49" charset="0"/>
              <a:cs typeface="Cascadia Mono"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PP = spawn(</a:t>
            </a:r>
            <a:r>
              <a:rPr kumimoji="0" lang="en-US" sz="1200" b="0" i="0" u="none" strike="noStrike" kern="1200" cap="none" spc="0" normalizeH="0" baseline="0" noProof="0" dirty="0" err="1">
                <a:ln>
                  <a:noFill/>
                </a:ln>
                <a:solidFill>
                  <a:srgbClr val="0070C0"/>
                </a:solidFill>
                <a:effectLst/>
                <a:uLnTx/>
                <a:uFillTx/>
                <a:latin typeface="Consolas" panose="020B0609020204030204" pitchFamily="49" charset="0"/>
                <a:ea typeface="Cascadia Code" panose="020B0609020000020004" pitchFamily="49" charset="0"/>
                <a:cs typeface="Cascadia Code Light" panose="020B0609020000020004" pitchFamily="49" charset="0"/>
              </a:rPr>
              <a:t>serv_recv</a:t>
            </a:r>
            <a:r>
              <a:rPr kumimoji="0" lang="en-US" sz="1200" b="0" i="0" u="none" strike="noStrike" kern="1200" cap="none" spc="0" normalizeH="0" baseline="0" noProof="0" dirty="0" err="1">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,serve</a:t>
            </a:r>
            <a:r>
              <a:rPr kumimoji="0" lang="en-US" sz="1200" b="0" i="0" u="none" strike="noStrike" kern="1200" cap="none" spc="0" normalizeH="0" baseline="0" noProof="0" dirty="0">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 </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prstClr val="black"/>
                </a:solidFill>
                <a:latin typeface="Consolas" panose="020B0609020204030204" pitchFamily="49" charset="0"/>
                <a:ea typeface="Cascadia Code" panose="020B0609020000020004" pitchFamily="49" charset="0"/>
                <a:cs typeface="Cascadia Code Light" panose="020B0609020000020004" pitchFamily="49" charset="0"/>
              </a:rPr>
              <a:t>PP.</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PP ! </a:t>
            </a:r>
            <a:r>
              <a:rPr lang="en-US" sz="1200" dirty="0">
                <a:solidFill>
                  <a:prstClr val="black"/>
                </a:solidFill>
                <a:latin typeface="Consolas" panose="020B0609020204030204" pitchFamily="49" charset="0"/>
                <a:ea typeface="Cascadia Code" panose="020B0609020000020004" pitchFamily="49" charset="0"/>
                <a:cs typeface="Cascadia Code Light" panose="020B0609020000020004" pitchFamily="49" charset="0"/>
              </a:rPr>
              <a:t>h</a:t>
            </a:r>
            <a:r>
              <a:rPr kumimoji="0" lang="en-US" sz="1200" b="0" i="0" u="none" strike="noStrike" kern="1200" cap="none" spc="0" normalizeH="0" baseline="0" noProof="0" dirty="0" err="1">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owdy</a:t>
            </a:r>
            <a:r>
              <a:rPr kumimoji="0" lang="en-US" sz="1200" b="0" i="0" u="none" strike="noStrike" kern="1200" cap="none" spc="0" normalizeH="0" baseline="0" noProof="0" dirty="0">
                <a:ln>
                  <a:noFill/>
                </a:ln>
                <a:solidFill>
                  <a:prstClr val="black"/>
                </a:solidFill>
                <a:effectLst/>
                <a:uLnTx/>
                <a:uFillTx/>
                <a:latin typeface="Consolas" panose="020B0609020204030204" pitchFamily="49" charset="0"/>
                <a:ea typeface="Cascadia Code" panose="020B0609020000020004" pitchFamily="49" charset="0"/>
                <a:cs typeface="Cascadia Code Light" panose="020B0609020000020004" pitchFamily="49" charset="0"/>
              </a:rPr>
              <a:t>.</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prstClr val="black"/>
                </a:solidFill>
                <a:latin typeface="Consolas" panose="020B0609020204030204" pitchFamily="49" charset="0"/>
                <a:ea typeface="Cascadia Code" panose="020B0609020000020004" pitchFamily="49" charset="0"/>
                <a:cs typeface="Cascadia Code Light" panose="020B0609020000020004" pitchFamily="49" charset="0"/>
              </a:rPr>
              <a:t>&lt;0.123.0&gt; ! howdy.  </a:t>
            </a:r>
            <a:r>
              <a:rPr lang="en-US" sz="120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 use the real PID for PP, and also a fake one</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kumimoji="0" lang="en-US" sz="800" b="0" i="0" u="none" strike="noStrike" kern="1200" cap="none" spc="0" normalizeH="0" baseline="0" noProof="0" dirty="0">
              <a:ln>
                <a:noFill/>
              </a:ln>
              <a:solidFill>
                <a:srgbClr val="0070C0"/>
              </a:solidFill>
              <a:effectLst/>
              <a:uLnTx/>
              <a:uFillTx/>
              <a:latin typeface="Consolas" panose="020B0609020204030204" pitchFamily="49" charset="0"/>
              <a:ea typeface="Cascadia Code" panose="020B0609020000020004" pitchFamily="49" charset="0"/>
              <a:cs typeface="Cascadia Code Light"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register(</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 PP).</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r</a:t>
            </a:r>
            <a:r>
              <a:rPr kumimoji="0" lang="en-US" sz="1200" b="0" i="0" u="none" strike="noStrike" kern="1200" cap="none" spc="0" normalizeH="0" baseline="0" noProof="0" dirty="0" err="1">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egister</a:t>
            </a:r>
            <a:r>
              <a:rPr kumimoji="0" lang="en-US" sz="1200" b="0" i="0" u="none" strike="noStrike" kern="1200" cap="none" spc="0" normalizeH="0" baseline="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(exs2,</a:t>
            </a:r>
            <a:r>
              <a:rPr kumimoji="0" lang="en-US" sz="1200" b="0" i="0" u="none" strike="noStrike" kern="1200" cap="none" spc="0" normalizeH="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 </a:t>
            </a:r>
            <a:r>
              <a:rPr kumimoji="0" lang="en-US" sz="1200" b="0" i="0" u="none" strike="noStrike" kern="1200" cap="none" spc="0" normalizeH="0" baseline="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&lt;0.123.0&gt;). </a:t>
            </a:r>
            <a:r>
              <a:rPr kumimoji="0" lang="en-US" sz="1200" b="0" i="0" u="none" strike="noStrike" kern="1200" cap="none" spc="0" normalizeH="0" baseline="0" noProof="0" dirty="0">
                <a:ln>
                  <a:noFill/>
                </a:ln>
                <a:solidFill>
                  <a:srgbClr val="0070C0"/>
                </a:solidFill>
                <a:effectLst/>
                <a:uLnTx/>
                <a:uFillTx/>
                <a:latin typeface="Consolas" panose="020B0609020204030204" pitchFamily="49" charset="0"/>
                <a:ea typeface="Cascadia Code" panose="020B0609020000020004" pitchFamily="49" charset="0"/>
                <a:cs typeface="Cascadia Code Light" panose="020B0609020000020004" pitchFamily="49" charset="0"/>
              </a:rPr>
              <a:t>% alternate form</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kumimoji="0" lang="en-US" sz="800" b="0" i="0" u="none" strike="noStrike" kern="1200" cap="none" spc="0" normalizeH="0" baseline="0" noProof="0" dirty="0">
              <a:ln>
                <a:noFill/>
              </a:ln>
              <a:solidFill>
                <a:srgbClr val="0070C0"/>
              </a:solidFill>
              <a:effectLst/>
              <a:uLnTx/>
              <a:uFillTx/>
              <a:latin typeface="Consolas" panose="020B0609020204030204" pitchFamily="49" charset="0"/>
              <a:ea typeface="Cascadia Code" panose="020B0609020000020004" pitchFamily="49" charset="0"/>
              <a:cs typeface="Cascadia Code Light"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w</a:t>
            </a:r>
            <a:r>
              <a:rPr lang="en-US" sz="1200" noProof="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hereis</a:t>
            </a:r>
            <a:r>
              <a:rPr lang="en-US" sz="1200" noProof="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r>
              <a:rPr lang="en-US" sz="1200" noProof="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noProof="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endParaRPr kumimoji="0" lang="en-US" sz="1200" b="0" i="0" u="none" strike="noStrike" kern="1200" cap="none" spc="0" normalizeH="0" baseline="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200" b="0" i="0" u="none" strike="noStrike" kern="1200" cap="none" spc="0" normalizeH="0" baseline="0" noProof="0" dirty="0" err="1">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exs</a:t>
            </a:r>
            <a:r>
              <a:rPr kumimoji="0" lang="en-US" sz="1200" b="0" i="0" u="none" strike="noStrike" kern="1200" cap="none" spc="0" normalizeH="0" baseline="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whereis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 ! hello.</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a:t>
            </a:r>
            <a:r>
              <a:rPr kumimoji="0" lang="en-US" sz="1200" b="0" i="0" u="none" strike="noStrike" kern="1200" cap="none" spc="0" normalizeH="0" baseline="0" noProof="0" dirty="0" err="1">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xs</a:t>
            </a:r>
            <a:r>
              <a:rPr kumimoji="0" lang="en-US" sz="1200" b="0" i="0" u="none" strike="noStrike" kern="1200" cap="none" spc="0" normalizeH="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 ! hello.</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endParaRPr lang="en-US" sz="800" baseline="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exit(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exs,normal</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           </a:t>
            </a:r>
            <a:r>
              <a:rPr lang="en-US" sz="120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 wont work</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exit(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whereis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),normal).  </a:t>
            </a:r>
            <a:r>
              <a:rPr lang="en-US" sz="120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 ignored by </a:t>
            </a:r>
            <a:r>
              <a:rPr lang="en-US" sz="1200" dirty="0" err="1">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exs</a:t>
            </a:r>
            <a:endParaRPr lang="en-US" sz="120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endParaRP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exit(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whereis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 stop). </a:t>
            </a:r>
            <a:r>
              <a:rPr lang="en-US" sz="120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  % ends the process… also unregisters it</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u</a:t>
            </a:r>
            <a:r>
              <a:rPr kumimoji="0" lang="en-US" sz="1200" b="0" i="0" u="none" strike="noStrike" kern="1200" cap="none" spc="0" normalizeH="0" noProof="0" dirty="0" err="1">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nregister</a:t>
            </a:r>
            <a:r>
              <a:rPr kumimoji="0" lang="en-US" sz="1200" b="0" i="0" u="none" strike="noStrike" kern="1200" cap="none" spc="0" normalizeH="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a:t>
            </a:r>
            <a:r>
              <a:rPr kumimoji="0" lang="en-US" sz="1200" b="0" i="0" u="none" strike="noStrike" kern="1200" cap="none" spc="0" normalizeH="0" noProof="0" dirty="0" err="1">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exs</a:t>
            </a:r>
            <a:r>
              <a:rPr kumimoji="0" lang="en-US" sz="1200" b="0" i="0" u="none" strike="noStrike" kern="1200" cap="none" spc="0" normalizeH="0" noProof="0" dirty="0">
                <a:ln>
                  <a:noFill/>
                </a:ln>
                <a:solidFill>
                  <a:schemeClr val="bg1">
                    <a:lumMod val="85000"/>
                    <a:lumOff val="15000"/>
                  </a:schemeClr>
                </a:solidFill>
                <a:effectLst/>
                <a:uLnTx/>
                <a:uFillTx/>
                <a:latin typeface="Consolas" panose="020B0609020204030204" pitchFamily="49" charset="0"/>
                <a:ea typeface="Cascadia Code" panose="020B0609020000020004" pitchFamily="49" charset="0"/>
                <a:cs typeface="Cascadia Code Light" panose="020B0609020000020004" pitchFamily="49" charset="0"/>
              </a:rPr>
              <a:t>).</a:t>
            </a:r>
          </a:p>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lang="en-US" sz="120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w</a:t>
            </a:r>
            <a:r>
              <a:rPr lang="en-US" sz="1200" baseline="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hereis</a:t>
            </a:r>
            <a:r>
              <a:rPr lang="en-US" sz="1200" baseline="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a:t>
            </a:r>
            <a:r>
              <a:rPr lang="en-US" sz="1200" baseline="0" dirty="0" err="1">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exs</a:t>
            </a:r>
            <a:r>
              <a:rPr lang="en-US" sz="1200" baseline="0" dirty="0">
                <a:solidFill>
                  <a:schemeClr val="bg1">
                    <a:lumMod val="85000"/>
                    <a:lumOff val="15000"/>
                  </a:schemeClr>
                </a:solidFill>
                <a:latin typeface="Consolas" panose="020B0609020204030204" pitchFamily="49" charset="0"/>
                <a:ea typeface="Cascadia Code" panose="020B0609020000020004" pitchFamily="49" charset="0"/>
                <a:cs typeface="Cascadia Code Light" panose="020B0609020000020004" pitchFamily="49" charset="0"/>
              </a:rPr>
              <a:t>).               </a:t>
            </a:r>
            <a:r>
              <a:rPr lang="en-US" sz="1200" baseline="0" dirty="0">
                <a:solidFill>
                  <a:srgbClr val="0070C0"/>
                </a:solidFill>
                <a:latin typeface="Consolas" panose="020B0609020204030204" pitchFamily="49" charset="0"/>
                <a:ea typeface="Cascadia Code" panose="020B0609020000020004" pitchFamily="49" charset="0"/>
                <a:cs typeface="Cascadia Code Light" panose="020B0609020000020004" pitchFamily="49" charset="0"/>
              </a:rPr>
              <a:t>% undefined</a:t>
            </a:r>
            <a:endParaRPr kumimoji="0" lang="en-US" sz="1400" b="0" i="0" u="none" strike="noStrike" kern="1200" cap="none" spc="0" normalizeH="0" baseline="0" noProof="0" dirty="0">
              <a:ln>
                <a:noFill/>
              </a:ln>
              <a:solidFill>
                <a:srgbClr val="0070C0"/>
              </a:solidFill>
              <a:effectLst/>
              <a:uLnTx/>
              <a:uFillTx/>
              <a:latin typeface="Consolas" panose="020B0609020204030204" pitchFamily="49" charset="0"/>
              <a:ea typeface="Cascadia Code" panose="020B0609020000020004" pitchFamily="49" charset="0"/>
              <a:cs typeface="Cascadia Code Light" panose="020B0609020000020004" pitchFamily="49" charset="0"/>
            </a:endParaRPr>
          </a:p>
        </p:txBody>
      </p:sp>
      <p:sp>
        <p:nvSpPr>
          <p:cNvPr id="9" name="Content Placeholder 1">
            <a:extLst>
              <a:ext uri="{FF2B5EF4-FFF2-40B4-BE49-F238E27FC236}">
                <a16:creationId xmlns:a16="http://schemas.microsoft.com/office/drawing/2014/main" id="{49C679DC-A98F-4671-8FE5-8BAFE94C44EA}"/>
              </a:ext>
            </a:extLst>
          </p:cNvPr>
          <p:cNvSpPr txBox="1">
            <a:spLocks/>
          </p:cNvSpPr>
          <p:nvPr/>
        </p:nvSpPr>
        <p:spPr>
          <a:xfrm>
            <a:off x="298731" y="1106754"/>
            <a:ext cx="8063881" cy="34104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1800" b="0" i="0" u="none" strike="noStrike" kern="1200" cap="none" spc="0" normalizeH="0" baseline="0" noProof="0" dirty="0">
                <a:ln>
                  <a:noFill/>
                </a:ln>
                <a:solidFill>
                  <a:srgbClr val="BE442C"/>
                </a:solidFill>
                <a:effectLst/>
                <a:uLnTx/>
                <a:uFillTx/>
                <a:latin typeface="Bahnschrift" panose="020B0502040204020203" pitchFamily="34" charset="0"/>
                <a:ea typeface="Cascadia Code" panose="020B0609020000020004" pitchFamily="49" charset="0"/>
                <a:cs typeface="Cascadia Mono" panose="020B0609020000020004" pitchFamily="49" charset="0"/>
              </a:rPr>
              <a:t>Kind of a violation of “no global shared memory”</a:t>
            </a:r>
            <a:endParaRPr kumimoji="0" lang="en-US" sz="1800" b="0" i="1" u="none" strike="noStrike" kern="1200" cap="none" spc="0" normalizeH="0" baseline="0" noProof="0" dirty="0">
              <a:ln>
                <a:noFill/>
              </a:ln>
              <a:solidFill>
                <a:srgbClr val="BE442C"/>
              </a:solidFill>
              <a:effectLst/>
              <a:uLnTx/>
              <a:uFillTx/>
              <a:latin typeface="Bahnschrift" panose="020B0502040204020203" pitchFamily="34" charset="0"/>
              <a:ea typeface="Cascadia Code"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67432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animEffect transition="in" filter="fade">
                                      <p:cBhvr>
                                        <p:cTn id="11" dur="500"/>
                                        <p:tgtEl>
                                          <p:spTgt spid="7">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animEffect transition="in" filter="fade">
                                      <p:cBhvr>
                                        <p:cTn id="15" dur="500"/>
                                        <p:tgtEl>
                                          <p:spTgt spid="7">
                                            <p:txEl>
                                              <p:pRg st="4" end="4"/>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animEffect transition="in" filter="fade">
                                      <p:cBhvr>
                                        <p:cTn id="19" dur="500"/>
                                        <p:tgtEl>
                                          <p:spTgt spid="7">
                                            <p:txEl>
                                              <p:pRg st="6" end="6"/>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Effect transition="in" filter="fade">
                                      <p:cBhvr>
                                        <p:cTn id="23" dur="500"/>
                                        <p:tgtEl>
                                          <p:spTgt spid="7">
                                            <p:txEl>
                                              <p:pRg st="7" end="7"/>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Effect transition="in" filter="fade">
                                      <p:cBhvr>
                                        <p:cTn id="27" dur="500"/>
                                        <p:tgtEl>
                                          <p:spTgt spid="7">
                                            <p:txEl>
                                              <p:pRg st="8" end="8"/>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animEffect transition="in" filter="fade">
                                      <p:cBhvr>
                                        <p:cTn id="31" dur="500"/>
                                        <p:tgtEl>
                                          <p:spTgt spid="7">
                                            <p:txEl>
                                              <p:pRg st="9" end="9"/>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7">
                                            <p:txEl>
                                              <p:pRg st="11" end="11"/>
                                            </p:txEl>
                                          </p:spTgt>
                                        </p:tgtEl>
                                        <p:attrNameLst>
                                          <p:attrName>style.visibility</p:attrName>
                                        </p:attrNameLst>
                                      </p:cBhvr>
                                      <p:to>
                                        <p:strVal val="visible"/>
                                      </p:to>
                                    </p:set>
                                    <p:animEffect transition="in" filter="fade">
                                      <p:cBhvr>
                                        <p:cTn id="35" dur="500"/>
                                        <p:tgtEl>
                                          <p:spTgt spid="7">
                                            <p:txEl>
                                              <p:pRg st="11" end="11"/>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7">
                                            <p:txEl>
                                              <p:pRg st="12" end="12"/>
                                            </p:txEl>
                                          </p:spTgt>
                                        </p:tgtEl>
                                        <p:attrNameLst>
                                          <p:attrName>style.visibility</p:attrName>
                                        </p:attrNameLst>
                                      </p:cBhvr>
                                      <p:to>
                                        <p:strVal val="visible"/>
                                      </p:to>
                                    </p:set>
                                    <p:animEffect transition="in" filter="fade">
                                      <p:cBhvr>
                                        <p:cTn id="39" dur="500"/>
                                        <p:tgtEl>
                                          <p:spTgt spid="7">
                                            <p:txEl>
                                              <p:pRg st="12" end="12"/>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7">
                                            <p:txEl>
                                              <p:pRg st="14" end="14"/>
                                            </p:txEl>
                                          </p:spTgt>
                                        </p:tgtEl>
                                        <p:attrNameLst>
                                          <p:attrName>style.visibility</p:attrName>
                                        </p:attrNameLst>
                                      </p:cBhvr>
                                      <p:to>
                                        <p:strVal val="visible"/>
                                      </p:to>
                                    </p:set>
                                    <p:animEffect transition="in" filter="fade">
                                      <p:cBhvr>
                                        <p:cTn id="43" dur="500"/>
                                        <p:tgtEl>
                                          <p:spTgt spid="7">
                                            <p:txEl>
                                              <p:pRg st="14" end="14"/>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7">
                                            <p:txEl>
                                              <p:pRg st="15" end="15"/>
                                            </p:txEl>
                                          </p:spTgt>
                                        </p:tgtEl>
                                        <p:attrNameLst>
                                          <p:attrName>style.visibility</p:attrName>
                                        </p:attrNameLst>
                                      </p:cBhvr>
                                      <p:to>
                                        <p:strVal val="visible"/>
                                      </p:to>
                                    </p:set>
                                    <p:animEffect transition="in" filter="fade">
                                      <p:cBhvr>
                                        <p:cTn id="47" dur="500"/>
                                        <p:tgtEl>
                                          <p:spTgt spid="7">
                                            <p:txEl>
                                              <p:pRg st="15" end="15"/>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7">
                                            <p:txEl>
                                              <p:pRg st="16" end="16"/>
                                            </p:txEl>
                                          </p:spTgt>
                                        </p:tgtEl>
                                        <p:attrNameLst>
                                          <p:attrName>style.visibility</p:attrName>
                                        </p:attrNameLst>
                                      </p:cBhvr>
                                      <p:to>
                                        <p:strVal val="visible"/>
                                      </p:to>
                                    </p:set>
                                    <p:animEffect transition="in" filter="fade">
                                      <p:cBhvr>
                                        <p:cTn id="51" dur="500"/>
                                        <p:tgtEl>
                                          <p:spTgt spid="7">
                                            <p:txEl>
                                              <p:pRg st="16" end="16"/>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7">
                                            <p:txEl>
                                              <p:pRg st="17" end="17"/>
                                            </p:txEl>
                                          </p:spTgt>
                                        </p:tgtEl>
                                        <p:attrNameLst>
                                          <p:attrName>style.visibility</p:attrName>
                                        </p:attrNameLst>
                                      </p:cBhvr>
                                      <p:to>
                                        <p:strVal val="visible"/>
                                      </p:to>
                                    </p:set>
                                    <p:animEffect transition="in" filter="fade">
                                      <p:cBhvr>
                                        <p:cTn id="55" dur="500"/>
                                        <p:tgtEl>
                                          <p:spTgt spid="7">
                                            <p:txEl>
                                              <p:pRg st="17" end="17"/>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7">
                                            <p:txEl>
                                              <p:pRg st="19" end="19"/>
                                            </p:txEl>
                                          </p:spTgt>
                                        </p:tgtEl>
                                        <p:attrNameLst>
                                          <p:attrName>style.visibility</p:attrName>
                                        </p:attrNameLst>
                                      </p:cBhvr>
                                      <p:to>
                                        <p:strVal val="visible"/>
                                      </p:to>
                                    </p:set>
                                    <p:animEffect transition="in" filter="fade">
                                      <p:cBhvr>
                                        <p:cTn id="59" dur="500"/>
                                        <p:tgtEl>
                                          <p:spTgt spid="7">
                                            <p:txEl>
                                              <p:pRg st="19" end="19"/>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7">
                                            <p:txEl>
                                              <p:pRg st="20" end="20"/>
                                            </p:txEl>
                                          </p:spTgt>
                                        </p:tgtEl>
                                        <p:attrNameLst>
                                          <p:attrName>style.visibility</p:attrName>
                                        </p:attrNameLst>
                                      </p:cBhvr>
                                      <p:to>
                                        <p:strVal val="visible"/>
                                      </p:to>
                                    </p:set>
                                    <p:animEffect transition="in" filter="fade">
                                      <p:cBhvr>
                                        <p:cTn id="63" dur="500"/>
                                        <p:tgtEl>
                                          <p:spTgt spid="7">
                                            <p:txEl>
                                              <p:pRg st="20" end="20"/>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7">
                                            <p:txEl>
                                              <p:pRg st="21" end="21"/>
                                            </p:txEl>
                                          </p:spTgt>
                                        </p:tgtEl>
                                        <p:attrNameLst>
                                          <p:attrName>style.visibility</p:attrName>
                                        </p:attrNameLst>
                                      </p:cBhvr>
                                      <p:to>
                                        <p:strVal val="visible"/>
                                      </p:to>
                                    </p:set>
                                    <p:animEffect transition="in" filter="fade">
                                      <p:cBhvr>
                                        <p:cTn id="67" dur="500"/>
                                        <p:tgtEl>
                                          <p:spTgt spid="7">
                                            <p:txEl>
                                              <p:pRg st="21" end="21"/>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7">
                                            <p:txEl>
                                              <p:pRg st="22" end="22"/>
                                            </p:txEl>
                                          </p:spTgt>
                                        </p:tgtEl>
                                        <p:attrNameLst>
                                          <p:attrName>style.visibility</p:attrName>
                                        </p:attrNameLst>
                                      </p:cBhvr>
                                      <p:to>
                                        <p:strVal val="visible"/>
                                      </p:to>
                                    </p:set>
                                    <p:animEffect transition="in" filter="fade">
                                      <p:cBhvr>
                                        <p:cTn id="71" dur="500"/>
                                        <p:tgtEl>
                                          <p:spTgt spid="7">
                                            <p:txEl>
                                              <p:pRg st="22" end="22"/>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7">
                                            <p:txEl>
                                              <p:pRg st="23" end="23"/>
                                            </p:txEl>
                                          </p:spTgt>
                                        </p:tgtEl>
                                        <p:attrNameLst>
                                          <p:attrName>style.visibility</p:attrName>
                                        </p:attrNameLst>
                                      </p:cBhvr>
                                      <p:to>
                                        <p:strVal val="visible"/>
                                      </p:to>
                                    </p:set>
                                    <p:animEffect transition="in" filter="fade">
                                      <p:cBhvr>
                                        <p:cTn id="75" dur="500"/>
                                        <p:tgtEl>
                                          <p:spTgt spid="7">
                                            <p:txEl>
                                              <p:pRg st="23" end="23"/>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9">
                                            <p:txEl>
                                              <p:pRg st="0" end="0"/>
                                            </p:txEl>
                                          </p:spTgt>
                                        </p:tgtEl>
                                        <p:attrNameLst>
                                          <p:attrName>style.visibility</p:attrName>
                                        </p:attrNameLst>
                                      </p:cBhvr>
                                      <p:to>
                                        <p:strVal val="visible"/>
                                      </p:to>
                                    </p:set>
                                    <p:animEffect transition="in" filter="fade">
                                      <p:cBhvr>
                                        <p:cTn id="79"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Send always succeeds</a:t>
            </a:r>
          </a:p>
        </p:txBody>
      </p:sp>
      <p:sp>
        <p:nvSpPr>
          <p:cNvPr id="12" name="Content Placeholder 1"/>
          <p:cNvSpPr txBox="1">
            <a:spLocks/>
          </p:cNvSpPr>
          <p:nvPr/>
        </p:nvSpPr>
        <p:spPr>
          <a:xfrm>
            <a:off x="304801" y="1219199"/>
            <a:ext cx="8229599" cy="525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Look at module “</a:t>
            </a:r>
            <a:r>
              <a:rPr lang="en-US" sz="1800" b="1" dirty="0" err="1">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spaw.erl</a:t>
            </a: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-module(</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spaw</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-compile([</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export_all</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loop() -&gt; receive MM -&gt;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io:format</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("got: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p~n</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[MM]) end, loop().</a:t>
            </a:r>
          </a:p>
          <a:p>
            <a:pPr marL="91440" indent="0">
              <a:spcBef>
                <a:spcPts val="2400"/>
              </a:spcBef>
              <a:buClrTx/>
              <a:buNone/>
            </a:pP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Run the </a:t>
            </a:r>
            <a:r>
              <a:rPr lang="en-US" sz="1800" b="1" dirty="0" err="1">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erl</a:t>
            </a: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 shell and try these:</a:t>
            </a: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PP = spawn(</a:t>
            </a:r>
            <a:r>
              <a:rPr lang="en-US" sz="1200" b="1"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spaw,loop</a:t>
            </a: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endParaRPr lang="en-US" sz="7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PP ! </a:t>
            </a:r>
            <a:r>
              <a:rPr lang="en-US" sz="1200" b="1"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helloWorld</a:t>
            </a: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 .</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got: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helloWorld</a:t>
            </a:r>
            <a:endPar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helloWorld</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a:t>
            </a:r>
            <a:r>
              <a:rPr lang="en-US" sz="12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this is because we are in the shell, and it prints the eval value</a:t>
            </a:r>
          </a:p>
          <a:p>
            <a:pPr marL="91440" indent="0">
              <a:spcBef>
                <a:spcPts val="0"/>
              </a:spcBef>
              <a:spcAft>
                <a:spcPts val="0"/>
              </a:spcAft>
              <a:buClrTx/>
              <a:buNone/>
            </a:pPr>
            <a:r>
              <a:rPr lang="en-US" sz="12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 the value of a ! send is the message being sent</a:t>
            </a:r>
          </a:p>
          <a:p>
            <a:pPr marL="91440" indent="0">
              <a:spcBef>
                <a:spcPts val="0"/>
              </a:spcBef>
              <a:spcAft>
                <a:spcPts val="0"/>
              </a:spcAft>
              <a:buClrTx/>
              <a:buNone/>
            </a:pPr>
            <a:endParaRPr lang="en-US" sz="8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Hi = “hello, and go heels!!!”.</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 and go heels!!!”</a:t>
            </a:r>
          </a:p>
          <a:p>
            <a:pPr marL="91440" indent="0">
              <a:spcBef>
                <a:spcPts val="0"/>
              </a:spcBef>
              <a:spcAft>
                <a:spcPts val="0"/>
              </a:spcAft>
              <a:buClrTx/>
              <a:buNone/>
            </a:pPr>
            <a:endParaRPr lang="en-US" sz="8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Hi.</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 and go heels!!!”</a:t>
            </a:r>
          </a:p>
          <a:p>
            <a:pPr marL="91440" indent="0">
              <a:spcBef>
                <a:spcPts val="0"/>
              </a:spcBef>
              <a:spcAft>
                <a:spcPts val="0"/>
              </a:spcAft>
              <a:buClrTx/>
              <a:buNone/>
            </a:pPr>
            <a:endParaRPr lang="en-US" sz="8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PP ! Hi.</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got: “hello, and go heels!!!”</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 and go heels!!!”</a:t>
            </a:r>
          </a:p>
          <a:p>
            <a:pPr marL="91440" indent="0">
              <a:spcBef>
                <a:spcPts val="0"/>
              </a:spcBef>
              <a:spcAft>
                <a:spcPts val="0"/>
              </a:spcAft>
              <a:buClrTx/>
              <a:buNone/>
            </a:pPr>
            <a:endParaRPr lang="en-US" sz="8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&gt; &lt;0.1234.0&gt; ! hello.  </a:t>
            </a:r>
            <a:r>
              <a:rPr lang="en-US" sz="12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we are sending a msg to a process that does not exist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hello</a:t>
            </a:r>
            <a:r>
              <a:rPr lang="en-US" sz="12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 a ! send always succeeds … even if the process is not</a:t>
            </a:r>
          </a:p>
          <a:p>
            <a:pPr marL="91440" indent="0">
              <a:spcBef>
                <a:spcPts val="0"/>
              </a:spcBef>
              <a:spcAft>
                <a:spcPts val="0"/>
              </a:spcAft>
              <a:buClrTx/>
              <a:buNone/>
            </a:pPr>
            <a:r>
              <a:rPr lang="en-US" sz="12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 receiving, or does not exist</a:t>
            </a:r>
            <a:endParaRPr lang="en-US" sz="1600" b="1" i="1" dirty="0">
              <a:solidFill>
                <a:srgbClr val="C00000"/>
              </a:solidFill>
              <a:latin typeface="Arial Narrow" panose="020B0606020202030204"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12157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500"/>
                                        <p:tgtEl>
                                          <p:spTgt spid="1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animEffect transition="in" filter="fade">
                                      <p:cBhvr>
                                        <p:cTn id="19" dur="500"/>
                                        <p:tgtEl>
                                          <p:spTgt spid="1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fade">
                                      <p:cBhvr>
                                        <p:cTn id="27" dur="500"/>
                                        <p:tgtEl>
                                          <p:spTgt spid="12">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12">
                                            <p:txEl>
                                              <p:pRg st="7" end="7"/>
                                            </p:txEl>
                                          </p:spTgt>
                                        </p:tgtEl>
                                        <p:attrNameLst>
                                          <p:attrName>style.visibility</p:attrName>
                                        </p:attrNameLst>
                                      </p:cBhvr>
                                      <p:to>
                                        <p:strVal val="visible"/>
                                      </p:to>
                                    </p:set>
                                    <p:animEffect transition="in" filter="fade">
                                      <p:cBhvr>
                                        <p:cTn id="31" dur="500"/>
                                        <p:tgtEl>
                                          <p:spTgt spid="12">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12">
                                            <p:txEl>
                                              <p:pRg st="8" end="8"/>
                                            </p:txEl>
                                          </p:spTgt>
                                        </p:tgtEl>
                                        <p:attrNameLst>
                                          <p:attrName>style.visibility</p:attrName>
                                        </p:attrNameLst>
                                      </p:cBhvr>
                                      <p:to>
                                        <p:strVal val="visible"/>
                                      </p:to>
                                    </p:set>
                                    <p:animEffect transition="in" filter="fade">
                                      <p:cBhvr>
                                        <p:cTn id="35" dur="500"/>
                                        <p:tgtEl>
                                          <p:spTgt spid="12">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12">
                                            <p:txEl>
                                              <p:pRg st="9" end="9"/>
                                            </p:txEl>
                                          </p:spTgt>
                                        </p:tgtEl>
                                        <p:attrNameLst>
                                          <p:attrName>style.visibility</p:attrName>
                                        </p:attrNameLst>
                                      </p:cBhvr>
                                      <p:to>
                                        <p:strVal val="visible"/>
                                      </p:to>
                                    </p:set>
                                    <p:animEffect transition="in" filter="fade">
                                      <p:cBhvr>
                                        <p:cTn id="39" dur="500"/>
                                        <p:tgtEl>
                                          <p:spTgt spid="12">
                                            <p:txEl>
                                              <p:pRg st="9" end="9"/>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12">
                                            <p:txEl>
                                              <p:pRg st="10" end="10"/>
                                            </p:txEl>
                                          </p:spTgt>
                                        </p:tgtEl>
                                        <p:attrNameLst>
                                          <p:attrName>style.visibility</p:attrName>
                                        </p:attrNameLst>
                                      </p:cBhvr>
                                      <p:to>
                                        <p:strVal val="visible"/>
                                      </p:to>
                                    </p:set>
                                    <p:animEffect transition="in" filter="fade">
                                      <p:cBhvr>
                                        <p:cTn id="43" dur="500"/>
                                        <p:tgtEl>
                                          <p:spTgt spid="12">
                                            <p:txEl>
                                              <p:pRg st="10" end="1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12">
                                            <p:txEl>
                                              <p:pRg st="12" end="12"/>
                                            </p:txEl>
                                          </p:spTgt>
                                        </p:tgtEl>
                                        <p:attrNameLst>
                                          <p:attrName>style.visibility</p:attrName>
                                        </p:attrNameLst>
                                      </p:cBhvr>
                                      <p:to>
                                        <p:strVal val="visible"/>
                                      </p:to>
                                    </p:set>
                                    <p:animEffect transition="in" filter="fade">
                                      <p:cBhvr>
                                        <p:cTn id="47" dur="500"/>
                                        <p:tgtEl>
                                          <p:spTgt spid="12">
                                            <p:txEl>
                                              <p:pRg st="12" end="12"/>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12">
                                            <p:txEl>
                                              <p:pRg st="13" end="13"/>
                                            </p:txEl>
                                          </p:spTgt>
                                        </p:tgtEl>
                                        <p:attrNameLst>
                                          <p:attrName>style.visibility</p:attrName>
                                        </p:attrNameLst>
                                      </p:cBhvr>
                                      <p:to>
                                        <p:strVal val="visible"/>
                                      </p:to>
                                    </p:set>
                                    <p:animEffect transition="in" filter="fade">
                                      <p:cBhvr>
                                        <p:cTn id="51" dur="500"/>
                                        <p:tgtEl>
                                          <p:spTgt spid="12">
                                            <p:txEl>
                                              <p:pRg st="13" end="13"/>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12">
                                            <p:txEl>
                                              <p:pRg st="15" end="15"/>
                                            </p:txEl>
                                          </p:spTgt>
                                        </p:tgtEl>
                                        <p:attrNameLst>
                                          <p:attrName>style.visibility</p:attrName>
                                        </p:attrNameLst>
                                      </p:cBhvr>
                                      <p:to>
                                        <p:strVal val="visible"/>
                                      </p:to>
                                    </p:set>
                                    <p:animEffect transition="in" filter="fade">
                                      <p:cBhvr>
                                        <p:cTn id="55" dur="500"/>
                                        <p:tgtEl>
                                          <p:spTgt spid="12">
                                            <p:txEl>
                                              <p:pRg st="15" end="15"/>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12">
                                            <p:txEl>
                                              <p:pRg st="16" end="16"/>
                                            </p:txEl>
                                          </p:spTgt>
                                        </p:tgtEl>
                                        <p:attrNameLst>
                                          <p:attrName>style.visibility</p:attrName>
                                        </p:attrNameLst>
                                      </p:cBhvr>
                                      <p:to>
                                        <p:strVal val="visible"/>
                                      </p:to>
                                    </p:set>
                                    <p:animEffect transition="in" filter="fade">
                                      <p:cBhvr>
                                        <p:cTn id="59" dur="500"/>
                                        <p:tgtEl>
                                          <p:spTgt spid="12">
                                            <p:txEl>
                                              <p:pRg st="16" end="16"/>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12">
                                            <p:txEl>
                                              <p:pRg st="18" end="18"/>
                                            </p:txEl>
                                          </p:spTgt>
                                        </p:tgtEl>
                                        <p:attrNameLst>
                                          <p:attrName>style.visibility</p:attrName>
                                        </p:attrNameLst>
                                      </p:cBhvr>
                                      <p:to>
                                        <p:strVal val="visible"/>
                                      </p:to>
                                    </p:set>
                                    <p:animEffect transition="in" filter="fade">
                                      <p:cBhvr>
                                        <p:cTn id="63" dur="500"/>
                                        <p:tgtEl>
                                          <p:spTgt spid="12">
                                            <p:txEl>
                                              <p:pRg st="18" end="18"/>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12">
                                            <p:txEl>
                                              <p:pRg st="19" end="19"/>
                                            </p:txEl>
                                          </p:spTgt>
                                        </p:tgtEl>
                                        <p:attrNameLst>
                                          <p:attrName>style.visibility</p:attrName>
                                        </p:attrNameLst>
                                      </p:cBhvr>
                                      <p:to>
                                        <p:strVal val="visible"/>
                                      </p:to>
                                    </p:set>
                                    <p:animEffect transition="in" filter="fade">
                                      <p:cBhvr>
                                        <p:cTn id="67" dur="500"/>
                                        <p:tgtEl>
                                          <p:spTgt spid="12">
                                            <p:txEl>
                                              <p:pRg st="19" end="19"/>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12">
                                            <p:txEl>
                                              <p:pRg st="20" end="20"/>
                                            </p:txEl>
                                          </p:spTgt>
                                        </p:tgtEl>
                                        <p:attrNameLst>
                                          <p:attrName>style.visibility</p:attrName>
                                        </p:attrNameLst>
                                      </p:cBhvr>
                                      <p:to>
                                        <p:strVal val="visible"/>
                                      </p:to>
                                    </p:set>
                                    <p:animEffect transition="in" filter="fade">
                                      <p:cBhvr>
                                        <p:cTn id="71" dur="500"/>
                                        <p:tgtEl>
                                          <p:spTgt spid="12">
                                            <p:txEl>
                                              <p:pRg st="20" end="20"/>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12">
                                            <p:txEl>
                                              <p:pRg st="22" end="22"/>
                                            </p:txEl>
                                          </p:spTgt>
                                        </p:tgtEl>
                                        <p:attrNameLst>
                                          <p:attrName>style.visibility</p:attrName>
                                        </p:attrNameLst>
                                      </p:cBhvr>
                                      <p:to>
                                        <p:strVal val="visible"/>
                                      </p:to>
                                    </p:set>
                                    <p:animEffect transition="in" filter="fade">
                                      <p:cBhvr>
                                        <p:cTn id="75" dur="500"/>
                                        <p:tgtEl>
                                          <p:spTgt spid="12">
                                            <p:txEl>
                                              <p:pRg st="22" end="22"/>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12">
                                            <p:txEl>
                                              <p:pRg st="23" end="23"/>
                                            </p:txEl>
                                          </p:spTgt>
                                        </p:tgtEl>
                                        <p:attrNameLst>
                                          <p:attrName>style.visibility</p:attrName>
                                        </p:attrNameLst>
                                      </p:cBhvr>
                                      <p:to>
                                        <p:strVal val="visible"/>
                                      </p:to>
                                    </p:set>
                                    <p:animEffect transition="in" filter="fade">
                                      <p:cBhvr>
                                        <p:cTn id="79" dur="500"/>
                                        <p:tgtEl>
                                          <p:spTgt spid="12">
                                            <p:txEl>
                                              <p:pRg st="23" end="23"/>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12">
                                            <p:txEl>
                                              <p:pRg st="24" end="24"/>
                                            </p:txEl>
                                          </p:spTgt>
                                        </p:tgtEl>
                                        <p:attrNameLst>
                                          <p:attrName>style.visibility</p:attrName>
                                        </p:attrNameLst>
                                      </p:cBhvr>
                                      <p:to>
                                        <p:strVal val="visible"/>
                                      </p:to>
                                    </p:set>
                                    <p:animEffect transition="in" filter="fade">
                                      <p:cBhvr>
                                        <p:cTn id="83" dur="500"/>
                                        <p:tgtEl>
                                          <p:spTgt spid="12">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Hot swapping</a:t>
            </a:r>
          </a:p>
        </p:txBody>
      </p:sp>
      <p:sp>
        <p:nvSpPr>
          <p:cNvPr id="12" name="Content Placeholder 1"/>
          <p:cNvSpPr txBox="1">
            <a:spLocks/>
          </p:cNvSpPr>
          <p:nvPr/>
        </p:nvSpPr>
        <p:spPr>
          <a:xfrm>
            <a:off x="306823" y="1066800"/>
            <a:ext cx="8229599" cy="2514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Look at module “</a:t>
            </a:r>
            <a:r>
              <a:rPr lang="en-US" sz="1800" b="1" dirty="0" err="1">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hotD.erl</a:t>
            </a: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-module(</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hotD</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-compile([</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export_all</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start() -&gt;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spawn(fun loop/0).</a:t>
            </a:r>
          </a:p>
          <a:p>
            <a:pPr marL="91440" indent="0">
              <a:spcBef>
                <a:spcPts val="0"/>
              </a:spcBef>
              <a:spcAft>
                <a:spcPts val="0"/>
              </a:spcAft>
              <a:buClrTx/>
              <a:buNone/>
            </a:pPr>
            <a:endPar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endParaRP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loop() -&gt;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io:format</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("Old version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running~n</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io:format</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("New version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running~n</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timer:sleep</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(2000),</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loop().</a:t>
            </a:r>
          </a:p>
          <a:p>
            <a:pPr marL="91440" indent="0">
              <a:spcBef>
                <a:spcPts val="0"/>
              </a:spcBef>
              <a:spcAft>
                <a:spcPts val="0"/>
              </a:spcAft>
              <a:buClrTx/>
              <a:buNone/>
            </a:pP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a:t>
            </a:r>
            <a:r>
              <a:rPr lang="en-US" sz="1200" b="1"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MODULE:loop</a:t>
            </a:r>
            <a:r>
              <a:rPr lang="en-US" sz="12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a:t>
            </a:r>
          </a:p>
        </p:txBody>
      </p:sp>
      <p:sp>
        <p:nvSpPr>
          <p:cNvPr id="5" name="Content Placeholder 1">
            <a:extLst>
              <a:ext uri="{FF2B5EF4-FFF2-40B4-BE49-F238E27FC236}">
                <a16:creationId xmlns:a16="http://schemas.microsoft.com/office/drawing/2014/main" id="{2AF42D6B-4939-4F3D-A714-65328126407D}"/>
              </a:ext>
            </a:extLst>
          </p:cNvPr>
          <p:cNvSpPr txBox="1">
            <a:spLocks/>
          </p:cNvSpPr>
          <p:nvPr/>
        </p:nvSpPr>
        <p:spPr>
          <a:xfrm>
            <a:off x="304800" y="3810000"/>
            <a:ext cx="8229599" cy="2362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2400"/>
              </a:spcBef>
              <a:buClrTx/>
              <a:buNone/>
            </a:pP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Run the </a:t>
            </a:r>
            <a:r>
              <a:rPr lang="en-US" sz="1800" b="1" dirty="0" err="1">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erl</a:t>
            </a:r>
            <a:r>
              <a:rPr lang="en-US" sz="18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 shell and try these:</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c(</a:t>
            </a:r>
            <a:r>
              <a:rPr lang="en-US" sz="1200"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hotD</a:t>
            </a: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P = </a:t>
            </a:r>
            <a:r>
              <a:rPr lang="en-US" sz="1200"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hotD:start</a:t>
            </a: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Comment out “Old” comment in “New”</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C(</a:t>
            </a:r>
            <a:r>
              <a:rPr lang="en-US" sz="1200"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hotD</a:t>
            </a: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Did we see any change in output?  No</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Kill process P</a:t>
            </a:r>
          </a:p>
          <a:p>
            <a:pPr marL="262890" indent="-171450">
              <a:spcBef>
                <a:spcPts val="0"/>
              </a:spcBef>
              <a:spcAft>
                <a:spcPts val="0"/>
              </a:spcAft>
              <a:buClrTx/>
              <a:buFont typeface="Wingdings" panose="05000000000000000000" pitchFamily="2" charset="2"/>
              <a:buChar char="Ø"/>
            </a:pPr>
            <a:endPar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endParaRP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Now comment out “loop” and comment in “?</a:t>
            </a:r>
            <a:r>
              <a:rPr lang="en-US" sz="1200" dirty="0" err="1">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MODULE:loop</a:t>
            </a: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a:t>
            </a:r>
          </a:p>
          <a:p>
            <a:pPr marL="262890" indent="-171450">
              <a:spcBef>
                <a:spcPts val="0"/>
              </a:spcBef>
              <a:spcAft>
                <a:spcPts val="0"/>
              </a:spcAft>
              <a:buClrTx/>
              <a:buFont typeface="Wingdings" panose="05000000000000000000" pitchFamily="2" charset="2"/>
              <a:buChar char="Ø"/>
            </a:pPr>
            <a:r>
              <a:rPr lang="en-US" sz="1200" dirty="0">
                <a:solidFill>
                  <a:schemeClr val="bg1">
                    <a:lumMod val="75000"/>
                    <a:lumOff val="25000"/>
                  </a:schemeClr>
                </a:solidFill>
                <a:latin typeface="Courier New" panose="02070309020205020404" pitchFamily="49" charset="0"/>
                <a:ea typeface="Cascadia Code" panose="020B0609020000020004" pitchFamily="49" charset="0"/>
                <a:cs typeface="Courier New" panose="02070309020205020404" pitchFamily="49" charset="0"/>
              </a:rPr>
              <a:t>Repeat the two compiles</a:t>
            </a:r>
          </a:p>
          <a:p>
            <a:pPr marL="262890" indent="-171450">
              <a:spcBef>
                <a:spcPts val="0"/>
              </a:spcBef>
              <a:spcAft>
                <a:spcPts val="0"/>
              </a:spcAft>
              <a:buClrTx/>
              <a:buFont typeface="Wingdings" panose="05000000000000000000" pitchFamily="2" charset="2"/>
              <a:buChar char="Ø"/>
            </a:pPr>
            <a:endParaRPr lang="en-US" sz="800" b="1" i="1" dirty="0">
              <a:solidFill>
                <a:srgbClr val="C00000"/>
              </a:solidFill>
              <a:latin typeface="Courier New" panose="02070309020205020404" pitchFamily="49"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134441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500"/>
                                        <p:tgtEl>
                                          <p:spTgt spid="1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animEffect transition="in" filter="fade">
                                      <p:cBhvr>
                                        <p:cTn id="19" dur="500"/>
                                        <p:tgtEl>
                                          <p:spTgt spid="1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2">
                                            <p:txEl>
                                              <p:pRg st="6" end="6"/>
                                            </p:txEl>
                                          </p:spTgt>
                                        </p:tgtEl>
                                        <p:attrNameLst>
                                          <p:attrName>style.visibility</p:attrName>
                                        </p:attrNameLst>
                                      </p:cBhvr>
                                      <p:to>
                                        <p:strVal val="visible"/>
                                      </p:to>
                                    </p:set>
                                    <p:animEffect transition="in" filter="fade">
                                      <p:cBhvr>
                                        <p:cTn id="27" dur="500"/>
                                        <p:tgtEl>
                                          <p:spTgt spid="12">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12">
                                            <p:txEl>
                                              <p:pRg st="7" end="7"/>
                                            </p:txEl>
                                          </p:spTgt>
                                        </p:tgtEl>
                                        <p:attrNameLst>
                                          <p:attrName>style.visibility</p:attrName>
                                        </p:attrNameLst>
                                      </p:cBhvr>
                                      <p:to>
                                        <p:strVal val="visible"/>
                                      </p:to>
                                    </p:set>
                                    <p:animEffect transition="in" filter="fade">
                                      <p:cBhvr>
                                        <p:cTn id="31" dur="500"/>
                                        <p:tgtEl>
                                          <p:spTgt spid="12">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12">
                                            <p:txEl>
                                              <p:pRg st="8" end="8"/>
                                            </p:txEl>
                                          </p:spTgt>
                                        </p:tgtEl>
                                        <p:attrNameLst>
                                          <p:attrName>style.visibility</p:attrName>
                                        </p:attrNameLst>
                                      </p:cBhvr>
                                      <p:to>
                                        <p:strVal val="visible"/>
                                      </p:to>
                                    </p:set>
                                    <p:animEffect transition="in" filter="fade">
                                      <p:cBhvr>
                                        <p:cTn id="35" dur="500"/>
                                        <p:tgtEl>
                                          <p:spTgt spid="12">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12">
                                            <p:txEl>
                                              <p:pRg st="9" end="9"/>
                                            </p:txEl>
                                          </p:spTgt>
                                        </p:tgtEl>
                                        <p:attrNameLst>
                                          <p:attrName>style.visibility</p:attrName>
                                        </p:attrNameLst>
                                      </p:cBhvr>
                                      <p:to>
                                        <p:strVal val="visible"/>
                                      </p:to>
                                    </p:set>
                                    <p:animEffect transition="in" filter="fade">
                                      <p:cBhvr>
                                        <p:cTn id="39" dur="500"/>
                                        <p:tgtEl>
                                          <p:spTgt spid="12">
                                            <p:txEl>
                                              <p:pRg st="9" end="9"/>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12">
                                            <p:txEl>
                                              <p:pRg st="10" end="10"/>
                                            </p:txEl>
                                          </p:spTgt>
                                        </p:tgtEl>
                                        <p:attrNameLst>
                                          <p:attrName>style.visibility</p:attrName>
                                        </p:attrNameLst>
                                      </p:cBhvr>
                                      <p:to>
                                        <p:strVal val="visible"/>
                                      </p:to>
                                    </p:set>
                                    <p:animEffect transition="in" filter="fade">
                                      <p:cBhvr>
                                        <p:cTn id="43" dur="500"/>
                                        <p:tgtEl>
                                          <p:spTgt spid="12">
                                            <p:txEl>
                                              <p:pRg st="10" end="1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12">
                                            <p:txEl>
                                              <p:pRg st="11" end="11"/>
                                            </p:txEl>
                                          </p:spTgt>
                                        </p:tgtEl>
                                        <p:attrNameLst>
                                          <p:attrName>style.visibility</p:attrName>
                                        </p:attrNameLst>
                                      </p:cBhvr>
                                      <p:to>
                                        <p:strVal val="visible"/>
                                      </p:to>
                                    </p:set>
                                    <p:animEffect transition="in" filter="fade">
                                      <p:cBhvr>
                                        <p:cTn id="47" dur="500"/>
                                        <p:tgtEl>
                                          <p:spTgt spid="12">
                                            <p:txEl>
                                              <p:pRg st="11" end="11"/>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0" end="0"/>
                                            </p:txEl>
                                          </p:spTgt>
                                        </p:tgtEl>
                                        <p:attrNameLst>
                                          <p:attrName>style.visibility</p:attrName>
                                        </p:attrNameLst>
                                      </p:cBhvr>
                                      <p:to>
                                        <p:strVal val="visible"/>
                                      </p:to>
                                    </p:set>
                                    <p:animEffect transition="in" filter="fade">
                                      <p:cBhvr>
                                        <p:cTn id="51" dur="500"/>
                                        <p:tgtEl>
                                          <p:spTgt spid="5">
                                            <p:txEl>
                                              <p:pRg st="0" end="0"/>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Effect transition="in" filter="fade">
                                      <p:cBhvr>
                                        <p:cTn id="55" dur="500"/>
                                        <p:tgtEl>
                                          <p:spTgt spid="5">
                                            <p:txEl>
                                              <p:pRg st="1" end="1"/>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2" end="2"/>
                                            </p:txEl>
                                          </p:spTgt>
                                        </p:tgtEl>
                                        <p:attrNameLst>
                                          <p:attrName>style.visibility</p:attrName>
                                        </p:attrNameLst>
                                      </p:cBhvr>
                                      <p:to>
                                        <p:strVal val="visible"/>
                                      </p:to>
                                    </p:set>
                                    <p:animEffect transition="in" filter="fade">
                                      <p:cBhvr>
                                        <p:cTn id="59" dur="500"/>
                                        <p:tgtEl>
                                          <p:spTgt spid="5">
                                            <p:txEl>
                                              <p:pRg st="2" end="2"/>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3" end="3"/>
                                            </p:txEl>
                                          </p:spTgt>
                                        </p:tgtEl>
                                        <p:attrNameLst>
                                          <p:attrName>style.visibility</p:attrName>
                                        </p:attrNameLst>
                                      </p:cBhvr>
                                      <p:to>
                                        <p:strVal val="visible"/>
                                      </p:to>
                                    </p:set>
                                    <p:animEffect transition="in" filter="fade">
                                      <p:cBhvr>
                                        <p:cTn id="63" dur="500"/>
                                        <p:tgtEl>
                                          <p:spTgt spid="5">
                                            <p:txEl>
                                              <p:pRg st="3" end="3"/>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
                                            <p:txEl>
                                              <p:pRg st="4" end="4"/>
                                            </p:txEl>
                                          </p:spTgt>
                                        </p:tgtEl>
                                        <p:attrNameLst>
                                          <p:attrName>style.visibility</p:attrName>
                                        </p:attrNameLst>
                                      </p:cBhvr>
                                      <p:to>
                                        <p:strVal val="visible"/>
                                      </p:to>
                                    </p:set>
                                    <p:animEffect transition="in" filter="fade">
                                      <p:cBhvr>
                                        <p:cTn id="67" dur="500"/>
                                        <p:tgtEl>
                                          <p:spTgt spid="5">
                                            <p:txEl>
                                              <p:pRg st="4" end="4"/>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
                                            <p:txEl>
                                              <p:pRg st="5" end="5"/>
                                            </p:txEl>
                                          </p:spTgt>
                                        </p:tgtEl>
                                        <p:attrNameLst>
                                          <p:attrName>style.visibility</p:attrName>
                                        </p:attrNameLst>
                                      </p:cBhvr>
                                      <p:to>
                                        <p:strVal val="visible"/>
                                      </p:to>
                                    </p:set>
                                    <p:animEffect transition="in" filter="fade">
                                      <p:cBhvr>
                                        <p:cTn id="71" dur="500"/>
                                        <p:tgtEl>
                                          <p:spTgt spid="5">
                                            <p:txEl>
                                              <p:pRg st="5" end="5"/>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5">
                                            <p:txEl>
                                              <p:pRg st="6" end="6"/>
                                            </p:txEl>
                                          </p:spTgt>
                                        </p:tgtEl>
                                        <p:attrNameLst>
                                          <p:attrName>style.visibility</p:attrName>
                                        </p:attrNameLst>
                                      </p:cBhvr>
                                      <p:to>
                                        <p:strVal val="visible"/>
                                      </p:to>
                                    </p:set>
                                    <p:animEffect transition="in" filter="fade">
                                      <p:cBhvr>
                                        <p:cTn id="75" dur="500"/>
                                        <p:tgtEl>
                                          <p:spTgt spid="5">
                                            <p:txEl>
                                              <p:pRg st="6" end="6"/>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5">
                                            <p:txEl>
                                              <p:pRg st="8" end="8"/>
                                            </p:txEl>
                                          </p:spTgt>
                                        </p:tgtEl>
                                        <p:attrNameLst>
                                          <p:attrName>style.visibility</p:attrName>
                                        </p:attrNameLst>
                                      </p:cBhvr>
                                      <p:to>
                                        <p:strVal val="visible"/>
                                      </p:to>
                                    </p:set>
                                    <p:animEffect transition="in" filter="fade">
                                      <p:cBhvr>
                                        <p:cTn id="79" dur="500"/>
                                        <p:tgtEl>
                                          <p:spTgt spid="5">
                                            <p:txEl>
                                              <p:pRg st="8" end="8"/>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5">
                                            <p:txEl>
                                              <p:pRg st="9" end="9"/>
                                            </p:txEl>
                                          </p:spTgt>
                                        </p:tgtEl>
                                        <p:attrNameLst>
                                          <p:attrName>style.visibility</p:attrName>
                                        </p:attrNameLst>
                                      </p:cBhvr>
                                      <p:to>
                                        <p:strVal val="visible"/>
                                      </p:to>
                                    </p:set>
                                    <p:animEffect transition="in" filter="fade">
                                      <p:cBhvr>
                                        <p:cTn id="83"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Hot Swapping </a:t>
            </a:r>
            <a:r>
              <a:rPr lang="en-US" b="1" dirty="0">
                <a:solidFill>
                  <a:srgbClr val="0070C0"/>
                </a:solidFill>
                <a:latin typeface="Arial" panose="020B0604020202020204" pitchFamily="34" charset="0"/>
                <a:cs typeface="Arial" panose="020B0604020202020204" pitchFamily="34" charset="0"/>
              </a:rPr>
              <a:t>( another example )</a:t>
            </a:r>
            <a:endParaRPr lang="en-US" sz="3200" b="1" dirty="0">
              <a:solidFill>
                <a:srgbClr val="0070C0"/>
              </a:solidFill>
              <a:latin typeface="Arial" panose="020B0604020202020204" pitchFamily="34" charset="0"/>
              <a:cs typeface="Arial" panose="020B0604020202020204" pitchFamily="34" charset="0"/>
            </a:endParaRPr>
          </a:p>
        </p:txBody>
      </p:sp>
      <p:sp>
        <p:nvSpPr>
          <p:cNvPr id="7" name="Content Placeholder 1"/>
          <p:cNvSpPr txBox="1">
            <a:spLocks/>
          </p:cNvSpPr>
          <p:nvPr/>
        </p:nvSpPr>
        <p:spPr>
          <a:xfrm>
            <a:off x="304800" y="1066800"/>
            <a:ext cx="74676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Process can have new code subbed in while executing</a:t>
            </a:r>
          </a:p>
        </p:txBody>
      </p:sp>
      <p:sp>
        <p:nvSpPr>
          <p:cNvPr id="5" name="Content Placeholder 1"/>
          <p:cNvSpPr txBox="1">
            <a:spLocks/>
          </p:cNvSpPr>
          <p:nvPr/>
        </p:nvSpPr>
        <p:spPr>
          <a:xfrm>
            <a:off x="512749" y="2133600"/>
            <a:ext cx="829627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-module(hot).</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-compile([</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1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go() -&gt;</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Pid</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 spawn(</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hot,server</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register(</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hs,Pid</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hot swap version… runs newest beam file for the code </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server() -&gt; receive</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io:fwrite</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s~n</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hot:server</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module_name</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 function</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1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static version… runs the beam version that existed when first executed</a:t>
            </a:r>
          </a:p>
          <a:p>
            <a:pPr marL="109728" indent="0">
              <a:spcBef>
                <a:spcPts val="0"/>
              </a:spcBef>
              <a:spcAft>
                <a:spcPts val="0"/>
              </a:spcAft>
              <a:buNone/>
            </a:pP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cerver</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-&gt; receive</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io:fwrite</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s~n</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Msg</a:t>
            </a: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cerver</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t>
            </a:r>
            <a:r>
              <a:rPr lang="en-US" sz="15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no module name</a:t>
            </a:r>
          </a:p>
          <a:p>
            <a:pPr marL="109728" indent="0">
              <a:spcBef>
                <a:spcPts val="0"/>
              </a:spcBef>
              <a:spcAft>
                <a:spcPts val="0"/>
              </a:spcAft>
              <a:buNone/>
            </a:pPr>
            <a:r>
              <a:rPr lang="en-US" sz="15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end.</a:t>
            </a:r>
          </a:p>
        </p:txBody>
      </p:sp>
      <p:sp>
        <p:nvSpPr>
          <p:cNvPr id="9" name="Content Placeholder 1"/>
          <p:cNvSpPr txBox="1">
            <a:spLocks/>
          </p:cNvSpPr>
          <p:nvPr/>
        </p:nvSpPr>
        <p:spPr>
          <a:xfrm>
            <a:off x="304799" y="1524000"/>
            <a:ext cx="8524875"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Simple compared to other languages/systems</a:t>
            </a:r>
          </a:p>
        </p:txBody>
      </p:sp>
    </p:spTree>
    <p:extLst>
      <p:ext uri="{BB962C8B-B14F-4D97-AF65-F5344CB8AC3E}">
        <p14:creationId xmlns:p14="http://schemas.microsoft.com/office/powerpoint/2010/main" val="144662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5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fade">
                                      <p:cBhvr>
                                        <p:cTn id="25" dur="500"/>
                                        <p:tgtEl>
                                          <p:spTgt spid="5">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Effect transition="in" filter="fade">
                                      <p:cBhvr>
                                        <p:cTn id="40" dur="500"/>
                                        <p:tgtEl>
                                          <p:spTgt spid="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5">
                                            <p:txEl>
                                              <p:pRg st="7" end="7"/>
                                            </p:txEl>
                                          </p:spTgt>
                                        </p:tgtEl>
                                        <p:attrNameLst>
                                          <p:attrName>style.visibility</p:attrName>
                                        </p:attrNameLst>
                                      </p:cBhvr>
                                      <p:to>
                                        <p:strVal val="visible"/>
                                      </p:to>
                                    </p:set>
                                    <p:animEffect transition="in" filter="fade">
                                      <p:cBhvr>
                                        <p:cTn id="45" dur="500"/>
                                        <p:tgtEl>
                                          <p:spTgt spid="5">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
                                            <p:txEl>
                                              <p:pRg st="8" end="8"/>
                                            </p:txEl>
                                          </p:spTgt>
                                        </p:tgtEl>
                                        <p:attrNameLst>
                                          <p:attrName>style.visibility</p:attrName>
                                        </p:attrNameLst>
                                      </p:cBhvr>
                                      <p:to>
                                        <p:strVal val="visible"/>
                                      </p:to>
                                    </p:set>
                                    <p:animEffect transition="in" filter="fade">
                                      <p:cBhvr>
                                        <p:cTn id="50" dur="500"/>
                                        <p:tgtEl>
                                          <p:spTgt spid="5">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
                                            <p:txEl>
                                              <p:pRg st="9" end="9"/>
                                            </p:txEl>
                                          </p:spTgt>
                                        </p:tgtEl>
                                        <p:attrNameLst>
                                          <p:attrName>style.visibility</p:attrName>
                                        </p:attrNameLst>
                                      </p:cBhvr>
                                      <p:to>
                                        <p:strVal val="visible"/>
                                      </p:to>
                                    </p:set>
                                    <p:animEffect transition="in" filter="fade">
                                      <p:cBhvr>
                                        <p:cTn id="55" dur="500"/>
                                        <p:tgtEl>
                                          <p:spTgt spid="5">
                                            <p:txEl>
                                              <p:pRg st="9" end="9"/>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5">
                                            <p:txEl>
                                              <p:pRg st="10" end="10"/>
                                            </p:txEl>
                                          </p:spTgt>
                                        </p:tgtEl>
                                        <p:attrNameLst>
                                          <p:attrName>style.visibility</p:attrName>
                                        </p:attrNameLst>
                                      </p:cBhvr>
                                      <p:to>
                                        <p:strVal val="visible"/>
                                      </p:to>
                                    </p:set>
                                    <p:animEffect transition="in" filter="fade">
                                      <p:cBhvr>
                                        <p:cTn id="60" dur="500"/>
                                        <p:tgtEl>
                                          <p:spTgt spid="5">
                                            <p:txEl>
                                              <p:pRg st="10" end="1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5">
                                            <p:txEl>
                                              <p:pRg st="11" end="11"/>
                                            </p:txEl>
                                          </p:spTgt>
                                        </p:tgtEl>
                                        <p:attrNameLst>
                                          <p:attrName>style.visibility</p:attrName>
                                        </p:attrNameLst>
                                      </p:cBhvr>
                                      <p:to>
                                        <p:strVal val="visible"/>
                                      </p:to>
                                    </p:set>
                                    <p:animEffect transition="in" filter="fade">
                                      <p:cBhvr>
                                        <p:cTn id="65" dur="500"/>
                                        <p:tgtEl>
                                          <p:spTgt spid="5">
                                            <p:txEl>
                                              <p:pRg st="11" end="11"/>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5">
                                            <p:txEl>
                                              <p:pRg st="12" end="12"/>
                                            </p:txEl>
                                          </p:spTgt>
                                        </p:tgtEl>
                                        <p:attrNameLst>
                                          <p:attrName>style.visibility</p:attrName>
                                        </p:attrNameLst>
                                      </p:cBhvr>
                                      <p:to>
                                        <p:strVal val="visible"/>
                                      </p:to>
                                    </p:set>
                                    <p:animEffect transition="in" filter="fade">
                                      <p:cBhvr>
                                        <p:cTn id="70" dur="500"/>
                                        <p:tgtEl>
                                          <p:spTgt spid="5">
                                            <p:txEl>
                                              <p:pRg st="12" end="12"/>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5">
                                            <p:txEl>
                                              <p:pRg st="14" end="14"/>
                                            </p:txEl>
                                          </p:spTgt>
                                        </p:tgtEl>
                                        <p:attrNameLst>
                                          <p:attrName>style.visibility</p:attrName>
                                        </p:attrNameLst>
                                      </p:cBhvr>
                                      <p:to>
                                        <p:strVal val="visible"/>
                                      </p:to>
                                    </p:set>
                                    <p:animEffect transition="in" filter="fade">
                                      <p:cBhvr>
                                        <p:cTn id="75" dur="500"/>
                                        <p:tgtEl>
                                          <p:spTgt spid="5">
                                            <p:txEl>
                                              <p:pRg st="14" end="14"/>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5">
                                            <p:txEl>
                                              <p:pRg st="15" end="15"/>
                                            </p:txEl>
                                          </p:spTgt>
                                        </p:tgtEl>
                                        <p:attrNameLst>
                                          <p:attrName>style.visibility</p:attrName>
                                        </p:attrNameLst>
                                      </p:cBhvr>
                                      <p:to>
                                        <p:strVal val="visible"/>
                                      </p:to>
                                    </p:set>
                                    <p:animEffect transition="in" filter="fade">
                                      <p:cBhvr>
                                        <p:cTn id="80" dur="500"/>
                                        <p:tgtEl>
                                          <p:spTgt spid="5">
                                            <p:txEl>
                                              <p:pRg st="15" end="15"/>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5">
                                            <p:txEl>
                                              <p:pRg st="16" end="16"/>
                                            </p:txEl>
                                          </p:spTgt>
                                        </p:tgtEl>
                                        <p:attrNameLst>
                                          <p:attrName>style.visibility</p:attrName>
                                        </p:attrNameLst>
                                      </p:cBhvr>
                                      <p:to>
                                        <p:strVal val="visible"/>
                                      </p:to>
                                    </p:set>
                                    <p:animEffect transition="in" filter="fade">
                                      <p:cBhvr>
                                        <p:cTn id="85" dur="500"/>
                                        <p:tgtEl>
                                          <p:spTgt spid="5">
                                            <p:txEl>
                                              <p:pRg st="16" end="16"/>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5">
                                            <p:txEl>
                                              <p:pRg st="17" end="17"/>
                                            </p:txEl>
                                          </p:spTgt>
                                        </p:tgtEl>
                                        <p:attrNameLst>
                                          <p:attrName>style.visibility</p:attrName>
                                        </p:attrNameLst>
                                      </p:cBhvr>
                                      <p:to>
                                        <p:strVal val="visible"/>
                                      </p:to>
                                    </p:set>
                                    <p:animEffect transition="in" filter="fade">
                                      <p:cBhvr>
                                        <p:cTn id="90" dur="500"/>
                                        <p:tgtEl>
                                          <p:spTgt spid="5">
                                            <p:txEl>
                                              <p:pRg st="17" end="17"/>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5">
                                            <p:txEl>
                                              <p:pRg st="18" end="18"/>
                                            </p:txEl>
                                          </p:spTgt>
                                        </p:tgtEl>
                                        <p:attrNameLst>
                                          <p:attrName>style.visibility</p:attrName>
                                        </p:attrNameLst>
                                      </p:cBhvr>
                                      <p:to>
                                        <p:strVal val="visible"/>
                                      </p:to>
                                    </p:set>
                                    <p:animEffect transition="in" filter="fade">
                                      <p:cBhvr>
                                        <p:cTn id="95" dur="500"/>
                                        <p:tgtEl>
                                          <p:spTgt spid="5">
                                            <p:txEl>
                                              <p:pRg st="18" end="18"/>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5">
                                            <p:txEl>
                                              <p:pRg st="19" end="19"/>
                                            </p:txEl>
                                          </p:spTgt>
                                        </p:tgtEl>
                                        <p:attrNameLst>
                                          <p:attrName>style.visibility</p:attrName>
                                        </p:attrNameLst>
                                      </p:cBhvr>
                                      <p:to>
                                        <p:strVal val="visible"/>
                                      </p:to>
                                    </p:set>
                                    <p:animEffect transition="in" filter="fade">
                                      <p:cBhvr>
                                        <p:cTn id="100" dur="500"/>
                                        <p:tgtEl>
                                          <p:spTgt spid="5">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Hot swapping</a:t>
            </a:r>
          </a:p>
        </p:txBody>
      </p:sp>
      <p:sp>
        <p:nvSpPr>
          <p:cNvPr id="12" name="Content Placeholder 1"/>
          <p:cNvSpPr txBox="1">
            <a:spLocks/>
          </p:cNvSpPr>
          <p:nvPr/>
        </p:nvSpPr>
        <p:spPr>
          <a:xfrm>
            <a:off x="306823" y="1066800"/>
            <a:ext cx="8229599" cy="1905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sz="1600" b="1" dirty="0">
                <a:solidFill>
                  <a:srgbClr val="B34D1F"/>
                </a:solidFill>
                <a:latin typeface="Arial Narrow" panose="020B0606020202030204" pitchFamily="34" charset="0"/>
              </a:rPr>
              <a:t>Core Idea</a:t>
            </a:r>
          </a:p>
          <a:p>
            <a:pPr marL="0" indent="0">
              <a:buNone/>
            </a:pPr>
            <a:r>
              <a:rPr lang="en-US" sz="1400" dirty="0">
                <a:latin typeface="Arial Narrow" panose="020B0606020202030204" pitchFamily="34" charset="0"/>
              </a:rPr>
              <a:t>In </a:t>
            </a:r>
            <a:r>
              <a:rPr lang="en-US" sz="1400" b="1" dirty="0">
                <a:latin typeface="Arial Narrow" panose="020B0606020202030204" pitchFamily="34" charset="0"/>
              </a:rPr>
              <a:t>Erlang</a:t>
            </a:r>
            <a:r>
              <a:rPr lang="en-US" sz="1400" dirty="0">
                <a:latin typeface="Arial Narrow" panose="020B0606020202030204" pitchFamily="34" charset="0"/>
              </a:rPr>
              <a:t>, code is organized in modules. The runtime (the </a:t>
            </a:r>
            <a:r>
              <a:rPr lang="en-US" sz="1400" b="1" dirty="0">
                <a:latin typeface="Arial Narrow" panose="020B0606020202030204" pitchFamily="34" charset="0"/>
              </a:rPr>
              <a:t>BEAM</a:t>
            </a:r>
            <a:r>
              <a:rPr lang="en-US" sz="1400" dirty="0">
                <a:latin typeface="Arial Narrow" panose="020B0606020202030204" pitchFamily="34" charset="0"/>
              </a:rPr>
              <a:t>) allows:</a:t>
            </a:r>
          </a:p>
          <a:p>
            <a:pPr marL="365760" lvl="1" indent="-182880">
              <a:spcBef>
                <a:spcPts val="0"/>
              </a:spcBef>
              <a:spcAft>
                <a:spcPts val="400"/>
              </a:spcAft>
              <a:buClr>
                <a:schemeClr val="bg1">
                  <a:lumMod val="65000"/>
                  <a:lumOff val="35000"/>
                </a:schemeClr>
              </a:buClr>
              <a:buFont typeface="Arial" panose="020B0604020202020204" pitchFamily="34" charset="0"/>
              <a:buChar char="•"/>
            </a:pPr>
            <a:r>
              <a:rPr lang="en-US" sz="1200" i="1" dirty="0">
                <a:latin typeface="Arial Narrow" panose="020B0606020202030204" pitchFamily="34" charset="0"/>
              </a:rPr>
              <a:t>loading a new version of a module while the system is running</a:t>
            </a:r>
          </a:p>
          <a:p>
            <a:pPr marL="365760" lvl="1" indent="-182880">
              <a:spcBef>
                <a:spcPts val="0"/>
              </a:spcBef>
              <a:spcAft>
                <a:spcPts val="400"/>
              </a:spcAft>
              <a:buClr>
                <a:schemeClr val="bg1">
                  <a:lumMod val="65000"/>
                  <a:lumOff val="35000"/>
                </a:schemeClr>
              </a:buClr>
              <a:buFont typeface="Arial" panose="020B0604020202020204" pitchFamily="34" charset="0"/>
              <a:buChar char="•"/>
            </a:pPr>
            <a:r>
              <a:rPr lang="en-US" sz="1200" i="1" dirty="0">
                <a:latin typeface="Arial Narrow" panose="020B0606020202030204" pitchFamily="34" charset="0"/>
              </a:rPr>
              <a:t>keeping the old version temporarily</a:t>
            </a:r>
          </a:p>
          <a:p>
            <a:pPr marL="365760" lvl="1" indent="-182880">
              <a:spcBef>
                <a:spcPts val="0"/>
              </a:spcBef>
              <a:spcAft>
                <a:spcPts val="400"/>
              </a:spcAft>
              <a:buClr>
                <a:schemeClr val="bg1">
                  <a:lumMod val="65000"/>
                  <a:lumOff val="35000"/>
                </a:schemeClr>
              </a:buClr>
              <a:buFont typeface="Arial" panose="020B0604020202020204" pitchFamily="34" charset="0"/>
              <a:buChar char="•"/>
            </a:pPr>
            <a:r>
              <a:rPr lang="en-US" sz="1200" i="1" dirty="0">
                <a:latin typeface="Arial Narrow" panose="020B0606020202030204" pitchFamily="34" charset="0"/>
              </a:rPr>
              <a:t>letting existing processes continue safely</a:t>
            </a:r>
          </a:p>
          <a:p>
            <a:pPr marL="365760" lvl="1" indent="-182880">
              <a:spcBef>
                <a:spcPts val="0"/>
              </a:spcBef>
              <a:spcAft>
                <a:spcPts val="400"/>
              </a:spcAft>
              <a:buClr>
                <a:schemeClr val="bg1">
                  <a:lumMod val="65000"/>
                  <a:lumOff val="35000"/>
                </a:schemeClr>
              </a:buClr>
              <a:buFont typeface="Arial" panose="020B0604020202020204" pitchFamily="34" charset="0"/>
              <a:buChar char="•"/>
            </a:pPr>
            <a:r>
              <a:rPr lang="en-US" sz="1200" i="1" dirty="0">
                <a:latin typeface="Arial Narrow" panose="020B0606020202030204" pitchFamily="34" charset="0"/>
              </a:rPr>
              <a:t>letting processes switch to the new version in a controlled way</a:t>
            </a:r>
          </a:p>
          <a:p>
            <a:pPr marL="0" indent="0">
              <a:spcAft>
                <a:spcPts val="0"/>
              </a:spcAft>
              <a:buNone/>
            </a:pPr>
            <a:r>
              <a:rPr lang="en-US" sz="1400" dirty="0">
                <a:latin typeface="Arial Narrow" panose="020B0606020202030204" pitchFamily="34" charset="0"/>
              </a:rPr>
              <a:t>No global restart required</a:t>
            </a:r>
          </a:p>
        </p:txBody>
      </p:sp>
      <p:sp>
        <p:nvSpPr>
          <p:cNvPr id="5" name="Content Placeholder 1">
            <a:extLst>
              <a:ext uri="{FF2B5EF4-FFF2-40B4-BE49-F238E27FC236}">
                <a16:creationId xmlns:a16="http://schemas.microsoft.com/office/drawing/2014/main" id="{2AF42D6B-4939-4F3D-A714-65328126407D}"/>
              </a:ext>
            </a:extLst>
          </p:cNvPr>
          <p:cNvSpPr txBox="1">
            <a:spLocks/>
          </p:cNvSpPr>
          <p:nvPr/>
        </p:nvSpPr>
        <p:spPr>
          <a:xfrm>
            <a:off x="228600" y="3048000"/>
            <a:ext cx="8305799" cy="3200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2400"/>
              </a:spcBef>
              <a:buClrTx/>
              <a:buNone/>
            </a:pPr>
            <a:r>
              <a:rPr lang="en-US" sz="1600" b="1" dirty="0">
                <a:solidFill>
                  <a:schemeClr val="accent6">
                    <a:lumMod val="75000"/>
                  </a:schemeClr>
                </a:solidFill>
                <a:latin typeface="Bahnschrift SemiBold" panose="020B0502040204020203" pitchFamily="34" charset="0"/>
                <a:ea typeface="Cascadia Code" panose="020B0609020000020004" pitchFamily="49" charset="0"/>
                <a:cs typeface="Cascadia Code" panose="020B0609020000020004" pitchFamily="49" charset="0"/>
              </a:rPr>
              <a:t>What the VM Actually Does</a:t>
            </a:r>
          </a:p>
          <a:p>
            <a:pPr marL="91440" indent="0">
              <a:spcBef>
                <a:spcPts val="0"/>
              </a:spcBef>
              <a:spcAft>
                <a:spcPts val="0"/>
              </a:spcAft>
              <a:buClrTx/>
              <a:buNone/>
            </a:pP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For each module, the VM can hold:</a:t>
            </a:r>
          </a:p>
          <a:p>
            <a:pPr marL="457200" indent="-182880">
              <a:spcBef>
                <a:spcPts val="0"/>
              </a:spcBef>
              <a:spcAft>
                <a:spcPts val="0"/>
              </a:spcAft>
              <a:buClrTx/>
              <a:buFont typeface="Arial" panose="020B0604020202020204" pitchFamily="34" charset="0"/>
              <a:buChar char="•"/>
            </a:pPr>
            <a:r>
              <a:rPr lang="en-US" sz="1200" i="1"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current version</a:t>
            </a:r>
          </a:p>
          <a:p>
            <a:pPr marL="457200" indent="-182880">
              <a:spcBef>
                <a:spcPts val="0"/>
              </a:spcBef>
              <a:spcAft>
                <a:spcPts val="0"/>
              </a:spcAft>
              <a:buClrTx/>
              <a:buFont typeface="Arial" panose="020B0604020202020204" pitchFamily="34" charset="0"/>
              <a:buChar char="•"/>
            </a:pPr>
            <a:r>
              <a:rPr lang="en-US" sz="1200" i="1"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old version</a:t>
            </a:r>
          </a:p>
          <a:p>
            <a:pPr marL="91440" indent="0">
              <a:spcBef>
                <a:spcPts val="300"/>
              </a:spcBef>
              <a:spcAft>
                <a:spcPts val="0"/>
              </a:spcAft>
              <a:buClrTx/>
              <a:buNone/>
            </a:pP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When you load new code:</a:t>
            </a:r>
            <a:endParaRPr lang="en-US" sz="16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endParaRPr>
          </a:p>
          <a:p>
            <a:pPr marL="457200" indent="-182880">
              <a:spcBef>
                <a:spcPts val="0"/>
              </a:spcBef>
              <a:spcAft>
                <a:spcPts val="300"/>
              </a:spcAft>
              <a:buClrTx/>
              <a:buFont typeface="Arial" panose="020B0604020202020204" pitchFamily="34" charset="0"/>
              <a:buChar char="•"/>
            </a:pPr>
            <a:r>
              <a:rPr lang="en-US" sz="1200" b="1" i="1" dirty="0">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l (</a:t>
            </a:r>
            <a:r>
              <a:rPr lang="en-US" sz="1200" b="1" i="1" dirty="0" err="1">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my_module</a:t>
            </a:r>
            <a:r>
              <a:rPr lang="en-US" sz="1200" b="1" i="1" dirty="0">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  </a:t>
            </a:r>
            <a:r>
              <a:rPr lang="en-US" sz="1200" i="1" dirty="0">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rPr>
              <a:t>% load a module in shell</a:t>
            </a:r>
            <a:endParaRPr lang="en-US" sz="1600" i="1" dirty="0">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endParaRPr>
          </a:p>
          <a:p>
            <a:pPr marL="91440" indent="0">
              <a:spcBef>
                <a:spcPts val="300"/>
              </a:spcBef>
              <a:spcAft>
                <a:spcPts val="0"/>
              </a:spcAft>
              <a:buClrTx/>
              <a:buNone/>
            </a:pP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or programmatically:</a:t>
            </a:r>
          </a:p>
          <a:p>
            <a:pPr marL="457200" lvl="1" indent="-182880">
              <a:spcBef>
                <a:spcPts val="0"/>
              </a:spcBef>
              <a:spcAft>
                <a:spcPts val="300"/>
              </a:spcAft>
              <a:buClrTx/>
              <a:buFont typeface="Arial" panose="020B0604020202020204" pitchFamily="34" charset="0"/>
              <a:buChar char="•"/>
            </a:pPr>
            <a:r>
              <a:rPr lang="en-US" sz="1200" b="1" i="1" dirty="0" err="1">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my_module</a:t>
            </a:r>
            <a:r>
              <a:rPr lang="en-US" sz="1200" b="1" i="1" dirty="0">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 : </a:t>
            </a:r>
            <a:r>
              <a:rPr lang="en-US" sz="1200" b="1" i="1" dirty="0" err="1">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someFunc</a:t>
            </a:r>
            <a:r>
              <a:rPr lang="en-US" sz="1200" b="1" i="1" dirty="0">
                <a:solidFill>
                  <a:schemeClr val="accent6">
                    <a:lumMod val="75000"/>
                  </a:schemeClr>
                </a:solidFill>
                <a:latin typeface="Arial Narrow" panose="020B0606020202030204" pitchFamily="34" charset="0"/>
                <a:ea typeface="Cascadia Code" panose="020B0609020000020004" pitchFamily="49" charset="0"/>
                <a:cs typeface="Cascadia Code" panose="020B0609020000020004" pitchFamily="49" charset="0"/>
              </a:rPr>
              <a:t>( )  </a:t>
            </a:r>
            <a:r>
              <a:rPr lang="en-US" sz="1200" i="1" dirty="0">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rPr>
              <a:t>% qualified </a:t>
            </a:r>
            <a:r>
              <a:rPr lang="en-US" sz="1200" i="1" dirty="0" err="1">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rPr>
              <a:t>func</a:t>
            </a:r>
            <a:r>
              <a:rPr lang="en-US" sz="1200" i="1" dirty="0">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rPr>
              <a:t> call in source code, runs new code</a:t>
            </a:r>
          </a:p>
          <a:p>
            <a:pPr marL="457200" lvl="1" indent="-182880">
              <a:spcBef>
                <a:spcPts val="0"/>
              </a:spcBef>
              <a:spcAft>
                <a:spcPts val="300"/>
              </a:spcAft>
              <a:buClrTx/>
              <a:buFont typeface="Arial" panose="020B0604020202020204" pitchFamily="34" charset="0"/>
              <a:buChar char="•"/>
            </a:pPr>
            <a:r>
              <a:rPr lang="en-US" sz="1200" b="1" i="1" dirty="0" err="1">
                <a:solidFill>
                  <a:srgbClr val="B34D1F"/>
                </a:solidFill>
                <a:latin typeface="Arial Narrow" panose="020B0606020202030204" pitchFamily="34" charset="0"/>
                <a:ea typeface="Cascadia Code" panose="020B0609020000020004" pitchFamily="49" charset="0"/>
                <a:cs typeface="Cascadia Code" panose="020B0609020000020004" pitchFamily="49" charset="0"/>
              </a:rPr>
              <a:t>someFunc</a:t>
            </a:r>
            <a:r>
              <a:rPr lang="en-US" sz="1200" b="1" i="1" dirty="0">
                <a:solidFill>
                  <a:srgbClr val="B34D1F"/>
                </a:solidFill>
                <a:latin typeface="Arial Narrow" panose="020B0606020202030204" pitchFamily="34" charset="0"/>
                <a:ea typeface="Cascadia Code" panose="020B0609020000020004" pitchFamily="49" charset="0"/>
                <a:cs typeface="Cascadia Code" panose="020B0609020000020004" pitchFamily="49" charset="0"/>
              </a:rPr>
              <a:t>( ) </a:t>
            </a:r>
            <a:r>
              <a:rPr lang="en-US" sz="1200" i="1" dirty="0">
                <a:solidFill>
                  <a:srgbClr val="B34D1F"/>
                </a:solidFill>
                <a:latin typeface="Arial Narrow" panose="020B0606020202030204" pitchFamily="34" charset="0"/>
                <a:ea typeface="Cascadia Code" panose="020B0609020000020004" pitchFamily="49" charset="0"/>
                <a:cs typeface="Cascadia Code" panose="020B0609020000020004" pitchFamily="49" charset="0"/>
              </a:rPr>
              <a:t>  </a:t>
            </a:r>
            <a:r>
              <a:rPr lang="en-US" sz="1200" i="1" dirty="0">
                <a:solidFill>
                  <a:schemeClr val="bg1">
                    <a:lumMod val="50000"/>
                    <a:lumOff val="50000"/>
                  </a:schemeClr>
                </a:solidFill>
                <a:latin typeface="Arial Narrow" panose="020B0606020202030204" pitchFamily="34" charset="0"/>
                <a:ea typeface="Cascadia Code" panose="020B0609020000020004" pitchFamily="49" charset="0"/>
                <a:cs typeface="Cascadia Code" panose="020B0609020000020004" pitchFamily="49" charset="0"/>
              </a:rPr>
              <a:t>% runs old code</a:t>
            </a:r>
          </a:p>
          <a:p>
            <a:pPr marL="91440" indent="0">
              <a:spcBef>
                <a:spcPts val="400"/>
              </a:spcBef>
              <a:spcAft>
                <a:spcPts val="0"/>
              </a:spcAft>
              <a:buClrTx/>
              <a:buNone/>
            </a:pP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the VM marks the existing version as old, installs the new version as current</a:t>
            </a:r>
          </a:p>
          <a:p>
            <a:pPr marL="91440" indent="0">
              <a:spcBef>
                <a:spcPts val="0"/>
              </a:spcBef>
              <a:spcAft>
                <a:spcPts val="0"/>
              </a:spcAft>
              <a:buClrTx/>
              <a:buNone/>
            </a:pP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and keeps both versions available at the same time (temporarily)</a:t>
            </a:r>
          </a:p>
          <a:p>
            <a:pPr marL="91440" indent="0">
              <a:spcBef>
                <a:spcPts val="600"/>
              </a:spcBef>
              <a:spcAft>
                <a:spcPts val="0"/>
              </a:spcAft>
              <a:buClrTx/>
              <a:buNone/>
            </a:pPr>
            <a:r>
              <a:rPr lang="en-US" sz="1400" b="1" dirty="0">
                <a:solidFill>
                  <a:srgbClr val="B34D1F"/>
                </a:solidFill>
                <a:latin typeface="Arial Narrow" panose="020B0606020202030204" pitchFamily="34" charset="0"/>
                <a:ea typeface="Cascadia Code" panose="020B0609020000020004" pitchFamily="49" charset="0"/>
                <a:cs typeface="Cascadia Code" panose="020B0609020000020004" pitchFamily="49" charset="0"/>
              </a:rPr>
              <a:t>Limit:</a:t>
            </a:r>
            <a:r>
              <a:rPr lang="en-US" sz="1400" dirty="0">
                <a:solidFill>
                  <a:schemeClr val="accent1">
                    <a:lumMod val="75000"/>
                  </a:schemeClr>
                </a:solidFill>
                <a:latin typeface="Arial Narrow" panose="020B0606020202030204" pitchFamily="34" charset="0"/>
                <a:ea typeface="Cascadia Code" panose="020B0609020000020004" pitchFamily="49" charset="0"/>
                <a:cs typeface="Cascadia Code" panose="020B0609020000020004" pitchFamily="49" charset="0"/>
              </a:rPr>
              <a:t> only two versions are kept. Loading again drops the oldest.</a:t>
            </a:r>
            <a:endParaRPr lang="en-US" sz="800" i="1" dirty="0">
              <a:solidFill>
                <a:schemeClr val="accent1">
                  <a:lumMod val="75000"/>
                </a:schemeClr>
              </a:solidFill>
              <a:latin typeface="Arial Narrow" panose="020B0606020202030204" pitchFamily="34"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1604194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500"/>
                                        <p:tgtEl>
                                          <p:spTgt spid="1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animEffect transition="in" filter="fade">
                                      <p:cBhvr>
                                        <p:cTn id="19" dur="500"/>
                                        <p:tgtEl>
                                          <p:spTgt spid="1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fade">
                                      <p:cBhvr>
                                        <p:cTn id="27" dur="500"/>
                                        <p:tgtEl>
                                          <p:spTgt spid="12">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12">
                                            <p:txEl>
                                              <p:pRg st="6" end="6"/>
                                            </p:txEl>
                                          </p:spTgt>
                                        </p:tgtEl>
                                        <p:attrNameLst>
                                          <p:attrName>style.visibility</p:attrName>
                                        </p:attrNameLst>
                                      </p:cBhvr>
                                      <p:to>
                                        <p:strVal val="visible"/>
                                      </p:to>
                                    </p:set>
                                    <p:animEffect transition="in" filter="fade">
                                      <p:cBhvr>
                                        <p:cTn id="31" dur="500"/>
                                        <p:tgtEl>
                                          <p:spTgt spid="12">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Effect transition="in" filter="fade">
                                      <p:cBhvr>
                                        <p:cTn id="35" dur="500"/>
                                        <p:tgtEl>
                                          <p:spTgt spid="5">
                                            <p:txEl>
                                              <p:pRg st="0" end="0"/>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animEffect transition="in" filter="fade">
                                      <p:cBhvr>
                                        <p:cTn id="39" dur="500"/>
                                        <p:tgtEl>
                                          <p:spTgt spid="5">
                                            <p:txEl>
                                              <p:pRg st="1" end="1"/>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animEffect transition="in" filter="fade">
                                      <p:cBhvr>
                                        <p:cTn id="43" dur="500"/>
                                        <p:tgtEl>
                                          <p:spTgt spid="5">
                                            <p:txEl>
                                              <p:pRg st="2" end="2"/>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3" end="3"/>
                                            </p:txEl>
                                          </p:spTgt>
                                        </p:tgtEl>
                                        <p:attrNameLst>
                                          <p:attrName>style.visibility</p:attrName>
                                        </p:attrNameLst>
                                      </p:cBhvr>
                                      <p:to>
                                        <p:strVal val="visible"/>
                                      </p:to>
                                    </p:set>
                                    <p:animEffect transition="in" filter="fade">
                                      <p:cBhvr>
                                        <p:cTn id="47" dur="500"/>
                                        <p:tgtEl>
                                          <p:spTgt spid="5">
                                            <p:txEl>
                                              <p:pRg st="3" end="3"/>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4" end="4"/>
                                            </p:txEl>
                                          </p:spTgt>
                                        </p:tgtEl>
                                        <p:attrNameLst>
                                          <p:attrName>style.visibility</p:attrName>
                                        </p:attrNameLst>
                                      </p:cBhvr>
                                      <p:to>
                                        <p:strVal val="visible"/>
                                      </p:to>
                                    </p:set>
                                    <p:animEffect transition="in" filter="fade">
                                      <p:cBhvr>
                                        <p:cTn id="51" dur="500"/>
                                        <p:tgtEl>
                                          <p:spTgt spid="5">
                                            <p:txEl>
                                              <p:pRg st="4" end="4"/>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5" end="5"/>
                                            </p:txEl>
                                          </p:spTgt>
                                        </p:tgtEl>
                                        <p:attrNameLst>
                                          <p:attrName>style.visibility</p:attrName>
                                        </p:attrNameLst>
                                      </p:cBhvr>
                                      <p:to>
                                        <p:strVal val="visible"/>
                                      </p:to>
                                    </p:set>
                                    <p:animEffect transition="in" filter="fade">
                                      <p:cBhvr>
                                        <p:cTn id="55" dur="500"/>
                                        <p:tgtEl>
                                          <p:spTgt spid="5">
                                            <p:txEl>
                                              <p:pRg st="5" end="5"/>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6" end="6"/>
                                            </p:txEl>
                                          </p:spTgt>
                                        </p:tgtEl>
                                        <p:attrNameLst>
                                          <p:attrName>style.visibility</p:attrName>
                                        </p:attrNameLst>
                                      </p:cBhvr>
                                      <p:to>
                                        <p:strVal val="visible"/>
                                      </p:to>
                                    </p:set>
                                    <p:animEffect transition="in" filter="fade">
                                      <p:cBhvr>
                                        <p:cTn id="59" dur="500"/>
                                        <p:tgtEl>
                                          <p:spTgt spid="5">
                                            <p:txEl>
                                              <p:pRg st="6" end="6"/>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7" end="7"/>
                                            </p:txEl>
                                          </p:spTgt>
                                        </p:tgtEl>
                                        <p:attrNameLst>
                                          <p:attrName>style.visibility</p:attrName>
                                        </p:attrNameLst>
                                      </p:cBhvr>
                                      <p:to>
                                        <p:strVal val="visible"/>
                                      </p:to>
                                    </p:set>
                                    <p:animEffect transition="in" filter="fade">
                                      <p:cBhvr>
                                        <p:cTn id="63" dur="500"/>
                                        <p:tgtEl>
                                          <p:spTgt spid="5">
                                            <p:txEl>
                                              <p:pRg st="7" end="7"/>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
                                            <p:txEl>
                                              <p:pRg st="8" end="8"/>
                                            </p:txEl>
                                          </p:spTgt>
                                        </p:tgtEl>
                                        <p:attrNameLst>
                                          <p:attrName>style.visibility</p:attrName>
                                        </p:attrNameLst>
                                      </p:cBhvr>
                                      <p:to>
                                        <p:strVal val="visible"/>
                                      </p:to>
                                    </p:set>
                                    <p:animEffect transition="in" filter="fade">
                                      <p:cBhvr>
                                        <p:cTn id="67" dur="500"/>
                                        <p:tgtEl>
                                          <p:spTgt spid="5">
                                            <p:txEl>
                                              <p:pRg st="8" end="8"/>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
                                            <p:txEl>
                                              <p:pRg st="9" end="9"/>
                                            </p:txEl>
                                          </p:spTgt>
                                        </p:tgtEl>
                                        <p:attrNameLst>
                                          <p:attrName>style.visibility</p:attrName>
                                        </p:attrNameLst>
                                      </p:cBhvr>
                                      <p:to>
                                        <p:strVal val="visible"/>
                                      </p:to>
                                    </p:set>
                                    <p:animEffect transition="in" filter="fade">
                                      <p:cBhvr>
                                        <p:cTn id="71" dur="500"/>
                                        <p:tgtEl>
                                          <p:spTgt spid="5">
                                            <p:txEl>
                                              <p:pRg st="9" end="9"/>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5">
                                            <p:txEl>
                                              <p:pRg st="10" end="10"/>
                                            </p:txEl>
                                          </p:spTgt>
                                        </p:tgtEl>
                                        <p:attrNameLst>
                                          <p:attrName>style.visibility</p:attrName>
                                        </p:attrNameLst>
                                      </p:cBhvr>
                                      <p:to>
                                        <p:strVal val="visible"/>
                                      </p:to>
                                    </p:set>
                                    <p:animEffect transition="in" filter="fade">
                                      <p:cBhvr>
                                        <p:cTn id="75" dur="500"/>
                                        <p:tgtEl>
                                          <p:spTgt spid="5">
                                            <p:txEl>
                                              <p:pRg st="10" end="10"/>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Effect transition="in" filter="fade">
                                      <p:cBhvr>
                                        <p:cTn id="79"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Linking</a:t>
            </a:r>
          </a:p>
        </p:txBody>
      </p:sp>
      <p:sp>
        <p:nvSpPr>
          <p:cNvPr id="12" name="Content Placeholder 1"/>
          <p:cNvSpPr txBox="1">
            <a:spLocks/>
          </p:cNvSpPr>
          <p:nvPr/>
        </p:nvSpPr>
        <p:spPr>
          <a:xfrm>
            <a:off x="304801" y="1219200"/>
            <a:ext cx="7619999"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buClrTx/>
              <a:buFont typeface="Arial" panose="020B0604020202020204" pitchFamily="34" charset="0"/>
              <a:buChar char="•"/>
            </a:pP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In Erlang, one process can be linked to another</a:t>
            </a:r>
          </a:p>
          <a:p>
            <a:pPr marL="548640" lvl="1" indent="0">
              <a:spcBef>
                <a:spcPts val="0"/>
              </a:spcBef>
              <a:spcAft>
                <a:spcPts val="1800"/>
              </a:spcAft>
              <a:buClrTx/>
              <a:buNone/>
            </a:pPr>
            <a:r>
              <a:rPr lang="en-US" i="1" dirty="0">
                <a:solidFill>
                  <a:srgbClr val="00B050"/>
                </a:solidFill>
                <a:latin typeface="Bahnschrift SemiCondensed" panose="020B0502040204020203" pitchFamily="34" charset="0"/>
                <a:ea typeface="Cascadia Code" panose="020B0609020000020004" pitchFamily="49" charset="0"/>
                <a:cs typeface="Cascadia Code" panose="020B0609020000020004" pitchFamily="49" charset="0"/>
              </a:rPr>
              <a:t>-- and a collection of processes can all be linked to each other</a:t>
            </a:r>
          </a:p>
          <a:p>
            <a:pPr marL="274320" indent="-182880">
              <a:spcBef>
                <a:spcPts val="0"/>
              </a:spcBef>
              <a:spcAft>
                <a:spcPts val="1800"/>
              </a:spcAft>
              <a:buClrTx/>
              <a:buFont typeface="Arial" panose="020B0604020202020204" pitchFamily="34" charset="0"/>
              <a:buChar char="•"/>
            </a:pP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"Linked" means signals are generated when termination events happen</a:t>
            </a:r>
          </a:p>
          <a:p>
            <a:pPr marL="274320" indent="-182880">
              <a:spcBef>
                <a:spcPts val="0"/>
              </a:spcBef>
              <a:spcAft>
                <a:spcPts val="1800"/>
              </a:spcAft>
              <a:buClrTx/>
              <a:buFont typeface="Arial" panose="020B0604020202020204" pitchFamily="34" charset="0"/>
              <a:buChar char="•"/>
            </a:pP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When one process ends (normal or crash), the linked other gets a signal informing it of the termination</a:t>
            </a:r>
          </a:p>
          <a:p>
            <a:pPr marL="274320" indent="-182880">
              <a:spcBef>
                <a:spcPts val="0"/>
              </a:spcBef>
              <a:spcAft>
                <a:spcPts val="1800"/>
              </a:spcAft>
              <a:buClrTx/>
              <a:buFont typeface="Arial" panose="020B0604020202020204" pitchFamily="34" charset="0"/>
              <a:buChar char="•"/>
            </a:pP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Linked processes are free to pay attention to, or ignore the signals sent.</a:t>
            </a:r>
          </a:p>
          <a:p>
            <a:pPr marL="274320" indent="-182880">
              <a:spcBef>
                <a:spcPts val="0"/>
              </a:spcBef>
              <a:spcAft>
                <a:spcPts val="1800"/>
              </a:spcAft>
              <a:buClrTx/>
              <a:buFont typeface="Arial" panose="020B0604020202020204" pitchFamily="34" charset="0"/>
              <a:buChar char="•"/>
            </a:pPr>
            <a:r>
              <a:rPr lang="en-US"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Default is to receive the signal and also crash yourself… </a:t>
            </a: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and then any processed linked to you will receive a crash signal from you</a:t>
            </a:r>
          </a:p>
          <a:p>
            <a:pPr marL="274320" indent="-182880">
              <a:spcBef>
                <a:spcPts val="0"/>
              </a:spcBef>
              <a:spcAft>
                <a:spcPts val="1800"/>
              </a:spcAft>
              <a:buClrTx/>
              <a:buFont typeface="Arial" panose="020B0604020202020204" pitchFamily="34" charset="0"/>
              <a:buChar char="•"/>
            </a:pP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This is useful for building fault-tolerant systems, where the failure of one process can be detected ( </a:t>
            </a:r>
            <a:r>
              <a:rPr lang="en-US" i="1"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and handled </a:t>
            </a:r>
            <a:r>
              <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by another</a:t>
            </a:r>
          </a:p>
          <a:p>
            <a:pPr marL="91440" indent="0">
              <a:spcBef>
                <a:spcPts val="0"/>
              </a:spcBef>
              <a:spcAft>
                <a:spcPts val="1800"/>
              </a:spcAft>
              <a:buClrTx/>
              <a:buNone/>
            </a:pPr>
            <a:endParaRPr lang="en-US"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400282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500"/>
                                        <p:tgtEl>
                                          <p:spTgt spid="1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animEffect transition="in" filter="fade">
                                      <p:cBhvr>
                                        <p:cTn id="19" dur="500"/>
                                        <p:tgtEl>
                                          <p:spTgt spid="1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fade">
                                      <p:cBhvr>
                                        <p:cTn id="27" dur="500"/>
                                        <p:tgtEl>
                                          <p:spTgt spid="12">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12">
                                            <p:txEl>
                                              <p:pRg st="6" end="6"/>
                                            </p:txEl>
                                          </p:spTgt>
                                        </p:tgtEl>
                                        <p:attrNameLst>
                                          <p:attrName>style.visibility</p:attrName>
                                        </p:attrNameLst>
                                      </p:cBhvr>
                                      <p:to>
                                        <p:strVal val="visible"/>
                                      </p:to>
                                    </p:set>
                                    <p:animEffect transition="in" filter="fade">
                                      <p:cBhvr>
                                        <p:cTn id="31" dur="500"/>
                                        <p:tgtEl>
                                          <p:spTgt spid="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Code example </a:t>
            </a:r>
            <a:r>
              <a:rPr lang="en-US" b="1" i="1" dirty="0">
                <a:solidFill>
                  <a:srgbClr val="BE442C"/>
                </a:solidFill>
                <a:latin typeface="Arial" panose="020B0604020202020204" pitchFamily="34" charset="0"/>
                <a:cs typeface="Arial" panose="020B0604020202020204" pitchFamily="34" charset="0"/>
              </a:rPr>
              <a:t>( module </a:t>
            </a:r>
            <a:r>
              <a:rPr lang="en-US" b="1" i="1" dirty="0" err="1">
                <a:solidFill>
                  <a:srgbClr val="BE442C"/>
                </a:solidFill>
                <a:latin typeface="Arial" panose="020B0604020202020204" pitchFamily="34" charset="0"/>
                <a:cs typeface="Arial" panose="020B0604020202020204" pitchFamily="34" charset="0"/>
              </a:rPr>
              <a:t>ln.erl</a:t>
            </a:r>
            <a:r>
              <a:rPr lang="en-US" b="1" i="1" dirty="0">
                <a:solidFill>
                  <a:srgbClr val="BE442C"/>
                </a:solidFill>
                <a:latin typeface="Arial" panose="020B0604020202020204" pitchFamily="34" charset="0"/>
                <a:cs typeface="Arial" panose="020B0604020202020204" pitchFamily="34" charset="0"/>
              </a:rPr>
              <a:t>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421341" y="1143001"/>
            <a:ext cx="3720353" cy="3124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fn1(0) -&gt; f1_done;</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fn1(N) when N&gt;0 -&gt;</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("f1, "),</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(5000),</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fn1(N-1).</a:t>
            </a:r>
          </a:p>
          <a:p>
            <a:pPr marL="109728" indent="0">
              <a:spcBef>
                <a:spcPts val="0"/>
              </a:spcBef>
              <a:spcAft>
                <a:spcPts val="0"/>
              </a:spcAft>
              <a:buNone/>
            </a:pPr>
            <a:endPar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fn2(0) -&gt; f2_done;</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fn2(N) when N&gt;0 -&gt;</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("f2, "),</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(4000),</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fn2(N-1).</a:t>
            </a: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04798" y="4419600"/>
            <a:ext cx="8382002" cy="1905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2400" dirty="0">
                <a:solidFill>
                  <a:srgbClr val="C00000"/>
                </a:solidFill>
                <a:latin typeface="Bahnschrift Condensed" panose="020B0502040204020203" pitchFamily="34" charset="0"/>
                <a:ea typeface="Cascadia Code" panose="020B0609020000020004" pitchFamily="49" charset="0"/>
                <a:cs typeface="Cascadia Code" panose="020B0609020000020004" pitchFamily="49" charset="0"/>
              </a:rPr>
              <a:t>% try this in the shell</a:t>
            </a:r>
          </a:p>
          <a:p>
            <a:pPr marL="109728" indent="0">
              <a:spcBef>
                <a:spcPts val="0"/>
              </a:spcBef>
              <a:spcAft>
                <a:spcPts val="0"/>
              </a:spcAft>
              <a:buNone/>
            </a:pPr>
            <a:r>
              <a:rPr lang="en-US" sz="2400" dirty="0">
                <a:solidFill>
                  <a:schemeClr val="bg1"/>
                </a:solidFill>
                <a:latin typeface="Bahnschrift Condensed" panose="020B0502040204020203" pitchFamily="34" charset="0"/>
                <a:ea typeface="Cascadia Code" panose="020B0609020000020004" pitchFamily="49" charset="0"/>
                <a:cs typeface="Cascadia Code" panose="020B0609020000020004" pitchFamily="49" charset="0"/>
              </a:rPr>
              <a:t>A=spawn(ln,fn1,[15]),  B=spawn(ln,fn2,[15]),  C=spawn(ln,fn3,[30]),  link(A),  link(B).</a:t>
            </a:r>
            <a:endParaRPr lang="en-US" sz="2400" dirty="0">
              <a:solidFill>
                <a:srgbClr val="0070C0"/>
              </a:solidFill>
              <a:latin typeface="Bahnschrift Condensed" panose="020B0502040204020203" pitchFamily="34" charset="0"/>
              <a:ea typeface="Cascadia Code" panose="020B0609020000020004" pitchFamily="49" charset="0"/>
              <a:cs typeface="Cascadia Code" panose="020B0609020000020004" pitchFamily="49" charset="0"/>
            </a:endParaRPr>
          </a:p>
          <a:p>
            <a:pPr marL="109728" indent="0">
              <a:spcBef>
                <a:spcPts val="1200"/>
              </a:spcBef>
              <a:spcAft>
                <a:spcPts val="0"/>
              </a:spcAft>
              <a:buNone/>
            </a:pPr>
            <a:r>
              <a:rPr lang="en-US" sz="2400" dirty="0">
                <a:solidFill>
                  <a:srgbClr val="C00000"/>
                </a:solidFill>
                <a:latin typeface="Bahnschrift Condensed" panose="020B0502040204020203" pitchFamily="34" charset="0"/>
                <a:ea typeface="Cascadia Code" panose="020B0609020000020004" pitchFamily="49" charset="0"/>
                <a:cs typeface="Cascadia Code" panose="020B0609020000020004" pitchFamily="49" charset="0"/>
              </a:rPr>
              <a:t>% then this as they print</a:t>
            </a:r>
          </a:p>
          <a:p>
            <a:pPr marL="109728" indent="0">
              <a:spcBef>
                <a:spcPts val="0"/>
              </a:spcBef>
              <a:spcAft>
                <a:spcPts val="0"/>
              </a:spcAft>
              <a:buNone/>
            </a:pPr>
            <a:r>
              <a:rPr lang="en-US" sz="2400" dirty="0">
                <a:solidFill>
                  <a:schemeClr val="bg1"/>
                </a:solidFill>
                <a:latin typeface="Bahnschrift Condensed" panose="020B0502040204020203" pitchFamily="34" charset="0"/>
                <a:ea typeface="Cascadia Code" panose="020B0609020000020004" pitchFamily="49" charset="0"/>
                <a:cs typeface="Cascadia Code" panose="020B0609020000020004" pitchFamily="49" charset="0"/>
              </a:rPr>
              <a:t>exit(</a:t>
            </a:r>
            <a:r>
              <a:rPr lang="en-US" sz="2400" dirty="0" err="1">
                <a:solidFill>
                  <a:schemeClr val="bg1"/>
                </a:solidFill>
                <a:latin typeface="Bahnschrift Condensed" panose="020B0502040204020203" pitchFamily="34" charset="0"/>
                <a:ea typeface="Cascadia Code" panose="020B0609020000020004" pitchFamily="49" charset="0"/>
                <a:cs typeface="Cascadia Code" panose="020B0609020000020004" pitchFamily="49" charset="0"/>
              </a:rPr>
              <a:t>B,crash</a:t>
            </a:r>
            <a:r>
              <a:rPr lang="en-US" sz="2400" dirty="0">
                <a:solidFill>
                  <a:schemeClr val="bg1"/>
                </a:solidFill>
                <a:latin typeface="Bahnschrift Condensed" panose="020B0502040204020203" pitchFamily="34" charset="0"/>
                <a:ea typeface="Cascadia Code" panose="020B0609020000020004" pitchFamily="49" charset="0"/>
                <a:cs typeface="Cascadia Code" panose="020B0609020000020004" pitchFamily="49" charset="0"/>
              </a:rPr>
              <a:t>).</a:t>
            </a:r>
          </a:p>
        </p:txBody>
      </p:sp>
      <p:sp>
        <p:nvSpPr>
          <p:cNvPr id="11" name="Content Placeholder 1"/>
          <p:cNvSpPr txBox="1">
            <a:spLocks/>
          </p:cNvSpPr>
          <p:nvPr/>
        </p:nvSpPr>
        <p:spPr>
          <a:xfrm>
            <a:off x="4128882" y="1145024"/>
            <a:ext cx="3505200" cy="1600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endPar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fn3(0) -&gt; f3_done;</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fn3(N) when N&gt;0 -&gt;</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("f3, "),</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(4000),</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fn3(N-1).</a:t>
            </a:r>
          </a:p>
          <a:p>
            <a:pPr marL="109728" indent="0">
              <a:spcBef>
                <a:spcPts val="0"/>
              </a:spcBef>
              <a:spcAft>
                <a:spcPts val="0"/>
              </a:spcAft>
              <a:buNone/>
            </a:pPr>
            <a:endPar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49320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fade">
                                      <p:cBhvr>
                                        <p:cTn id="25" dur="500"/>
                                        <p:tgtEl>
                                          <p:spTgt spid="9">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fade">
                                      <p:cBhvr>
                                        <p:cTn id="28" dur="500"/>
                                        <p:tgtEl>
                                          <p:spTgt spid="9">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Effect transition="in" filter="fade">
                                      <p:cBhvr>
                                        <p:cTn id="31" dur="500"/>
                                        <p:tgtEl>
                                          <p:spTgt spid="9">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0" end="10"/>
                                            </p:txEl>
                                          </p:spTgt>
                                        </p:tgtEl>
                                        <p:attrNameLst>
                                          <p:attrName>style.visibility</p:attrName>
                                        </p:attrNameLst>
                                      </p:cBhvr>
                                      <p:to>
                                        <p:strVal val="visible"/>
                                      </p:to>
                                    </p:set>
                                    <p:animEffect transition="in" filter="fade">
                                      <p:cBhvr>
                                        <p:cTn id="34" dur="500"/>
                                        <p:tgtEl>
                                          <p:spTgt spid="9">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500"/>
                                        <p:tgtEl>
                                          <p:spTgt spid="10">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1" end="1"/>
                                            </p:txEl>
                                          </p:spTgt>
                                        </p:tgtEl>
                                        <p:attrNameLst>
                                          <p:attrName>style.visibility</p:attrName>
                                        </p:attrNameLst>
                                      </p:cBhvr>
                                      <p:to>
                                        <p:strVal val="visible"/>
                                      </p:to>
                                    </p:set>
                                    <p:animEffect transition="in" filter="fade">
                                      <p:cBhvr>
                                        <p:cTn id="44" dur="500"/>
                                        <p:tgtEl>
                                          <p:spTgt spid="10">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0">
                                            <p:txEl>
                                              <p:pRg st="2" end="2"/>
                                            </p:txEl>
                                          </p:spTgt>
                                        </p:tgtEl>
                                        <p:attrNameLst>
                                          <p:attrName>style.visibility</p:attrName>
                                        </p:attrNameLst>
                                      </p:cBhvr>
                                      <p:to>
                                        <p:strVal val="visible"/>
                                      </p:to>
                                    </p:set>
                                    <p:animEffect transition="in" filter="fade">
                                      <p:cBhvr>
                                        <p:cTn id="49" dur="500"/>
                                        <p:tgtEl>
                                          <p:spTgt spid="10">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0">
                                            <p:txEl>
                                              <p:pRg st="3" end="3"/>
                                            </p:txEl>
                                          </p:spTgt>
                                        </p:tgtEl>
                                        <p:attrNameLst>
                                          <p:attrName>style.visibility</p:attrName>
                                        </p:attrNameLst>
                                      </p:cBhvr>
                                      <p:to>
                                        <p:strVal val="visible"/>
                                      </p:to>
                                    </p:set>
                                    <p:animEffect transition="in" filter="fade">
                                      <p:cBhvr>
                                        <p:cTn id="54" dur="500"/>
                                        <p:tgtEl>
                                          <p:spTgt spid="10">
                                            <p:txEl>
                                              <p:pRg st="3" end="3"/>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11">
                                            <p:txEl>
                                              <p:pRg st="1" end="1"/>
                                            </p:txEl>
                                          </p:spTgt>
                                        </p:tgtEl>
                                        <p:attrNameLst>
                                          <p:attrName>style.visibility</p:attrName>
                                        </p:attrNameLst>
                                      </p:cBhvr>
                                      <p:to>
                                        <p:strVal val="visible"/>
                                      </p:to>
                                    </p:set>
                                    <p:animEffect transition="in" filter="fade">
                                      <p:cBhvr>
                                        <p:cTn id="57" dur="500"/>
                                        <p:tgtEl>
                                          <p:spTgt spid="11">
                                            <p:txEl>
                                              <p:pRg st="1" end="1"/>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11">
                                            <p:txEl>
                                              <p:pRg st="2" end="2"/>
                                            </p:txEl>
                                          </p:spTgt>
                                        </p:tgtEl>
                                        <p:attrNameLst>
                                          <p:attrName>style.visibility</p:attrName>
                                        </p:attrNameLst>
                                      </p:cBhvr>
                                      <p:to>
                                        <p:strVal val="visible"/>
                                      </p:to>
                                    </p:set>
                                    <p:animEffect transition="in" filter="fade">
                                      <p:cBhvr>
                                        <p:cTn id="60" dur="500"/>
                                        <p:tgtEl>
                                          <p:spTgt spid="11">
                                            <p:txEl>
                                              <p:pRg st="2" end="2"/>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11">
                                            <p:txEl>
                                              <p:pRg st="3" end="3"/>
                                            </p:txEl>
                                          </p:spTgt>
                                        </p:tgtEl>
                                        <p:attrNameLst>
                                          <p:attrName>style.visibility</p:attrName>
                                        </p:attrNameLst>
                                      </p:cBhvr>
                                      <p:to>
                                        <p:strVal val="visible"/>
                                      </p:to>
                                    </p:set>
                                    <p:animEffect transition="in" filter="fade">
                                      <p:cBhvr>
                                        <p:cTn id="63" dur="500"/>
                                        <p:tgtEl>
                                          <p:spTgt spid="11">
                                            <p:txEl>
                                              <p:pRg st="3" end="3"/>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11">
                                            <p:txEl>
                                              <p:pRg st="4" end="4"/>
                                            </p:txEl>
                                          </p:spTgt>
                                        </p:tgtEl>
                                        <p:attrNameLst>
                                          <p:attrName>style.visibility</p:attrName>
                                        </p:attrNameLst>
                                      </p:cBhvr>
                                      <p:to>
                                        <p:strVal val="visible"/>
                                      </p:to>
                                    </p:set>
                                    <p:animEffect transition="in" filter="fade">
                                      <p:cBhvr>
                                        <p:cTn id="66" dur="500"/>
                                        <p:tgtEl>
                                          <p:spTgt spid="11">
                                            <p:txEl>
                                              <p:pRg st="4" end="4"/>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11">
                                            <p:txEl>
                                              <p:pRg st="5" end="5"/>
                                            </p:txEl>
                                          </p:spTgt>
                                        </p:tgtEl>
                                        <p:attrNameLst>
                                          <p:attrName>style.visibility</p:attrName>
                                        </p:attrNameLst>
                                      </p:cBhvr>
                                      <p:to>
                                        <p:strVal val="visible"/>
                                      </p:to>
                                    </p:set>
                                    <p:animEffect transition="in" filter="fade">
                                      <p:cBhvr>
                                        <p:cTn id="69"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591944"/>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2"/>
            <a:ext cx="8372475" cy="591944"/>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Concurrency: Processes</a:t>
            </a:r>
          </a:p>
        </p:txBody>
      </p:sp>
      <p:sp>
        <p:nvSpPr>
          <p:cNvPr id="7" name="Content Placeholder 1"/>
          <p:cNvSpPr txBox="1">
            <a:spLocks/>
          </p:cNvSpPr>
          <p:nvPr/>
        </p:nvSpPr>
        <p:spPr>
          <a:xfrm>
            <a:off x="304799" y="1171308"/>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Spawn a simple process</a:t>
            </a:r>
          </a:p>
        </p:txBody>
      </p:sp>
      <p:sp>
        <p:nvSpPr>
          <p:cNvPr id="5" name="Content Placeholder 1"/>
          <p:cNvSpPr txBox="1">
            <a:spLocks/>
          </p:cNvSpPr>
          <p:nvPr/>
        </p:nvSpPr>
        <p:spPr>
          <a:xfrm>
            <a:off x="512749" y="3335146"/>
            <a:ext cx="8296273" cy="315950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procs</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-compile([</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7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("I'm a process with id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spcBef>
                <a:spcPts val="0"/>
              </a:spcBef>
              <a:spcAft>
                <a:spcPts val="0"/>
              </a:spcAft>
              <a:buNone/>
            </a:pP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procInf</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("I'm a process with id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loop().</a:t>
            </a:r>
          </a:p>
          <a:p>
            <a:pPr marL="109728" indent="0">
              <a:spcBef>
                <a:spcPts val="0"/>
              </a:spcBef>
              <a:spcAft>
                <a:spcPts val="0"/>
              </a:spcAft>
              <a:buNone/>
            </a:pPr>
            <a:endParaRPr lang="en-US" sz="105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loop() -&gt; loop().</a:t>
            </a:r>
          </a:p>
          <a:p>
            <a:pPr marL="109728" indent="0">
              <a:spcBef>
                <a:spcPts val="0"/>
              </a:spcBef>
              <a:spcAft>
                <a:spcPts val="0"/>
              </a:spcAft>
              <a:buNone/>
            </a:pPr>
            <a:endParaRPr lang="en-US" sz="105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run() -&gt;  </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spawn(fun() -&gt;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end),  </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ends</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spawn(procs, proc, []),      </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ends</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spawn(?MODULE,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    </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ends</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spawn(?MODULE, </a:t>
            </a:r>
            <a:r>
              <a:rPr lang="en-US" sz="14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procInf</a:t>
            </a: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 </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runs “forever”</a:t>
            </a:r>
          </a:p>
          <a:p>
            <a:pPr marL="109728" indent="0">
              <a:spcBef>
                <a:spcPts val="0"/>
              </a:spcBef>
              <a:spcAft>
                <a:spcPts val="0"/>
              </a:spcAft>
              <a:buNone/>
            </a:pPr>
            <a:r>
              <a:rPr lang="en-US" sz="14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okay.</a:t>
            </a:r>
          </a:p>
        </p:txBody>
      </p:sp>
      <p:sp>
        <p:nvSpPr>
          <p:cNvPr id="9" name="Content Placeholder 1"/>
          <p:cNvSpPr txBox="1">
            <a:spLocks/>
          </p:cNvSpPr>
          <p:nvPr/>
        </p:nvSpPr>
        <p:spPr>
          <a:xfrm>
            <a:off x="304799" y="1536585"/>
            <a:ext cx="8524875" cy="174001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Erlang was designed for massive concurrency</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 process is created and terminated very rapidly, so you can easily have thousands of them</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 process executes some piece of code, then it terminates.</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It can also run forever.</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Each Erlang process has a small memory footprint, which can grow/shrink dynamically</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Use the built-in `</a:t>
            </a:r>
            <a:r>
              <a:rPr lang="en-US" sz="14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spawn</a:t>
            </a: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function to create a process.</a:t>
            </a:r>
          </a:p>
          <a:p>
            <a:pPr marL="109728" indent="0">
              <a:spcBef>
                <a:spcPts val="0"/>
              </a:spcBef>
              <a:spcAft>
                <a:spcPts val="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Once created, a process can access its own process id, by calling the `</a:t>
            </a:r>
            <a:r>
              <a:rPr lang="en-US" sz="14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self</a:t>
            </a: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function.</a:t>
            </a:r>
          </a:p>
        </p:txBody>
      </p:sp>
    </p:spTree>
    <p:extLst>
      <p:ext uri="{BB962C8B-B14F-4D97-AF65-F5344CB8AC3E}">
        <p14:creationId xmlns:p14="http://schemas.microsoft.com/office/powerpoint/2010/main" val="411534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fade">
                                      <p:cBhvr>
                                        <p:cTn id="41" dur="500"/>
                                        <p:tgtEl>
                                          <p:spTgt spid="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9">
                                            <p:txEl>
                                              <p:pRg st="6" end="6"/>
                                            </p:txEl>
                                          </p:spTgt>
                                        </p:tgtEl>
                                        <p:attrNameLst>
                                          <p:attrName>style.visibility</p:attrName>
                                        </p:attrNameLst>
                                      </p:cBhvr>
                                      <p:to>
                                        <p:strVal val="visible"/>
                                      </p:to>
                                    </p:set>
                                    <p:animEffect transition="in" filter="fade">
                                      <p:cBhvr>
                                        <p:cTn id="46" dur="500"/>
                                        <p:tgtEl>
                                          <p:spTgt spid="9">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5">
                                            <p:txEl>
                                              <p:pRg st="0" end="0"/>
                                            </p:txEl>
                                          </p:spTgt>
                                        </p:tgtEl>
                                        <p:attrNameLst>
                                          <p:attrName>style.visibility</p:attrName>
                                        </p:attrNameLst>
                                      </p:cBhvr>
                                      <p:to>
                                        <p:strVal val="visible"/>
                                      </p:to>
                                    </p:set>
                                    <p:animEffect transition="in" filter="fade">
                                      <p:cBhvr>
                                        <p:cTn id="51" dur="500"/>
                                        <p:tgtEl>
                                          <p:spTgt spid="5">
                                            <p:txEl>
                                              <p:pRg st="0" end="0"/>
                                            </p:txEl>
                                          </p:spTgt>
                                        </p:tgtEl>
                                      </p:cBhvr>
                                    </p:animEffect>
                                  </p:childTnLst>
                                </p:cTn>
                              </p:par>
                            </p:childTnLst>
                          </p:cTn>
                        </p:par>
                        <p:par>
                          <p:cTn id="52" fill="hold">
                            <p:stCondLst>
                              <p:cond delay="500"/>
                            </p:stCondLst>
                            <p:childTnLst>
                              <p:par>
                                <p:cTn id="53" presetID="10" presetClass="entr" presetSubtype="0" fill="hold" nodeType="after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Effect transition="in" filter="fade">
                                      <p:cBhvr>
                                        <p:cTn id="55" dur="500"/>
                                        <p:tgtEl>
                                          <p:spTgt spid="5">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5">
                                            <p:txEl>
                                              <p:pRg st="3" end="3"/>
                                            </p:txEl>
                                          </p:spTgt>
                                        </p:tgtEl>
                                        <p:attrNameLst>
                                          <p:attrName>style.visibility</p:attrName>
                                        </p:attrNameLst>
                                      </p:cBhvr>
                                      <p:to>
                                        <p:strVal val="visible"/>
                                      </p:to>
                                    </p:set>
                                    <p:animEffect transition="in" filter="fade">
                                      <p:cBhvr>
                                        <p:cTn id="60" dur="500"/>
                                        <p:tgtEl>
                                          <p:spTgt spid="5">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5">
                                            <p:txEl>
                                              <p:pRg st="4" end="4"/>
                                            </p:txEl>
                                          </p:spTgt>
                                        </p:tgtEl>
                                        <p:attrNameLst>
                                          <p:attrName>style.visibility</p:attrName>
                                        </p:attrNameLst>
                                      </p:cBhvr>
                                      <p:to>
                                        <p:strVal val="visible"/>
                                      </p:to>
                                    </p:set>
                                    <p:animEffect transition="in" filter="fade">
                                      <p:cBhvr>
                                        <p:cTn id="65" dur="500"/>
                                        <p:tgtEl>
                                          <p:spTgt spid="5">
                                            <p:txEl>
                                              <p:pRg st="4" end="4"/>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5">
                                            <p:txEl>
                                              <p:pRg st="5" end="5"/>
                                            </p:txEl>
                                          </p:spTgt>
                                        </p:tgtEl>
                                        <p:attrNameLst>
                                          <p:attrName>style.visibility</p:attrName>
                                        </p:attrNameLst>
                                      </p:cBhvr>
                                      <p:to>
                                        <p:strVal val="visible"/>
                                      </p:to>
                                    </p:set>
                                    <p:animEffect transition="in" filter="fade">
                                      <p:cBhvr>
                                        <p:cTn id="70" dur="500"/>
                                        <p:tgtEl>
                                          <p:spTgt spid="5">
                                            <p:txEl>
                                              <p:pRg st="5" end="5"/>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5">
                                            <p:txEl>
                                              <p:pRg st="7" end="7"/>
                                            </p:txEl>
                                          </p:spTgt>
                                        </p:tgtEl>
                                        <p:attrNameLst>
                                          <p:attrName>style.visibility</p:attrName>
                                        </p:attrNameLst>
                                      </p:cBhvr>
                                      <p:to>
                                        <p:strVal val="visible"/>
                                      </p:to>
                                    </p:set>
                                    <p:animEffect transition="in" filter="fade">
                                      <p:cBhvr>
                                        <p:cTn id="75" dur="500"/>
                                        <p:tgtEl>
                                          <p:spTgt spid="5">
                                            <p:txEl>
                                              <p:pRg st="7" end="7"/>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5">
                                            <p:txEl>
                                              <p:pRg st="9" end="9"/>
                                            </p:txEl>
                                          </p:spTgt>
                                        </p:tgtEl>
                                        <p:attrNameLst>
                                          <p:attrName>style.visibility</p:attrName>
                                        </p:attrNameLst>
                                      </p:cBhvr>
                                      <p:to>
                                        <p:strVal val="visible"/>
                                      </p:to>
                                    </p:set>
                                    <p:animEffect transition="in" filter="fade">
                                      <p:cBhvr>
                                        <p:cTn id="80" dur="500"/>
                                        <p:tgtEl>
                                          <p:spTgt spid="5">
                                            <p:txEl>
                                              <p:pRg st="9" end="9"/>
                                            </p:txEl>
                                          </p:spTgt>
                                        </p:tgtEl>
                                      </p:cBhvr>
                                    </p:animEffect>
                                  </p:childTnLst>
                                </p:cTn>
                              </p:par>
                            </p:childTnLst>
                          </p:cTn>
                        </p:par>
                        <p:par>
                          <p:cTn id="81" fill="hold">
                            <p:stCondLst>
                              <p:cond delay="500"/>
                            </p:stCondLst>
                            <p:childTnLst>
                              <p:par>
                                <p:cTn id="82" presetID="10" presetClass="entr" presetSubtype="0" fill="hold" nodeType="afterEffect">
                                  <p:stCondLst>
                                    <p:cond delay="0"/>
                                  </p:stCondLst>
                                  <p:childTnLst>
                                    <p:set>
                                      <p:cBhvr>
                                        <p:cTn id="83" dur="1" fill="hold">
                                          <p:stCondLst>
                                            <p:cond delay="0"/>
                                          </p:stCondLst>
                                        </p:cTn>
                                        <p:tgtEl>
                                          <p:spTgt spid="5">
                                            <p:txEl>
                                              <p:pRg st="10" end="10"/>
                                            </p:txEl>
                                          </p:spTgt>
                                        </p:tgtEl>
                                        <p:attrNameLst>
                                          <p:attrName>style.visibility</p:attrName>
                                        </p:attrNameLst>
                                      </p:cBhvr>
                                      <p:to>
                                        <p:strVal val="visible"/>
                                      </p:to>
                                    </p:set>
                                    <p:animEffect transition="in" filter="fade">
                                      <p:cBhvr>
                                        <p:cTn id="84" dur="500"/>
                                        <p:tgtEl>
                                          <p:spTgt spid="5">
                                            <p:txEl>
                                              <p:pRg st="10" end="10"/>
                                            </p:txEl>
                                          </p:spTgt>
                                        </p:tgtEl>
                                      </p:cBhvr>
                                    </p:animEffect>
                                  </p:childTnLst>
                                </p:cTn>
                              </p:par>
                            </p:childTnLst>
                          </p:cTn>
                        </p:par>
                        <p:par>
                          <p:cTn id="85" fill="hold">
                            <p:stCondLst>
                              <p:cond delay="1000"/>
                            </p:stCondLst>
                            <p:childTnLst>
                              <p:par>
                                <p:cTn id="86" presetID="10" presetClass="entr" presetSubtype="0" fill="hold" nodeType="afterEffect">
                                  <p:stCondLst>
                                    <p:cond delay="0"/>
                                  </p:stCondLst>
                                  <p:childTnLst>
                                    <p:set>
                                      <p:cBhvr>
                                        <p:cTn id="87" dur="1" fill="hold">
                                          <p:stCondLst>
                                            <p:cond delay="0"/>
                                          </p:stCondLst>
                                        </p:cTn>
                                        <p:tgtEl>
                                          <p:spTgt spid="5">
                                            <p:txEl>
                                              <p:pRg st="11" end="11"/>
                                            </p:txEl>
                                          </p:spTgt>
                                        </p:tgtEl>
                                        <p:attrNameLst>
                                          <p:attrName>style.visibility</p:attrName>
                                        </p:attrNameLst>
                                      </p:cBhvr>
                                      <p:to>
                                        <p:strVal val="visible"/>
                                      </p:to>
                                    </p:set>
                                    <p:animEffect transition="in" filter="fade">
                                      <p:cBhvr>
                                        <p:cTn id="88" dur="500"/>
                                        <p:tgtEl>
                                          <p:spTgt spid="5">
                                            <p:txEl>
                                              <p:pRg st="11" end="11"/>
                                            </p:txEl>
                                          </p:spTgt>
                                        </p:tgtEl>
                                      </p:cBhvr>
                                    </p:animEffect>
                                  </p:childTnLst>
                                </p:cTn>
                              </p:par>
                            </p:childTnLst>
                          </p:cTn>
                        </p:par>
                        <p:par>
                          <p:cTn id="89" fill="hold">
                            <p:stCondLst>
                              <p:cond delay="1500"/>
                            </p:stCondLst>
                            <p:childTnLst>
                              <p:par>
                                <p:cTn id="90" presetID="10" presetClass="entr" presetSubtype="0" fill="hold" nodeType="afterEffect">
                                  <p:stCondLst>
                                    <p:cond delay="0"/>
                                  </p:stCondLst>
                                  <p:childTnLst>
                                    <p:set>
                                      <p:cBhvr>
                                        <p:cTn id="91" dur="1" fill="hold">
                                          <p:stCondLst>
                                            <p:cond delay="0"/>
                                          </p:stCondLst>
                                        </p:cTn>
                                        <p:tgtEl>
                                          <p:spTgt spid="5">
                                            <p:txEl>
                                              <p:pRg st="12" end="12"/>
                                            </p:txEl>
                                          </p:spTgt>
                                        </p:tgtEl>
                                        <p:attrNameLst>
                                          <p:attrName>style.visibility</p:attrName>
                                        </p:attrNameLst>
                                      </p:cBhvr>
                                      <p:to>
                                        <p:strVal val="visible"/>
                                      </p:to>
                                    </p:set>
                                    <p:animEffect transition="in" filter="fade">
                                      <p:cBhvr>
                                        <p:cTn id="92" dur="500"/>
                                        <p:tgtEl>
                                          <p:spTgt spid="5">
                                            <p:txEl>
                                              <p:pRg st="12" end="12"/>
                                            </p:txEl>
                                          </p:spTgt>
                                        </p:tgtEl>
                                      </p:cBhvr>
                                    </p:animEffect>
                                  </p:childTnLst>
                                </p:cTn>
                              </p:par>
                            </p:childTnLst>
                          </p:cTn>
                        </p:par>
                        <p:par>
                          <p:cTn id="93" fill="hold">
                            <p:stCondLst>
                              <p:cond delay="2000"/>
                            </p:stCondLst>
                            <p:childTnLst>
                              <p:par>
                                <p:cTn id="94" presetID="10" presetClass="entr" presetSubtype="0" fill="hold" nodeType="afterEffect">
                                  <p:stCondLst>
                                    <p:cond delay="0"/>
                                  </p:stCondLst>
                                  <p:childTnLst>
                                    <p:set>
                                      <p:cBhvr>
                                        <p:cTn id="95" dur="1" fill="hold">
                                          <p:stCondLst>
                                            <p:cond delay="0"/>
                                          </p:stCondLst>
                                        </p:cTn>
                                        <p:tgtEl>
                                          <p:spTgt spid="5">
                                            <p:txEl>
                                              <p:pRg st="13" end="13"/>
                                            </p:txEl>
                                          </p:spTgt>
                                        </p:tgtEl>
                                        <p:attrNameLst>
                                          <p:attrName>style.visibility</p:attrName>
                                        </p:attrNameLst>
                                      </p:cBhvr>
                                      <p:to>
                                        <p:strVal val="visible"/>
                                      </p:to>
                                    </p:set>
                                    <p:animEffect transition="in" filter="fade">
                                      <p:cBhvr>
                                        <p:cTn id="96" dur="500"/>
                                        <p:tgtEl>
                                          <p:spTgt spid="5">
                                            <p:txEl>
                                              <p:pRg st="13" end="13"/>
                                            </p:txEl>
                                          </p:spTgt>
                                        </p:tgtEl>
                                      </p:cBhvr>
                                    </p:animEffect>
                                  </p:childTnLst>
                                </p:cTn>
                              </p:par>
                            </p:childTnLst>
                          </p:cTn>
                        </p:par>
                        <p:par>
                          <p:cTn id="97" fill="hold">
                            <p:stCondLst>
                              <p:cond delay="2500"/>
                            </p:stCondLst>
                            <p:childTnLst>
                              <p:par>
                                <p:cTn id="98" presetID="10" presetClass="entr" presetSubtype="0" fill="hold" nodeType="afterEffect">
                                  <p:stCondLst>
                                    <p:cond delay="0"/>
                                  </p:stCondLst>
                                  <p:childTnLst>
                                    <p:set>
                                      <p:cBhvr>
                                        <p:cTn id="99" dur="1" fill="hold">
                                          <p:stCondLst>
                                            <p:cond delay="0"/>
                                          </p:stCondLst>
                                        </p:cTn>
                                        <p:tgtEl>
                                          <p:spTgt spid="5">
                                            <p:txEl>
                                              <p:pRg st="14" end="14"/>
                                            </p:txEl>
                                          </p:spTgt>
                                        </p:tgtEl>
                                        <p:attrNameLst>
                                          <p:attrName>style.visibility</p:attrName>
                                        </p:attrNameLst>
                                      </p:cBhvr>
                                      <p:to>
                                        <p:strVal val="visible"/>
                                      </p:to>
                                    </p:set>
                                    <p:animEffect transition="in" filter="fade">
                                      <p:cBhvr>
                                        <p:cTn id="100"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Code example </a:t>
            </a:r>
            <a:r>
              <a:rPr lang="en-US" b="1" i="1" dirty="0">
                <a:solidFill>
                  <a:srgbClr val="BE442C"/>
                </a:solidFill>
                <a:latin typeface="Arial" panose="020B0604020202020204" pitchFamily="34" charset="0"/>
                <a:cs typeface="Arial" panose="020B0604020202020204" pitchFamily="34" charset="0"/>
              </a:rPr>
              <a:t>( module </a:t>
            </a:r>
            <a:r>
              <a:rPr lang="en-US" b="1" i="1" dirty="0" err="1">
                <a:solidFill>
                  <a:srgbClr val="BE442C"/>
                </a:solidFill>
                <a:latin typeface="Arial" panose="020B0604020202020204" pitchFamily="34" charset="0"/>
                <a:cs typeface="Arial" panose="020B0604020202020204" pitchFamily="34" charset="0"/>
              </a:rPr>
              <a:t>lnk.erl</a:t>
            </a:r>
            <a:r>
              <a:rPr lang="en-US" b="1" i="1" dirty="0">
                <a:solidFill>
                  <a:srgbClr val="BE442C"/>
                </a:solidFill>
                <a:latin typeface="Arial" panose="020B0604020202020204" pitchFamily="34" charset="0"/>
                <a:cs typeface="Arial" panose="020B0604020202020204" pitchFamily="34" charset="0"/>
              </a:rPr>
              <a:t>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219201"/>
            <a:ext cx="8077201" cy="3505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lnk</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-compile([</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export_all</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child() -&gt;</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 am alive,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pid</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p~n</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[self()]),</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(1000),</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child().</a:t>
            </a:r>
          </a:p>
          <a:p>
            <a:pPr marL="109728" indent="0">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run() -&gt;</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PD = spawn(?MODULE, child, []),</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%link(PD),</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(4500),</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%exit(self(),kill),</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run_done</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1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10194" y="4800601"/>
            <a:ext cx="8077201" cy="1219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Try this as is</a:t>
            </a:r>
          </a:p>
          <a:p>
            <a:pPr marL="109728" indent="0">
              <a:spcBef>
                <a:spcPts val="600"/>
              </a:spcBef>
              <a:spcAft>
                <a:spcPts val="0"/>
              </a:spcAft>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a:t>
            </a: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then put in the exit line</a:t>
            </a:r>
          </a:p>
          <a:p>
            <a:pPr marL="109728" indent="0">
              <a:spcBef>
                <a:spcPts val="600"/>
              </a:spcBef>
              <a:spcAft>
                <a:spcPts val="0"/>
              </a:spcAft>
              <a:buNone/>
            </a:pP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  then put in the link line</a:t>
            </a:r>
          </a:p>
        </p:txBody>
      </p:sp>
    </p:spTree>
    <p:extLst>
      <p:ext uri="{BB962C8B-B14F-4D97-AF65-F5344CB8AC3E}">
        <p14:creationId xmlns:p14="http://schemas.microsoft.com/office/powerpoint/2010/main" val="3459856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fade">
                                      <p:cBhvr>
                                        <p:cTn id="16" dur="500"/>
                                        <p:tgtEl>
                                          <p:spTgt spid="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fade">
                                      <p:cBhvr>
                                        <p:cTn id="19" dur="500"/>
                                        <p:tgtEl>
                                          <p:spTgt spid="9">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8" end="8"/>
                                            </p:txEl>
                                          </p:spTgt>
                                        </p:tgtEl>
                                        <p:attrNameLst>
                                          <p:attrName>style.visibility</p:attrName>
                                        </p:attrNameLst>
                                      </p:cBhvr>
                                      <p:to>
                                        <p:strVal val="visible"/>
                                      </p:to>
                                    </p:set>
                                    <p:animEffect transition="in" filter="fade">
                                      <p:cBhvr>
                                        <p:cTn id="25" dur="500"/>
                                        <p:tgtEl>
                                          <p:spTgt spid="9">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9" end="9"/>
                                            </p:txEl>
                                          </p:spTgt>
                                        </p:tgtEl>
                                        <p:attrNameLst>
                                          <p:attrName>style.visibility</p:attrName>
                                        </p:attrNameLst>
                                      </p:cBhvr>
                                      <p:to>
                                        <p:strVal val="visible"/>
                                      </p:to>
                                    </p:set>
                                    <p:animEffect transition="in" filter="fade">
                                      <p:cBhvr>
                                        <p:cTn id="28" dur="500"/>
                                        <p:tgtEl>
                                          <p:spTgt spid="9">
                                            <p:txEl>
                                              <p:pRg st="9" end="9"/>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10" end="10"/>
                                            </p:txEl>
                                          </p:spTgt>
                                        </p:tgtEl>
                                        <p:attrNameLst>
                                          <p:attrName>style.visibility</p:attrName>
                                        </p:attrNameLst>
                                      </p:cBhvr>
                                      <p:to>
                                        <p:strVal val="visible"/>
                                      </p:to>
                                    </p:set>
                                    <p:animEffect transition="in" filter="fade">
                                      <p:cBhvr>
                                        <p:cTn id="31" dur="500"/>
                                        <p:tgtEl>
                                          <p:spTgt spid="9">
                                            <p:txEl>
                                              <p:pRg st="10" end="1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1" end="11"/>
                                            </p:txEl>
                                          </p:spTgt>
                                        </p:tgtEl>
                                        <p:attrNameLst>
                                          <p:attrName>style.visibility</p:attrName>
                                        </p:attrNameLst>
                                      </p:cBhvr>
                                      <p:to>
                                        <p:strVal val="visible"/>
                                      </p:to>
                                    </p:set>
                                    <p:animEffect transition="in" filter="fade">
                                      <p:cBhvr>
                                        <p:cTn id="34" dur="500"/>
                                        <p:tgtEl>
                                          <p:spTgt spid="9">
                                            <p:txEl>
                                              <p:pRg st="11" end="11"/>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9">
                                            <p:txEl>
                                              <p:pRg st="12" end="12"/>
                                            </p:txEl>
                                          </p:spTgt>
                                        </p:tgtEl>
                                        <p:attrNameLst>
                                          <p:attrName>style.visibility</p:attrName>
                                        </p:attrNameLst>
                                      </p:cBhvr>
                                      <p:to>
                                        <p:strVal val="visible"/>
                                      </p:to>
                                    </p:set>
                                    <p:animEffect transition="in" filter="fade">
                                      <p:cBhvr>
                                        <p:cTn id="37" dur="500"/>
                                        <p:tgtEl>
                                          <p:spTgt spid="9">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
                                            <p:txEl>
                                              <p:pRg st="13" end="13"/>
                                            </p:txEl>
                                          </p:spTgt>
                                        </p:tgtEl>
                                        <p:attrNameLst>
                                          <p:attrName>style.visibility</p:attrName>
                                        </p:attrNameLst>
                                      </p:cBhvr>
                                      <p:to>
                                        <p:strVal val="visible"/>
                                      </p:to>
                                    </p:set>
                                    <p:animEffect transition="in" filter="fade">
                                      <p:cBhvr>
                                        <p:cTn id="40" dur="500"/>
                                        <p:tgtEl>
                                          <p:spTgt spid="9">
                                            <p:txEl>
                                              <p:pRg st="13" end="1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0">
                                            <p:txEl>
                                              <p:pRg st="0" end="0"/>
                                            </p:txEl>
                                          </p:spTgt>
                                        </p:tgtEl>
                                        <p:attrNameLst>
                                          <p:attrName>style.visibility</p:attrName>
                                        </p:attrNameLst>
                                      </p:cBhvr>
                                      <p:to>
                                        <p:strVal val="visible"/>
                                      </p:to>
                                    </p:set>
                                    <p:animEffect transition="in" filter="fade">
                                      <p:cBhvr>
                                        <p:cTn id="45" dur="500"/>
                                        <p:tgtEl>
                                          <p:spTgt spid="10">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0">
                                            <p:txEl>
                                              <p:pRg st="1" end="1"/>
                                            </p:txEl>
                                          </p:spTgt>
                                        </p:tgtEl>
                                        <p:attrNameLst>
                                          <p:attrName>style.visibility</p:attrName>
                                        </p:attrNameLst>
                                      </p:cBhvr>
                                      <p:to>
                                        <p:strVal val="visible"/>
                                      </p:to>
                                    </p:set>
                                    <p:animEffect transition="in" filter="fade">
                                      <p:cBhvr>
                                        <p:cTn id="50" dur="500"/>
                                        <p:tgtEl>
                                          <p:spTgt spid="10">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0">
                                            <p:txEl>
                                              <p:pRg st="2" end="2"/>
                                            </p:txEl>
                                          </p:spTgt>
                                        </p:tgtEl>
                                        <p:attrNameLst>
                                          <p:attrName>style.visibility</p:attrName>
                                        </p:attrNameLst>
                                      </p:cBhvr>
                                      <p:to>
                                        <p:strVal val="visible"/>
                                      </p:to>
                                    </p:set>
                                    <p:animEffect transition="in" filter="fade">
                                      <p:cBhvr>
                                        <p:cTn id="55"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7DFB1FE5-221B-42EB-AABE-E125C0D7496E}"/>
              </a:ext>
            </a:extLst>
          </p:cNvPr>
          <p:cNvSpPr txBox="1">
            <a:spLocks/>
          </p:cNvSpPr>
          <p:nvPr/>
        </p:nvSpPr>
        <p:spPr>
          <a:xfrm>
            <a:off x="914400" y="4343400"/>
            <a:ext cx="6805247" cy="21335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lgn="r">
              <a:spcBef>
                <a:spcPts val="0"/>
              </a:spcBef>
              <a:spcAft>
                <a:spcPts val="1000"/>
              </a:spcAft>
              <a:buClrTx/>
              <a:buNone/>
            </a:pPr>
            <a:r>
              <a:rPr lang="en-US"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A process can be set to trap exit signals by setting the </a:t>
            </a:r>
            <a:r>
              <a:rPr lang="en-US" i="1"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a:t>
            </a:r>
            <a:r>
              <a:rPr lang="en-US" i="1" dirty="0" err="1">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trap_exit</a:t>
            </a:r>
            <a:r>
              <a:rPr lang="en-US" i="1"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 </a:t>
            </a:r>
            <a:r>
              <a:rPr lang="en-US"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process flag to </a:t>
            </a:r>
            <a:r>
              <a:rPr lang="en-US" i="1"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`true`</a:t>
            </a:r>
          </a:p>
          <a:p>
            <a:pPr marL="91440" indent="0" algn="r">
              <a:spcBef>
                <a:spcPts val="0"/>
              </a:spcBef>
              <a:spcAft>
                <a:spcPts val="1000"/>
              </a:spcAft>
              <a:buClrTx/>
              <a:buNone/>
            </a:pPr>
            <a:r>
              <a:rPr lang="en-US"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When trapped, signals are converted to mailbox messages</a:t>
            </a:r>
          </a:p>
          <a:p>
            <a:pPr marL="91440" indent="0" algn="r">
              <a:spcBef>
                <a:spcPts val="0"/>
              </a:spcBef>
              <a:spcAft>
                <a:spcPts val="1000"/>
              </a:spcAft>
              <a:buClrTx/>
              <a:buNone/>
            </a:pPr>
            <a:r>
              <a:rPr lang="en-US"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Then a process can handle them as normal messages and decide what to do (other that the default “exit” or “ignore” )</a:t>
            </a:r>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Linking</a:t>
            </a:r>
          </a:p>
        </p:txBody>
      </p:sp>
      <p:sp>
        <p:nvSpPr>
          <p:cNvPr id="12" name="Content Placeholder 1"/>
          <p:cNvSpPr txBox="1">
            <a:spLocks/>
          </p:cNvSpPr>
          <p:nvPr/>
        </p:nvSpPr>
        <p:spPr>
          <a:xfrm>
            <a:off x="304800" y="1066800"/>
            <a:ext cx="7619999" cy="3276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900"/>
              </a:spcAft>
              <a:buClrTx/>
              <a:buNone/>
            </a:pPr>
            <a:r>
              <a:rPr lang="en-US" dirty="0">
                <a:solidFill>
                  <a:srgbClr val="B34D1F"/>
                </a:solidFill>
                <a:latin typeface="Bahnschrift SemiCondensed" panose="020B0502040204020203" pitchFamily="34" charset="0"/>
                <a:ea typeface="Cascadia Code" panose="020B0609020000020004" pitchFamily="49" charset="0"/>
                <a:cs typeface="Cascadia Code" panose="020B0609020000020004" pitchFamily="49" charset="0"/>
              </a:rPr>
              <a:t>What we just saw in the </a:t>
            </a:r>
            <a:r>
              <a:rPr lang="en-US" i="1" dirty="0">
                <a:solidFill>
                  <a:srgbClr val="B34D1F"/>
                </a:solidFill>
                <a:latin typeface="Bahnschrift SemiCondensed" panose="020B0502040204020203" pitchFamily="34" charset="0"/>
                <a:ea typeface="Cascadia Code" panose="020B0609020000020004" pitchFamily="49" charset="0"/>
                <a:cs typeface="Cascadia Code" panose="020B0609020000020004" pitchFamily="49" charset="0"/>
              </a:rPr>
              <a:t>default</a:t>
            </a:r>
            <a:r>
              <a:rPr lang="en-US" dirty="0">
                <a:solidFill>
                  <a:srgbClr val="B34D1F"/>
                </a:solidFill>
                <a:latin typeface="Bahnschrift SemiCondensed" panose="020B0502040204020203" pitchFamily="34" charset="0"/>
                <a:ea typeface="Cascadia Code" panose="020B0609020000020004" pitchFamily="49" charset="0"/>
                <a:cs typeface="Cascadia Code" panose="020B0609020000020004" pitchFamily="49" charset="0"/>
              </a:rPr>
              <a:t> behavior… process does this unless we tell it otherwise:</a:t>
            </a:r>
          </a:p>
          <a:p>
            <a:pPr marL="274320" indent="-182880">
              <a:spcBef>
                <a:spcPts val="0"/>
              </a:spcBef>
              <a:spcAft>
                <a:spcPts val="900"/>
              </a:spcAft>
              <a:buClrTx/>
              <a:buFont typeface="Arial" panose="020B0604020202020204" pitchFamily="34" charset="0"/>
              <a:buChar char="•"/>
            </a:pP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When a process terminates, it will terminate with an </a:t>
            </a:r>
            <a:r>
              <a:rPr lang="en-US" sz="1800"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exit reason</a:t>
            </a: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a:t>
            </a:r>
          </a:p>
          <a:p>
            <a:pPr marL="274320" indent="-182880">
              <a:spcBef>
                <a:spcPts val="0"/>
              </a:spcBef>
              <a:spcAft>
                <a:spcPts val="900"/>
              </a:spcAft>
              <a:buClrTx/>
              <a:buFont typeface="Arial" panose="020B0604020202020204" pitchFamily="34" charset="0"/>
              <a:buChar char="•"/>
            </a:pP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This exit reason is emitted in an </a:t>
            </a:r>
            <a:r>
              <a:rPr lang="en-US" sz="1800" i="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exit signal  </a:t>
            </a: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to all linked processes.</a:t>
            </a:r>
          </a:p>
          <a:p>
            <a:pPr marL="274320" indent="-182880">
              <a:spcBef>
                <a:spcPts val="0"/>
              </a:spcBef>
              <a:spcAft>
                <a:spcPts val="900"/>
              </a:spcAft>
              <a:buClrTx/>
              <a:buFont typeface="Arial" panose="020B0604020202020204" pitchFamily="34" charset="0"/>
              <a:buChar char="•"/>
            </a:pP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The default behavior when a process receives an exit signal with an exit reason (other than `</a:t>
            </a:r>
            <a:r>
              <a:rPr lang="en-US" sz="18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normal</a:t>
            </a: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is to </a:t>
            </a:r>
            <a:r>
              <a:rPr lang="en-US" sz="18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terminate</a:t>
            </a: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a:t>
            </a:r>
          </a:p>
          <a:p>
            <a:pPr marL="274320" indent="-182880">
              <a:spcBef>
                <a:spcPts val="0"/>
              </a:spcBef>
              <a:spcAft>
                <a:spcPts val="900"/>
              </a:spcAft>
              <a:buClrTx/>
              <a:buFont typeface="Arial" panose="020B0604020202020204" pitchFamily="34" charset="0"/>
              <a:buChar char="•"/>
            </a:pP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The terminating process will in turn emit exit signals with the same exit reason to its linked processes. </a:t>
            </a:r>
          </a:p>
          <a:p>
            <a:pPr marL="274320" indent="-182880">
              <a:spcBef>
                <a:spcPts val="0"/>
              </a:spcBef>
              <a:spcAft>
                <a:spcPts val="900"/>
              </a:spcAft>
              <a:buClrTx/>
              <a:buFont typeface="Arial" panose="020B0604020202020204" pitchFamily="34" charset="0"/>
              <a:buChar char="•"/>
            </a:pP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An exit signal with reason `</a:t>
            </a:r>
            <a:r>
              <a:rPr lang="en-US" sz="18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normal</a:t>
            </a:r>
            <a:r>
              <a:rPr lang="en-US" sz="18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is ignored.</a:t>
            </a:r>
            <a:endParaRPr lang="en-US"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23242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500"/>
                                        <p:tgtEl>
                                          <p:spTgt spid="12">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2">
                                            <p:txEl>
                                              <p:pRg st="2" end="2"/>
                                            </p:txEl>
                                          </p:spTgt>
                                        </p:tgtEl>
                                        <p:attrNameLst>
                                          <p:attrName>style.visibility</p:attrName>
                                        </p:attrNameLst>
                                      </p:cBhvr>
                                      <p:to>
                                        <p:strVal val="visible"/>
                                      </p:to>
                                    </p:set>
                                    <p:animEffect transition="in" filter="fade">
                                      <p:cBhvr>
                                        <p:cTn id="16" dur="500"/>
                                        <p:tgtEl>
                                          <p:spTgt spid="1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
                                            <p:txEl>
                                              <p:pRg st="3" end="3"/>
                                            </p:txEl>
                                          </p:spTgt>
                                        </p:tgtEl>
                                        <p:attrNameLst>
                                          <p:attrName>style.visibility</p:attrName>
                                        </p:attrNameLst>
                                      </p:cBhvr>
                                      <p:to>
                                        <p:strVal val="visible"/>
                                      </p:to>
                                    </p:set>
                                    <p:animEffect transition="in" filter="fade">
                                      <p:cBhvr>
                                        <p:cTn id="21" dur="500"/>
                                        <p:tgtEl>
                                          <p:spTgt spid="12">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2">
                                            <p:txEl>
                                              <p:pRg st="4" end="4"/>
                                            </p:txEl>
                                          </p:spTgt>
                                        </p:tgtEl>
                                        <p:attrNameLst>
                                          <p:attrName>style.visibility</p:attrName>
                                        </p:attrNameLst>
                                      </p:cBhvr>
                                      <p:to>
                                        <p:strVal val="visible"/>
                                      </p:to>
                                    </p:set>
                                    <p:animEffect transition="in" filter="fade">
                                      <p:cBhvr>
                                        <p:cTn id="26" dur="500"/>
                                        <p:tgtEl>
                                          <p:spTgt spid="1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2">
                                            <p:txEl>
                                              <p:pRg st="5" end="5"/>
                                            </p:txEl>
                                          </p:spTgt>
                                        </p:tgtEl>
                                        <p:attrNameLst>
                                          <p:attrName>style.visibility</p:attrName>
                                        </p:attrNameLst>
                                      </p:cBhvr>
                                      <p:to>
                                        <p:strVal val="visible"/>
                                      </p:to>
                                    </p:set>
                                    <p:animEffect transition="in" filter="fade">
                                      <p:cBhvr>
                                        <p:cTn id="31" dur="500"/>
                                        <p:tgtEl>
                                          <p:spTgt spid="12">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5">
                                            <p:txEl>
                                              <p:pRg st="0" end="0"/>
                                            </p:txEl>
                                          </p:spTgt>
                                        </p:tgtEl>
                                        <p:attrNameLst>
                                          <p:attrName>style.visibility</p:attrName>
                                        </p:attrNameLst>
                                      </p:cBhvr>
                                      <p:to>
                                        <p:strVal val="visible"/>
                                      </p:to>
                                    </p:set>
                                    <p:animEffect transition="in" filter="fade">
                                      <p:cBhvr>
                                        <p:cTn id="36" dur="1000"/>
                                        <p:tgtEl>
                                          <p:spTgt spid="5">
                                            <p:txEl>
                                              <p:pRg st="0" end="0"/>
                                            </p:txEl>
                                          </p:spTgt>
                                        </p:tgtEl>
                                      </p:cBhvr>
                                    </p:animEffect>
                                    <p:anim calcmode="lin" valueType="num">
                                      <p:cBhvr>
                                        <p:cTn id="3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animEffect transition="in" filter="fade">
                                      <p:cBhvr>
                                        <p:cTn id="43" dur="1000"/>
                                        <p:tgtEl>
                                          <p:spTgt spid="5">
                                            <p:txEl>
                                              <p:pRg st="1" end="1"/>
                                            </p:txEl>
                                          </p:spTgt>
                                        </p:tgtEl>
                                      </p:cBhvr>
                                    </p:animEffect>
                                    <p:anim calcmode="lin" valueType="num">
                                      <p:cBhvr>
                                        <p:cTn id="4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5">
                                            <p:txEl>
                                              <p:pRg st="2" end="2"/>
                                            </p:txEl>
                                          </p:spTgt>
                                        </p:tgtEl>
                                        <p:attrNameLst>
                                          <p:attrName>style.visibility</p:attrName>
                                        </p:attrNameLst>
                                      </p:cBhvr>
                                      <p:to>
                                        <p:strVal val="visible"/>
                                      </p:to>
                                    </p:set>
                                    <p:animEffect transition="in" filter="fade">
                                      <p:cBhvr>
                                        <p:cTn id="50" dur="1000"/>
                                        <p:tgtEl>
                                          <p:spTgt spid="5">
                                            <p:txEl>
                                              <p:pRg st="2" end="2"/>
                                            </p:txEl>
                                          </p:spTgt>
                                        </p:tgtEl>
                                      </p:cBhvr>
                                    </p:animEffect>
                                    <p:anim calcmode="lin" valueType="num">
                                      <p:cBhvr>
                                        <p:cTn id="51"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2"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Linking Idioms</a:t>
            </a:r>
          </a:p>
        </p:txBody>
      </p:sp>
      <p:sp>
        <p:nvSpPr>
          <p:cNvPr id="9" name="Content Placeholder 1"/>
          <p:cNvSpPr txBox="1">
            <a:spLocks/>
          </p:cNvSpPr>
          <p:nvPr/>
        </p:nvSpPr>
        <p:spPr>
          <a:xfrm>
            <a:off x="292521" y="1143001"/>
            <a:ext cx="7556079"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2400"/>
              </a:spcAft>
              <a:buNone/>
            </a:pPr>
            <a:r>
              <a:rPr lang="en-US" sz="24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3 Basic Linking Idioms with </a:t>
            </a:r>
            <a:r>
              <a:rPr lang="en-US" sz="2400" b="1"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Erlang</a:t>
            </a:r>
            <a:r>
              <a:rPr lang="en-US" sz="24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processes</a:t>
            </a:r>
          </a:p>
          <a:p>
            <a:pPr marL="109728" indent="0">
              <a:spcBef>
                <a:spcPts val="0"/>
              </a:spcBef>
              <a:buNone/>
            </a:pP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 don't care if my child process dies:</a:t>
            </a:r>
          </a:p>
          <a:p>
            <a:pPr marL="109728" indent="0">
              <a:spcBef>
                <a:spcPts val="0"/>
              </a:spcBef>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spawn(...)</a:t>
            </a:r>
          </a:p>
          <a:p>
            <a:pPr marL="109728" indent="0">
              <a:spcBef>
                <a:spcPts val="0"/>
              </a:spcBef>
              <a:buNone/>
            </a:pPr>
            <a:endParaRPr lang="en-US" sz="14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0"/>
              </a:spcBef>
              <a:buNone/>
            </a:pP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 want to crash if my child process crashes:</a:t>
            </a:r>
          </a:p>
          <a:p>
            <a:pPr marL="109728" indent="0">
              <a:spcBef>
                <a:spcPts val="0"/>
              </a:spcBef>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buNone/>
            </a:pPr>
            <a:endParaRPr lang="en-US" sz="14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spcBef>
                <a:spcPts val="0"/>
              </a:spcBef>
              <a:buNone/>
            </a:pP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 want to receive a mailbox message if my child process terminates (normally or not):</a:t>
            </a:r>
          </a:p>
          <a:p>
            <a:pPr marL="109728" indent="0">
              <a:spcBef>
                <a:spcPts val="0"/>
              </a:spcBef>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true),</a:t>
            </a:r>
          </a:p>
          <a:p>
            <a:pPr marL="109728" indent="0">
              <a:spcBef>
                <a:spcPts val="0"/>
              </a:spcBef>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endPar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grpSp>
        <p:nvGrpSpPr>
          <p:cNvPr id="4" name="Group 3">
            <a:extLst>
              <a:ext uri="{FF2B5EF4-FFF2-40B4-BE49-F238E27FC236}">
                <a16:creationId xmlns:a16="http://schemas.microsoft.com/office/drawing/2014/main" id="{997D5688-BD05-4BB0-A3A0-0E2598B246BF}"/>
              </a:ext>
            </a:extLst>
          </p:cNvPr>
          <p:cNvGrpSpPr/>
          <p:nvPr/>
        </p:nvGrpSpPr>
        <p:grpSpPr>
          <a:xfrm>
            <a:off x="5500468" y="2019301"/>
            <a:ext cx="2081432" cy="838200"/>
            <a:chOff x="5500468" y="2019301"/>
            <a:chExt cx="2590800" cy="838200"/>
          </a:xfrm>
        </p:grpSpPr>
        <p:sp>
          <p:nvSpPr>
            <p:cNvPr id="2" name="Rectangle: Rounded Corners 1">
              <a:extLst>
                <a:ext uri="{FF2B5EF4-FFF2-40B4-BE49-F238E27FC236}">
                  <a16:creationId xmlns:a16="http://schemas.microsoft.com/office/drawing/2014/main" id="{0F0183FE-0C26-4BA3-A1A5-8518829B6F2B}"/>
                </a:ext>
              </a:extLst>
            </p:cNvPr>
            <p:cNvSpPr/>
            <p:nvPr/>
          </p:nvSpPr>
          <p:spPr>
            <a:xfrm>
              <a:off x="5500468" y="2019301"/>
              <a:ext cx="2590800" cy="83820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31403E9-66F1-4857-9111-4CAB0EF70E25}"/>
                </a:ext>
              </a:extLst>
            </p:cNvPr>
            <p:cNvSpPr txBox="1"/>
            <p:nvPr/>
          </p:nvSpPr>
          <p:spPr>
            <a:xfrm>
              <a:off x="5698595" y="2100521"/>
              <a:ext cx="2250401" cy="646331"/>
            </a:xfrm>
            <a:prstGeom prst="rect">
              <a:avLst/>
            </a:prstGeom>
            <a:noFill/>
          </p:spPr>
          <p:txBody>
            <a:bodyPr wrap="square" rtlCol="0">
              <a:spAutoFit/>
            </a:bodyPr>
            <a:lstStyle/>
            <a:p>
              <a:r>
                <a:rPr lang="en-US" dirty="0">
                  <a:solidFill>
                    <a:srgbClr val="002060"/>
                  </a:solidFill>
                  <a:latin typeface="Bahnschrift SemiCondensed" panose="020B0502040204020203" pitchFamily="34" charset="0"/>
                </a:rPr>
                <a:t>Internal signals </a:t>
              </a:r>
            </a:p>
            <a:p>
              <a:r>
                <a:rPr lang="en-US" dirty="0">
                  <a:solidFill>
                    <a:srgbClr val="002060"/>
                  </a:solidFill>
                  <a:latin typeface="Bahnschrift SemiCondensed" panose="020B0502040204020203" pitchFamily="34" charset="0"/>
                </a:rPr>
                <a:t>(default)</a:t>
              </a:r>
            </a:p>
          </p:txBody>
        </p:sp>
      </p:grpSp>
      <p:sp>
        <p:nvSpPr>
          <p:cNvPr id="5" name="Freeform: Shape 4">
            <a:extLst>
              <a:ext uri="{FF2B5EF4-FFF2-40B4-BE49-F238E27FC236}">
                <a16:creationId xmlns:a16="http://schemas.microsoft.com/office/drawing/2014/main" id="{943BC5C7-60B1-47C7-8216-4A9C3CD8F5D9}"/>
              </a:ext>
            </a:extLst>
          </p:cNvPr>
          <p:cNvSpPr/>
          <p:nvPr/>
        </p:nvSpPr>
        <p:spPr>
          <a:xfrm>
            <a:off x="4389120" y="2160175"/>
            <a:ext cx="1097280" cy="51010"/>
          </a:xfrm>
          <a:custGeom>
            <a:avLst/>
            <a:gdLst>
              <a:gd name="connsiteX0" fmla="*/ 1097280 w 1097280"/>
              <a:gd name="connsiteY0" fmla="*/ 17760 h 51010"/>
              <a:gd name="connsiteX1" fmla="*/ 1014153 w 1097280"/>
              <a:gd name="connsiteY1" fmla="*/ 9447 h 51010"/>
              <a:gd name="connsiteX2" fmla="*/ 216131 w 1097280"/>
              <a:gd name="connsiteY2" fmla="*/ 9447 h 51010"/>
              <a:gd name="connsiteX3" fmla="*/ 91440 w 1097280"/>
              <a:gd name="connsiteY3" fmla="*/ 26072 h 51010"/>
              <a:gd name="connsiteX4" fmla="*/ 49876 w 1097280"/>
              <a:gd name="connsiteY4" fmla="*/ 34385 h 51010"/>
              <a:gd name="connsiteX5" fmla="*/ 0 w 1097280"/>
              <a:gd name="connsiteY5" fmla="*/ 51010 h 51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280" h="51010">
                <a:moveTo>
                  <a:pt x="1097280" y="17760"/>
                </a:moveTo>
                <a:cubicBezTo>
                  <a:pt x="1069571" y="14989"/>
                  <a:pt x="1041949" y="11132"/>
                  <a:pt x="1014153" y="9447"/>
                </a:cubicBezTo>
                <a:cubicBezTo>
                  <a:pt x="711514" y="-8895"/>
                  <a:pt x="599249" y="4199"/>
                  <a:pt x="216131" y="9447"/>
                </a:cubicBezTo>
                <a:cubicBezTo>
                  <a:pt x="148387" y="16974"/>
                  <a:pt x="150064" y="15413"/>
                  <a:pt x="91440" y="26072"/>
                </a:cubicBezTo>
                <a:cubicBezTo>
                  <a:pt x="77539" y="28599"/>
                  <a:pt x="63507" y="30667"/>
                  <a:pt x="49876" y="34385"/>
                </a:cubicBezTo>
                <a:cubicBezTo>
                  <a:pt x="32969" y="38996"/>
                  <a:pt x="0" y="51010"/>
                  <a:pt x="0" y="51010"/>
                </a:cubicBezTo>
              </a:path>
            </a:pathLst>
          </a:custGeom>
          <a:noFill/>
          <a:ln w="31750">
            <a:solidFill>
              <a:schemeClr val="accent5">
                <a:lumMod val="75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1325EEB-8C04-444C-9573-E3611472183A}"/>
              </a:ext>
            </a:extLst>
          </p:cNvPr>
          <p:cNvSpPr/>
          <p:nvPr/>
        </p:nvSpPr>
        <p:spPr>
          <a:xfrm>
            <a:off x="3200400" y="2531351"/>
            <a:ext cx="2286000" cy="431002"/>
          </a:xfrm>
          <a:custGeom>
            <a:avLst/>
            <a:gdLst>
              <a:gd name="connsiteX0" fmla="*/ 1097280 w 1097280"/>
              <a:gd name="connsiteY0" fmla="*/ 17760 h 51010"/>
              <a:gd name="connsiteX1" fmla="*/ 1014153 w 1097280"/>
              <a:gd name="connsiteY1" fmla="*/ 9447 h 51010"/>
              <a:gd name="connsiteX2" fmla="*/ 216131 w 1097280"/>
              <a:gd name="connsiteY2" fmla="*/ 9447 h 51010"/>
              <a:gd name="connsiteX3" fmla="*/ 91440 w 1097280"/>
              <a:gd name="connsiteY3" fmla="*/ 26072 h 51010"/>
              <a:gd name="connsiteX4" fmla="*/ 49876 w 1097280"/>
              <a:gd name="connsiteY4" fmla="*/ 34385 h 51010"/>
              <a:gd name="connsiteX5" fmla="*/ 0 w 1097280"/>
              <a:gd name="connsiteY5" fmla="*/ 51010 h 51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280" h="51010">
                <a:moveTo>
                  <a:pt x="1097280" y="17760"/>
                </a:moveTo>
                <a:cubicBezTo>
                  <a:pt x="1069571" y="14989"/>
                  <a:pt x="1041949" y="11132"/>
                  <a:pt x="1014153" y="9447"/>
                </a:cubicBezTo>
                <a:cubicBezTo>
                  <a:pt x="711514" y="-8895"/>
                  <a:pt x="599249" y="4199"/>
                  <a:pt x="216131" y="9447"/>
                </a:cubicBezTo>
                <a:cubicBezTo>
                  <a:pt x="148387" y="16974"/>
                  <a:pt x="150064" y="15413"/>
                  <a:pt x="91440" y="26072"/>
                </a:cubicBezTo>
                <a:cubicBezTo>
                  <a:pt x="77539" y="28599"/>
                  <a:pt x="63507" y="30667"/>
                  <a:pt x="49876" y="34385"/>
                </a:cubicBezTo>
                <a:cubicBezTo>
                  <a:pt x="32969" y="38996"/>
                  <a:pt x="0" y="51010"/>
                  <a:pt x="0" y="51010"/>
                </a:cubicBezTo>
              </a:path>
            </a:pathLst>
          </a:custGeom>
          <a:noFill/>
          <a:ln w="31750">
            <a:solidFill>
              <a:schemeClr val="accent5">
                <a:lumMod val="75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BB67249-1C0B-4A52-83DF-F2562F46D82A}"/>
              </a:ext>
            </a:extLst>
          </p:cNvPr>
          <p:cNvGrpSpPr/>
          <p:nvPr/>
        </p:nvGrpSpPr>
        <p:grpSpPr>
          <a:xfrm>
            <a:off x="5372100" y="4572000"/>
            <a:ext cx="2590800" cy="838200"/>
            <a:chOff x="5486400" y="1981200"/>
            <a:chExt cx="2590800" cy="838200"/>
          </a:xfrm>
        </p:grpSpPr>
        <p:sp>
          <p:nvSpPr>
            <p:cNvPr id="12" name="Rectangle: Rounded Corners 11">
              <a:extLst>
                <a:ext uri="{FF2B5EF4-FFF2-40B4-BE49-F238E27FC236}">
                  <a16:creationId xmlns:a16="http://schemas.microsoft.com/office/drawing/2014/main" id="{67CB8644-189E-4E66-BFC1-D00D9D4C955A}"/>
                </a:ext>
              </a:extLst>
            </p:cNvPr>
            <p:cNvSpPr/>
            <p:nvPr/>
          </p:nvSpPr>
          <p:spPr>
            <a:xfrm>
              <a:off x="5486400" y="1981200"/>
              <a:ext cx="2590800" cy="8382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98868A1-B849-418D-9206-874F0D2BE9AE}"/>
                </a:ext>
              </a:extLst>
            </p:cNvPr>
            <p:cNvSpPr txBox="1"/>
            <p:nvPr/>
          </p:nvSpPr>
          <p:spPr>
            <a:xfrm>
              <a:off x="5867400" y="2215634"/>
              <a:ext cx="1828800" cy="369332"/>
            </a:xfrm>
            <a:prstGeom prst="rect">
              <a:avLst/>
            </a:prstGeom>
            <a:noFill/>
          </p:spPr>
          <p:txBody>
            <a:bodyPr wrap="square" rtlCol="0">
              <a:spAutoFit/>
            </a:bodyPr>
            <a:lstStyle/>
            <a:p>
              <a:r>
                <a:rPr lang="en-US" dirty="0">
                  <a:solidFill>
                    <a:srgbClr val="002060"/>
                  </a:solidFill>
                  <a:latin typeface="Bahnschrift SemiCondensed" panose="020B0502040204020203" pitchFamily="34" charset="0"/>
                </a:rPr>
                <a:t>Mailbox messages</a:t>
              </a:r>
            </a:p>
          </p:txBody>
        </p:sp>
      </p:grpSp>
      <p:sp>
        <p:nvSpPr>
          <p:cNvPr id="14" name="Freeform: Shape 13">
            <a:extLst>
              <a:ext uri="{FF2B5EF4-FFF2-40B4-BE49-F238E27FC236}">
                <a16:creationId xmlns:a16="http://schemas.microsoft.com/office/drawing/2014/main" id="{C8082248-14B4-4EAD-9380-775DBF99AEE6}"/>
              </a:ext>
            </a:extLst>
          </p:cNvPr>
          <p:cNvSpPr/>
          <p:nvPr/>
        </p:nvSpPr>
        <p:spPr>
          <a:xfrm flipV="1">
            <a:off x="3086100" y="5007539"/>
            <a:ext cx="2286000" cy="431002"/>
          </a:xfrm>
          <a:custGeom>
            <a:avLst/>
            <a:gdLst>
              <a:gd name="connsiteX0" fmla="*/ 1097280 w 1097280"/>
              <a:gd name="connsiteY0" fmla="*/ 17760 h 51010"/>
              <a:gd name="connsiteX1" fmla="*/ 1014153 w 1097280"/>
              <a:gd name="connsiteY1" fmla="*/ 9447 h 51010"/>
              <a:gd name="connsiteX2" fmla="*/ 216131 w 1097280"/>
              <a:gd name="connsiteY2" fmla="*/ 9447 h 51010"/>
              <a:gd name="connsiteX3" fmla="*/ 91440 w 1097280"/>
              <a:gd name="connsiteY3" fmla="*/ 26072 h 51010"/>
              <a:gd name="connsiteX4" fmla="*/ 49876 w 1097280"/>
              <a:gd name="connsiteY4" fmla="*/ 34385 h 51010"/>
              <a:gd name="connsiteX5" fmla="*/ 0 w 1097280"/>
              <a:gd name="connsiteY5" fmla="*/ 51010 h 51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280" h="51010">
                <a:moveTo>
                  <a:pt x="1097280" y="17760"/>
                </a:moveTo>
                <a:cubicBezTo>
                  <a:pt x="1069571" y="14989"/>
                  <a:pt x="1041949" y="11132"/>
                  <a:pt x="1014153" y="9447"/>
                </a:cubicBezTo>
                <a:cubicBezTo>
                  <a:pt x="711514" y="-8895"/>
                  <a:pt x="599249" y="4199"/>
                  <a:pt x="216131" y="9447"/>
                </a:cubicBezTo>
                <a:cubicBezTo>
                  <a:pt x="148387" y="16974"/>
                  <a:pt x="150064" y="15413"/>
                  <a:pt x="91440" y="26072"/>
                </a:cubicBezTo>
                <a:cubicBezTo>
                  <a:pt x="77539" y="28599"/>
                  <a:pt x="63507" y="30667"/>
                  <a:pt x="49876" y="34385"/>
                </a:cubicBezTo>
                <a:cubicBezTo>
                  <a:pt x="32969" y="38996"/>
                  <a:pt x="0" y="51010"/>
                  <a:pt x="0" y="51010"/>
                </a:cubicBezTo>
              </a:path>
            </a:pathLst>
          </a:custGeom>
          <a:noFill/>
          <a:ln w="31750">
            <a:solidFill>
              <a:schemeClr val="accent5">
                <a:lumMod val="75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506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fade">
                                      <p:cBhvr>
                                        <p:cTn id="16" dur="500"/>
                                        <p:tgtEl>
                                          <p:spTgt spid="9">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9">
                                            <p:txEl>
                                              <p:pRg st="4" end="4"/>
                                            </p:txEl>
                                          </p:spTgt>
                                        </p:tgtEl>
                                        <p:attrNameLst>
                                          <p:attrName>style.visibility</p:attrName>
                                        </p:attrNameLst>
                                      </p:cBhvr>
                                      <p:to>
                                        <p:strVal val="visible"/>
                                      </p:to>
                                    </p:set>
                                    <p:animEffect transition="in" filter="fade">
                                      <p:cBhvr>
                                        <p:cTn id="20" dur="500"/>
                                        <p:tgtEl>
                                          <p:spTgt spid="9">
                                            <p:txEl>
                                              <p:pRg st="4" end="4"/>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9">
                                            <p:txEl>
                                              <p:pRg st="5" end="5"/>
                                            </p:txEl>
                                          </p:spTgt>
                                        </p:tgtEl>
                                        <p:attrNameLst>
                                          <p:attrName>style.visibility</p:attrName>
                                        </p:attrNameLst>
                                      </p:cBhvr>
                                      <p:to>
                                        <p:strVal val="visible"/>
                                      </p:to>
                                    </p:set>
                                    <p:animEffect transition="in" filter="fade">
                                      <p:cBhvr>
                                        <p:cTn id="24" dur="500"/>
                                        <p:tgtEl>
                                          <p:spTgt spid="9">
                                            <p:txEl>
                                              <p:pRg st="5" end="5"/>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9">
                                            <p:txEl>
                                              <p:pRg st="7" end="7"/>
                                            </p:txEl>
                                          </p:spTgt>
                                        </p:tgtEl>
                                        <p:attrNameLst>
                                          <p:attrName>style.visibility</p:attrName>
                                        </p:attrNameLst>
                                      </p:cBhvr>
                                      <p:to>
                                        <p:strVal val="visible"/>
                                      </p:to>
                                    </p:set>
                                    <p:animEffect transition="in" filter="fade">
                                      <p:cBhvr>
                                        <p:cTn id="28" dur="500"/>
                                        <p:tgtEl>
                                          <p:spTgt spid="9">
                                            <p:txEl>
                                              <p:pRg st="7" end="7"/>
                                            </p:txEl>
                                          </p:spTgt>
                                        </p:tgtEl>
                                      </p:cBhvr>
                                    </p:animEffect>
                                  </p:childTnLst>
                                </p:cTn>
                              </p:par>
                            </p:childTnLst>
                          </p:cTn>
                        </p:par>
                        <p:par>
                          <p:cTn id="29" fill="hold">
                            <p:stCondLst>
                              <p:cond delay="2500"/>
                            </p:stCondLst>
                            <p:childTnLst>
                              <p:par>
                                <p:cTn id="30" presetID="10" presetClass="entr" presetSubtype="0" fill="hold" nodeType="afterEffect">
                                  <p:stCondLst>
                                    <p:cond delay="0"/>
                                  </p:stCondLst>
                                  <p:childTnLst>
                                    <p:set>
                                      <p:cBhvr>
                                        <p:cTn id="31" dur="1" fill="hold">
                                          <p:stCondLst>
                                            <p:cond delay="0"/>
                                          </p:stCondLst>
                                        </p:cTn>
                                        <p:tgtEl>
                                          <p:spTgt spid="9">
                                            <p:txEl>
                                              <p:pRg st="8" end="8"/>
                                            </p:txEl>
                                          </p:spTgt>
                                        </p:tgtEl>
                                        <p:attrNameLst>
                                          <p:attrName>style.visibility</p:attrName>
                                        </p:attrNameLst>
                                      </p:cBhvr>
                                      <p:to>
                                        <p:strVal val="visible"/>
                                      </p:to>
                                    </p:set>
                                    <p:animEffect transition="in" filter="fade">
                                      <p:cBhvr>
                                        <p:cTn id="32" dur="500"/>
                                        <p:tgtEl>
                                          <p:spTgt spid="9">
                                            <p:txEl>
                                              <p:pRg st="8" end="8"/>
                                            </p:txEl>
                                          </p:spTgt>
                                        </p:tgtEl>
                                      </p:cBhvr>
                                    </p:animEffect>
                                  </p:childTnLst>
                                </p:cTn>
                              </p:par>
                            </p:childTnLst>
                          </p:cTn>
                        </p:par>
                        <p:par>
                          <p:cTn id="33" fill="hold">
                            <p:stCondLst>
                              <p:cond delay="3000"/>
                            </p:stCondLst>
                            <p:childTnLst>
                              <p:par>
                                <p:cTn id="34" presetID="10" presetClass="entr" presetSubtype="0" fill="hold" nodeType="afterEffect">
                                  <p:stCondLst>
                                    <p:cond delay="0"/>
                                  </p:stCondLst>
                                  <p:childTnLst>
                                    <p:set>
                                      <p:cBhvr>
                                        <p:cTn id="35" dur="1" fill="hold">
                                          <p:stCondLst>
                                            <p:cond delay="0"/>
                                          </p:stCondLst>
                                        </p:cTn>
                                        <p:tgtEl>
                                          <p:spTgt spid="9">
                                            <p:txEl>
                                              <p:pRg st="9" end="9"/>
                                            </p:txEl>
                                          </p:spTgt>
                                        </p:tgtEl>
                                        <p:attrNameLst>
                                          <p:attrName>style.visibility</p:attrName>
                                        </p:attrNameLst>
                                      </p:cBhvr>
                                      <p:to>
                                        <p:strVal val="visible"/>
                                      </p:to>
                                    </p:set>
                                    <p:animEffect transition="in" filter="fade">
                                      <p:cBhvr>
                                        <p:cTn id="36" dur="500"/>
                                        <p:tgtEl>
                                          <p:spTgt spid="9">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1000"/>
                                        <p:tgtEl>
                                          <p:spTgt spid="4"/>
                                        </p:tgtEl>
                                      </p:cBhvr>
                                    </p:animEffect>
                                    <p:anim calcmode="lin" valueType="num">
                                      <p:cBhvr>
                                        <p:cTn id="42" dur="1000" fill="hold"/>
                                        <p:tgtEl>
                                          <p:spTgt spid="4"/>
                                        </p:tgtEl>
                                        <p:attrNameLst>
                                          <p:attrName>ppt_x</p:attrName>
                                        </p:attrNameLst>
                                      </p:cBhvr>
                                      <p:tavLst>
                                        <p:tav tm="0">
                                          <p:val>
                                            <p:strVal val="#ppt_x"/>
                                          </p:val>
                                        </p:tav>
                                        <p:tav tm="100000">
                                          <p:val>
                                            <p:strVal val="#ppt_x"/>
                                          </p:val>
                                        </p:tav>
                                      </p:tavLst>
                                    </p:anim>
                                    <p:anim calcmode="lin" valueType="num">
                                      <p:cBhvr>
                                        <p:cTn id="43" dur="1000" fill="hold"/>
                                        <p:tgtEl>
                                          <p:spTgt spid="4"/>
                                        </p:tgtEl>
                                        <p:attrNameLst>
                                          <p:attrName>ppt_y</p:attrName>
                                        </p:attrNameLst>
                                      </p:cBhvr>
                                      <p:tavLst>
                                        <p:tav tm="0">
                                          <p:val>
                                            <p:strVal val="#ppt_y+.1"/>
                                          </p:val>
                                        </p:tav>
                                        <p:tav tm="100000">
                                          <p:val>
                                            <p:strVal val="#ppt_y"/>
                                          </p:val>
                                        </p:tav>
                                      </p:tavLst>
                                    </p:anim>
                                  </p:childTnLst>
                                </p:cTn>
                              </p:par>
                            </p:childTnLst>
                          </p:cTn>
                        </p:par>
                        <p:par>
                          <p:cTn id="44" fill="hold">
                            <p:stCondLst>
                              <p:cond delay="1000"/>
                            </p:stCondLst>
                            <p:childTnLst>
                              <p:par>
                                <p:cTn id="45" presetID="22" presetClass="entr" presetSubtype="2" fill="hold" grpId="0" nodeType="after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right)">
                                      <p:cBhvr>
                                        <p:cTn id="47" dur="500"/>
                                        <p:tgtEl>
                                          <p:spTgt spid="5"/>
                                        </p:tgtEl>
                                      </p:cBhvr>
                                    </p:animEffect>
                                  </p:childTnLst>
                                </p:cTn>
                              </p:par>
                              <p:par>
                                <p:cTn id="48" presetID="22" presetClass="entr" presetSubtype="2" fill="hold" grpId="0" nodeType="with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right)">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1000"/>
                                        <p:tgtEl>
                                          <p:spTgt spid="11"/>
                                        </p:tgtEl>
                                      </p:cBhvr>
                                    </p:animEffect>
                                    <p:anim calcmode="lin" valueType="num">
                                      <p:cBhvr>
                                        <p:cTn id="56" dur="1000" fill="hold"/>
                                        <p:tgtEl>
                                          <p:spTgt spid="11"/>
                                        </p:tgtEl>
                                        <p:attrNameLst>
                                          <p:attrName>ppt_x</p:attrName>
                                        </p:attrNameLst>
                                      </p:cBhvr>
                                      <p:tavLst>
                                        <p:tav tm="0">
                                          <p:val>
                                            <p:strVal val="#ppt_x"/>
                                          </p:val>
                                        </p:tav>
                                        <p:tav tm="100000">
                                          <p:val>
                                            <p:strVal val="#ppt_x"/>
                                          </p:val>
                                        </p:tav>
                                      </p:tavLst>
                                    </p:anim>
                                    <p:anim calcmode="lin" valueType="num">
                                      <p:cBhvr>
                                        <p:cTn id="57" dur="1000" fill="hold"/>
                                        <p:tgtEl>
                                          <p:spTgt spid="11"/>
                                        </p:tgtEl>
                                        <p:attrNameLst>
                                          <p:attrName>ppt_y</p:attrName>
                                        </p:attrNameLst>
                                      </p:cBhvr>
                                      <p:tavLst>
                                        <p:tav tm="0">
                                          <p:val>
                                            <p:strVal val="#ppt_y+.1"/>
                                          </p:val>
                                        </p:tav>
                                        <p:tav tm="100000">
                                          <p:val>
                                            <p:strVal val="#ppt_y"/>
                                          </p:val>
                                        </p:tav>
                                      </p:tavLst>
                                    </p:anim>
                                  </p:childTnLst>
                                </p:cTn>
                              </p:par>
                            </p:childTnLst>
                          </p:cTn>
                        </p:par>
                        <p:par>
                          <p:cTn id="58" fill="hold">
                            <p:stCondLst>
                              <p:cond delay="1000"/>
                            </p:stCondLst>
                            <p:childTnLst>
                              <p:par>
                                <p:cTn id="59" presetID="22" presetClass="entr" presetSubtype="2" fill="hold" grpId="0" nodeType="after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wipe(right)">
                                      <p:cBhvr>
                                        <p:cTn id="6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Trap flags   </a:t>
            </a:r>
            <a:r>
              <a:rPr lang="en-US" sz="1800" b="1" i="1" dirty="0">
                <a:solidFill>
                  <a:srgbClr val="BE442C"/>
                </a:solidFill>
                <a:latin typeface="Arial" panose="020B0604020202020204" pitchFamily="34" charset="0"/>
                <a:cs typeface="Arial" panose="020B0604020202020204" pitchFamily="34" charset="0"/>
              </a:rPr>
              <a:t>( module </a:t>
            </a:r>
            <a:r>
              <a:rPr lang="en-US" sz="1800" b="1" i="1" dirty="0" err="1">
                <a:solidFill>
                  <a:srgbClr val="BE442C"/>
                </a:solidFill>
                <a:latin typeface="Arial" panose="020B0604020202020204" pitchFamily="34" charset="0"/>
                <a:cs typeface="Arial" panose="020B0604020202020204" pitchFamily="34" charset="0"/>
              </a:rPr>
              <a:t>traps.erl</a:t>
            </a:r>
            <a:r>
              <a:rPr lang="en-US" sz="1800" b="1" i="1" dirty="0">
                <a:solidFill>
                  <a:srgbClr val="BE442C"/>
                </a:solidFill>
                <a:latin typeface="Arial" panose="020B0604020202020204" pitchFamily="34" charset="0"/>
                <a:cs typeface="Arial" panose="020B0604020202020204" pitchFamily="34" charset="0"/>
              </a:rPr>
              <a:t>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600202"/>
            <a:ext cx="8382001" cy="49529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Spawn a new process that starts with function process/0</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run() -&gt; PID = spawn(fun process/0),</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("spawned process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",[PID]).</a:t>
            </a:r>
          </a:p>
          <a:p>
            <a:pPr marL="109728" indent="0">
              <a:spcBef>
                <a:spcPts val="0"/>
              </a:spcBef>
              <a:spcAft>
                <a:spcPts val="0"/>
              </a:spcAft>
              <a:buNone/>
            </a:pPr>
            <a:endPar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process() -&gt;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("Starting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process~n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true),  </a:t>
            </a: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Turn trapping on for the process</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("Trapping exits turned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on~n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f1(),  % Call f1</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 is trapping on or off here ?</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("back from f1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call~n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f1() -&gt;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("in f1:~n"),</a:t>
            </a:r>
          </a:p>
          <a:p>
            <a:pPr marL="109728" indent="0">
              <a:spcBef>
                <a:spcPts val="0"/>
              </a:spcBef>
              <a:spcAft>
                <a:spcPts val="0"/>
              </a:spcAft>
              <a:buNone/>
            </a:pP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in f1 the </a:t>
            </a:r>
            <a:r>
              <a:rPr lang="en-US" sz="15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flag is off </a:t>
            </a:r>
          </a:p>
          <a:p>
            <a:pPr marL="109728" indent="0">
              <a:spcBef>
                <a:spcPts val="0"/>
              </a:spcBef>
              <a:spcAft>
                <a:spcPts val="0"/>
              </a:spcAft>
              <a:buNone/>
            </a:pP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the flag is 'global' to the process, not to any function</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f2(),</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("back from f2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call~n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f2() -&gt;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("in f2:~n"),</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false), % Turn trapping off in f2</a:t>
            </a:r>
          </a:p>
          <a:p>
            <a:pPr marL="109728" indent="0">
              <a:spcBef>
                <a:spcPts val="0"/>
              </a:spcBef>
              <a:spcAft>
                <a:spcPts val="0"/>
              </a:spcAft>
              <a:buNone/>
            </a:pP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("Trapping exits turned </a:t>
            </a:r>
            <a:r>
              <a:rPr lang="en-US" sz="15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off~n</a:t>
            </a:r>
            <a:r>
              <a:rPr lang="en-US" sz="15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04799" y="1066801"/>
            <a:ext cx="807720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b="1"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Trapping flag is "per process"</a:t>
            </a:r>
            <a:endParaRPr lang="en-US" dirty="0">
              <a:solidFill>
                <a:srgbClr val="BE442C"/>
              </a:solidFill>
              <a:latin typeface="Bahnschrift Semi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19005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fade">
                                      <p:cBhvr>
                                        <p:cTn id="16" dur="500"/>
                                        <p:tgtEl>
                                          <p:spTgt spid="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fade">
                                      <p:cBhvr>
                                        <p:cTn id="19" dur="500"/>
                                        <p:tgtEl>
                                          <p:spTgt spid="9">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fade">
                                      <p:cBhvr>
                                        <p:cTn id="25" dur="500"/>
                                        <p:tgtEl>
                                          <p:spTgt spid="9">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fade">
                                      <p:cBhvr>
                                        <p:cTn id="28" dur="500"/>
                                        <p:tgtEl>
                                          <p:spTgt spid="9">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Effect transition="in" filter="fade">
                                      <p:cBhvr>
                                        <p:cTn id="31" dur="500"/>
                                        <p:tgtEl>
                                          <p:spTgt spid="9">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1" end="11"/>
                                            </p:txEl>
                                          </p:spTgt>
                                        </p:tgtEl>
                                        <p:attrNameLst>
                                          <p:attrName>style.visibility</p:attrName>
                                        </p:attrNameLst>
                                      </p:cBhvr>
                                      <p:to>
                                        <p:strVal val="visible"/>
                                      </p:to>
                                    </p:set>
                                    <p:animEffect transition="in" filter="fade">
                                      <p:cBhvr>
                                        <p:cTn id="34" dur="500"/>
                                        <p:tgtEl>
                                          <p:spTgt spid="9">
                                            <p:txEl>
                                              <p:pRg st="11" end="11"/>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9">
                                            <p:txEl>
                                              <p:pRg st="12" end="12"/>
                                            </p:txEl>
                                          </p:spTgt>
                                        </p:tgtEl>
                                        <p:attrNameLst>
                                          <p:attrName>style.visibility</p:attrName>
                                        </p:attrNameLst>
                                      </p:cBhvr>
                                      <p:to>
                                        <p:strVal val="visible"/>
                                      </p:to>
                                    </p:set>
                                    <p:animEffect transition="in" filter="fade">
                                      <p:cBhvr>
                                        <p:cTn id="37" dur="500"/>
                                        <p:tgtEl>
                                          <p:spTgt spid="9">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
                                            <p:txEl>
                                              <p:pRg st="13" end="13"/>
                                            </p:txEl>
                                          </p:spTgt>
                                        </p:tgtEl>
                                        <p:attrNameLst>
                                          <p:attrName>style.visibility</p:attrName>
                                        </p:attrNameLst>
                                      </p:cBhvr>
                                      <p:to>
                                        <p:strVal val="visible"/>
                                      </p:to>
                                    </p:set>
                                    <p:animEffect transition="in" filter="fade">
                                      <p:cBhvr>
                                        <p:cTn id="40" dur="500"/>
                                        <p:tgtEl>
                                          <p:spTgt spid="9">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9">
                                            <p:txEl>
                                              <p:pRg st="14" end="14"/>
                                            </p:txEl>
                                          </p:spTgt>
                                        </p:tgtEl>
                                        <p:attrNameLst>
                                          <p:attrName>style.visibility</p:attrName>
                                        </p:attrNameLst>
                                      </p:cBhvr>
                                      <p:to>
                                        <p:strVal val="visible"/>
                                      </p:to>
                                    </p:set>
                                    <p:animEffect transition="in" filter="fade">
                                      <p:cBhvr>
                                        <p:cTn id="43" dur="500"/>
                                        <p:tgtEl>
                                          <p:spTgt spid="9">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9">
                                            <p:txEl>
                                              <p:pRg st="15" end="15"/>
                                            </p:txEl>
                                          </p:spTgt>
                                        </p:tgtEl>
                                        <p:attrNameLst>
                                          <p:attrName>style.visibility</p:attrName>
                                        </p:attrNameLst>
                                      </p:cBhvr>
                                      <p:to>
                                        <p:strVal val="visible"/>
                                      </p:to>
                                    </p:set>
                                    <p:animEffect transition="in" filter="fade">
                                      <p:cBhvr>
                                        <p:cTn id="46" dur="500"/>
                                        <p:tgtEl>
                                          <p:spTgt spid="9">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9">
                                            <p:txEl>
                                              <p:pRg st="17" end="17"/>
                                            </p:txEl>
                                          </p:spTgt>
                                        </p:tgtEl>
                                        <p:attrNameLst>
                                          <p:attrName>style.visibility</p:attrName>
                                        </p:attrNameLst>
                                      </p:cBhvr>
                                      <p:to>
                                        <p:strVal val="visible"/>
                                      </p:to>
                                    </p:set>
                                    <p:animEffect transition="in" filter="fade">
                                      <p:cBhvr>
                                        <p:cTn id="49" dur="500"/>
                                        <p:tgtEl>
                                          <p:spTgt spid="9">
                                            <p:txEl>
                                              <p:pRg st="17" end="17"/>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9">
                                            <p:txEl>
                                              <p:pRg st="18" end="18"/>
                                            </p:txEl>
                                          </p:spTgt>
                                        </p:tgtEl>
                                        <p:attrNameLst>
                                          <p:attrName>style.visibility</p:attrName>
                                        </p:attrNameLst>
                                      </p:cBhvr>
                                      <p:to>
                                        <p:strVal val="visible"/>
                                      </p:to>
                                    </p:set>
                                    <p:animEffect transition="in" filter="fade">
                                      <p:cBhvr>
                                        <p:cTn id="52" dur="500"/>
                                        <p:tgtEl>
                                          <p:spTgt spid="9">
                                            <p:txEl>
                                              <p:pRg st="18" end="18"/>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9">
                                            <p:txEl>
                                              <p:pRg st="19" end="19"/>
                                            </p:txEl>
                                          </p:spTgt>
                                        </p:tgtEl>
                                        <p:attrNameLst>
                                          <p:attrName>style.visibility</p:attrName>
                                        </p:attrNameLst>
                                      </p:cBhvr>
                                      <p:to>
                                        <p:strVal val="visible"/>
                                      </p:to>
                                    </p:set>
                                    <p:animEffect transition="in" filter="fade">
                                      <p:cBhvr>
                                        <p:cTn id="55" dur="500"/>
                                        <p:tgtEl>
                                          <p:spTgt spid="9">
                                            <p:txEl>
                                              <p:pRg st="19" end="19"/>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Effect transition="in" filter="fade">
                                      <p:cBhvr>
                                        <p:cTn id="60"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Trap flags   </a:t>
            </a:r>
            <a:r>
              <a:rPr lang="en-US" sz="1800" b="1" i="1" dirty="0">
                <a:solidFill>
                  <a:srgbClr val="BE442C"/>
                </a:solidFill>
                <a:latin typeface="Arial" panose="020B0604020202020204" pitchFamily="34" charset="0"/>
                <a:cs typeface="Arial" panose="020B0604020202020204" pitchFamily="34" charset="0"/>
              </a:rPr>
              <a:t>( module </a:t>
            </a:r>
            <a:r>
              <a:rPr lang="en-US" sz="1800" b="1" i="1" dirty="0" err="1">
                <a:solidFill>
                  <a:srgbClr val="BE442C"/>
                </a:solidFill>
                <a:latin typeface="Arial" panose="020B0604020202020204" pitchFamily="34" charset="0"/>
                <a:cs typeface="Arial" panose="020B0604020202020204" pitchFamily="34" charset="0"/>
              </a:rPr>
              <a:t>trap.erl</a:t>
            </a:r>
            <a:r>
              <a:rPr lang="en-US" sz="1800" b="1" i="1" dirty="0">
                <a:solidFill>
                  <a:srgbClr val="BE442C"/>
                </a:solidFill>
                <a:latin typeface="Arial" panose="020B0604020202020204" pitchFamily="34" charset="0"/>
                <a:cs typeface="Arial" panose="020B0604020202020204" pitchFamily="34" charset="0"/>
              </a:rPr>
              <a:t>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600202"/>
            <a:ext cx="8382001" cy="48005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start() -&gt; spawn(?MODULE, parent, []).</a:t>
            </a:r>
          </a:p>
          <a:p>
            <a:pPr marL="109728" indent="0">
              <a:spcBef>
                <a:spcPts val="0"/>
              </a:spcBef>
              <a:spcAft>
                <a:spcPts val="0"/>
              </a:spcAft>
              <a:buNone/>
            </a:pPr>
            <a:endPar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-&gt;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true),</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CP1 =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(?MODULE, child1, []),</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Spawned child 1 process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[CP1]),</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CP2 =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(?MODULE, child2, []),</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Spawned child 2 process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[CP2]),</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 CP, Reason} -&gt;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Caught exit from child (~p), reason: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 Reason])</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end. </a:t>
            </a:r>
          </a:p>
          <a:p>
            <a:pPr marL="109728" indent="0">
              <a:spcBef>
                <a:spcPts val="0"/>
              </a:spcBef>
              <a:spcAft>
                <a:spcPts val="0"/>
              </a:spcAft>
              <a:buNone/>
            </a:pPr>
            <a:endPar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child1() -&gt;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1: Running...~n"),</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(5000),</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1: Exiting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now~n</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exit(normal).</a:t>
            </a:r>
          </a:p>
          <a:p>
            <a:pPr marL="109728" indent="0">
              <a:spcBef>
                <a:spcPts val="0"/>
              </a:spcBef>
              <a:spcAft>
                <a:spcPts val="0"/>
              </a:spcAft>
              <a:buNone/>
            </a:pPr>
            <a:endPar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child2() -&gt;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2: Running...~n"),</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(2000),</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2: Crashing </a:t>
            </a:r>
            <a:r>
              <a:rPr lang="en-US" sz="120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now~n</a:t>
            </a: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exit(crash).</a:t>
            </a:r>
          </a:p>
          <a:p>
            <a:pPr marL="109728" indent="0">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04799" y="1066801"/>
            <a:ext cx="807720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b="1"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Simple example… a parent spawns two child processes</a:t>
            </a:r>
            <a:endParaRPr lang="en-US" dirty="0">
              <a:solidFill>
                <a:srgbClr val="BE442C"/>
              </a:solidFill>
              <a:latin typeface="Bahnschrift Semi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63683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fade">
                                      <p:cBhvr>
                                        <p:cTn id="16" dur="500"/>
                                        <p:tgtEl>
                                          <p:spTgt spid="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fade">
                                      <p:cBhvr>
                                        <p:cTn id="19" dur="500"/>
                                        <p:tgtEl>
                                          <p:spTgt spid="9">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fade">
                                      <p:cBhvr>
                                        <p:cTn id="25" dur="500"/>
                                        <p:tgtEl>
                                          <p:spTgt spid="9">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fade">
                                      <p:cBhvr>
                                        <p:cTn id="28" dur="500"/>
                                        <p:tgtEl>
                                          <p:spTgt spid="9">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Effect transition="in" filter="fade">
                                      <p:cBhvr>
                                        <p:cTn id="31" dur="500"/>
                                        <p:tgtEl>
                                          <p:spTgt spid="9">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0" end="10"/>
                                            </p:txEl>
                                          </p:spTgt>
                                        </p:tgtEl>
                                        <p:attrNameLst>
                                          <p:attrName>style.visibility</p:attrName>
                                        </p:attrNameLst>
                                      </p:cBhvr>
                                      <p:to>
                                        <p:strVal val="visible"/>
                                      </p:to>
                                    </p:set>
                                    <p:animEffect transition="in" filter="fade">
                                      <p:cBhvr>
                                        <p:cTn id="34" dur="500"/>
                                        <p:tgtEl>
                                          <p:spTgt spid="9">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9">
                                            <p:txEl>
                                              <p:pRg st="11" end="11"/>
                                            </p:txEl>
                                          </p:spTgt>
                                        </p:tgtEl>
                                        <p:attrNameLst>
                                          <p:attrName>style.visibility</p:attrName>
                                        </p:attrNameLst>
                                      </p:cBhvr>
                                      <p:to>
                                        <p:strVal val="visible"/>
                                      </p:to>
                                    </p:set>
                                    <p:animEffect transition="in" filter="fade">
                                      <p:cBhvr>
                                        <p:cTn id="37" dur="500"/>
                                        <p:tgtEl>
                                          <p:spTgt spid="9">
                                            <p:txEl>
                                              <p:pRg st="11" end="11"/>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
                                            <p:txEl>
                                              <p:pRg st="13" end="13"/>
                                            </p:txEl>
                                          </p:spTgt>
                                        </p:tgtEl>
                                        <p:attrNameLst>
                                          <p:attrName>style.visibility</p:attrName>
                                        </p:attrNameLst>
                                      </p:cBhvr>
                                      <p:to>
                                        <p:strVal val="visible"/>
                                      </p:to>
                                    </p:set>
                                    <p:animEffect transition="in" filter="fade">
                                      <p:cBhvr>
                                        <p:cTn id="40" dur="500"/>
                                        <p:tgtEl>
                                          <p:spTgt spid="9">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9">
                                            <p:txEl>
                                              <p:pRg st="14" end="14"/>
                                            </p:txEl>
                                          </p:spTgt>
                                        </p:tgtEl>
                                        <p:attrNameLst>
                                          <p:attrName>style.visibility</p:attrName>
                                        </p:attrNameLst>
                                      </p:cBhvr>
                                      <p:to>
                                        <p:strVal val="visible"/>
                                      </p:to>
                                    </p:set>
                                    <p:animEffect transition="in" filter="fade">
                                      <p:cBhvr>
                                        <p:cTn id="43" dur="500"/>
                                        <p:tgtEl>
                                          <p:spTgt spid="9">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9">
                                            <p:txEl>
                                              <p:pRg st="15" end="15"/>
                                            </p:txEl>
                                          </p:spTgt>
                                        </p:tgtEl>
                                        <p:attrNameLst>
                                          <p:attrName>style.visibility</p:attrName>
                                        </p:attrNameLst>
                                      </p:cBhvr>
                                      <p:to>
                                        <p:strVal val="visible"/>
                                      </p:to>
                                    </p:set>
                                    <p:animEffect transition="in" filter="fade">
                                      <p:cBhvr>
                                        <p:cTn id="46" dur="500"/>
                                        <p:tgtEl>
                                          <p:spTgt spid="9">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9">
                                            <p:txEl>
                                              <p:pRg st="16" end="16"/>
                                            </p:txEl>
                                          </p:spTgt>
                                        </p:tgtEl>
                                        <p:attrNameLst>
                                          <p:attrName>style.visibility</p:attrName>
                                        </p:attrNameLst>
                                      </p:cBhvr>
                                      <p:to>
                                        <p:strVal val="visible"/>
                                      </p:to>
                                    </p:set>
                                    <p:animEffect transition="in" filter="fade">
                                      <p:cBhvr>
                                        <p:cTn id="49" dur="500"/>
                                        <p:tgtEl>
                                          <p:spTgt spid="9">
                                            <p:txEl>
                                              <p:pRg st="16" end="16"/>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9">
                                            <p:txEl>
                                              <p:pRg st="17" end="17"/>
                                            </p:txEl>
                                          </p:spTgt>
                                        </p:tgtEl>
                                        <p:attrNameLst>
                                          <p:attrName>style.visibility</p:attrName>
                                        </p:attrNameLst>
                                      </p:cBhvr>
                                      <p:to>
                                        <p:strVal val="visible"/>
                                      </p:to>
                                    </p:set>
                                    <p:animEffect transition="in" filter="fade">
                                      <p:cBhvr>
                                        <p:cTn id="52" dur="500"/>
                                        <p:tgtEl>
                                          <p:spTgt spid="9">
                                            <p:txEl>
                                              <p:pRg st="17" end="17"/>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9">
                                            <p:txEl>
                                              <p:pRg st="19" end="19"/>
                                            </p:txEl>
                                          </p:spTgt>
                                        </p:tgtEl>
                                        <p:attrNameLst>
                                          <p:attrName>style.visibility</p:attrName>
                                        </p:attrNameLst>
                                      </p:cBhvr>
                                      <p:to>
                                        <p:strVal val="visible"/>
                                      </p:to>
                                    </p:set>
                                    <p:animEffect transition="in" filter="fade">
                                      <p:cBhvr>
                                        <p:cTn id="55" dur="500"/>
                                        <p:tgtEl>
                                          <p:spTgt spid="9">
                                            <p:txEl>
                                              <p:pRg st="19" end="19"/>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9">
                                            <p:txEl>
                                              <p:pRg st="20" end="20"/>
                                            </p:txEl>
                                          </p:spTgt>
                                        </p:tgtEl>
                                        <p:attrNameLst>
                                          <p:attrName>style.visibility</p:attrName>
                                        </p:attrNameLst>
                                      </p:cBhvr>
                                      <p:to>
                                        <p:strVal val="visible"/>
                                      </p:to>
                                    </p:set>
                                    <p:animEffect transition="in" filter="fade">
                                      <p:cBhvr>
                                        <p:cTn id="58" dur="500"/>
                                        <p:tgtEl>
                                          <p:spTgt spid="9">
                                            <p:txEl>
                                              <p:pRg st="20" end="20"/>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9">
                                            <p:txEl>
                                              <p:pRg st="21" end="21"/>
                                            </p:txEl>
                                          </p:spTgt>
                                        </p:tgtEl>
                                        <p:attrNameLst>
                                          <p:attrName>style.visibility</p:attrName>
                                        </p:attrNameLst>
                                      </p:cBhvr>
                                      <p:to>
                                        <p:strVal val="visible"/>
                                      </p:to>
                                    </p:set>
                                    <p:animEffect transition="in" filter="fade">
                                      <p:cBhvr>
                                        <p:cTn id="61" dur="500"/>
                                        <p:tgtEl>
                                          <p:spTgt spid="9">
                                            <p:txEl>
                                              <p:pRg st="21" end="21"/>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9">
                                            <p:txEl>
                                              <p:pRg st="22" end="22"/>
                                            </p:txEl>
                                          </p:spTgt>
                                        </p:tgtEl>
                                        <p:attrNameLst>
                                          <p:attrName>style.visibility</p:attrName>
                                        </p:attrNameLst>
                                      </p:cBhvr>
                                      <p:to>
                                        <p:strVal val="visible"/>
                                      </p:to>
                                    </p:set>
                                    <p:animEffect transition="in" filter="fade">
                                      <p:cBhvr>
                                        <p:cTn id="64" dur="500"/>
                                        <p:tgtEl>
                                          <p:spTgt spid="9">
                                            <p:txEl>
                                              <p:pRg st="22" end="22"/>
                                            </p:txEl>
                                          </p:spTgt>
                                        </p:tgtEl>
                                      </p:cBhvr>
                                    </p:animEffect>
                                  </p:childTnLst>
                                </p:cTn>
                              </p:par>
                              <p:par>
                                <p:cTn id="65" presetID="10" presetClass="entr" presetSubtype="0" fill="hold" nodeType="withEffect">
                                  <p:stCondLst>
                                    <p:cond delay="0"/>
                                  </p:stCondLst>
                                  <p:childTnLst>
                                    <p:set>
                                      <p:cBhvr>
                                        <p:cTn id="66" dur="1" fill="hold">
                                          <p:stCondLst>
                                            <p:cond delay="0"/>
                                          </p:stCondLst>
                                        </p:cTn>
                                        <p:tgtEl>
                                          <p:spTgt spid="9">
                                            <p:txEl>
                                              <p:pRg st="23" end="23"/>
                                            </p:txEl>
                                          </p:spTgt>
                                        </p:tgtEl>
                                        <p:attrNameLst>
                                          <p:attrName>style.visibility</p:attrName>
                                        </p:attrNameLst>
                                      </p:cBhvr>
                                      <p:to>
                                        <p:strVal val="visible"/>
                                      </p:to>
                                    </p:set>
                                    <p:animEffect transition="in" filter="fade">
                                      <p:cBhvr>
                                        <p:cTn id="67" dur="500"/>
                                        <p:tgtEl>
                                          <p:spTgt spid="9">
                                            <p:txEl>
                                              <p:pRg st="23" end="2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0">
                                            <p:txEl>
                                              <p:pRg st="0" end="0"/>
                                            </p:txEl>
                                          </p:spTgt>
                                        </p:tgtEl>
                                        <p:attrNameLst>
                                          <p:attrName>style.visibility</p:attrName>
                                        </p:attrNameLst>
                                      </p:cBhvr>
                                      <p:to>
                                        <p:strVal val="visible"/>
                                      </p:to>
                                    </p:set>
                                    <p:animEffect transition="in" filter="fade">
                                      <p:cBhvr>
                                        <p:cTn id="7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Trap flags   </a:t>
            </a:r>
            <a:r>
              <a:rPr lang="en-US" sz="1800" b="1" i="1" dirty="0">
                <a:solidFill>
                  <a:srgbClr val="BE442C"/>
                </a:solidFill>
                <a:latin typeface="Arial" panose="020B0604020202020204" pitchFamily="34" charset="0"/>
                <a:cs typeface="Arial" panose="020B0604020202020204" pitchFamily="34" charset="0"/>
              </a:rPr>
              <a:t>( module trap2.erl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524002"/>
            <a:ext cx="8382001" cy="49529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start() -&gt; spawn(?MODULE, parent, []).</a:t>
            </a:r>
          </a:p>
          <a:p>
            <a:pPr marL="109728" indent="0">
              <a:spcBef>
                <a:spcPts val="0"/>
              </a:spcBef>
              <a:spcAft>
                <a:spcPts val="0"/>
              </a:spcAft>
              <a:buNone/>
            </a:pPr>
            <a:endPar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-&gt;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true),</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CP1 =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(?MODULE, child1, []),</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Spawned child 1 process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[CP1]),</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CP2 =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(?MODULE, child2, []),</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Spawned child 2 process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[CP2]),</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wait_loop</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(CP1,CP2).</a:t>
            </a:r>
          </a:p>
          <a:p>
            <a:pPr marL="109728" indent="0">
              <a:spcBef>
                <a:spcPts val="0"/>
              </a:spcBef>
              <a:spcAft>
                <a:spcPts val="0"/>
              </a:spcAft>
              <a:buNone/>
            </a:pPr>
            <a:endPar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wait_loop</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(P1,P2) -&gt;   </a:t>
            </a:r>
            <a:r>
              <a:rPr lang="en-US" sz="105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we are not using the child PIDs</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 CP, Reason} -&gt;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Caught exit from child (~p), reason: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[CP, Reason]),    </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wait_loop</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(P1,P2)</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after 12000 -&gt;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("parent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exiting~n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let the parent stop waiting</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child1() -&gt;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1: Running...~n"),</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(5000),</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1: Exiting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now~n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exit(normal).</a:t>
            </a:r>
          </a:p>
          <a:p>
            <a:pPr marL="109728" indent="0">
              <a:spcBef>
                <a:spcPts val="0"/>
              </a:spcBef>
              <a:spcAft>
                <a:spcPts val="0"/>
              </a:spcAft>
              <a:buNone/>
            </a:pPr>
            <a:endPar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child2() -&gt;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2: Running...~n"),</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(2000),</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("Child 2: Crashing </a:t>
            </a:r>
            <a:r>
              <a:rPr lang="en-US" sz="1050" dirty="0" err="1">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now~n</a:t>
            </a: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050" dirty="0">
                <a:solidFill>
                  <a:schemeClr val="bg1">
                    <a:lumMod val="85000"/>
                    <a:lumOff val="15000"/>
                  </a:schemeClr>
                </a:solidFill>
                <a:latin typeface="Cascadia Code" panose="020B0609020000020004" pitchFamily="49" charset="0"/>
                <a:ea typeface="Cascadia Code" panose="020B0609020000020004" pitchFamily="49" charset="0"/>
                <a:cs typeface="Cascadia Code" panose="020B0609020000020004" pitchFamily="49" charset="0"/>
              </a:rPr>
              <a:t>    exit(crash).</a:t>
            </a:r>
          </a:p>
        </p:txBody>
      </p:sp>
      <p:sp>
        <p:nvSpPr>
          <p:cNvPr id="10" name="Content Placeholder 1">
            <a:extLst>
              <a:ext uri="{FF2B5EF4-FFF2-40B4-BE49-F238E27FC236}">
                <a16:creationId xmlns:a16="http://schemas.microsoft.com/office/drawing/2014/main" id="{3207B383-38D8-4B29-9708-BE31C2512AA9}"/>
              </a:ext>
            </a:extLst>
          </p:cNvPr>
          <p:cNvSpPr txBox="1">
            <a:spLocks/>
          </p:cNvSpPr>
          <p:nvPr/>
        </p:nvSpPr>
        <p:spPr>
          <a:xfrm>
            <a:off x="304799" y="1066801"/>
            <a:ext cx="807720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b="1" dirty="0">
                <a:solidFill>
                  <a:srgbClr val="BE442C"/>
                </a:solidFill>
                <a:latin typeface="Bahnschrift" panose="020B0502040204020203" pitchFamily="34" charset="0"/>
                <a:ea typeface="Cascadia Code" panose="020B0609020000020004" pitchFamily="49" charset="0"/>
                <a:cs typeface="Cascadia Code" panose="020B0609020000020004" pitchFamily="49" charset="0"/>
              </a:rPr>
              <a:t>Improved… catches both exits… and more</a:t>
            </a:r>
            <a:endParaRPr lang="en-US" dirty="0">
              <a:solidFill>
                <a:srgbClr val="BE442C"/>
              </a:solidFill>
              <a:latin typeface="Bahnschrift Semi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9137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fade">
                                      <p:cBhvr>
                                        <p:cTn id="16" dur="500"/>
                                        <p:tgtEl>
                                          <p:spTgt spid="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fade">
                                      <p:cBhvr>
                                        <p:cTn id="19" dur="500"/>
                                        <p:tgtEl>
                                          <p:spTgt spid="9">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fade">
                                      <p:cBhvr>
                                        <p:cTn id="25" dur="500"/>
                                        <p:tgtEl>
                                          <p:spTgt spid="9">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fade">
                                      <p:cBhvr>
                                        <p:cTn id="28" dur="500"/>
                                        <p:tgtEl>
                                          <p:spTgt spid="9">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10" end="10"/>
                                            </p:txEl>
                                          </p:spTgt>
                                        </p:tgtEl>
                                        <p:attrNameLst>
                                          <p:attrName>style.visibility</p:attrName>
                                        </p:attrNameLst>
                                      </p:cBhvr>
                                      <p:to>
                                        <p:strVal val="visible"/>
                                      </p:to>
                                    </p:set>
                                    <p:animEffect transition="in" filter="fade">
                                      <p:cBhvr>
                                        <p:cTn id="31" dur="500"/>
                                        <p:tgtEl>
                                          <p:spTgt spid="9">
                                            <p:txEl>
                                              <p:pRg st="10" end="1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1" end="11"/>
                                            </p:txEl>
                                          </p:spTgt>
                                        </p:tgtEl>
                                        <p:attrNameLst>
                                          <p:attrName>style.visibility</p:attrName>
                                        </p:attrNameLst>
                                      </p:cBhvr>
                                      <p:to>
                                        <p:strVal val="visible"/>
                                      </p:to>
                                    </p:set>
                                    <p:animEffect transition="in" filter="fade">
                                      <p:cBhvr>
                                        <p:cTn id="34" dur="500"/>
                                        <p:tgtEl>
                                          <p:spTgt spid="9">
                                            <p:txEl>
                                              <p:pRg st="11" end="11"/>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9">
                                            <p:txEl>
                                              <p:pRg st="12" end="12"/>
                                            </p:txEl>
                                          </p:spTgt>
                                        </p:tgtEl>
                                        <p:attrNameLst>
                                          <p:attrName>style.visibility</p:attrName>
                                        </p:attrNameLst>
                                      </p:cBhvr>
                                      <p:to>
                                        <p:strVal val="visible"/>
                                      </p:to>
                                    </p:set>
                                    <p:animEffect transition="in" filter="fade">
                                      <p:cBhvr>
                                        <p:cTn id="37" dur="500"/>
                                        <p:tgtEl>
                                          <p:spTgt spid="9">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
                                            <p:txEl>
                                              <p:pRg st="13" end="13"/>
                                            </p:txEl>
                                          </p:spTgt>
                                        </p:tgtEl>
                                        <p:attrNameLst>
                                          <p:attrName>style.visibility</p:attrName>
                                        </p:attrNameLst>
                                      </p:cBhvr>
                                      <p:to>
                                        <p:strVal val="visible"/>
                                      </p:to>
                                    </p:set>
                                    <p:animEffect transition="in" filter="fade">
                                      <p:cBhvr>
                                        <p:cTn id="40" dur="500"/>
                                        <p:tgtEl>
                                          <p:spTgt spid="9">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9">
                                            <p:txEl>
                                              <p:pRg st="14" end="14"/>
                                            </p:txEl>
                                          </p:spTgt>
                                        </p:tgtEl>
                                        <p:attrNameLst>
                                          <p:attrName>style.visibility</p:attrName>
                                        </p:attrNameLst>
                                      </p:cBhvr>
                                      <p:to>
                                        <p:strVal val="visible"/>
                                      </p:to>
                                    </p:set>
                                    <p:animEffect transition="in" filter="fade">
                                      <p:cBhvr>
                                        <p:cTn id="43" dur="500"/>
                                        <p:tgtEl>
                                          <p:spTgt spid="9">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9">
                                            <p:txEl>
                                              <p:pRg st="15" end="15"/>
                                            </p:txEl>
                                          </p:spTgt>
                                        </p:tgtEl>
                                        <p:attrNameLst>
                                          <p:attrName>style.visibility</p:attrName>
                                        </p:attrNameLst>
                                      </p:cBhvr>
                                      <p:to>
                                        <p:strVal val="visible"/>
                                      </p:to>
                                    </p:set>
                                    <p:animEffect transition="in" filter="fade">
                                      <p:cBhvr>
                                        <p:cTn id="46" dur="500"/>
                                        <p:tgtEl>
                                          <p:spTgt spid="9">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9">
                                            <p:txEl>
                                              <p:pRg st="16" end="16"/>
                                            </p:txEl>
                                          </p:spTgt>
                                        </p:tgtEl>
                                        <p:attrNameLst>
                                          <p:attrName>style.visibility</p:attrName>
                                        </p:attrNameLst>
                                      </p:cBhvr>
                                      <p:to>
                                        <p:strVal val="visible"/>
                                      </p:to>
                                    </p:set>
                                    <p:animEffect transition="in" filter="fade">
                                      <p:cBhvr>
                                        <p:cTn id="49" dur="500"/>
                                        <p:tgtEl>
                                          <p:spTgt spid="9">
                                            <p:txEl>
                                              <p:pRg st="16" end="16"/>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9">
                                            <p:txEl>
                                              <p:pRg st="18" end="18"/>
                                            </p:txEl>
                                          </p:spTgt>
                                        </p:tgtEl>
                                        <p:attrNameLst>
                                          <p:attrName>style.visibility</p:attrName>
                                        </p:attrNameLst>
                                      </p:cBhvr>
                                      <p:to>
                                        <p:strVal val="visible"/>
                                      </p:to>
                                    </p:set>
                                    <p:animEffect transition="in" filter="fade">
                                      <p:cBhvr>
                                        <p:cTn id="52" dur="500"/>
                                        <p:tgtEl>
                                          <p:spTgt spid="9">
                                            <p:txEl>
                                              <p:pRg st="18" end="18"/>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9">
                                            <p:txEl>
                                              <p:pRg st="19" end="19"/>
                                            </p:txEl>
                                          </p:spTgt>
                                        </p:tgtEl>
                                        <p:attrNameLst>
                                          <p:attrName>style.visibility</p:attrName>
                                        </p:attrNameLst>
                                      </p:cBhvr>
                                      <p:to>
                                        <p:strVal val="visible"/>
                                      </p:to>
                                    </p:set>
                                    <p:animEffect transition="in" filter="fade">
                                      <p:cBhvr>
                                        <p:cTn id="55" dur="500"/>
                                        <p:tgtEl>
                                          <p:spTgt spid="9">
                                            <p:txEl>
                                              <p:pRg st="19" end="19"/>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9">
                                            <p:txEl>
                                              <p:pRg st="20" end="20"/>
                                            </p:txEl>
                                          </p:spTgt>
                                        </p:tgtEl>
                                        <p:attrNameLst>
                                          <p:attrName>style.visibility</p:attrName>
                                        </p:attrNameLst>
                                      </p:cBhvr>
                                      <p:to>
                                        <p:strVal val="visible"/>
                                      </p:to>
                                    </p:set>
                                    <p:animEffect transition="in" filter="fade">
                                      <p:cBhvr>
                                        <p:cTn id="58" dur="500"/>
                                        <p:tgtEl>
                                          <p:spTgt spid="9">
                                            <p:txEl>
                                              <p:pRg st="20" end="20"/>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9">
                                            <p:txEl>
                                              <p:pRg st="21" end="21"/>
                                            </p:txEl>
                                          </p:spTgt>
                                        </p:tgtEl>
                                        <p:attrNameLst>
                                          <p:attrName>style.visibility</p:attrName>
                                        </p:attrNameLst>
                                      </p:cBhvr>
                                      <p:to>
                                        <p:strVal val="visible"/>
                                      </p:to>
                                    </p:set>
                                    <p:animEffect transition="in" filter="fade">
                                      <p:cBhvr>
                                        <p:cTn id="61" dur="500"/>
                                        <p:tgtEl>
                                          <p:spTgt spid="9">
                                            <p:txEl>
                                              <p:pRg st="21" end="21"/>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9">
                                            <p:txEl>
                                              <p:pRg st="22" end="22"/>
                                            </p:txEl>
                                          </p:spTgt>
                                        </p:tgtEl>
                                        <p:attrNameLst>
                                          <p:attrName>style.visibility</p:attrName>
                                        </p:attrNameLst>
                                      </p:cBhvr>
                                      <p:to>
                                        <p:strVal val="visible"/>
                                      </p:to>
                                    </p:set>
                                    <p:animEffect transition="in" filter="fade">
                                      <p:cBhvr>
                                        <p:cTn id="64" dur="500"/>
                                        <p:tgtEl>
                                          <p:spTgt spid="9">
                                            <p:txEl>
                                              <p:pRg st="22" end="22"/>
                                            </p:txEl>
                                          </p:spTgt>
                                        </p:tgtEl>
                                      </p:cBhvr>
                                    </p:animEffect>
                                  </p:childTnLst>
                                </p:cTn>
                              </p:par>
                              <p:par>
                                <p:cTn id="65" presetID="10" presetClass="entr" presetSubtype="0" fill="hold" nodeType="withEffect">
                                  <p:stCondLst>
                                    <p:cond delay="0"/>
                                  </p:stCondLst>
                                  <p:childTnLst>
                                    <p:set>
                                      <p:cBhvr>
                                        <p:cTn id="66" dur="1" fill="hold">
                                          <p:stCondLst>
                                            <p:cond delay="0"/>
                                          </p:stCondLst>
                                        </p:cTn>
                                        <p:tgtEl>
                                          <p:spTgt spid="9">
                                            <p:txEl>
                                              <p:pRg st="24" end="24"/>
                                            </p:txEl>
                                          </p:spTgt>
                                        </p:tgtEl>
                                        <p:attrNameLst>
                                          <p:attrName>style.visibility</p:attrName>
                                        </p:attrNameLst>
                                      </p:cBhvr>
                                      <p:to>
                                        <p:strVal val="visible"/>
                                      </p:to>
                                    </p:set>
                                    <p:animEffect transition="in" filter="fade">
                                      <p:cBhvr>
                                        <p:cTn id="67" dur="500"/>
                                        <p:tgtEl>
                                          <p:spTgt spid="9">
                                            <p:txEl>
                                              <p:pRg st="24" end="24"/>
                                            </p:txEl>
                                          </p:spTgt>
                                        </p:tgtEl>
                                      </p:cBhvr>
                                    </p:animEffect>
                                  </p:childTnLst>
                                </p:cTn>
                              </p:par>
                              <p:par>
                                <p:cTn id="68" presetID="10" presetClass="entr" presetSubtype="0" fill="hold" nodeType="withEffect">
                                  <p:stCondLst>
                                    <p:cond delay="0"/>
                                  </p:stCondLst>
                                  <p:childTnLst>
                                    <p:set>
                                      <p:cBhvr>
                                        <p:cTn id="69" dur="1" fill="hold">
                                          <p:stCondLst>
                                            <p:cond delay="0"/>
                                          </p:stCondLst>
                                        </p:cTn>
                                        <p:tgtEl>
                                          <p:spTgt spid="9">
                                            <p:txEl>
                                              <p:pRg st="25" end="25"/>
                                            </p:txEl>
                                          </p:spTgt>
                                        </p:tgtEl>
                                        <p:attrNameLst>
                                          <p:attrName>style.visibility</p:attrName>
                                        </p:attrNameLst>
                                      </p:cBhvr>
                                      <p:to>
                                        <p:strVal val="visible"/>
                                      </p:to>
                                    </p:set>
                                    <p:animEffect transition="in" filter="fade">
                                      <p:cBhvr>
                                        <p:cTn id="70" dur="500"/>
                                        <p:tgtEl>
                                          <p:spTgt spid="9">
                                            <p:txEl>
                                              <p:pRg st="25" end="25"/>
                                            </p:txEl>
                                          </p:spTgt>
                                        </p:tgtEl>
                                      </p:cBhvr>
                                    </p:animEffect>
                                  </p:childTnLst>
                                </p:cTn>
                              </p:par>
                              <p:par>
                                <p:cTn id="71" presetID="10" presetClass="entr" presetSubtype="0" fill="hold" nodeType="withEffect">
                                  <p:stCondLst>
                                    <p:cond delay="0"/>
                                  </p:stCondLst>
                                  <p:childTnLst>
                                    <p:set>
                                      <p:cBhvr>
                                        <p:cTn id="72" dur="1" fill="hold">
                                          <p:stCondLst>
                                            <p:cond delay="0"/>
                                          </p:stCondLst>
                                        </p:cTn>
                                        <p:tgtEl>
                                          <p:spTgt spid="9">
                                            <p:txEl>
                                              <p:pRg st="26" end="26"/>
                                            </p:txEl>
                                          </p:spTgt>
                                        </p:tgtEl>
                                        <p:attrNameLst>
                                          <p:attrName>style.visibility</p:attrName>
                                        </p:attrNameLst>
                                      </p:cBhvr>
                                      <p:to>
                                        <p:strVal val="visible"/>
                                      </p:to>
                                    </p:set>
                                    <p:animEffect transition="in" filter="fade">
                                      <p:cBhvr>
                                        <p:cTn id="73" dur="500"/>
                                        <p:tgtEl>
                                          <p:spTgt spid="9">
                                            <p:txEl>
                                              <p:pRg st="26" end="26"/>
                                            </p:txEl>
                                          </p:spTgt>
                                        </p:tgtEl>
                                      </p:cBhvr>
                                    </p:animEffect>
                                  </p:childTnLst>
                                </p:cTn>
                              </p:par>
                              <p:par>
                                <p:cTn id="74" presetID="10" presetClass="entr" presetSubtype="0" fill="hold" nodeType="withEffect">
                                  <p:stCondLst>
                                    <p:cond delay="0"/>
                                  </p:stCondLst>
                                  <p:childTnLst>
                                    <p:set>
                                      <p:cBhvr>
                                        <p:cTn id="75" dur="1" fill="hold">
                                          <p:stCondLst>
                                            <p:cond delay="0"/>
                                          </p:stCondLst>
                                        </p:cTn>
                                        <p:tgtEl>
                                          <p:spTgt spid="9">
                                            <p:txEl>
                                              <p:pRg st="27" end="27"/>
                                            </p:txEl>
                                          </p:spTgt>
                                        </p:tgtEl>
                                        <p:attrNameLst>
                                          <p:attrName>style.visibility</p:attrName>
                                        </p:attrNameLst>
                                      </p:cBhvr>
                                      <p:to>
                                        <p:strVal val="visible"/>
                                      </p:to>
                                    </p:set>
                                    <p:animEffect transition="in" filter="fade">
                                      <p:cBhvr>
                                        <p:cTn id="76" dur="500"/>
                                        <p:tgtEl>
                                          <p:spTgt spid="9">
                                            <p:txEl>
                                              <p:pRg st="27" end="27"/>
                                            </p:txEl>
                                          </p:spTgt>
                                        </p:tgtEl>
                                      </p:cBhvr>
                                    </p:animEffect>
                                  </p:childTnLst>
                                </p:cTn>
                              </p:par>
                              <p:par>
                                <p:cTn id="77" presetID="10" presetClass="entr" presetSubtype="0" fill="hold" nodeType="withEffect">
                                  <p:stCondLst>
                                    <p:cond delay="0"/>
                                  </p:stCondLst>
                                  <p:childTnLst>
                                    <p:set>
                                      <p:cBhvr>
                                        <p:cTn id="78" dur="1" fill="hold">
                                          <p:stCondLst>
                                            <p:cond delay="0"/>
                                          </p:stCondLst>
                                        </p:cTn>
                                        <p:tgtEl>
                                          <p:spTgt spid="9">
                                            <p:txEl>
                                              <p:pRg st="28" end="28"/>
                                            </p:txEl>
                                          </p:spTgt>
                                        </p:tgtEl>
                                        <p:attrNameLst>
                                          <p:attrName>style.visibility</p:attrName>
                                        </p:attrNameLst>
                                      </p:cBhvr>
                                      <p:to>
                                        <p:strVal val="visible"/>
                                      </p:to>
                                    </p:set>
                                    <p:animEffect transition="in" filter="fade">
                                      <p:cBhvr>
                                        <p:cTn id="79" dur="500"/>
                                        <p:tgtEl>
                                          <p:spTgt spid="9">
                                            <p:txEl>
                                              <p:pRg st="28" end="28"/>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10">
                                            <p:txEl>
                                              <p:pRg st="0" end="0"/>
                                            </p:txEl>
                                          </p:spTgt>
                                        </p:tgtEl>
                                        <p:attrNameLst>
                                          <p:attrName>style.visibility</p:attrName>
                                        </p:attrNameLst>
                                      </p:cBhvr>
                                      <p:to>
                                        <p:strVal val="visible"/>
                                      </p:to>
                                    </p:set>
                                    <p:animEffect transition="in" filter="fade">
                                      <p:cBhvr>
                                        <p:cTn id="84"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Monitors with links </a:t>
            </a:r>
            <a:r>
              <a:rPr lang="en-US" b="1" i="1" dirty="0">
                <a:solidFill>
                  <a:srgbClr val="BE442C"/>
                </a:solidFill>
                <a:latin typeface="Arial" panose="020B0604020202020204" pitchFamily="34" charset="0"/>
                <a:cs typeface="Arial" panose="020B0604020202020204" pitchFamily="34" charset="0"/>
              </a:rPr>
              <a:t>( module mon1.erl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752600"/>
            <a:ext cx="8524876"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start() -&gt;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MonitorPid</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spawn(fun() -&gt;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monitor_worker</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MonitorPid</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Return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MonitorPid</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for tracking (optional)</a:t>
            </a:r>
          </a:p>
          <a:p>
            <a:pPr marL="109728" indent="0">
              <a:spcBef>
                <a:spcPts val="0"/>
              </a:spcBef>
              <a:spcAft>
                <a:spcPts val="0"/>
              </a:spcAft>
              <a:buNone/>
            </a:pPr>
            <a:endPar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monitor_worker</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 started, will spawn and link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worker~n</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true),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so monitor can receive messages</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(fun() -&gt; worker() end), </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 spawned and linked: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monLoop</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 -&gt;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started~n</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(4000),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simulate a work load</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Simulate a crash (worker exits)</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 </a:t>
            </a:r>
            <a:r>
              <a:rPr lang="en-US" sz="16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crashing~n</a:t>
            </a: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exit(crash).</a:t>
            </a: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1">
            <a:extLst>
              <a:ext uri="{FF2B5EF4-FFF2-40B4-BE49-F238E27FC236}">
                <a16:creationId xmlns:a16="http://schemas.microsoft.com/office/drawing/2014/main" id="{3207B383-38D8-4B29-9708-BE31C2512AA9}"/>
              </a:ext>
            </a:extLst>
          </p:cNvPr>
          <p:cNvSpPr txBox="1">
            <a:spLocks/>
          </p:cNvSpPr>
          <p:nvPr/>
        </p:nvSpPr>
        <p:spPr>
          <a:xfrm>
            <a:off x="304798" y="995082"/>
            <a:ext cx="8305803" cy="75751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2800" dirty="0">
                <a:solidFill>
                  <a:srgbClr val="C00000"/>
                </a:solidFill>
                <a:latin typeface="Bahnschrift Condensed" panose="020B0502040204020203" pitchFamily="34" charset="0"/>
                <a:ea typeface="Cascadia Code" panose="020B0609020000020004" pitchFamily="49" charset="0"/>
                <a:cs typeface="Cascadia Code" panose="020B0609020000020004" pitchFamily="49" charset="0"/>
              </a:rPr>
              <a:t>Support the "let it crash" philosophy</a:t>
            </a:r>
          </a:p>
        </p:txBody>
      </p:sp>
    </p:spTree>
    <p:extLst>
      <p:ext uri="{BB962C8B-B14F-4D97-AF65-F5344CB8AC3E}">
        <p14:creationId xmlns:p14="http://schemas.microsoft.com/office/powerpoint/2010/main" val="4118262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fade">
                                      <p:cBhvr>
                                        <p:cTn id="16" dur="500"/>
                                        <p:tgtEl>
                                          <p:spTgt spid="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Effect transition="in" filter="fade">
                                      <p:cBhvr>
                                        <p:cTn id="19" dur="500"/>
                                        <p:tgtEl>
                                          <p:spTgt spid="9">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Effect transition="in" filter="fade">
                                      <p:cBhvr>
                                        <p:cTn id="25" dur="500"/>
                                        <p:tgtEl>
                                          <p:spTgt spid="9">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9">
                                            <p:txEl>
                                              <p:pRg st="8" end="8"/>
                                            </p:txEl>
                                          </p:spTgt>
                                        </p:tgtEl>
                                        <p:attrNameLst>
                                          <p:attrName>style.visibility</p:attrName>
                                        </p:attrNameLst>
                                      </p:cBhvr>
                                      <p:to>
                                        <p:strVal val="visible"/>
                                      </p:to>
                                    </p:set>
                                    <p:animEffect transition="in" filter="fade">
                                      <p:cBhvr>
                                        <p:cTn id="28" dur="500"/>
                                        <p:tgtEl>
                                          <p:spTgt spid="9">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Effect transition="in" filter="fade">
                                      <p:cBhvr>
                                        <p:cTn id="31" dur="500"/>
                                        <p:tgtEl>
                                          <p:spTgt spid="9">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11" end="11"/>
                                            </p:txEl>
                                          </p:spTgt>
                                        </p:tgtEl>
                                        <p:attrNameLst>
                                          <p:attrName>style.visibility</p:attrName>
                                        </p:attrNameLst>
                                      </p:cBhvr>
                                      <p:to>
                                        <p:strVal val="visible"/>
                                      </p:to>
                                    </p:set>
                                    <p:animEffect transition="in" filter="fade">
                                      <p:cBhvr>
                                        <p:cTn id="34" dur="500"/>
                                        <p:tgtEl>
                                          <p:spTgt spid="9">
                                            <p:txEl>
                                              <p:pRg st="11" end="11"/>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9">
                                            <p:txEl>
                                              <p:pRg st="12" end="12"/>
                                            </p:txEl>
                                          </p:spTgt>
                                        </p:tgtEl>
                                        <p:attrNameLst>
                                          <p:attrName>style.visibility</p:attrName>
                                        </p:attrNameLst>
                                      </p:cBhvr>
                                      <p:to>
                                        <p:strVal val="visible"/>
                                      </p:to>
                                    </p:set>
                                    <p:animEffect transition="in" filter="fade">
                                      <p:cBhvr>
                                        <p:cTn id="37" dur="500"/>
                                        <p:tgtEl>
                                          <p:spTgt spid="9">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
                                            <p:txEl>
                                              <p:pRg st="13" end="13"/>
                                            </p:txEl>
                                          </p:spTgt>
                                        </p:tgtEl>
                                        <p:attrNameLst>
                                          <p:attrName>style.visibility</p:attrName>
                                        </p:attrNameLst>
                                      </p:cBhvr>
                                      <p:to>
                                        <p:strVal val="visible"/>
                                      </p:to>
                                    </p:set>
                                    <p:animEffect transition="in" filter="fade">
                                      <p:cBhvr>
                                        <p:cTn id="40" dur="500"/>
                                        <p:tgtEl>
                                          <p:spTgt spid="9">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9">
                                            <p:txEl>
                                              <p:pRg st="14" end="14"/>
                                            </p:txEl>
                                          </p:spTgt>
                                        </p:tgtEl>
                                        <p:attrNameLst>
                                          <p:attrName>style.visibility</p:attrName>
                                        </p:attrNameLst>
                                      </p:cBhvr>
                                      <p:to>
                                        <p:strVal val="visible"/>
                                      </p:to>
                                    </p:set>
                                    <p:animEffect transition="in" filter="fade">
                                      <p:cBhvr>
                                        <p:cTn id="43" dur="500"/>
                                        <p:tgtEl>
                                          <p:spTgt spid="9">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9">
                                            <p:txEl>
                                              <p:pRg st="15" end="15"/>
                                            </p:txEl>
                                          </p:spTgt>
                                        </p:tgtEl>
                                        <p:attrNameLst>
                                          <p:attrName>style.visibility</p:attrName>
                                        </p:attrNameLst>
                                      </p:cBhvr>
                                      <p:to>
                                        <p:strVal val="visible"/>
                                      </p:to>
                                    </p:set>
                                    <p:animEffect transition="in" filter="fade">
                                      <p:cBhvr>
                                        <p:cTn id="46" dur="500"/>
                                        <p:tgtEl>
                                          <p:spTgt spid="9">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9">
                                            <p:txEl>
                                              <p:pRg st="16" end="16"/>
                                            </p:txEl>
                                          </p:spTgt>
                                        </p:tgtEl>
                                        <p:attrNameLst>
                                          <p:attrName>style.visibility</p:attrName>
                                        </p:attrNameLst>
                                      </p:cBhvr>
                                      <p:to>
                                        <p:strVal val="visible"/>
                                      </p:to>
                                    </p:set>
                                    <p:animEffect transition="in" filter="fade">
                                      <p:cBhvr>
                                        <p:cTn id="49" dur="500"/>
                                        <p:tgtEl>
                                          <p:spTgt spid="9">
                                            <p:txEl>
                                              <p:pRg st="16" end="1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7">
                                            <p:txEl>
                                              <p:pRg st="0" end="0"/>
                                            </p:txEl>
                                          </p:spTgt>
                                        </p:tgtEl>
                                        <p:attrNameLst>
                                          <p:attrName>style.visibility</p:attrName>
                                        </p:attrNameLst>
                                      </p:cBhvr>
                                      <p:to>
                                        <p:strVal val="visible"/>
                                      </p:to>
                                    </p:set>
                                    <p:animEffect transition="in" filter="fade">
                                      <p:cBhvr>
                                        <p:cTn id="54"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Monitors with links </a:t>
            </a:r>
            <a:r>
              <a:rPr lang="en-US" b="1" i="1" dirty="0">
                <a:solidFill>
                  <a:srgbClr val="BE442C"/>
                </a:solidFill>
                <a:latin typeface="Arial" panose="020B0604020202020204" pitchFamily="34" charset="0"/>
                <a:cs typeface="Arial" panose="020B0604020202020204" pitchFamily="34" charset="0"/>
              </a:rPr>
              <a:t>( module mon1.erl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219201"/>
            <a:ext cx="8382001" cy="4952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monLoop</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{'DOWN',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Reason, _Info} when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a:t>
            </a:r>
            <a:r>
              <a:rPr lang="en-US" sz="1500"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("Got: Worker crashed with reason: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[Reason]),</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Restart the worker process after crash</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("Restarting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(fun() -&gt; worker() end),</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 worker spawn linked: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monLoop</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{'EXIT',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Reason} when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a:t>
            </a:r>
            <a:r>
              <a:rPr lang="en-US" sz="1500"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("Got: Worker crashed with reason: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[Reason]),</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Restart the worker process after crash</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("Restarting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worker~n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spawn_link</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(fun() -&gt; worker() end),</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 worker spawn linked: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p~n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monLoop</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NewWorkerPid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_ -&gt;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("Monitor received unknown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message~n</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sz="1500" dirty="0" err="1">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monLoop</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sz="1500"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WorkerPid</a:t>
            </a: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chemeClr val="bg1">
                    <a:lumMod val="75000"/>
                    <a:lumOff val="25000"/>
                  </a:schemeClr>
                </a:solidFill>
                <a:latin typeface="Cascadia Code" panose="020B06090200000200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2609456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Monitors with links </a:t>
            </a:r>
            <a:r>
              <a:rPr lang="en-US" b="1" i="1" dirty="0">
                <a:solidFill>
                  <a:srgbClr val="BE442C"/>
                </a:solidFill>
                <a:latin typeface="Arial" panose="020B0604020202020204" pitchFamily="34" charset="0"/>
                <a:cs typeface="Arial" panose="020B0604020202020204" pitchFamily="34" charset="0"/>
              </a:rPr>
              <a:t>( module mon2.erl )</a:t>
            </a:r>
            <a:endParaRPr lang="en-US" sz="3200" b="1" i="1" dirty="0">
              <a:solidFill>
                <a:srgbClr val="BE442C"/>
              </a:solidFill>
              <a:latin typeface="Arial" panose="020B0604020202020204" pitchFamily="34" charset="0"/>
              <a:cs typeface="Arial" panose="020B0604020202020204" pitchFamily="34" charset="0"/>
            </a:endParaRPr>
          </a:p>
        </p:txBody>
      </p:sp>
      <p:sp>
        <p:nvSpPr>
          <p:cNvPr id="9" name="Content Placeholder 1"/>
          <p:cNvSpPr txBox="1">
            <a:spLocks/>
          </p:cNvSpPr>
          <p:nvPr/>
        </p:nvSpPr>
        <p:spPr>
          <a:xfrm>
            <a:off x="304799" y="1219201"/>
            <a:ext cx="8229601" cy="1142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2800" dirty="0">
                <a:solidFill>
                  <a:srgbClr val="C00000"/>
                </a:solidFill>
                <a:latin typeface="Bahnschrift SemiBold SemiConden" panose="020B0502040204020203" pitchFamily="34" charset="0"/>
                <a:ea typeface="Cascadia Code" panose="020B0609020000020004" pitchFamily="49" charset="0"/>
                <a:cs typeface="Cascadia Code" panose="020B0609020000020004" pitchFamily="49" charset="0"/>
              </a:rPr>
              <a:t>Similar to mon1.erl </a:t>
            </a:r>
          </a:p>
          <a:p>
            <a:pPr marL="109728" indent="0">
              <a:spcBef>
                <a:spcPts val="0"/>
              </a:spcBef>
              <a:spcAft>
                <a:spcPts val="0"/>
              </a:spcAft>
              <a:buNone/>
            </a:pPr>
            <a:r>
              <a:rPr lang="en-US" sz="2800" dirty="0">
                <a:solidFill>
                  <a:srgbClr val="C00000"/>
                </a:solidFill>
                <a:latin typeface="Bahnschrift SemiBold SemiConden" panose="020B0502040204020203" pitchFamily="34" charset="0"/>
                <a:ea typeface="Cascadia Code" panose="020B0609020000020004" pitchFamily="49" charset="0"/>
                <a:cs typeface="Cascadia Code" panose="020B0609020000020004" pitchFamily="49" charset="0"/>
              </a:rPr>
              <a:t>but the monitor watches over 2 worker processes</a:t>
            </a:r>
          </a:p>
        </p:txBody>
      </p:sp>
      <p:sp>
        <p:nvSpPr>
          <p:cNvPr id="5" name="Content Placeholder 1"/>
          <p:cNvSpPr txBox="1">
            <a:spLocks/>
          </p:cNvSpPr>
          <p:nvPr/>
        </p:nvSpPr>
        <p:spPr>
          <a:xfrm>
            <a:off x="313764" y="2362200"/>
            <a:ext cx="8229601" cy="3505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2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rPr>
              <a:t>One thing to note… the monitor and 2 workers are all linked.</a:t>
            </a:r>
          </a:p>
          <a:p>
            <a:pPr marL="109728" indent="0">
              <a:spcBef>
                <a:spcPts val="0"/>
              </a:spcBef>
              <a:spcAft>
                <a:spcPts val="0"/>
              </a:spcAft>
              <a:buNone/>
            </a:pPr>
            <a:r>
              <a:rPr lang="en-US" sz="2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rPr>
              <a:t>By default a crash in any one would cause the other 2 to crash</a:t>
            </a:r>
          </a:p>
          <a:p>
            <a:pPr marL="109728" indent="0">
              <a:spcBef>
                <a:spcPts val="0"/>
              </a:spcBef>
              <a:spcAft>
                <a:spcPts val="0"/>
              </a:spcAft>
              <a:buNone/>
            </a:pPr>
            <a:endParaRPr lang="en-US" sz="1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2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rPr>
              <a:t>By setting </a:t>
            </a:r>
            <a:r>
              <a:rPr lang="en-US"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process_flag</a:t>
            </a: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r>
              <a:rPr lang="en-US"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trap_exit</a:t>
            </a: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true) </a:t>
            </a:r>
            <a:r>
              <a:rPr lang="en-US" sz="2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rPr>
              <a:t>this allows the monitor to change the default behavior</a:t>
            </a:r>
          </a:p>
          <a:p>
            <a:pPr marL="109728" indent="0">
              <a:spcBef>
                <a:spcPts val="0"/>
              </a:spcBef>
              <a:spcAft>
                <a:spcPts val="0"/>
              </a:spcAft>
              <a:buNone/>
            </a:pPr>
            <a:endParaRPr lang="en-US" sz="1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24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rPr>
              <a:t>It allows the monitor to receive mailbox messages and decide what to do… could send kill signals around but here chooses to restart the crashed processes</a:t>
            </a:r>
            <a:endParaRPr lang="en-US" sz="2800" dirty="0">
              <a:solidFill>
                <a:schemeClr val="bg1">
                  <a:lumMod val="85000"/>
                  <a:lumOff val="15000"/>
                </a:schemeClr>
              </a:solidFill>
              <a:latin typeface="Bahnschrift Semi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13406306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Note on links and trapping signals</a:t>
            </a:r>
            <a:endParaRPr lang="en-US" sz="3200" b="1" i="1" dirty="0">
              <a:solidFill>
                <a:srgbClr val="BE442C"/>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13765" y="1219200"/>
            <a:ext cx="7763435" cy="4800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274320">
              <a:spcBef>
                <a:spcPts val="1800"/>
              </a:spcBef>
              <a:spcAft>
                <a:spcPts val="0"/>
              </a:spcAft>
              <a:buClr>
                <a:schemeClr val="bg1"/>
              </a:buClr>
              <a:buFont typeface="Arial" panose="020B0604020202020204" pitchFamily="34" charset="0"/>
              <a:buChar char="•"/>
            </a:pPr>
            <a:r>
              <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rPr>
              <a:t>When processes are linked the default signaling behavior is this: when one crashes, an exit signal is sent to all the linked ones.  </a:t>
            </a:r>
          </a:p>
          <a:p>
            <a:pPr marL="365760" indent="-274320">
              <a:spcBef>
                <a:spcPts val="1800"/>
              </a:spcBef>
              <a:spcAft>
                <a:spcPts val="0"/>
              </a:spcAft>
              <a:buClr>
                <a:schemeClr val="bg1"/>
              </a:buClr>
              <a:buFont typeface="Arial" panose="020B0604020202020204" pitchFamily="34" charset="0"/>
              <a:buChar char="•"/>
            </a:pPr>
            <a:r>
              <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rPr>
              <a:t>So here, by default if a worker crashed, it would send "crash" exit to the monitor… and then the monitor crashes, and it sends exit to the other worker.</a:t>
            </a:r>
          </a:p>
          <a:p>
            <a:pPr marL="365760" indent="-274320">
              <a:spcBef>
                <a:spcPts val="1800"/>
              </a:spcBef>
              <a:spcAft>
                <a:spcPts val="0"/>
              </a:spcAft>
              <a:buClr>
                <a:schemeClr val="bg1"/>
              </a:buClr>
              <a:buFont typeface="Arial" panose="020B0604020202020204" pitchFamily="34" charset="0"/>
              <a:buChar char="•"/>
            </a:pPr>
            <a:r>
              <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rPr>
              <a:t>Setting the </a:t>
            </a:r>
            <a:r>
              <a:rPr lang="en-US" sz="2200" dirty="0" err="1">
                <a:solidFill>
                  <a:srgbClr val="C00000"/>
                </a:solidFill>
                <a:latin typeface="Bahnschrift Light Condensed" panose="020B0502040204020203" pitchFamily="34" charset="0"/>
                <a:ea typeface="Cascadia Code" panose="020B0609020000020004" pitchFamily="49" charset="0"/>
                <a:cs typeface="Cascadia Code" panose="020B0609020000020004" pitchFamily="49" charset="0"/>
              </a:rPr>
              <a:t>trap_exit</a:t>
            </a:r>
            <a:r>
              <a:rPr lang="en-US" sz="2200" dirty="0">
                <a:solidFill>
                  <a:srgbClr val="C00000"/>
                </a:solidFill>
                <a:latin typeface="Bahnschrift Light Condensed" panose="020B0502040204020203" pitchFamily="34" charset="0"/>
                <a:ea typeface="Cascadia Code" panose="020B0609020000020004" pitchFamily="49" charset="0"/>
                <a:cs typeface="Cascadia Code" panose="020B0609020000020004" pitchFamily="49" charset="0"/>
              </a:rPr>
              <a:t> flag </a:t>
            </a:r>
            <a:r>
              <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rPr>
              <a:t>allows a process to get mailbox messages instead of internal signals.  By getting messages, a process can decide what to do when a crashing linked process sends the "signal"… including ignoring it</a:t>
            </a:r>
          </a:p>
          <a:p>
            <a:pPr marL="365760" indent="-274320">
              <a:spcBef>
                <a:spcPts val="1800"/>
              </a:spcBef>
              <a:spcAft>
                <a:spcPts val="0"/>
              </a:spcAft>
              <a:buClr>
                <a:schemeClr val="bg1"/>
              </a:buClr>
              <a:buFont typeface="Arial" panose="020B0604020202020204" pitchFamily="34" charset="0"/>
              <a:buChar char="•"/>
            </a:pPr>
            <a:r>
              <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rPr>
              <a:t>So here, when a worker crashes it does not crash the monitor (and thereby also crashing the other worker).  The monitor intercepts and restarts the worker instead.</a:t>
            </a:r>
          </a:p>
          <a:p>
            <a:pPr marL="109728" indent="0">
              <a:spcBef>
                <a:spcPts val="0"/>
              </a:spcBef>
              <a:spcAft>
                <a:spcPts val="0"/>
              </a:spcAft>
              <a:buNone/>
            </a:pPr>
            <a:endParaRPr lang="en-US" sz="2200" dirty="0">
              <a:solidFill>
                <a:schemeClr val="bg1">
                  <a:lumMod val="85000"/>
                  <a:lumOff val="15000"/>
                </a:schemeClr>
              </a:solidFill>
              <a:latin typeface="Bahnschrift Light Condense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085145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In the Shell…</a:t>
            </a:r>
          </a:p>
        </p:txBody>
      </p:sp>
      <p:sp>
        <p:nvSpPr>
          <p:cNvPr id="5" name="Content Placeholder 1"/>
          <p:cNvSpPr txBox="1">
            <a:spLocks/>
          </p:cNvSpPr>
          <p:nvPr/>
        </p:nvSpPr>
        <p:spPr>
          <a:xfrm>
            <a:off x="304800" y="1143001"/>
            <a:ext cx="8504223"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11&gt; c(</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procs</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ok,procs</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12&gt; self().</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&lt;0.79.0&gt;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PID of the shell process</a:t>
            </a:r>
          </a:p>
          <a:p>
            <a:pPr marL="109728" indent="0">
              <a:spcBef>
                <a:spcPts val="0"/>
              </a:spcBef>
              <a:spcAft>
                <a:spcPts val="0"/>
              </a:spcAft>
              <a:buNone/>
            </a:pPr>
            <a:endParaRPr lang="en-US" sz="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13&gt;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procs:proc</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I’m a process with id &lt;0.79.0&gt;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again, the shell process</a:t>
            </a:r>
          </a:p>
          <a:p>
            <a:pPr marL="109728" indent="0">
              <a:spcBef>
                <a:spcPts val="0"/>
              </a:spcBef>
              <a:spcAft>
                <a:spcPts val="0"/>
              </a:spcAft>
              <a:buNone/>
            </a:pP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 note this is a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func</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call, not a spawn</a:t>
            </a:r>
          </a:p>
          <a:p>
            <a:pPr marL="109728" indent="0">
              <a:spcBef>
                <a:spcPts val="0"/>
              </a:spcBef>
              <a:spcAft>
                <a:spcPts val="0"/>
              </a:spcAft>
              <a:buNone/>
            </a:pP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 so we see the shell process run the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func</a:t>
            </a:r>
            <a:endPar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endParaRPr lang="en-US" sz="8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14&gt;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procs:run</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I’m a process with id &lt;0.163.0&gt;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new spawned process, not the shell</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I’m a process with id &lt;0.164.0&gt;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another process</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I’m a process with id &lt;0.165.0&gt;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yet another process</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I’m a process with id &lt;0.166.0&gt;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4</a:t>
            </a:r>
            <a:r>
              <a:rPr lang="en-US" sz="1500" baseline="300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th</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process, made from a different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func</a:t>
            </a:r>
            <a:endPar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endParaRPr lang="en-US" sz="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15&gt;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Ipa</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 fun(PID) -&gt;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erlang:is_process_alive</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(PID) end.</a:t>
            </a:r>
          </a:p>
          <a:p>
            <a:pPr marL="109728" indent="0">
              <a:spcBef>
                <a:spcPts val="0"/>
              </a:spcBef>
              <a:spcAft>
                <a:spcPts val="0"/>
              </a:spcAft>
              <a:buNone/>
            </a:pPr>
            <a:endParaRPr lang="en-US" sz="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16&gt;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Ipa</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(&lt;0.165.0&gt;).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false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3</a:t>
            </a:r>
            <a:r>
              <a:rPr lang="en-US" sz="1500" baseline="300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rd</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spawned process has ended (it just prints one line)</a:t>
            </a:r>
          </a:p>
          <a:p>
            <a:pPr marL="109728" indent="0">
              <a:spcBef>
                <a:spcPts val="0"/>
              </a:spcBef>
              <a:spcAft>
                <a:spcPts val="0"/>
              </a:spcAft>
              <a:buNone/>
            </a:pPr>
            <a:endParaRPr lang="en-US" sz="800" dirty="0">
              <a:solidFill>
                <a:srgbClr val="C0000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17&gt; </a:t>
            </a:r>
            <a:r>
              <a:rPr lang="en-US" sz="15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Ipa</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(&lt;0.166.0&gt;).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true </a:t>
            </a:r>
            <a:r>
              <a:rPr lang="en-US" sz="15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4</a:t>
            </a:r>
            <a:r>
              <a:rPr lang="en-US" sz="1500" baseline="300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th</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spawned process is still running (in an </a:t>
            </a:r>
            <a:r>
              <a:rPr lang="en-US" sz="15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inf</a:t>
            </a:r>
            <a:r>
              <a:rPr lang="en-US" sz="15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loop)</a:t>
            </a:r>
          </a:p>
        </p:txBody>
      </p:sp>
    </p:spTree>
    <p:extLst>
      <p:ext uri="{BB962C8B-B14F-4D97-AF65-F5344CB8AC3E}">
        <p14:creationId xmlns:p14="http://schemas.microsoft.com/office/powerpoint/2010/main" val="409316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500"/>
                                        <p:tgtEl>
                                          <p:spTgt spid="5">
                                            <p:txEl>
                                              <p:pRg st="6" end="6"/>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fade">
                                      <p:cBhvr>
                                        <p:cTn id="35" dur="500"/>
                                        <p:tgtEl>
                                          <p:spTgt spid="5">
                                            <p:txEl>
                                              <p:pRg st="9" end="9"/>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12" end="12"/>
                                            </p:txEl>
                                          </p:spTgt>
                                        </p:tgtEl>
                                        <p:attrNameLst>
                                          <p:attrName>style.visibility</p:attrName>
                                        </p:attrNameLst>
                                      </p:cBhvr>
                                      <p:to>
                                        <p:strVal val="visible"/>
                                      </p:to>
                                    </p:set>
                                    <p:animEffect transition="in" filter="fade">
                                      <p:cBhvr>
                                        <p:cTn id="43" dur="500"/>
                                        <p:tgtEl>
                                          <p:spTgt spid="5">
                                            <p:txEl>
                                              <p:pRg st="12" end="12"/>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13" end="13"/>
                                            </p:txEl>
                                          </p:spTgt>
                                        </p:tgtEl>
                                        <p:attrNameLst>
                                          <p:attrName>style.visibility</p:attrName>
                                        </p:attrNameLst>
                                      </p:cBhvr>
                                      <p:to>
                                        <p:strVal val="visible"/>
                                      </p:to>
                                    </p:set>
                                    <p:animEffect transition="in" filter="fade">
                                      <p:cBhvr>
                                        <p:cTn id="47" dur="500"/>
                                        <p:tgtEl>
                                          <p:spTgt spid="5">
                                            <p:txEl>
                                              <p:pRg st="13" end="13"/>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14" end="14"/>
                                            </p:txEl>
                                          </p:spTgt>
                                        </p:tgtEl>
                                        <p:attrNameLst>
                                          <p:attrName>style.visibility</p:attrName>
                                        </p:attrNameLst>
                                      </p:cBhvr>
                                      <p:to>
                                        <p:strVal val="visible"/>
                                      </p:to>
                                    </p:set>
                                    <p:animEffect transition="in" filter="fade">
                                      <p:cBhvr>
                                        <p:cTn id="51" dur="500"/>
                                        <p:tgtEl>
                                          <p:spTgt spid="5">
                                            <p:txEl>
                                              <p:pRg st="14" end="14"/>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15" end="15"/>
                                            </p:txEl>
                                          </p:spTgt>
                                        </p:tgtEl>
                                        <p:attrNameLst>
                                          <p:attrName>style.visibility</p:attrName>
                                        </p:attrNameLst>
                                      </p:cBhvr>
                                      <p:to>
                                        <p:strVal val="visible"/>
                                      </p:to>
                                    </p:set>
                                    <p:animEffect transition="in" filter="fade">
                                      <p:cBhvr>
                                        <p:cTn id="55" dur="500"/>
                                        <p:tgtEl>
                                          <p:spTgt spid="5">
                                            <p:txEl>
                                              <p:pRg st="15" end="15"/>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17" end="17"/>
                                            </p:txEl>
                                          </p:spTgt>
                                        </p:tgtEl>
                                        <p:attrNameLst>
                                          <p:attrName>style.visibility</p:attrName>
                                        </p:attrNameLst>
                                      </p:cBhvr>
                                      <p:to>
                                        <p:strVal val="visible"/>
                                      </p:to>
                                    </p:set>
                                    <p:animEffect transition="in" filter="fade">
                                      <p:cBhvr>
                                        <p:cTn id="59" dur="500"/>
                                        <p:tgtEl>
                                          <p:spTgt spid="5">
                                            <p:txEl>
                                              <p:pRg st="17" end="17"/>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19" end="19"/>
                                            </p:txEl>
                                          </p:spTgt>
                                        </p:tgtEl>
                                        <p:attrNameLst>
                                          <p:attrName>style.visibility</p:attrName>
                                        </p:attrNameLst>
                                      </p:cBhvr>
                                      <p:to>
                                        <p:strVal val="visible"/>
                                      </p:to>
                                    </p:set>
                                    <p:animEffect transition="in" filter="fade">
                                      <p:cBhvr>
                                        <p:cTn id="63" dur="500"/>
                                        <p:tgtEl>
                                          <p:spTgt spid="5">
                                            <p:txEl>
                                              <p:pRg st="19" end="19"/>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
                                            <p:txEl>
                                              <p:pRg st="20" end="20"/>
                                            </p:txEl>
                                          </p:spTgt>
                                        </p:tgtEl>
                                        <p:attrNameLst>
                                          <p:attrName>style.visibility</p:attrName>
                                        </p:attrNameLst>
                                      </p:cBhvr>
                                      <p:to>
                                        <p:strVal val="visible"/>
                                      </p:to>
                                    </p:set>
                                    <p:animEffect transition="in" filter="fade">
                                      <p:cBhvr>
                                        <p:cTn id="67" dur="500"/>
                                        <p:tgtEl>
                                          <p:spTgt spid="5">
                                            <p:txEl>
                                              <p:pRg st="20" end="20"/>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
                                            <p:txEl>
                                              <p:pRg st="22" end="22"/>
                                            </p:txEl>
                                          </p:spTgt>
                                        </p:tgtEl>
                                        <p:attrNameLst>
                                          <p:attrName>style.visibility</p:attrName>
                                        </p:attrNameLst>
                                      </p:cBhvr>
                                      <p:to>
                                        <p:strVal val="visible"/>
                                      </p:to>
                                    </p:set>
                                    <p:animEffect transition="in" filter="fade">
                                      <p:cBhvr>
                                        <p:cTn id="71" dur="500"/>
                                        <p:tgtEl>
                                          <p:spTgt spid="5">
                                            <p:txEl>
                                              <p:pRg st="22" end="22"/>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5">
                                            <p:txEl>
                                              <p:pRg st="23" end="23"/>
                                            </p:txEl>
                                          </p:spTgt>
                                        </p:tgtEl>
                                        <p:attrNameLst>
                                          <p:attrName>style.visibility</p:attrName>
                                        </p:attrNameLst>
                                      </p:cBhvr>
                                      <p:to>
                                        <p:strVal val="visible"/>
                                      </p:to>
                                    </p:set>
                                    <p:animEffect transition="in" filter="fade">
                                      <p:cBhvr>
                                        <p:cTn id="75" dur="500"/>
                                        <p:tgtEl>
                                          <p:spTgt spid="5">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Linking</a:t>
            </a:r>
          </a:p>
        </p:txBody>
      </p:sp>
      <p:sp>
        <p:nvSpPr>
          <p:cNvPr id="7" name="Content Placeholder 1"/>
          <p:cNvSpPr txBox="1">
            <a:spLocks/>
          </p:cNvSpPr>
          <p:nvPr/>
        </p:nvSpPr>
        <p:spPr>
          <a:xfrm>
            <a:off x="304800" y="1143000"/>
            <a:ext cx="7467600"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Links are Bi-directional</a:t>
            </a:r>
          </a:p>
        </p:txBody>
      </p:sp>
      <p:sp>
        <p:nvSpPr>
          <p:cNvPr id="9" name="Content Placeholder 1"/>
          <p:cNvSpPr txBox="1">
            <a:spLocks/>
          </p:cNvSpPr>
          <p:nvPr/>
        </p:nvSpPr>
        <p:spPr>
          <a:xfrm>
            <a:off x="304800" y="1676400"/>
            <a:ext cx="7924800" cy="1752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Two processes can be linked to each other</a:t>
            </a:r>
          </a:p>
          <a:p>
            <a:pPr marL="274320" indent="-182880">
              <a:spcBef>
                <a:spcPts val="0"/>
              </a:spcBef>
              <a:spcAft>
                <a:spcPts val="800"/>
              </a:spcAft>
              <a:buClrTx/>
              <a:buFont typeface="Arial" panose="020B0604020202020204" pitchFamily="34" charset="0"/>
              <a:buChar char="•"/>
            </a:pPr>
            <a:r>
              <a:rPr lang="en-US" sz="18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To link a process to the current one, spawn it, then use the `</a:t>
            </a:r>
            <a:r>
              <a:rPr lang="en-US" sz="18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link</a:t>
            </a:r>
            <a:r>
              <a:rPr lang="en-US" sz="18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function to create a link.</a:t>
            </a:r>
          </a:p>
          <a:p>
            <a:pPr marL="274320" indent="-182880">
              <a:spcBef>
                <a:spcPts val="0"/>
              </a:spcBef>
              <a:spcAft>
                <a:spcPts val="800"/>
              </a:spcAft>
              <a:buClrTx/>
              <a:buFont typeface="Arial" panose="020B0604020202020204" pitchFamily="34" charset="0"/>
              <a:buChar char="•"/>
            </a:pPr>
            <a:r>
              <a:rPr lang="en-US" sz="18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You can spawn and link a process atomically using the ‘</a:t>
            </a:r>
            <a:r>
              <a:rPr lang="en-US" sz="1800" dirty="0" err="1">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spawn_link</a:t>
            </a:r>
            <a:r>
              <a:rPr lang="en-US" sz="18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function.</a:t>
            </a:r>
          </a:p>
        </p:txBody>
      </p:sp>
      <p:sp>
        <p:nvSpPr>
          <p:cNvPr id="2"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process is created and terminated extremelly fast, that's why you can actually have thousands of them.</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Content Placeholder 1"/>
          <p:cNvSpPr txBox="1">
            <a:spLocks/>
          </p:cNvSpPr>
          <p:nvPr/>
        </p:nvSpPr>
        <p:spPr>
          <a:xfrm>
            <a:off x="609600" y="3733803"/>
            <a:ext cx="8220075" cy="25145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6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-module(links).</a:t>
            </a:r>
          </a:p>
          <a:p>
            <a:pPr marL="109728" indent="0">
              <a:lnSpc>
                <a:spcPct val="110000"/>
              </a:lnSpc>
              <a:spcBef>
                <a:spcPts val="0"/>
              </a:spcBef>
              <a:spcAft>
                <a:spcPts val="0"/>
              </a:spcAft>
              <a:buNone/>
            </a:pPr>
            <a:r>
              <a:rPr lang="en-US" sz="16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-compile([</a:t>
            </a:r>
            <a:r>
              <a:rPr lang="en-US" sz="16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6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child()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("I(child) have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after 2000 -&gt;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("I(child ~p) will die now!~n", [self()])</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292781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fade">
                                      <p:cBhvr>
                                        <p:cTn id="20" dur="500"/>
                                        <p:tgtEl>
                                          <p:spTgt spid="9">
                                            <p:txEl>
                                              <p:pRg st="1" end="1"/>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9">
                                            <p:txEl>
                                              <p:pRg st="2" end="2"/>
                                            </p:txEl>
                                          </p:spTgt>
                                        </p:tgtEl>
                                        <p:attrNameLst>
                                          <p:attrName>style.visibility</p:attrName>
                                        </p:attrNameLst>
                                      </p:cBhvr>
                                      <p:to>
                                        <p:strVal val="visible"/>
                                      </p:to>
                                    </p:set>
                                    <p:animEffect transition="in" filter="fade">
                                      <p:cBhvr>
                                        <p:cTn id="24" dur="500"/>
                                        <p:tgtEl>
                                          <p:spTgt spid="9">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Effect transition="in" filter="fade">
                                      <p:cBhvr>
                                        <p:cTn id="29" dur="500"/>
                                        <p:tgtEl>
                                          <p:spTgt spid="10">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10">
                                            <p:txEl>
                                              <p:pRg st="1" end="1"/>
                                            </p:txEl>
                                          </p:spTgt>
                                        </p:tgtEl>
                                        <p:attrNameLst>
                                          <p:attrName>style.visibility</p:attrName>
                                        </p:attrNameLst>
                                      </p:cBhvr>
                                      <p:to>
                                        <p:strVal val="visible"/>
                                      </p:to>
                                    </p:set>
                                    <p:animEffect transition="in" filter="fade">
                                      <p:cBhvr>
                                        <p:cTn id="32" dur="500"/>
                                        <p:tgtEl>
                                          <p:spTgt spid="10">
                                            <p:txEl>
                                              <p:pRg st="1" end="1"/>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0">
                                            <p:txEl>
                                              <p:pRg st="3" end="3"/>
                                            </p:txEl>
                                          </p:spTgt>
                                        </p:tgtEl>
                                        <p:attrNameLst>
                                          <p:attrName>style.visibility</p:attrName>
                                        </p:attrNameLst>
                                      </p:cBhvr>
                                      <p:to>
                                        <p:strVal val="visible"/>
                                      </p:to>
                                    </p:set>
                                    <p:animEffect transition="in" filter="fade">
                                      <p:cBhvr>
                                        <p:cTn id="36" dur="500"/>
                                        <p:tgtEl>
                                          <p:spTgt spid="10">
                                            <p:txEl>
                                              <p:pRg st="3" end="3"/>
                                            </p:txEl>
                                          </p:spTgt>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animEffect transition="in" filter="fade">
                                      <p:cBhvr>
                                        <p:cTn id="40" dur="500"/>
                                        <p:tgtEl>
                                          <p:spTgt spid="10">
                                            <p:txEl>
                                              <p:pRg st="4" end="4"/>
                                            </p:txEl>
                                          </p:spTgt>
                                        </p:tgtEl>
                                      </p:cBhvr>
                                    </p:animEffect>
                                  </p:childTnLst>
                                </p:cTn>
                              </p:par>
                            </p:childTnLst>
                          </p:cTn>
                        </p:par>
                        <p:par>
                          <p:cTn id="41" fill="hold">
                            <p:stCondLst>
                              <p:cond delay="1500"/>
                            </p:stCondLst>
                            <p:childTnLst>
                              <p:par>
                                <p:cTn id="42" presetID="10" presetClass="entr" presetSubtype="0" fill="hold" nodeType="afterEffect">
                                  <p:stCondLst>
                                    <p:cond delay="0"/>
                                  </p:stCondLst>
                                  <p:childTnLst>
                                    <p:set>
                                      <p:cBhvr>
                                        <p:cTn id="43" dur="1" fill="hold">
                                          <p:stCondLst>
                                            <p:cond delay="0"/>
                                          </p:stCondLst>
                                        </p:cTn>
                                        <p:tgtEl>
                                          <p:spTgt spid="10">
                                            <p:txEl>
                                              <p:pRg st="5" end="5"/>
                                            </p:txEl>
                                          </p:spTgt>
                                        </p:tgtEl>
                                        <p:attrNameLst>
                                          <p:attrName>style.visibility</p:attrName>
                                        </p:attrNameLst>
                                      </p:cBhvr>
                                      <p:to>
                                        <p:strVal val="visible"/>
                                      </p:to>
                                    </p:set>
                                    <p:animEffect transition="in" filter="fade">
                                      <p:cBhvr>
                                        <p:cTn id="44" dur="500"/>
                                        <p:tgtEl>
                                          <p:spTgt spid="10">
                                            <p:txEl>
                                              <p:pRg st="5" end="5"/>
                                            </p:txEl>
                                          </p:spTgt>
                                        </p:tgtEl>
                                      </p:cBhvr>
                                    </p:animEffect>
                                  </p:childTnLst>
                                </p:cTn>
                              </p:par>
                            </p:childTnLst>
                          </p:cTn>
                        </p:par>
                        <p:par>
                          <p:cTn id="45" fill="hold">
                            <p:stCondLst>
                              <p:cond delay="2000"/>
                            </p:stCondLst>
                            <p:childTnLst>
                              <p:par>
                                <p:cTn id="46" presetID="10" presetClass="entr" presetSubtype="0" fill="hold" nodeType="afterEffect">
                                  <p:stCondLst>
                                    <p:cond delay="0"/>
                                  </p:stCondLst>
                                  <p:childTnLst>
                                    <p:set>
                                      <p:cBhvr>
                                        <p:cTn id="47" dur="1" fill="hold">
                                          <p:stCondLst>
                                            <p:cond delay="0"/>
                                          </p:stCondLst>
                                        </p:cTn>
                                        <p:tgtEl>
                                          <p:spTgt spid="10">
                                            <p:txEl>
                                              <p:pRg st="6" end="6"/>
                                            </p:txEl>
                                          </p:spTgt>
                                        </p:tgtEl>
                                        <p:attrNameLst>
                                          <p:attrName>style.visibility</p:attrName>
                                        </p:attrNameLst>
                                      </p:cBhvr>
                                      <p:to>
                                        <p:strVal val="visible"/>
                                      </p:to>
                                    </p:set>
                                    <p:animEffect transition="in" filter="fade">
                                      <p:cBhvr>
                                        <p:cTn id="48" dur="500"/>
                                        <p:tgtEl>
                                          <p:spTgt spid="10">
                                            <p:txEl>
                                              <p:pRg st="6" end="6"/>
                                            </p:txEl>
                                          </p:spTgt>
                                        </p:tgtEl>
                                      </p:cBhvr>
                                    </p:animEffect>
                                  </p:childTnLst>
                                </p:cTn>
                              </p:par>
                            </p:childTnLst>
                          </p:cTn>
                        </p:par>
                        <p:par>
                          <p:cTn id="49" fill="hold">
                            <p:stCondLst>
                              <p:cond delay="2500"/>
                            </p:stCondLst>
                            <p:childTnLst>
                              <p:par>
                                <p:cTn id="50" presetID="10" presetClass="entr" presetSubtype="0" fill="hold" nodeType="afterEffect">
                                  <p:stCondLst>
                                    <p:cond delay="0"/>
                                  </p:stCondLst>
                                  <p:childTnLst>
                                    <p:set>
                                      <p:cBhvr>
                                        <p:cTn id="51" dur="1" fill="hold">
                                          <p:stCondLst>
                                            <p:cond delay="0"/>
                                          </p:stCondLst>
                                        </p:cTn>
                                        <p:tgtEl>
                                          <p:spTgt spid="10">
                                            <p:txEl>
                                              <p:pRg st="7" end="7"/>
                                            </p:txEl>
                                          </p:spTgt>
                                        </p:tgtEl>
                                        <p:attrNameLst>
                                          <p:attrName>style.visibility</p:attrName>
                                        </p:attrNameLst>
                                      </p:cBhvr>
                                      <p:to>
                                        <p:strVal val="visible"/>
                                      </p:to>
                                    </p:set>
                                    <p:animEffect transition="in" filter="fade">
                                      <p:cBhvr>
                                        <p:cTn id="52" dur="500"/>
                                        <p:tgtEl>
                                          <p:spTgt spid="10">
                                            <p:txEl>
                                              <p:pRg st="7" end="7"/>
                                            </p:txEl>
                                          </p:spTgt>
                                        </p:tgtEl>
                                      </p:cBhvr>
                                    </p:animEffect>
                                  </p:childTnLst>
                                </p:cTn>
                              </p:par>
                            </p:childTnLst>
                          </p:cTn>
                        </p:par>
                        <p:par>
                          <p:cTn id="53" fill="hold">
                            <p:stCondLst>
                              <p:cond delay="3000"/>
                            </p:stCondLst>
                            <p:childTnLst>
                              <p:par>
                                <p:cTn id="54" presetID="10" presetClass="entr" presetSubtype="0" fill="hold" nodeType="afterEffect">
                                  <p:stCondLst>
                                    <p:cond delay="0"/>
                                  </p:stCondLst>
                                  <p:childTnLst>
                                    <p:set>
                                      <p:cBhvr>
                                        <p:cTn id="55" dur="1" fill="hold">
                                          <p:stCondLst>
                                            <p:cond delay="0"/>
                                          </p:stCondLst>
                                        </p:cTn>
                                        <p:tgtEl>
                                          <p:spTgt spid="10">
                                            <p:txEl>
                                              <p:pRg st="8" end="8"/>
                                            </p:txEl>
                                          </p:spTgt>
                                        </p:tgtEl>
                                        <p:attrNameLst>
                                          <p:attrName>style.visibility</p:attrName>
                                        </p:attrNameLst>
                                      </p:cBhvr>
                                      <p:to>
                                        <p:strVal val="visible"/>
                                      </p:to>
                                    </p:set>
                                    <p:animEffect transition="in" filter="fade">
                                      <p:cBhvr>
                                        <p:cTn id="56"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 Process Linking</a:t>
            </a:r>
          </a:p>
        </p:txBody>
      </p:sp>
      <p:sp>
        <p:nvSpPr>
          <p:cNvPr id="7" name="Content Placeholder 1"/>
          <p:cNvSpPr txBox="1">
            <a:spLocks/>
          </p:cNvSpPr>
          <p:nvPr/>
        </p:nvSpPr>
        <p:spPr>
          <a:xfrm>
            <a:off x="304800" y="1143000"/>
            <a:ext cx="7467600" cy="4571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Links are Bi-directional</a:t>
            </a:r>
          </a:p>
        </p:txBody>
      </p:sp>
      <p:sp>
        <p:nvSpPr>
          <p:cNvPr id="9" name="Content Placeholder 1"/>
          <p:cNvSpPr txBox="1">
            <a:spLocks/>
          </p:cNvSpPr>
          <p:nvPr/>
        </p:nvSpPr>
        <p:spPr>
          <a:xfrm>
            <a:off x="304800" y="1600197"/>
            <a:ext cx="8458200" cy="152400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Two processes can be linked to each other</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To link a process to the current one, spawn it, then use the `</a:t>
            </a:r>
            <a:r>
              <a:rPr lang="en-US" sz="16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link</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function to create a link.</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You can spawn and link a process atomically using the ‘</a:t>
            </a:r>
            <a:r>
              <a:rPr lang="en-US" sz="1600" dirty="0" err="1">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spawn_link</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function.</a:t>
            </a:r>
            <a:endParaRPr lang="en-US" sz="18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endParaRPr>
          </a:p>
        </p:txBody>
      </p:sp>
      <p:sp>
        <p:nvSpPr>
          <p:cNvPr id="2"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process is created and terminated extremelly fast, that's why you can actually have thousands of them.</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Content Placeholder 1"/>
          <p:cNvSpPr txBox="1">
            <a:spLocks/>
          </p:cNvSpPr>
          <p:nvPr/>
        </p:nvSpPr>
        <p:spPr>
          <a:xfrm>
            <a:off x="457200" y="3276600"/>
            <a:ext cx="8372475" cy="32004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-module(links).</a:t>
            </a:r>
          </a:p>
          <a:p>
            <a:pPr marL="109728" indent="0">
              <a:lnSpc>
                <a:spcPct val="110000"/>
              </a:lnSpc>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-compile([</a:t>
            </a:r>
            <a:r>
              <a:rPr lang="en-US" sz="18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8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8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child() -&gt;</a:t>
            </a:r>
          </a:p>
          <a:p>
            <a:pPr marL="109728" indent="0">
              <a:lnSpc>
                <a:spcPct val="110000"/>
              </a:lnSpc>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8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("I(child) have </a:t>
            </a:r>
            <a:r>
              <a:rPr lang="en-US" sz="18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8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after 2000 -&gt;</a:t>
            </a:r>
          </a:p>
          <a:p>
            <a:pPr marL="109728" indent="0">
              <a:lnSpc>
                <a:spcPct val="110000"/>
              </a:lnSpc>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8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("I(child ~p) will die now!~n", [self()])</a:t>
            </a:r>
          </a:p>
          <a:p>
            <a:pPr marL="109728" indent="0">
              <a:lnSpc>
                <a:spcPct val="110000"/>
              </a:lnSpc>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407963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fade">
                                      <p:cBhvr>
                                        <p:cTn id="20" dur="500"/>
                                        <p:tgtEl>
                                          <p:spTgt spid="9">
                                            <p:txEl>
                                              <p:pRg st="1" end="1"/>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9">
                                            <p:txEl>
                                              <p:pRg st="2" end="2"/>
                                            </p:txEl>
                                          </p:spTgt>
                                        </p:tgtEl>
                                        <p:attrNameLst>
                                          <p:attrName>style.visibility</p:attrName>
                                        </p:attrNameLst>
                                      </p:cBhvr>
                                      <p:to>
                                        <p:strVal val="visible"/>
                                      </p:to>
                                    </p:set>
                                    <p:animEffect transition="in" filter="fade">
                                      <p:cBhvr>
                                        <p:cTn id="24" dur="500"/>
                                        <p:tgtEl>
                                          <p:spTgt spid="9">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Effect transition="in" filter="fade">
                                      <p:cBhvr>
                                        <p:cTn id="29" dur="500"/>
                                        <p:tgtEl>
                                          <p:spTgt spid="10">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10">
                                            <p:txEl>
                                              <p:pRg st="1" end="1"/>
                                            </p:txEl>
                                          </p:spTgt>
                                        </p:tgtEl>
                                        <p:attrNameLst>
                                          <p:attrName>style.visibility</p:attrName>
                                        </p:attrNameLst>
                                      </p:cBhvr>
                                      <p:to>
                                        <p:strVal val="visible"/>
                                      </p:to>
                                    </p:set>
                                    <p:animEffect transition="in" filter="fade">
                                      <p:cBhvr>
                                        <p:cTn id="32" dur="500"/>
                                        <p:tgtEl>
                                          <p:spTgt spid="10">
                                            <p:txEl>
                                              <p:pRg st="1" end="1"/>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0">
                                            <p:txEl>
                                              <p:pRg st="3" end="3"/>
                                            </p:txEl>
                                          </p:spTgt>
                                        </p:tgtEl>
                                        <p:attrNameLst>
                                          <p:attrName>style.visibility</p:attrName>
                                        </p:attrNameLst>
                                      </p:cBhvr>
                                      <p:to>
                                        <p:strVal val="visible"/>
                                      </p:to>
                                    </p:set>
                                    <p:animEffect transition="in" filter="fade">
                                      <p:cBhvr>
                                        <p:cTn id="36" dur="500"/>
                                        <p:tgtEl>
                                          <p:spTgt spid="10">
                                            <p:txEl>
                                              <p:pRg st="3" end="3"/>
                                            </p:txEl>
                                          </p:spTgt>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animEffect transition="in" filter="fade">
                                      <p:cBhvr>
                                        <p:cTn id="40" dur="500"/>
                                        <p:tgtEl>
                                          <p:spTgt spid="10">
                                            <p:txEl>
                                              <p:pRg st="4" end="4"/>
                                            </p:txEl>
                                          </p:spTgt>
                                        </p:tgtEl>
                                      </p:cBhvr>
                                    </p:animEffect>
                                  </p:childTnLst>
                                </p:cTn>
                              </p:par>
                            </p:childTnLst>
                          </p:cTn>
                        </p:par>
                        <p:par>
                          <p:cTn id="41" fill="hold">
                            <p:stCondLst>
                              <p:cond delay="1500"/>
                            </p:stCondLst>
                            <p:childTnLst>
                              <p:par>
                                <p:cTn id="42" presetID="10" presetClass="entr" presetSubtype="0" fill="hold" nodeType="afterEffect">
                                  <p:stCondLst>
                                    <p:cond delay="0"/>
                                  </p:stCondLst>
                                  <p:childTnLst>
                                    <p:set>
                                      <p:cBhvr>
                                        <p:cTn id="43" dur="1" fill="hold">
                                          <p:stCondLst>
                                            <p:cond delay="0"/>
                                          </p:stCondLst>
                                        </p:cTn>
                                        <p:tgtEl>
                                          <p:spTgt spid="10">
                                            <p:txEl>
                                              <p:pRg st="5" end="5"/>
                                            </p:txEl>
                                          </p:spTgt>
                                        </p:tgtEl>
                                        <p:attrNameLst>
                                          <p:attrName>style.visibility</p:attrName>
                                        </p:attrNameLst>
                                      </p:cBhvr>
                                      <p:to>
                                        <p:strVal val="visible"/>
                                      </p:to>
                                    </p:set>
                                    <p:animEffect transition="in" filter="fade">
                                      <p:cBhvr>
                                        <p:cTn id="44" dur="500"/>
                                        <p:tgtEl>
                                          <p:spTgt spid="10">
                                            <p:txEl>
                                              <p:pRg st="5" end="5"/>
                                            </p:txEl>
                                          </p:spTgt>
                                        </p:tgtEl>
                                      </p:cBhvr>
                                    </p:animEffect>
                                  </p:childTnLst>
                                </p:cTn>
                              </p:par>
                            </p:childTnLst>
                          </p:cTn>
                        </p:par>
                        <p:par>
                          <p:cTn id="45" fill="hold">
                            <p:stCondLst>
                              <p:cond delay="2000"/>
                            </p:stCondLst>
                            <p:childTnLst>
                              <p:par>
                                <p:cTn id="46" presetID="10" presetClass="entr" presetSubtype="0" fill="hold" nodeType="afterEffect">
                                  <p:stCondLst>
                                    <p:cond delay="0"/>
                                  </p:stCondLst>
                                  <p:childTnLst>
                                    <p:set>
                                      <p:cBhvr>
                                        <p:cTn id="47" dur="1" fill="hold">
                                          <p:stCondLst>
                                            <p:cond delay="0"/>
                                          </p:stCondLst>
                                        </p:cTn>
                                        <p:tgtEl>
                                          <p:spTgt spid="10">
                                            <p:txEl>
                                              <p:pRg st="6" end="6"/>
                                            </p:txEl>
                                          </p:spTgt>
                                        </p:tgtEl>
                                        <p:attrNameLst>
                                          <p:attrName>style.visibility</p:attrName>
                                        </p:attrNameLst>
                                      </p:cBhvr>
                                      <p:to>
                                        <p:strVal val="visible"/>
                                      </p:to>
                                    </p:set>
                                    <p:animEffect transition="in" filter="fade">
                                      <p:cBhvr>
                                        <p:cTn id="48" dur="500"/>
                                        <p:tgtEl>
                                          <p:spTgt spid="10">
                                            <p:txEl>
                                              <p:pRg st="6" end="6"/>
                                            </p:txEl>
                                          </p:spTgt>
                                        </p:tgtEl>
                                      </p:cBhvr>
                                    </p:animEffect>
                                  </p:childTnLst>
                                </p:cTn>
                              </p:par>
                            </p:childTnLst>
                          </p:cTn>
                        </p:par>
                        <p:par>
                          <p:cTn id="49" fill="hold">
                            <p:stCondLst>
                              <p:cond delay="2500"/>
                            </p:stCondLst>
                            <p:childTnLst>
                              <p:par>
                                <p:cTn id="50" presetID="10" presetClass="entr" presetSubtype="0" fill="hold" nodeType="afterEffect">
                                  <p:stCondLst>
                                    <p:cond delay="0"/>
                                  </p:stCondLst>
                                  <p:childTnLst>
                                    <p:set>
                                      <p:cBhvr>
                                        <p:cTn id="51" dur="1" fill="hold">
                                          <p:stCondLst>
                                            <p:cond delay="0"/>
                                          </p:stCondLst>
                                        </p:cTn>
                                        <p:tgtEl>
                                          <p:spTgt spid="10">
                                            <p:txEl>
                                              <p:pRg st="7" end="7"/>
                                            </p:txEl>
                                          </p:spTgt>
                                        </p:tgtEl>
                                        <p:attrNameLst>
                                          <p:attrName>style.visibility</p:attrName>
                                        </p:attrNameLst>
                                      </p:cBhvr>
                                      <p:to>
                                        <p:strVal val="visible"/>
                                      </p:to>
                                    </p:set>
                                    <p:animEffect transition="in" filter="fade">
                                      <p:cBhvr>
                                        <p:cTn id="52" dur="500"/>
                                        <p:tgtEl>
                                          <p:spTgt spid="10">
                                            <p:txEl>
                                              <p:pRg st="7" end="7"/>
                                            </p:txEl>
                                          </p:spTgt>
                                        </p:tgtEl>
                                      </p:cBhvr>
                                    </p:animEffect>
                                  </p:childTnLst>
                                </p:cTn>
                              </p:par>
                            </p:childTnLst>
                          </p:cTn>
                        </p:par>
                        <p:par>
                          <p:cTn id="53" fill="hold">
                            <p:stCondLst>
                              <p:cond delay="3000"/>
                            </p:stCondLst>
                            <p:childTnLst>
                              <p:par>
                                <p:cTn id="54" presetID="10" presetClass="entr" presetSubtype="0" fill="hold" nodeType="afterEffect">
                                  <p:stCondLst>
                                    <p:cond delay="0"/>
                                  </p:stCondLst>
                                  <p:childTnLst>
                                    <p:set>
                                      <p:cBhvr>
                                        <p:cTn id="55" dur="1" fill="hold">
                                          <p:stCondLst>
                                            <p:cond delay="0"/>
                                          </p:stCondLst>
                                        </p:cTn>
                                        <p:tgtEl>
                                          <p:spTgt spid="10">
                                            <p:txEl>
                                              <p:pRg st="8" end="8"/>
                                            </p:txEl>
                                          </p:spTgt>
                                        </p:tgtEl>
                                        <p:attrNameLst>
                                          <p:attrName>style.visibility</p:attrName>
                                        </p:attrNameLst>
                                      </p:cBhvr>
                                      <p:to>
                                        <p:strVal val="visible"/>
                                      </p:to>
                                    </p:set>
                                    <p:animEffect transition="in" filter="fade">
                                      <p:cBhvr>
                                        <p:cTn id="56"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 Process: Linking</a:t>
            </a:r>
          </a:p>
        </p:txBody>
      </p:sp>
      <p:sp>
        <p:nvSpPr>
          <p:cNvPr id="10" name="Content Placeholder 1"/>
          <p:cNvSpPr txBox="1">
            <a:spLocks/>
          </p:cNvSpPr>
          <p:nvPr/>
        </p:nvSpPr>
        <p:spPr>
          <a:xfrm>
            <a:off x="304800" y="1219201"/>
            <a:ext cx="8077200" cy="4800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parent() -&gt;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spawn(links, child, []),</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link(</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(parent) have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(parent) have a linked child: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lists:foreach</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fun(_) -&gt; P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spawn_link</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(links, child, []),</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("I(parent) have another linked child: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lists:seq</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(1,4)</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lnSpc>
                <a:spcPct val="110000"/>
              </a:lnSpc>
              <a:spcBef>
                <a:spcPts val="0"/>
              </a:spcBef>
              <a:spcAft>
                <a:spcPts val="0"/>
              </a:spcAft>
              <a:buNone/>
            </a:pPr>
            <a:endPar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process_flag</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trap_exit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true),</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Reason}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("I(parent) have dying child(~p). Reason: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Pid,Reason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("I(parent) will die too ...~n")</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276407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fade">
                                      <p:cBhvr>
                                        <p:cTn id="10" dur="500"/>
                                        <p:tgtEl>
                                          <p:spTgt spid="1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fade">
                                      <p:cBhvr>
                                        <p:cTn id="13" dur="500"/>
                                        <p:tgtEl>
                                          <p:spTgt spid="1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xEl>
                                              <p:pRg st="3" end="3"/>
                                            </p:txEl>
                                          </p:spTgt>
                                        </p:tgtEl>
                                        <p:attrNameLst>
                                          <p:attrName>style.visibility</p:attrName>
                                        </p:attrNameLst>
                                      </p:cBhvr>
                                      <p:to>
                                        <p:strVal val="visible"/>
                                      </p:to>
                                    </p:set>
                                    <p:animEffect transition="in" filter="fade">
                                      <p:cBhvr>
                                        <p:cTn id="16" dur="500"/>
                                        <p:tgtEl>
                                          <p:spTgt spid="1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animEffect transition="in" filter="fade">
                                      <p:cBhvr>
                                        <p:cTn id="19" dur="500"/>
                                        <p:tgtEl>
                                          <p:spTgt spid="10">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xEl>
                                              <p:pRg st="6" end="6"/>
                                            </p:txEl>
                                          </p:spTgt>
                                        </p:tgtEl>
                                        <p:attrNameLst>
                                          <p:attrName>style.visibility</p:attrName>
                                        </p:attrNameLst>
                                      </p:cBhvr>
                                      <p:to>
                                        <p:strVal val="visible"/>
                                      </p:to>
                                    </p:set>
                                    <p:animEffect transition="in" filter="fade">
                                      <p:cBhvr>
                                        <p:cTn id="24" dur="500"/>
                                        <p:tgtEl>
                                          <p:spTgt spid="10">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animEffect transition="in" filter="fade">
                                      <p:cBhvr>
                                        <p:cTn id="27" dur="500"/>
                                        <p:tgtEl>
                                          <p:spTgt spid="10">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xEl>
                                              <p:pRg st="8" end="8"/>
                                            </p:txEl>
                                          </p:spTgt>
                                        </p:tgtEl>
                                        <p:attrNameLst>
                                          <p:attrName>style.visibility</p:attrName>
                                        </p:attrNameLst>
                                      </p:cBhvr>
                                      <p:to>
                                        <p:strVal val="visible"/>
                                      </p:to>
                                    </p:set>
                                    <p:animEffect transition="in" filter="fade">
                                      <p:cBhvr>
                                        <p:cTn id="30" dur="500"/>
                                        <p:tgtEl>
                                          <p:spTgt spid="10">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animEffect transition="in" filter="fade">
                                      <p:cBhvr>
                                        <p:cTn id="33" dur="500"/>
                                        <p:tgtEl>
                                          <p:spTgt spid="10">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0">
                                            <p:txEl>
                                              <p:pRg st="10" end="10"/>
                                            </p:txEl>
                                          </p:spTgt>
                                        </p:tgtEl>
                                        <p:attrNameLst>
                                          <p:attrName>style.visibility</p:attrName>
                                        </p:attrNameLst>
                                      </p:cBhvr>
                                      <p:to>
                                        <p:strVal val="visible"/>
                                      </p:to>
                                    </p:set>
                                    <p:animEffect transition="in" filter="fade">
                                      <p:cBhvr>
                                        <p:cTn id="36" dur="500"/>
                                        <p:tgtEl>
                                          <p:spTgt spid="10">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xEl>
                                              <p:pRg st="11" end="11"/>
                                            </p:txEl>
                                          </p:spTgt>
                                        </p:tgtEl>
                                        <p:attrNameLst>
                                          <p:attrName>style.visibility</p:attrName>
                                        </p:attrNameLst>
                                      </p:cBhvr>
                                      <p:to>
                                        <p:strVal val="visible"/>
                                      </p:to>
                                    </p:set>
                                    <p:animEffect transition="in" filter="fade">
                                      <p:cBhvr>
                                        <p:cTn id="39" dur="500"/>
                                        <p:tgtEl>
                                          <p:spTgt spid="10">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13" end="13"/>
                                            </p:txEl>
                                          </p:spTgt>
                                        </p:tgtEl>
                                        <p:attrNameLst>
                                          <p:attrName>style.visibility</p:attrName>
                                        </p:attrNameLst>
                                      </p:cBhvr>
                                      <p:to>
                                        <p:strVal val="visible"/>
                                      </p:to>
                                    </p:set>
                                    <p:animEffect transition="in" filter="fade">
                                      <p:cBhvr>
                                        <p:cTn id="44" dur="500"/>
                                        <p:tgtEl>
                                          <p:spTgt spid="10">
                                            <p:txEl>
                                              <p:pRg st="13" end="1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0">
                                            <p:txEl>
                                              <p:pRg st="14" end="14"/>
                                            </p:txEl>
                                          </p:spTgt>
                                        </p:tgtEl>
                                        <p:attrNameLst>
                                          <p:attrName>style.visibility</p:attrName>
                                        </p:attrNameLst>
                                      </p:cBhvr>
                                      <p:to>
                                        <p:strVal val="visible"/>
                                      </p:to>
                                    </p:set>
                                    <p:animEffect transition="in" filter="fade">
                                      <p:cBhvr>
                                        <p:cTn id="47" dur="500"/>
                                        <p:tgtEl>
                                          <p:spTgt spid="10">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0">
                                            <p:txEl>
                                              <p:pRg st="15" end="15"/>
                                            </p:txEl>
                                          </p:spTgt>
                                        </p:tgtEl>
                                        <p:attrNameLst>
                                          <p:attrName>style.visibility</p:attrName>
                                        </p:attrNameLst>
                                      </p:cBhvr>
                                      <p:to>
                                        <p:strVal val="visible"/>
                                      </p:to>
                                    </p:set>
                                    <p:animEffect transition="in" filter="fade">
                                      <p:cBhvr>
                                        <p:cTn id="50" dur="500"/>
                                        <p:tgtEl>
                                          <p:spTgt spid="10">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0">
                                            <p:txEl>
                                              <p:pRg st="16" end="16"/>
                                            </p:txEl>
                                          </p:spTgt>
                                        </p:tgtEl>
                                        <p:attrNameLst>
                                          <p:attrName>style.visibility</p:attrName>
                                        </p:attrNameLst>
                                      </p:cBhvr>
                                      <p:to>
                                        <p:strVal val="visible"/>
                                      </p:to>
                                    </p:set>
                                    <p:animEffect transition="in" filter="fade">
                                      <p:cBhvr>
                                        <p:cTn id="53" dur="500"/>
                                        <p:tgtEl>
                                          <p:spTgt spid="10">
                                            <p:txEl>
                                              <p:pRg st="16" end="16"/>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0">
                                            <p:txEl>
                                              <p:pRg st="17" end="17"/>
                                            </p:txEl>
                                          </p:spTgt>
                                        </p:tgtEl>
                                        <p:attrNameLst>
                                          <p:attrName>style.visibility</p:attrName>
                                        </p:attrNameLst>
                                      </p:cBhvr>
                                      <p:to>
                                        <p:strVal val="visible"/>
                                      </p:to>
                                    </p:set>
                                    <p:animEffect transition="in" filter="fade">
                                      <p:cBhvr>
                                        <p:cTn id="56" dur="500"/>
                                        <p:tgtEl>
                                          <p:spTgt spid="10">
                                            <p:txEl>
                                              <p:pRg st="17" end="17"/>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10">
                                            <p:txEl>
                                              <p:pRg st="18" end="18"/>
                                            </p:txEl>
                                          </p:spTgt>
                                        </p:tgtEl>
                                        <p:attrNameLst>
                                          <p:attrName>style.visibility</p:attrName>
                                        </p:attrNameLst>
                                      </p:cBhvr>
                                      <p:to>
                                        <p:strVal val="visible"/>
                                      </p:to>
                                    </p:set>
                                    <p:animEffect transition="in" filter="fade">
                                      <p:cBhvr>
                                        <p:cTn id="59" dur="500"/>
                                        <p:tgtEl>
                                          <p:spTgt spid="10">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 Process: Linking</a:t>
            </a:r>
          </a:p>
        </p:txBody>
      </p:sp>
      <p:sp>
        <p:nvSpPr>
          <p:cNvPr id="10" name="Content Placeholder 1"/>
          <p:cNvSpPr txBox="1">
            <a:spLocks/>
          </p:cNvSpPr>
          <p:nvPr/>
        </p:nvSpPr>
        <p:spPr>
          <a:xfrm>
            <a:off x="304800" y="1295400"/>
            <a:ext cx="8524875"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grandparent()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spawn_link</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(links, parent, []),</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(grandparent) have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(grandparent) have a linked child: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process_flag</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trap_exit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true),</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Reason}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gparent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have dead child(~p). Reason:~</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Pid,Reason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gparent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will die too ...~n")</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lnSpc>
                <a:spcPct val="110000"/>
              </a:lnSpc>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run()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spawn(links, grandparent, []),</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(1500),</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a:t>
            </a:r>
          </a:p>
        </p:txBody>
      </p:sp>
    </p:spTree>
    <p:extLst>
      <p:ext uri="{BB962C8B-B14F-4D97-AF65-F5344CB8AC3E}">
        <p14:creationId xmlns:p14="http://schemas.microsoft.com/office/powerpoint/2010/main" val="1900890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fade">
                                      <p:cBhvr>
                                        <p:cTn id="10" dur="500"/>
                                        <p:tgtEl>
                                          <p:spTgt spid="1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fade">
                                      <p:cBhvr>
                                        <p:cTn id="13" dur="500"/>
                                        <p:tgtEl>
                                          <p:spTgt spid="1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xEl>
                                              <p:pRg st="3" end="3"/>
                                            </p:txEl>
                                          </p:spTgt>
                                        </p:tgtEl>
                                        <p:attrNameLst>
                                          <p:attrName>style.visibility</p:attrName>
                                        </p:attrNameLst>
                                      </p:cBhvr>
                                      <p:to>
                                        <p:strVal val="visible"/>
                                      </p:to>
                                    </p:set>
                                    <p:animEffect transition="in" filter="fade">
                                      <p:cBhvr>
                                        <p:cTn id="16" dur="500"/>
                                        <p:tgtEl>
                                          <p:spTgt spid="10">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animEffect transition="in" filter="fade">
                                      <p:cBhvr>
                                        <p:cTn id="21" dur="500"/>
                                        <p:tgtEl>
                                          <p:spTgt spid="10">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xEl>
                                              <p:pRg st="6" end="6"/>
                                            </p:txEl>
                                          </p:spTgt>
                                        </p:tgtEl>
                                        <p:attrNameLst>
                                          <p:attrName>style.visibility</p:attrName>
                                        </p:attrNameLst>
                                      </p:cBhvr>
                                      <p:to>
                                        <p:strVal val="visible"/>
                                      </p:to>
                                    </p:set>
                                    <p:animEffect transition="in" filter="fade">
                                      <p:cBhvr>
                                        <p:cTn id="24" dur="500"/>
                                        <p:tgtEl>
                                          <p:spTgt spid="10">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animEffect transition="in" filter="fade">
                                      <p:cBhvr>
                                        <p:cTn id="27" dur="500"/>
                                        <p:tgtEl>
                                          <p:spTgt spid="10">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xEl>
                                              <p:pRg st="8" end="8"/>
                                            </p:txEl>
                                          </p:spTgt>
                                        </p:tgtEl>
                                        <p:attrNameLst>
                                          <p:attrName>style.visibility</p:attrName>
                                        </p:attrNameLst>
                                      </p:cBhvr>
                                      <p:to>
                                        <p:strVal val="visible"/>
                                      </p:to>
                                    </p:set>
                                    <p:animEffect transition="in" filter="fade">
                                      <p:cBhvr>
                                        <p:cTn id="30" dur="500"/>
                                        <p:tgtEl>
                                          <p:spTgt spid="10">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animEffect transition="in" filter="fade">
                                      <p:cBhvr>
                                        <p:cTn id="33" dur="500"/>
                                        <p:tgtEl>
                                          <p:spTgt spid="10">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0">
                                            <p:txEl>
                                              <p:pRg st="10" end="10"/>
                                            </p:txEl>
                                          </p:spTgt>
                                        </p:tgtEl>
                                        <p:attrNameLst>
                                          <p:attrName>style.visibility</p:attrName>
                                        </p:attrNameLst>
                                      </p:cBhvr>
                                      <p:to>
                                        <p:strVal val="visible"/>
                                      </p:to>
                                    </p:set>
                                    <p:animEffect transition="in" filter="fade">
                                      <p:cBhvr>
                                        <p:cTn id="36" dur="500"/>
                                        <p:tgtEl>
                                          <p:spTgt spid="10">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xEl>
                                              <p:pRg st="11" end="11"/>
                                            </p:txEl>
                                          </p:spTgt>
                                        </p:tgtEl>
                                        <p:attrNameLst>
                                          <p:attrName>style.visibility</p:attrName>
                                        </p:attrNameLst>
                                      </p:cBhvr>
                                      <p:to>
                                        <p:strVal val="visible"/>
                                      </p:to>
                                    </p:set>
                                    <p:animEffect transition="in" filter="fade">
                                      <p:cBhvr>
                                        <p:cTn id="39" dur="500"/>
                                        <p:tgtEl>
                                          <p:spTgt spid="10">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13" end="13"/>
                                            </p:txEl>
                                          </p:spTgt>
                                        </p:tgtEl>
                                        <p:attrNameLst>
                                          <p:attrName>style.visibility</p:attrName>
                                        </p:attrNameLst>
                                      </p:cBhvr>
                                      <p:to>
                                        <p:strVal val="visible"/>
                                      </p:to>
                                    </p:set>
                                    <p:animEffect transition="in" filter="fade">
                                      <p:cBhvr>
                                        <p:cTn id="44" dur="500"/>
                                        <p:tgtEl>
                                          <p:spTgt spid="10">
                                            <p:txEl>
                                              <p:pRg st="13" end="1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0">
                                            <p:txEl>
                                              <p:pRg st="14" end="14"/>
                                            </p:txEl>
                                          </p:spTgt>
                                        </p:tgtEl>
                                        <p:attrNameLst>
                                          <p:attrName>style.visibility</p:attrName>
                                        </p:attrNameLst>
                                      </p:cBhvr>
                                      <p:to>
                                        <p:strVal val="visible"/>
                                      </p:to>
                                    </p:set>
                                    <p:animEffect transition="in" filter="fade">
                                      <p:cBhvr>
                                        <p:cTn id="47" dur="500"/>
                                        <p:tgtEl>
                                          <p:spTgt spid="10">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0">
                                            <p:txEl>
                                              <p:pRg st="15" end="15"/>
                                            </p:txEl>
                                          </p:spTgt>
                                        </p:tgtEl>
                                        <p:attrNameLst>
                                          <p:attrName>style.visibility</p:attrName>
                                        </p:attrNameLst>
                                      </p:cBhvr>
                                      <p:to>
                                        <p:strVal val="visible"/>
                                      </p:to>
                                    </p:set>
                                    <p:animEffect transition="in" filter="fade">
                                      <p:cBhvr>
                                        <p:cTn id="50" dur="500"/>
                                        <p:tgtEl>
                                          <p:spTgt spid="10">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0">
                                            <p:txEl>
                                              <p:pRg st="16" end="16"/>
                                            </p:txEl>
                                          </p:spTgt>
                                        </p:tgtEl>
                                        <p:attrNameLst>
                                          <p:attrName>style.visibility</p:attrName>
                                        </p:attrNameLst>
                                      </p:cBhvr>
                                      <p:to>
                                        <p:strVal val="visible"/>
                                      </p:to>
                                    </p:set>
                                    <p:animEffect transition="in" filter="fade">
                                      <p:cBhvr>
                                        <p:cTn id="53" dur="500"/>
                                        <p:tgtEl>
                                          <p:spTgt spid="10">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First look at the Actor model</a:t>
            </a:r>
          </a:p>
        </p:txBody>
      </p:sp>
      <p:sp>
        <p:nvSpPr>
          <p:cNvPr id="7" name="Content Placeholder 1"/>
          <p:cNvSpPr txBox="1">
            <a:spLocks/>
          </p:cNvSpPr>
          <p:nvPr/>
        </p:nvSpPr>
        <p:spPr>
          <a:xfrm>
            <a:off x="439615" y="1447800"/>
            <a:ext cx="7467600" cy="4112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chemeClr val="bg1">
                    <a:lumMod val="85000"/>
                    <a:lumOff val="15000"/>
                  </a:schemeClr>
                </a:solidFill>
                <a:latin typeface="Arial Narrow" panose="020B0606020202030204" pitchFamily="34" charset="0"/>
                <a:cs typeface="Arial" panose="020B0604020202020204" pitchFamily="34" charset="0"/>
                <a:hlinkClick r:id="rId2"/>
              </a:rPr>
              <a:t>Carl Hewitt’s Actor Model of Concurrency</a:t>
            </a:r>
            <a:endParaRPr lang="en-US" b="1" dirty="0">
              <a:solidFill>
                <a:schemeClr val="bg1">
                  <a:lumMod val="85000"/>
                  <a:lumOff val="1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847161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170CA-97CF-4579-9763-E92207C436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FA9089-3B07-4831-9FA2-80A4EAD8C75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994239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The Shell</a:t>
            </a:r>
          </a:p>
        </p:txBody>
      </p:sp>
      <p:sp>
        <p:nvSpPr>
          <p:cNvPr id="7" name="Content Placeholder 1"/>
          <p:cNvSpPr txBox="1">
            <a:spLocks/>
          </p:cNvSpPr>
          <p:nvPr/>
        </p:nvSpPr>
        <p:spPr>
          <a:xfrm>
            <a:off x="304800" y="1188112"/>
            <a:ext cx="7467600" cy="32101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Process handling in </a:t>
            </a:r>
            <a:r>
              <a:rPr lang="en-US" b="1" dirty="0" err="1">
                <a:solidFill>
                  <a:srgbClr val="BE442C"/>
                </a:solidFill>
                <a:latin typeface="Arial Narrow" panose="020B0606020202030204" pitchFamily="34" charset="0"/>
                <a:cs typeface="Arial" panose="020B0604020202020204" pitchFamily="34" charset="0"/>
              </a:rPr>
              <a:t>Erlang</a:t>
            </a:r>
            <a:r>
              <a:rPr lang="en-US" b="1" dirty="0">
                <a:solidFill>
                  <a:srgbClr val="BE442C"/>
                </a:solidFill>
                <a:latin typeface="Arial Narrow" panose="020B0606020202030204" pitchFamily="34" charset="0"/>
                <a:cs typeface="Arial" panose="020B0604020202020204" pitchFamily="34" charset="0"/>
              </a:rPr>
              <a:t> shell</a:t>
            </a:r>
          </a:p>
        </p:txBody>
      </p:sp>
      <p:sp>
        <p:nvSpPr>
          <p:cNvPr id="5" name="Content Placeholder 1"/>
          <p:cNvSpPr txBox="1">
            <a:spLocks/>
          </p:cNvSpPr>
          <p:nvPr/>
        </p:nvSpPr>
        <p:spPr>
          <a:xfrm>
            <a:off x="512749" y="3855958"/>
            <a:ext cx="8296273" cy="263869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4&gt; PD = self().</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&lt;0.79.0&gt;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5&gt; PD.</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&lt;0.79.0&gt;</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6&gt; </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6&gt; </a:t>
            </a: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6&gt; PD ! </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go_heels</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go_heels</a:t>
            </a:r>
            <a:endPar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7&gt; </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PD!win_game</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PD!coding_rules</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PD!lastOne</a:t>
            </a:r>
            <a:r>
              <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5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lastOne</a:t>
            </a:r>
            <a:endParaRPr lang="en-US" sz="15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9" name="Content Placeholder 1"/>
          <p:cNvSpPr txBox="1">
            <a:spLocks/>
          </p:cNvSpPr>
          <p:nvPr/>
        </p:nvSpPr>
        <p:spPr>
          <a:xfrm>
            <a:off x="315523" y="1538522"/>
            <a:ext cx="8524875" cy="120467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The shell gives you abilities to see and manage the processes running in the ERTS</a:t>
            </a:r>
          </a:p>
          <a:p>
            <a:pPr marL="834390" lvl="1">
              <a:spcBef>
                <a:spcPts val="0"/>
              </a:spcBef>
              <a:buClrTx/>
              <a:buFont typeface="Courier New" panose="02070309020205020404" pitchFamily="49" charset="0"/>
              <a:buChar char="o"/>
            </a:pPr>
            <a:r>
              <a:rPr lang="en-US" sz="16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processes( ).  </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will list the PIDs of all processes in the system… but careful, some industrial apps can have a million processes</a:t>
            </a:r>
          </a:p>
          <a:p>
            <a:pPr marL="834390" lvl="1">
              <a:spcBef>
                <a:spcPts val="0"/>
              </a:spcBef>
              <a:buClrTx/>
              <a:buFont typeface="Courier New" panose="02070309020205020404" pitchFamily="49" charset="0"/>
              <a:buChar char="o"/>
            </a:pPr>
            <a:r>
              <a:rPr lang="en-US" sz="1600" b="1"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i</a:t>
            </a:r>
            <a:r>
              <a:rPr lang="en-US" sz="16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 </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will give a readable table of what each process is doing</a:t>
            </a:r>
            <a:endPar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p:txBody>
      </p:sp>
      <p:sp>
        <p:nvSpPr>
          <p:cNvPr id="10" name="Content Placeholder 1"/>
          <p:cNvSpPr txBox="1">
            <a:spLocks/>
          </p:cNvSpPr>
          <p:nvPr/>
        </p:nvSpPr>
        <p:spPr>
          <a:xfrm>
            <a:off x="304799" y="2772595"/>
            <a:ext cx="8524875" cy="10833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The shell is a process like the ones we spawn</a:t>
            </a:r>
          </a:p>
          <a:p>
            <a:pPr marL="834390" lvl="1">
              <a:spcBef>
                <a:spcPts val="0"/>
              </a:spcBef>
              <a:buClrTx/>
              <a:buFont typeface="Courier New" panose="02070309020205020404" pitchFamily="49" charset="0"/>
              <a:buChar char="o"/>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Means we can send messages to the shell</a:t>
            </a:r>
          </a:p>
          <a:p>
            <a:pPr marL="834390" lvl="1">
              <a:spcBef>
                <a:spcPts val="0"/>
              </a:spcBef>
              <a:buClrTx/>
              <a:buFont typeface="Courier New" panose="02070309020205020404" pitchFamily="49" charset="0"/>
              <a:buChar char="o"/>
            </a:pPr>
            <a:r>
              <a:rPr lang="en-US" sz="16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flush( ). </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Will clear out a mailbox  </a:t>
            </a:r>
            <a:r>
              <a:rPr lang="en-US" sz="1600" dirty="0">
                <a:solidFill>
                  <a:schemeClr val="tx1">
                    <a:lumMod val="65000"/>
                  </a:schemeClr>
                </a:solidFill>
                <a:latin typeface="Bahnschrift" panose="020B0502040204020203" pitchFamily="34" charset="0"/>
                <a:ea typeface="Cascadia Code" panose="020B0609020000020004" pitchFamily="49" charset="0"/>
                <a:cs typeface="Cascadia Code" panose="020B0609020000020004" pitchFamily="49" charset="0"/>
              </a:rPr>
              <a:t>% </a:t>
            </a:r>
            <a:r>
              <a:rPr lang="en-US" sz="1600" dirty="0" err="1">
                <a:solidFill>
                  <a:schemeClr val="tx1">
                    <a:lumMod val="65000"/>
                  </a:schemeClr>
                </a:solidFill>
                <a:latin typeface="Bahnschrift" panose="020B0502040204020203" pitchFamily="34" charset="0"/>
                <a:ea typeface="Cascadia Code" panose="020B0609020000020004" pitchFamily="49" charset="0"/>
                <a:cs typeface="Cascadia Code" panose="020B0609020000020004" pitchFamily="49" charset="0"/>
              </a:rPr>
              <a:t>shell_default:flush</a:t>
            </a:r>
            <a:r>
              <a:rPr lang="en-US" sz="1600" dirty="0">
                <a:solidFill>
                  <a:schemeClr val="tx1">
                    <a:lumMod val="65000"/>
                  </a:schemeClr>
                </a:solidFill>
                <a:latin typeface="Bahnschrift" panose="020B0502040204020203" pitchFamily="34" charset="0"/>
                <a:ea typeface="Cascadia Code" panose="020B0609020000020004" pitchFamily="49" charset="0"/>
                <a:cs typeface="Cascadia Code" panose="020B0609020000020004" pitchFamily="49" charset="0"/>
              </a:rPr>
              <a:t>( ) for code</a:t>
            </a:r>
            <a:endParaRPr lang="en-US" sz="1400" dirty="0">
              <a:solidFill>
                <a:schemeClr val="tx1">
                  <a:lumMod val="65000"/>
                </a:schemeClr>
              </a:solidFill>
              <a:latin typeface="Bahnschrift" panose="020B0502040204020203" pitchFamily="34" charset="0"/>
              <a:ea typeface="Cascadia Code" panose="020B0609020000020004" pitchFamily="49" charset="0"/>
              <a:cs typeface="Cascadia Code" panose="020B0609020000020004" pitchFamily="49" charset="0"/>
            </a:endParaRPr>
          </a:p>
        </p:txBody>
      </p:sp>
      <p:sp>
        <p:nvSpPr>
          <p:cNvPr id="11" name="Content Placeholder 2"/>
          <p:cNvSpPr txBox="1">
            <a:spLocks/>
          </p:cNvSpPr>
          <p:nvPr/>
        </p:nvSpPr>
        <p:spPr>
          <a:xfrm>
            <a:off x="5410200" y="3977270"/>
            <a:ext cx="2667000" cy="2396070"/>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9&gt; flush().</a:t>
            </a: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Shell got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go_heels</a:t>
            </a:r>
            <a:endPar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Shell got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win_game</a:t>
            </a:r>
            <a:endPar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Shell got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lastOne</a:t>
            </a:r>
            <a:endPar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ok</a:t>
            </a: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10&gt; flush().</a:t>
            </a: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ok</a:t>
            </a:r>
          </a:p>
          <a:p>
            <a:pPr>
              <a:spcBef>
                <a:spcPts val="0"/>
              </a:spcBef>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11&gt; </a:t>
            </a:r>
          </a:p>
        </p:txBody>
      </p:sp>
    </p:spTree>
    <p:extLst>
      <p:ext uri="{BB962C8B-B14F-4D97-AF65-F5344CB8AC3E}">
        <p14:creationId xmlns:p14="http://schemas.microsoft.com/office/powerpoint/2010/main" val="3801483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Effect transition="in" filter="fade">
                                      <p:cBhvr>
                                        <p:cTn id="31" dur="500"/>
                                        <p:tgtEl>
                                          <p:spTgt spid="10">
                                            <p:txEl>
                                              <p:pRg st="0" end="0"/>
                                            </p:txEl>
                                          </p:spTgt>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animEffect transition="in" filter="fade">
                                      <p:cBhvr>
                                        <p:cTn id="35" dur="500"/>
                                        <p:tgtEl>
                                          <p:spTgt spid="10">
                                            <p:txEl>
                                              <p:pRg st="1" end="1"/>
                                            </p:txEl>
                                          </p:spTgt>
                                        </p:tgtEl>
                                      </p:cBhvr>
                                    </p:animEffect>
                                  </p:childTnLst>
                                </p:cTn>
                              </p:par>
                            </p:childTnLst>
                          </p:cTn>
                        </p:par>
                        <p:par>
                          <p:cTn id="36" fill="hold">
                            <p:stCondLst>
                              <p:cond delay="1000"/>
                            </p:stCondLst>
                            <p:childTnLst>
                              <p:par>
                                <p:cTn id="37" presetID="10" presetClass="entr" presetSubtype="0" fill="hold" nodeType="afterEffect">
                                  <p:stCondLst>
                                    <p:cond delay="0"/>
                                  </p:stCondLst>
                                  <p:childTnLst>
                                    <p:set>
                                      <p:cBhvr>
                                        <p:cTn id="38" dur="1" fill="hold">
                                          <p:stCondLst>
                                            <p:cond delay="0"/>
                                          </p:stCondLst>
                                        </p:cTn>
                                        <p:tgtEl>
                                          <p:spTgt spid="10">
                                            <p:txEl>
                                              <p:pRg st="2" end="2"/>
                                            </p:txEl>
                                          </p:spTgt>
                                        </p:tgtEl>
                                        <p:attrNameLst>
                                          <p:attrName>style.visibility</p:attrName>
                                        </p:attrNameLst>
                                      </p:cBhvr>
                                      <p:to>
                                        <p:strVal val="visible"/>
                                      </p:to>
                                    </p:set>
                                    <p:animEffect transition="in" filter="fade">
                                      <p:cBhvr>
                                        <p:cTn id="39" dur="500"/>
                                        <p:tgtEl>
                                          <p:spTgt spid="10">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xEl>
                                              <p:pRg st="0" end="0"/>
                                            </p:txEl>
                                          </p:spTgt>
                                        </p:tgtEl>
                                        <p:attrNameLst>
                                          <p:attrName>style.visibility</p:attrName>
                                        </p:attrNameLst>
                                      </p:cBhvr>
                                      <p:to>
                                        <p:strVal val="visible"/>
                                      </p:to>
                                    </p:set>
                                    <p:animEffect transition="in" filter="fade">
                                      <p:cBhvr>
                                        <p:cTn id="44" dur="500"/>
                                        <p:tgtEl>
                                          <p:spTgt spid="5">
                                            <p:txEl>
                                              <p:pRg st="0" end="0"/>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fade">
                                      <p:cBhvr>
                                        <p:cTn id="47" dur="500"/>
                                        <p:tgtEl>
                                          <p:spTgt spid="5">
                                            <p:txEl>
                                              <p:pRg st="1" end="1"/>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2" end="2"/>
                                            </p:txEl>
                                          </p:spTgt>
                                        </p:tgtEl>
                                        <p:attrNameLst>
                                          <p:attrName>style.visibility</p:attrName>
                                        </p:attrNameLst>
                                      </p:cBhvr>
                                      <p:to>
                                        <p:strVal val="visible"/>
                                      </p:to>
                                    </p:set>
                                    <p:animEffect transition="in" filter="fade">
                                      <p:cBhvr>
                                        <p:cTn id="50" dur="500"/>
                                        <p:tgtEl>
                                          <p:spTgt spid="5">
                                            <p:txEl>
                                              <p:pRg st="2" end="2"/>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5">
                                            <p:txEl>
                                              <p:pRg st="3" end="3"/>
                                            </p:txEl>
                                          </p:spTgt>
                                        </p:tgtEl>
                                        <p:attrNameLst>
                                          <p:attrName>style.visibility</p:attrName>
                                        </p:attrNameLst>
                                      </p:cBhvr>
                                      <p:to>
                                        <p:strVal val="visible"/>
                                      </p:to>
                                    </p:set>
                                    <p:animEffect transition="in" filter="fade">
                                      <p:cBhvr>
                                        <p:cTn id="53" dur="500"/>
                                        <p:tgtEl>
                                          <p:spTgt spid="5">
                                            <p:txEl>
                                              <p:pRg st="3" end="3"/>
                                            </p:txEl>
                                          </p:spTgt>
                                        </p:tgtEl>
                                      </p:cBhvr>
                                    </p:animEffect>
                                  </p:childTnLst>
                                </p:cTn>
                              </p:par>
                            </p:childTnLst>
                          </p:cTn>
                        </p:par>
                        <p:par>
                          <p:cTn id="54" fill="hold">
                            <p:stCondLst>
                              <p:cond delay="500"/>
                            </p:stCondLst>
                            <p:childTnLst>
                              <p:par>
                                <p:cTn id="55" presetID="10" presetClass="entr" presetSubtype="0" fill="hold" nodeType="afterEffect">
                                  <p:stCondLst>
                                    <p:cond delay="0"/>
                                  </p:stCondLst>
                                  <p:childTnLst>
                                    <p:set>
                                      <p:cBhvr>
                                        <p:cTn id="56" dur="1" fill="hold">
                                          <p:stCondLst>
                                            <p:cond delay="0"/>
                                          </p:stCondLst>
                                        </p:cTn>
                                        <p:tgtEl>
                                          <p:spTgt spid="5">
                                            <p:txEl>
                                              <p:pRg st="4" end="4"/>
                                            </p:txEl>
                                          </p:spTgt>
                                        </p:tgtEl>
                                        <p:attrNameLst>
                                          <p:attrName>style.visibility</p:attrName>
                                        </p:attrNameLst>
                                      </p:cBhvr>
                                      <p:to>
                                        <p:strVal val="visible"/>
                                      </p:to>
                                    </p:set>
                                    <p:animEffect transition="in" filter="fade">
                                      <p:cBhvr>
                                        <p:cTn id="57" dur="500"/>
                                        <p:tgtEl>
                                          <p:spTgt spid="5">
                                            <p:txEl>
                                              <p:pRg st="4" end="4"/>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5">
                                            <p:txEl>
                                              <p:pRg st="5" end="5"/>
                                            </p:txEl>
                                          </p:spTgt>
                                        </p:tgtEl>
                                        <p:attrNameLst>
                                          <p:attrName>style.visibility</p:attrName>
                                        </p:attrNameLst>
                                      </p:cBhvr>
                                      <p:to>
                                        <p:strVal val="visible"/>
                                      </p:to>
                                    </p:set>
                                    <p:animEffect transition="in" filter="fade">
                                      <p:cBhvr>
                                        <p:cTn id="60" dur="500"/>
                                        <p:tgtEl>
                                          <p:spTgt spid="5">
                                            <p:txEl>
                                              <p:pRg st="5" end="5"/>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5">
                                            <p:txEl>
                                              <p:pRg st="6" end="6"/>
                                            </p:txEl>
                                          </p:spTgt>
                                        </p:tgtEl>
                                        <p:attrNameLst>
                                          <p:attrName>style.visibility</p:attrName>
                                        </p:attrNameLst>
                                      </p:cBhvr>
                                      <p:to>
                                        <p:strVal val="visible"/>
                                      </p:to>
                                    </p:set>
                                    <p:animEffect transition="in" filter="fade">
                                      <p:cBhvr>
                                        <p:cTn id="63" dur="500"/>
                                        <p:tgtEl>
                                          <p:spTgt spid="5">
                                            <p:txEl>
                                              <p:pRg st="6" end="6"/>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5">
                                            <p:txEl>
                                              <p:pRg st="7" end="7"/>
                                            </p:txEl>
                                          </p:spTgt>
                                        </p:tgtEl>
                                        <p:attrNameLst>
                                          <p:attrName>style.visibility</p:attrName>
                                        </p:attrNameLst>
                                      </p:cBhvr>
                                      <p:to>
                                        <p:strVal val="visible"/>
                                      </p:to>
                                    </p:set>
                                    <p:animEffect transition="in" filter="fade">
                                      <p:cBhvr>
                                        <p:cTn id="66" dur="500"/>
                                        <p:tgtEl>
                                          <p:spTgt spid="5">
                                            <p:txEl>
                                              <p:pRg st="7" end="7"/>
                                            </p:txEl>
                                          </p:spTgt>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5">
                                            <p:txEl>
                                              <p:pRg st="8" end="8"/>
                                            </p:txEl>
                                          </p:spTgt>
                                        </p:tgtEl>
                                        <p:attrNameLst>
                                          <p:attrName>style.visibility</p:attrName>
                                        </p:attrNameLst>
                                      </p:cBhvr>
                                      <p:to>
                                        <p:strVal val="visible"/>
                                      </p:to>
                                    </p:set>
                                    <p:animEffect transition="in" filter="fade">
                                      <p:cBhvr>
                                        <p:cTn id="70" dur="500"/>
                                        <p:tgtEl>
                                          <p:spTgt spid="5">
                                            <p:txEl>
                                              <p:pRg st="8" end="8"/>
                                            </p:txEl>
                                          </p:spTgt>
                                        </p:tgtEl>
                                      </p:cBhvr>
                                    </p:animEffect>
                                  </p:childTnLst>
                                </p:cTn>
                              </p:par>
                              <p:par>
                                <p:cTn id="71" presetID="10" presetClass="entr" presetSubtype="0" fill="hold" nodeType="withEffect">
                                  <p:stCondLst>
                                    <p:cond delay="0"/>
                                  </p:stCondLst>
                                  <p:childTnLst>
                                    <p:set>
                                      <p:cBhvr>
                                        <p:cTn id="72" dur="1" fill="hold">
                                          <p:stCondLst>
                                            <p:cond delay="0"/>
                                          </p:stCondLst>
                                        </p:cTn>
                                        <p:tgtEl>
                                          <p:spTgt spid="5">
                                            <p:txEl>
                                              <p:pRg st="9" end="9"/>
                                            </p:txEl>
                                          </p:spTgt>
                                        </p:tgtEl>
                                        <p:attrNameLst>
                                          <p:attrName>style.visibility</p:attrName>
                                        </p:attrNameLst>
                                      </p:cBhvr>
                                      <p:to>
                                        <p:strVal val="visible"/>
                                      </p:to>
                                    </p:set>
                                    <p:animEffect transition="in" filter="fade">
                                      <p:cBhvr>
                                        <p:cTn id="73" dur="500"/>
                                        <p:tgtEl>
                                          <p:spTgt spid="5">
                                            <p:txEl>
                                              <p:pRg st="9" end="9"/>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11"/>
                                        </p:tgtEl>
                                        <p:attrNameLst>
                                          <p:attrName>style.visibility</p:attrName>
                                        </p:attrNameLst>
                                      </p:cBhvr>
                                      <p:to>
                                        <p:strVal val="visible"/>
                                      </p:to>
                                    </p:set>
                                    <p:animEffect transition="in" filter="fade">
                                      <p:cBhvr>
                                        <p:cTn id="7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Shell as a Process</a:t>
            </a:r>
          </a:p>
        </p:txBody>
      </p:sp>
      <p:sp>
        <p:nvSpPr>
          <p:cNvPr id="7" name="Content Placeholder 1"/>
          <p:cNvSpPr txBox="1">
            <a:spLocks/>
          </p:cNvSpPr>
          <p:nvPr/>
        </p:nvSpPr>
        <p:spPr>
          <a:xfrm>
            <a:off x="304800" y="1143000"/>
            <a:ext cx="7467600" cy="4874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Message Send always succeeds</a:t>
            </a:r>
          </a:p>
        </p:txBody>
      </p:sp>
      <p:sp>
        <p:nvSpPr>
          <p:cNvPr id="5" name="Content Placeholder 1"/>
          <p:cNvSpPr txBox="1">
            <a:spLocks/>
          </p:cNvSpPr>
          <p:nvPr/>
        </p:nvSpPr>
        <p:spPr>
          <a:xfrm>
            <a:off x="512749" y="3200401"/>
            <a:ext cx="8296273" cy="3048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12&gt; PD = self().</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&lt;0.79.0&gt;</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13&gt; 1/0.</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exception error: an error occurred when evaluating an arithmetic expression</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in operator  '/'/2</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called as 1 / 0</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14&gt; self().</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&lt;0.95.0&gt;</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15&gt;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(0,79,0) ! hello.</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hello</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16&gt; flush().</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Ok</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17&gt;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process_info</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(self(),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message_queue_len</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a:solidFill>
                  <a:schemeClr val="tx1">
                    <a:lumMod val="65000"/>
                  </a:schemeClr>
                </a:solidFill>
                <a:latin typeface="Consolas" panose="020B0609020204030204" pitchFamily="49" charset="0"/>
                <a:ea typeface="Cascadia Code" panose="020B0609020000020004" pitchFamily="49" charset="0"/>
                <a:cs typeface="Cascadia Code" panose="020B0609020000020004" pitchFamily="49" charset="0"/>
              </a:rPr>
              <a:t>% how many </a:t>
            </a:r>
            <a:r>
              <a:rPr lang="en-US" sz="1400" dirty="0" err="1">
                <a:solidFill>
                  <a:schemeClr val="tx1">
                    <a:lumMod val="65000"/>
                  </a:schemeClr>
                </a:solidFill>
                <a:latin typeface="Consolas" panose="020B0609020204030204" pitchFamily="49" charset="0"/>
                <a:ea typeface="Cascadia Code" panose="020B0609020000020004" pitchFamily="49" charset="0"/>
                <a:cs typeface="Cascadia Code" panose="020B0609020000020004" pitchFamily="49" charset="0"/>
              </a:rPr>
              <a:t>msgs</a:t>
            </a:r>
            <a:r>
              <a:rPr lang="en-US" sz="1400" dirty="0">
                <a:solidFill>
                  <a:schemeClr val="tx1">
                    <a:lumMod val="65000"/>
                  </a:schemeClr>
                </a:solidFill>
                <a:latin typeface="Consolas" panose="020B0609020204030204" pitchFamily="49" charset="0"/>
                <a:ea typeface="Cascadia Code" panose="020B0609020000020004" pitchFamily="49" charset="0"/>
                <a:cs typeface="Cascadia Code" panose="020B0609020000020004" pitchFamily="49" charset="0"/>
              </a:rPr>
              <a:t> in </a:t>
            </a:r>
            <a:r>
              <a:rPr lang="en-US" sz="1400" dirty="0" err="1">
                <a:solidFill>
                  <a:schemeClr val="tx1">
                    <a:lumMod val="65000"/>
                  </a:schemeClr>
                </a:solidFill>
                <a:latin typeface="Consolas" panose="020B0609020204030204" pitchFamily="49" charset="0"/>
                <a:ea typeface="Cascadia Code" panose="020B0609020000020004" pitchFamily="49" charset="0"/>
                <a:cs typeface="Cascadia Code" panose="020B0609020000020004" pitchFamily="49" charset="0"/>
              </a:rPr>
              <a:t>mbox</a:t>
            </a:r>
            <a:endParaRPr lang="en-US" sz="1400" dirty="0">
              <a:solidFill>
                <a:schemeClr val="tx1">
                  <a:lumMod val="65000"/>
                </a:schemeClr>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9" name="Content Placeholder 1"/>
          <p:cNvSpPr txBox="1">
            <a:spLocks/>
          </p:cNvSpPr>
          <p:nvPr/>
        </p:nvSpPr>
        <p:spPr>
          <a:xfrm>
            <a:off x="304799" y="1630440"/>
            <a:ext cx="8524875" cy="156996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Even if the receiving process is terminated</a:t>
            </a:r>
          </a:p>
          <a:p>
            <a:pPr marL="274320" indent="-182880">
              <a:spcBef>
                <a:spcPts val="0"/>
              </a:spcBef>
              <a:spcAft>
                <a:spcPts val="40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If send a message to a non-existent process, it is discarded without causing an error</a:t>
            </a:r>
          </a:p>
          <a:p>
            <a:pPr marL="274320" indent="-182880">
              <a:spcBef>
                <a:spcPts val="0"/>
              </a:spcBef>
              <a:spcAft>
                <a:spcPts val="40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Message sender is not suspended after sending, it just executes on to its next clause</a:t>
            </a:r>
          </a:p>
          <a:p>
            <a:pPr marL="274320" indent="-182880">
              <a:spcBef>
                <a:spcPts val="0"/>
              </a:spcBef>
              <a:spcAft>
                <a:spcPts val="40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Since the shell is a process, you can send it messages… we saw this…</a:t>
            </a:r>
          </a:p>
          <a:p>
            <a:pPr marL="274320" indent="-182880">
              <a:spcBef>
                <a:spcPts val="0"/>
              </a:spcBef>
              <a:spcAft>
                <a:spcPts val="40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Now lets test the message to dead process behavior using the shell</a:t>
            </a:r>
          </a:p>
        </p:txBody>
      </p:sp>
    </p:spTree>
    <p:extLst>
      <p:ext uri="{BB962C8B-B14F-4D97-AF65-F5344CB8AC3E}">
        <p14:creationId xmlns:p14="http://schemas.microsoft.com/office/powerpoint/2010/main" val="404324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fade">
                                      <p:cBhvr>
                                        <p:cTn id="20" dur="500"/>
                                        <p:tgtEl>
                                          <p:spTgt spid="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Effect transition="in" filter="fade">
                                      <p:cBhvr>
                                        <p:cTn id="25" dur="500"/>
                                        <p:tgtEl>
                                          <p:spTgt spid="9">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9">
                                            <p:txEl>
                                              <p:pRg st="3" end="3"/>
                                            </p:txEl>
                                          </p:spTgt>
                                        </p:tgtEl>
                                        <p:attrNameLst>
                                          <p:attrName>style.visibility</p:attrName>
                                        </p:attrNameLst>
                                      </p:cBhvr>
                                      <p:to>
                                        <p:strVal val="visible"/>
                                      </p:to>
                                    </p:set>
                                    <p:animEffect transition="in" filter="fade">
                                      <p:cBhvr>
                                        <p:cTn id="30" dur="500"/>
                                        <p:tgtEl>
                                          <p:spTgt spid="9">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500"/>
                                        <p:tgtEl>
                                          <p:spTgt spid="9">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500"/>
                                        <p:tgtEl>
                                          <p:spTgt spid="5">
                                            <p:txEl>
                                              <p:pRg st="0" end="0"/>
                                            </p:txEl>
                                          </p:spTgt>
                                        </p:tgtEl>
                                      </p:cBhvr>
                                    </p:animEffect>
                                  </p:childTnLst>
                                </p:cTn>
                              </p:par>
                            </p:childTnLst>
                          </p:cTn>
                        </p:par>
                        <p:par>
                          <p:cTn id="41" fill="hold">
                            <p:stCondLst>
                              <p:cond delay="500"/>
                            </p:stCondLst>
                            <p:childTnLst>
                              <p:par>
                                <p:cTn id="42" presetID="10" presetClass="entr" presetSubtype="0" fill="hold" nodeType="afterEffect">
                                  <p:stCondLst>
                                    <p:cond delay="0"/>
                                  </p:stCondLst>
                                  <p:childTnLst>
                                    <p:set>
                                      <p:cBhvr>
                                        <p:cTn id="43" dur="1" fill="hold">
                                          <p:stCondLst>
                                            <p:cond delay="0"/>
                                          </p:stCondLst>
                                        </p:cTn>
                                        <p:tgtEl>
                                          <p:spTgt spid="5">
                                            <p:txEl>
                                              <p:pRg st="1" end="1"/>
                                            </p:txEl>
                                          </p:spTgt>
                                        </p:tgtEl>
                                        <p:attrNameLst>
                                          <p:attrName>style.visibility</p:attrName>
                                        </p:attrNameLst>
                                      </p:cBhvr>
                                      <p:to>
                                        <p:strVal val="visible"/>
                                      </p:to>
                                    </p:set>
                                    <p:animEffect transition="in" filter="fade">
                                      <p:cBhvr>
                                        <p:cTn id="44" dur="500"/>
                                        <p:tgtEl>
                                          <p:spTgt spid="5">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5">
                                            <p:txEl>
                                              <p:pRg st="2" end="2"/>
                                            </p:txEl>
                                          </p:spTgt>
                                        </p:tgtEl>
                                        <p:attrNameLst>
                                          <p:attrName>style.visibility</p:attrName>
                                        </p:attrNameLst>
                                      </p:cBhvr>
                                      <p:to>
                                        <p:strVal val="visible"/>
                                      </p:to>
                                    </p:set>
                                    <p:animEffect transition="in" filter="fade">
                                      <p:cBhvr>
                                        <p:cTn id="49" dur="500"/>
                                        <p:tgtEl>
                                          <p:spTgt spid="5">
                                            <p:txEl>
                                              <p:pRg st="2" end="2"/>
                                            </p:txEl>
                                          </p:spTgt>
                                        </p:tgtEl>
                                      </p:cBhvr>
                                    </p:animEffect>
                                  </p:childTnLst>
                                </p:cTn>
                              </p:par>
                            </p:childTnLst>
                          </p:cTn>
                        </p:par>
                        <p:par>
                          <p:cTn id="50" fill="hold">
                            <p:stCondLst>
                              <p:cond delay="500"/>
                            </p:stCondLst>
                            <p:childTnLst>
                              <p:par>
                                <p:cTn id="51" presetID="10" presetClass="entr" presetSubtype="0" fill="hold" nodeType="afterEffect">
                                  <p:stCondLst>
                                    <p:cond delay="0"/>
                                  </p:stCondLst>
                                  <p:childTnLst>
                                    <p:set>
                                      <p:cBhvr>
                                        <p:cTn id="52" dur="1" fill="hold">
                                          <p:stCondLst>
                                            <p:cond delay="0"/>
                                          </p:stCondLst>
                                        </p:cTn>
                                        <p:tgtEl>
                                          <p:spTgt spid="5">
                                            <p:txEl>
                                              <p:pRg st="3" end="3"/>
                                            </p:txEl>
                                          </p:spTgt>
                                        </p:tgtEl>
                                        <p:attrNameLst>
                                          <p:attrName>style.visibility</p:attrName>
                                        </p:attrNameLst>
                                      </p:cBhvr>
                                      <p:to>
                                        <p:strVal val="visible"/>
                                      </p:to>
                                    </p:set>
                                    <p:animEffect transition="in" filter="fade">
                                      <p:cBhvr>
                                        <p:cTn id="53" dur="500"/>
                                        <p:tgtEl>
                                          <p:spTgt spid="5">
                                            <p:txEl>
                                              <p:pRg st="3" end="3"/>
                                            </p:txEl>
                                          </p:spTgt>
                                        </p:tgtEl>
                                      </p:cBhvr>
                                    </p:animEffect>
                                  </p:childTnLst>
                                </p:cTn>
                              </p:par>
                            </p:childTnLst>
                          </p:cTn>
                        </p:par>
                        <p:par>
                          <p:cTn id="54" fill="hold">
                            <p:stCondLst>
                              <p:cond delay="1000"/>
                            </p:stCondLst>
                            <p:childTnLst>
                              <p:par>
                                <p:cTn id="55" presetID="10" presetClass="entr" presetSubtype="0" fill="hold" nodeType="afterEffect">
                                  <p:stCondLst>
                                    <p:cond delay="0"/>
                                  </p:stCondLst>
                                  <p:childTnLst>
                                    <p:set>
                                      <p:cBhvr>
                                        <p:cTn id="56" dur="1" fill="hold">
                                          <p:stCondLst>
                                            <p:cond delay="0"/>
                                          </p:stCondLst>
                                        </p:cTn>
                                        <p:tgtEl>
                                          <p:spTgt spid="5">
                                            <p:txEl>
                                              <p:pRg st="4" end="4"/>
                                            </p:txEl>
                                          </p:spTgt>
                                        </p:tgtEl>
                                        <p:attrNameLst>
                                          <p:attrName>style.visibility</p:attrName>
                                        </p:attrNameLst>
                                      </p:cBhvr>
                                      <p:to>
                                        <p:strVal val="visible"/>
                                      </p:to>
                                    </p:set>
                                    <p:animEffect transition="in" filter="fade">
                                      <p:cBhvr>
                                        <p:cTn id="57" dur="500"/>
                                        <p:tgtEl>
                                          <p:spTgt spid="5">
                                            <p:txEl>
                                              <p:pRg st="4" end="4"/>
                                            </p:txEl>
                                          </p:spTgt>
                                        </p:tgtEl>
                                      </p:cBhvr>
                                    </p:animEffect>
                                  </p:childTnLst>
                                </p:cTn>
                              </p:par>
                            </p:childTnLst>
                          </p:cTn>
                        </p:par>
                        <p:par>
                          <p:cTn id="58" fill="hold">
                            <p:stCondLst>
                              <p:cond delay="1500"/>
                            </p:stCondLst>
                            <p:childTnLst>
                              <p:par>
                                <p:cTn id="59" presetID="10" presetClass="entr" presetSubtype="0" fill="hold" nodeType="afterEffect">
                                  <p:stCondLst>
                                    <p:cond delay="0"/>
                                  </p:stCondLst>
                                  <p:childTnLst>
                                    <p:set>
                                      <p:cBhvr>
                                        <p:cTn id="60" dur="1" fill="hold">
                                          <p:stCondLst>
                                            <p:cond delay="0"/>
                                          </p:stCondLst>
                                        </p:cTn>
                                        <p:tgtEl>
                                          <p:spTgt spid="5">
                                            <p:txEl>
                                              <p:pRg st="5" end="5"/>
                                            </p:txEl>
                                          </p:spTgt>
                                        </p:tgtEl>
                                        <p:attrNameLst>
                                          <p:attrName>style.visibility</p:attrName>
                                        </p:attrNameLst>
                                      </p:cBhvr>
                                      <p:to>
                                        <p:strVal val="visible"/>
                                      </p:to>
                                    </p:set>
                                    <p:animEffect transition="in" filter="fade">
                                      <p:cBhvr>
                                        <p:cTn id="61" dur="500"/>
                                        <p:tgtEl>
                                          <p:spTgt spid="5">
                                            <p:txEl>
                                              <p:pRg st="5" end="5"/>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5">
                                            <p:txEl>
                                              <p:pRg st="6" end="6"/>
                                            </p:txEl>
                                          </p:spTgt>
                                        </p:tgtEl>
                                        <p:attrNameLst>
                                          <p:attrName>style.visibility</p:attrName>
                                        </p:attrNameLst>
                                      </p:cBhvr>
                                      <p:to>
                                        <p:strVal val="visible"/>
                                      </p:to>
                                    </p:set>
                                    <p:animEffect transition="in" filter="fade">
                                      <p:cBhvr>
                                        <p:cTn id="66" dur="500"/>
                                        <p:tgtEl>
                                          <p:spTgt spid="5">
                                            <p:txEl>
                                              <p:pRg st="6" end="6"/>
                                            </p:txEl>
                                          </p:spTgt>
                                        </p:tgtEl>
                                      </p:cBhvr>
                                    </p:animEffect>
                                  </p:childTnLst>
                                </p:cTn>
                              </p:par>
                            </p:childTnLst>
                          </p:cTn>
                        </p:par>
                        <p:par>
                          <p:cTn id="67" fill="hold">
                            <p:stCondLst>
                              <p:cond delay="500"/>
                            </p:stCondLst>
                            <p:childTnLst>
                              <p:par>
                                <p:cTn id="68" presetID="10" presetClass="entr" presetSubtype="0" fill="hold" nodeType="afterEffect">
                                  <p:stCondLst>
                                    <p:cond delay="0"/>
                                  </p:stCondLst>
                                  <p:childTnLst>
                                    <p:set>
                                      <p:cBhvr>
                                        <p:cTn id="69" dur="1" fill="hold">
                                          <p:stCondLst>
                                            <p:cond delay="0"/>
                                          </p:stCondLst>
                                        </p:cTn>
                                        <p:tgtEl>
                                          <p:spTgt spid="5">
                                            <p:txEl>
                                              <p:pRg st="7" end="7"/>
                                            </p:txEl>
                                          </p:spTgt>
                                        </p:tgtEl>
                                        <p:attrNameLst>
                                          <p:attrName>style.visibility</p:attrName>
                                        </p:attrNameLst>
                                      </p:cBhvr>
                                      <p:to>
                                        <p:strVal val="visible"/>
                                      </p:to>
                                    </p:set>
                                    <p:animEffect transition="in" filter="fade">
                                      <p:cBhvr>
                                        <p:cTn id="70" dur="500"/>
                                        <p:tgtEl>
                                          <p:spTgt spid="5">
                                            <p:txEl>
                                              <p:pRg st="7" end="7"/>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5">
                                            <p:txEl>
                                              <p:pRg st="8" end="8"/>
                                            </p:txEl>
                                          </p:spTgt>
                                        </p:tgtEl>
                                        <p:attrNameLst>
                                          <p:attrName>style.visibility</p:attrName>
                                        </p:attrNameLst>
                                      </p:cBhvr>
                                      <p:to>
                                        <p:strVal val="visible"/>
                                      </p:to>
                                    </p:set>
                                    <p:animEffect transition="in" filter="fade">
                                      <p:cBhvr>
                                        <p:cTn id="75" dur="500"/>
                                        <p:tgtEl>
                                          <p:spTgt spid="5">
                                            <p:txEl>
                                              <p:pRg st="8" end="8"/>
                                            </p:txEl>
                                          </p:spTgt>
                                        </p:tgtEl>
                                      </p:cBhvr>
                                    </p:animEffect>
                                  </p:childTnLst>
                                </p:cTn>
                              </p:par>
                            </p:childTnLst>
                          </p:cTn>
                        </p:par>
                        <p:par>
                          <p:cTn id="76" fill="hold">
                            <p:stCondLst>
                              <p:cond delay="500"/>
                            </p:stCondLst>
                            <p:childTnLst>
                              <p:par>
                                <p:cTn id="77" presetID="10" presetClass="entr" presetSubtype="0" fill="hold" nodeType="afterEffect">
                                  <p:stCondLst>
                                    <p:cond delay="0"/>
                                  </p:stCondLst>
                                  <p:childTnLst>
                                    <p:set>
                                      <p:cBhvr>
                                        <p:cTn id="78" dur="1" fill="hold">
                                          <p:stCondLst>
                                            <p:cond delay="0"/>
                                          </p:stCondLst>
                                        </p:cTn>
                                        <p:tgtEl>
                                          <p:spTgt spid="5">
                                            <p:txEl>
                                              <p:pRg st="9" end="9"/>
                                            </p:txEl>
                                          </p:spTgt>
                                        </p:tgtEl>
                                        <p:attrNameLst>
                                          <p:attrName>style.visibility</p:attrName>
                                        </p:attrNameLst>
                                      </p:cBhvr>
                                      <p:to>
                                        <p:strVal val="visible"/>
                                      </p:to>
                                    </p:set>
                                    <p:animEffect transition="in" filter="fade">
                                      <p:cBhvr>
                                        <p:cTn id="79" dur="500"/>
                                        <p:tgtEl>
                                          <p:spTgt spid="5">
                                            <p:txEl>
                                              <p:pRg st="9" end="9"/>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5">
                                            <p:txEl>
                                              <p:pRg st="10" end="10"/>
                                            </p:txEl>
                                          </p:spTgt>
                                        </p:tgtEl>
                                        <p:attrNameLst>
                                          <p:attrName>style.visibility</p:attrName>
                                        </p:attrNameLst>
                                      </p:cBhvr>
                                      <p:to>
                                        <p:strVal val="visible"/>
                                      </p:to>
                                    </p:set>
                                    <p:animEffect transition="in" filter="fade">
                                      <p:cBhvr>
                                        <p:cTn id="84" dur="500"/>
                                        <p:tgtEl>
                                          <p:spTgt spid="5">
                                            <p:txEl>
                                              <p:pRg st="10" end="10"/>
                                            </p:txEl>
                                          </p:spTgt>
                                        </p:tgtEl>
                                      </p:cBhvr>
                                    </p:animEffect>
                                  </p:childTnLst>
                                </p:cTn>
                              </p:par>
                            </p:childTnLst>
                          </p:cTn>
                        </p:par>
                        <p:par>
                          <p:cTn id="85" fill="hold">
                            <p:stCondLst>
                              <p:cond delay="500"/>
                            </p:stCondLst>
                            <p:childTnLst>
                              <p:par>
                                <p:cTn id="86" presetID="10" presetClass="entr" presetSubtype="0" fill="hold" nodeType="afterEffect">
                                  <p:stCondLst>
                                    <p:cond delay="0"/>
                                  </p:stCondLst>
                                  <p:childTnLst>
                                    <p:set>
                                      <p:cBhvr>
                                        <p:cTn id="87" dur="1" fill="hold">
                                          <p:stCondLst>
                                            <p:cond delay="0"/>
                                          </p:stCondLst>
                                        </p:cTn>
                                        <p:tgtEl>
                                          <p:spTgt spid="5">
                                            <p:txEl>
                                              <p:pRg st="11" end="11"/>
                                            </p:txEl>
                                          </p:spTgt>
                                        </p:tgtEl>
                                        <p:attrNameLst>
                                          <p:attrName>style.visibility</p:attrName>
                                        </p:attrNameLst>
                                      </p:cBhvr>
                                      <p:to>
                                        <p:strVal val="visible"/>
                                      </p:to>
                                    </p:set>
                                    <p:animEffect transition="in" filter="fade">
                                      <p:cBhvr>
                                        <p:cTn id="88" dur="500"/>
                                        <p:tgtEl>
                                          <p:spTgt spid="5">
                                            <p:txEl>
                                              <p:pRg st="11" end="11"/>
                                            </p:txEl>
                                          </p:spTgt>
                                        </p:tgtEl>
                                      </p:cBhvr>
                                    </p:animEffect>
                                  </p:childTnLst>
                                </p:cTn>
                              </p:par>
                            </p:childTnLst>
                          </p:cTn>
                        </p:par>
                        <p:par>
                          <p:cTn id="89" fill="hold">
                            <p:stCondLst>
                              <p:cond delay="1000"/>
                            </p:stCondLst>
                            <p:childTnLst>
                              <p:par>
                                <p:cTn id="90" presetID="10" presetClass="entr" presetSubtype="0" fill="hold" nodeType="afterEffect">
                                  <p:stCondLst>
                                    <p:cond delay="0"/>
                                  </p:stCondLst>
                                  <p:childTnLst>
                                    <p:set>
                                      <p:cBhvr>
                                        <p:cTn id="91" dur="1" fill="hold">
                                          <p:stCondLst>
                                            <p:cond delay="0"/>
                                          </p:stCondLst>
                                        </p:cTn>
                                        <p:tgtEl>
                                          <p:spTgt spid="5">
                                            <p:txEl>
                                              <p:pRg st="12" end="12"/>
                                            </p:txEl>
                                          </p:spTgt>
                                        </p:tgtEl>
                                        <p:attrNameLst>
                                          <p:attrName>style.visibility</p:attrName>
                                        </p:attrNameLst>
                                      </p:cBhvr>
                                      <p:to>
                                        <p:strVal val="visible"/>
                                      </p:to>
                                    </p:set>
                                    <p:animEffect transition="in" filter="fade">
                                      <p:cBhvr>
                                        <p:cTn id="92"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170CA-97CF-4579-9763-E92207C436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FA9089-3B07-4831-9FA2-80A4EAD8C75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447564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Synchronization</a:t>
            </a:r>
          </a:p>
        </p:txBody>
      </p:sp>
      <p:sp>
        <p:nvSpPr>
          <p:cNvPr id="7" name="Content Placeholder 1"/>
          <p:cNvSpPr txBox="1">
            <a:spLocks/>
          </p:cNvSpPr>
          <p:nvPr/>
        </p:nvSpPr>
        <p:spPr>
          <a:xfrm>
            <a:off x="304800" y="1143000"/>
            <a:ext cx="74676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Locks, Semaphores,</a:t>
            </a:r>
            <a:r>
              <a:rPr kumimoji="0" lang="en-US" sz="2400" b="1" i="0" u="none" strike="noStrike" kern="1200" cap="none" spc="0" normalizeH="0" noProof="0" dirty="0">
                <a:ln>
                  <a:noFill/>
                </a:ln>
                <a:solidFill>
                  <a:srgbClr val="BE442C"/>
                </a:solidFill>
                <a:effectLst/>
                <a:uLnTx/>
                <a:uFillTx/>
                <a:latin typeface="Arial Narrow" panose="020B0606020202030204" pitchFamily="34" charset="0"/>
                <a:ea typeface="+mn-ea"/>
                <a:cs typeface="Arial" panose="020B0604020202020204" pitchFamily="34" charset="0"/>
              </a:rPr>
              <a:t> etc. ?</a:t>
            </a:r>
            <a:endPar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endParaRPr>
          </a:p>
        </p:txBody>
      </p:sp>
      <p:sp>
        <p:nvSpPr>
          <p:cNvPr id="9" name="Content Placeholder 1"/>
          <p:cNvSpPr txBox="1">
            <a:spLocks/>
          </p:cNvSpPr>
          <p:nvPr/>
        </p:nvSpPr>
        <p:spPr>
          <a:xfrm>
            <a:off x="304799" y="1828800"/>
            <a:ext cx="7924801" cy="426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i="0" u="none" strike="noStrike" kern="1200" cap="none" spc="0" normalizeH="0" baseline="0" noProof="0" dirty="0">
                <a:ln>
                  <a:noFill/>
                </a:ln>
                <a:solidFill>
                  <a:schemeClr val="bg1"/>
                </a:solidFill>
                <a:effectLst/>
                <a:uLnTx/>
                <a:uFillTx/>
                <a:latin typeface="Bahnschrift" panose="020B0502040204020203" pitchFamily="34" charset="0"/>
              </a:rPr>
              <a:t>Much of the difficulty in Java threads coding comes in managing locks, semaphores, synchronized blocks, atomic data structures, etc. so as to prevent race conditions</a:t>
            </a:r>
            <a:r>
              <a:rPr kumimoji="0" lang="en-US" i="0" u="none" strike="noStrike" kern="1200" cap="none" spc="0" normalizeH="0" noProof="0" dirty="0">
                <a:ln>
                  <a:noFill/>
                </a:ln>
                <a:solidFill>
                  <a:schemeClr val="bg1"/>
                </a:solidFill>
                <a:effectLst/>
                <a:uLnTx/>
                <a:uFillTx/>
                <a:latin typeface="Bahnschrift" panose="020B0502040204020203" pitchFamily="34" charset="0"/>
              </a:rPr>
              <a:t> and deadlocks</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baseline="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a:t>
            </a:r>
            <a:r>
              <a:rPr lang="en-US" baseline="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has far fewer</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difficulties like this due to the synchronization of processing being done in the mailbox mechanism (the actor model).</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u="none" strike="noStrike" kern="1200" cap="none" spc="0" normalizeH="0" baseline="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rPr>
              <a:t>The</a:t>
            </a:r>
            <a:r>
              <a:rPr kumimoji="0" lang="en-US"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rPr>
              <a:t> Actor model is also non-shared memory, so there is no shared data on which processes may create race conditions</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baseline="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There are no manual locks, etc. but rather the semantics of</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how messages are sent, and how they are received, create the necessary synchronization among concurrent processes</a:t>
            </a:r>
            <a:endParaRPr kumimoji="0" lang="en-US" u="none" strike="noStrike" kern="1200" cap="none" spc="0" normalizeH="0" baseline="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97232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Code example</a:t>
            </a:r>
          </a:p>
        </p:txBody>
      </p:sp>
      <p:sp>
        <p:nvSpPr>
          <p:cNvPr id="5" name="Content Placeholder 1"/>
          <p:cNvSpPr txBox="1">
            <a:spLocks/>
          </p:cNvSpPr>
          <p:nvPr/>
        </p:nvSpPr>
        <p:spPr>
          <a:xfrm>
            <a:off x="304800" y="1752599"/>
            <a:ext cx="8504223" cy="38100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fp</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and </a:t>
            </a:r>
            <a:r>
              <a:rPr lang="en-US" sz="18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sp</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call </a:t>
            </a:r>
            <a:r>
              <a:rPr lang="en-US" sz="18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looper</a:t>
            </a:r>
            <a:r>
              <a:rPr lang="en-US" sz="1800" b="1"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to sim a variable workload… </a:t>
            </a:r>
          </a:p>
          <a:p>
            <a:pPr marL="109728" indent="0">
              <a:spcBef>
                <a:spcPts val="0"/>
              </a:spcBef>
              <a:spcAft>
                <a:spcPts val="0"/>
              </a:spcAft>
              <a:buNone/>
            </a:pPr>
            <a:endPar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racer</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calls both to show that order of spawning does not  </a:t>
            </a:r>
          </a:p>
          <a:p>
            <a:pPr marL="109728" indent="0">
              <a:spcBef>
                <a:spcPts val="0"/>
              </a:spcBef>
              <a:spcAft>
                <a:spcPts val="0"/>
              </a:spcAft>
              <a:buNone/>
            </a:pP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determine order of termination</a:t>
            </a:r>
            <a:endParaRPr lang="en-US" sz="18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8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rPr>
              <a:t>   </a:t>
            </a:r>
            <a:r>
              <a:rPr lang="en-US" sz="16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rPr>
              <a:t>when racer ends, the spawned </a:t>
            </a:r>
            <a:r>
              <a:rPr lang="en-US" sz="1600" i="1" dirty="0" err="1">
                <a:solidFill>
                  <a:srgbClr val="F33B2D"/>
                </a:solidFill>
                <a:latin typeface="Consolas" panose="020B0609020204030204" pitchFamily="49" charset="0"/>
                <a:ea typeface="Cascadia Code" panose="020B0609020000020004" pitchFamily="49" charset="0"/>
                <a:cs typeface="Cascadia Code" panose="020B0609020000020004" pitchFamily="49" charset="0"/>
              </a:rPr>
              <a:t>procs</a:t>
            </a:r>
            <a:r>
              <a:rPr lang="en-US" sz="16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rPr>
              <a:t> keep running… and the </a:t>
            </a:r>
          </a:p>
          <a:p>
            <a:pPr marL="109728" indent="0">
              <a:spcBef>
                <a:spcPts val="0"/>
              </a:spcBef>
              <a:spcAft>
                <a:spcPts val="0"/>
              </a:spcAft>
              <a:buNone/>
            </a:pPr>
            <a:r>
              <a:rPr lang="en-US" sz="16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rPr>
              <a:t>   slower one eventually prints when you are back in the shell</a:t>
            </a:r>
          </a:p>
          <a:p>
            <a:pPr marL="109728" indent="0">
              <a:spcBef>
                <a:spcPts val="0"/>
              </a:spcBef>
              <a:spcAft>
                <a:spcPts val="0"/>
              </a:spcAft>
              <a:buNone/>
            </a:pPr>
            <a:endParaRPr lang="en-US" sz="105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i="1" dirty="0">
                <a:solidFill>
                  <a:srgbClr val="F33B2D"/>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try "</a:t>
            </a:r>
            <a:r>
              <a:rPr lang="en-US" sz="16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procs:racer</a:t>
            </a:r>
            <a:r>
              <a:rPr lang="en-US" sz="16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(1000)."</a:t>
            </a:r>
          </a:p>
          <a:p>
            <a:pPr marL="109728" indent="0">
              <a:spcBef>
                <a:spcPts val="0"/>
              </a:spcBef>
              <a:spcAft>
                <a:spcPts val="0"/>
              </a:spcAft>
              <a:buNone/>
            </a:pPr>
            <a:r>
              <a:rPr lang="en-US" sz="16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   then "</a:t>
            </a:r>
            <a:r>
              <a:rPr lang="en-US" sz="1600" dirty="0" err="1">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procs:racer</a:t>
            </a:r>
            <a:r>
              <a:rPr lang="en-US" sz="16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rPr>
              <a:t>(1400)."</a:t>
            </a:r>
          </a:p>
          <a:p>
            <a:pPr marL="109728" indent="0">
              <a:spcBef>
                <a:spcPts val="0"/>
              </a:spcBef>
              <a:spcAft>
                <a:spcPts val="0"/>
              </a:spcAft>
              <a:buNone/>
            </a:pPr>
            <a:endParaRPr lang="en-US" sz="18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8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start</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illustrates that spawn returns a PID and you can bind it</a:t>
            </a:r>
          </a:p>
          <a:p>
            <a:pPr marL="109728" indent="0">
              <a:spcBef>
                <a:spcPts val="0"/>
              </a:spcBef>
              <a:spcAft>
                <a:spcPts val="0"/>
              </a:spcAft>
              <a:buNone/>
            </a:pP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to a variable, and that a </a:t>
            </a:r>
            <a:r>
              <a:rPr lang="en-US" sz="1800" dirty="0" err="1">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func</a:t>
            </a: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called in the shell has the</a:t>
            </a:r>
          </a:p>
          <a:p>
            <a:pPr marL="109728" indent="0">
              <a:spcBef>
                <a:spcPts val="0"/>
              </a:spcBef>
              <a:spcAft>
                <a:spcPts val="0"/>
              </a:spcAft>
              <a:buNone/>
            </a:pPr>
            <a:r>
              <a:rPr lang="en-US" sz="1800" dirty="0">
                <a:solidFill>
                  <a:schemeClr val="bg1">
                    <a:lumMod val="95000"/>
                    <a:lumOff val="5000"/>
                  </a:schemeClr>
                </a:solidFill>
                <a:latin typeface="Consolas" panose="020B0609020204030204" pitchFamily="49" charset="0"/>
                <a:ea typeface="Cascadia Code" panose="020B0609020000020004" pitchFamily="49" charset="0"/>
                <a:cs typeface="Cascadia Code" panose="020B0609020000020004" pitchFamily="49" charset="0"/>
              </a:rPr>
              <a:t>   shell PID for itself</a:t>
            </a:r>
            <a:endParaRPr lang="en-US" sz="1800" dirty="0">
              <a:solidFill>
                <a:schemeClr val="bg1">
                  <a:lumMod val="75000"/>
                  <a:lumOff val="25000"/>
                </a:schemeClr>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7" name="Content Placeholder 1"/>
          <p:cNvSpPr txBox="1">
            <a:spLocks/>
          </p:cNvSpPr>
          <p:nvPr/>
        </p:nvSpPr>
        <p:spPr>
          <a:xfrm>
            <a:off x="298558" y="1143000"/>
            <a:ext cx="8504223"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2400" b="1"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procs.erl</a:t>
            </a:r>
            <a:endParaRPr lang="en-US" sz="2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991038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500"/>
                                        <p:tgtEl>
                                          <p:spTgt spid="5">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500"/>
                                        <p:tgtEl>
                                          <p:spTgt spid="5">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animEffect transition="in" filter="fade">
                                      <p:cBhvr>
                                        <p:cTn id="35" dur="500"/>
                                        <p:tgtEl>
                                          <p:spTgt spid="5">
                                            <p:txEl>
                                              <p:pRg st="10" end="10"/>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12" end="12"/>
                                            </p:txEl>
                                          </p:spTgt>
                                        </p:tgtEl>
                                        <p:attrNameLst>
                                          <p:attrName>style.visibility</p:attrName>
                                        </p:attrNameLst>
                                      </p:cBhvr>
                                      <p:to>
                                        <p:strVal val="visible"/>
                                      </p:to>
                                    </p:set>
                                    <p:animEffect transition="in" filter="fade">
                                      <p:cBhvr>
                                        <p:cTn id="43" dur="500"/>
                                        <p:tgtEl>
                                          <p:spTgt spid="5">
                                            <p:txEl>
                                              <p:pRg st="12" end="12"/>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Effect transition="in" filter="fade">
                                      <p:cBhvr>
                                        <p:cTn id="4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Locks: Do it yourself</a:t>
            </a:r>
          </a:p>
        </p:txBody>
      </p:sp>
      <p:sp>
        <p:nvSpPr>
          <p:cNvPr id="7" name="Content Placeholder 1"/>
          <p:cNvSpPr txBox="1">
            <a:spLocks/>
          </p:cNvSpPr>
          <p:nvPr/>
        </p:nvSpPr>
        <p:spPr>
          <a:xfrm>
            <a:off x="304800" y="1143000"/>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Use a “lock” process</a:t>
            </a:r>
          </a:p>
        </p:txBody>
      </p:sp>
      <p:sp>
        <p:nvSpPr>
          <p:cNvPr id="9" name="Content Placeholder 1"/>
          <p:cNvSpPr txBox="1">
            <a:spLocks/>
          </p:cNvSpPr>
          <p:nvPr/>
        </p:nvSpPr>
        <p:spPr>
          <a:xfrm>
            <a:off x="304799" y="1524000"/>
            <a:ext cx="7924801" cy="121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200"/>
              </a:spcAft>
              <a:buClrTx/>
              <a:buSzPct val="80000"/>
              <a:buFont typeface="Arial" panose="020B0604020202020204" pitchFamily="34" charset="0"/>
              <a:buChar char="•"/>
              <a:tabLst/>
              <a:defRPr/>
            </a:pPr>
            <a:r>
              <a:rPr kumimoji="0" lang="en-US" sz="1600" i="0" u="none" strike="noStrike" kern="1200" cap="none" spc="0" normalizeH="0" baseline="0" noProof="0" dirty="0">
                <a:ln>
                  <a:noFill/>
                </a:ln>
                <a:solidFill>
                  <a:schemeClr val="bg1"/>
                </a:solidFill>
                <a:effectLst/>
                <a:uLnTx/>
                <a:uFillTx/>
                <a:latin typeface="Bahnschrift" panose="020B0502040204020203" pitchFamily="34" charset="0"/>
              </a:rPr>
              <a:t>Erlang (actor model) has no traditional locking mechanisms that you can directly</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employ in coding</a:t>
            </a:r>
            <a:endParaRPr kumimoji="0" lang="en-US" sz="1600" i="0" u="none" strike="noStrike" kern="1200" cap="none" spc="0" normalizeH="0" baseline="0" noProof="0" dirty="0">
              <a:ln>
                <a:noFill/>
              </a:ln>
              <a:solidFill>
                <a:schemeClr val="bg1"/>
              </a:solidFill>
              <a:effectLst/>
              <a:uLnTx/>
              <a:uFillTx/>
              <a:latin typeface="Bahnschrift" panose="020B0502040204020203" pitchFamily="34" charset="0"/>
            </a:endParaRPr>
          </a:p>
          <a:p>
            <a:pPr marL="274320" marR="0" lvl="0" indent="-182880" algn="l" defTabSz="457200" rtl="0" eaLnBrk="1" fontAlgn="auto" latinLnBrk="0" hangingPunct="1">
              <a:lnSpc>
                <a:spcPct val="100000"/>
              </a:lnSpc>
              <a:spcBef>
                <a:spcPts val="0"/>
              </a:spcBef>
              <a:spcAft>
                <a:spcPts val="1200"/>
              </a:spcAft>
              <a:buClrTx/>
              <a:buSzPct val="80000"/>
              <a:buFont typeface="Arial" panose="020B0604020202020204" pitchFamily="34" charset="0"/>
              <a:buChar char="•"/>
              <a:tabLst/>
              <a:defRPr/>
            </a:pPr>
            <a:r>
              <a:rPr kumimoji="0" lang="en-US" sz="1600" i="0" u="none" strike="noStrike" kern="1200" cap="none" spc="0" normalizeH="0" baseline="0" noProof="0" dirty="0">
                <a:ln>
                  <a:noFill/>
                </a:ln>
                <a:solidFill>
                  <a:schemeClr val="bg1"/>
                </a:solidFill>
                <a:effectLst/>
                <a:uLnTx/>
                <a:uFillTx/>
                <a:latin typeface="Bahnschrift" panose="020B0502040204020203" pitchFamily="34" charset="0"/>
              </a:rPr>
              <a:t>If you need a</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lock like </a:t>
            </a:r>
            <a:r>
              <a:rPr kumimoji="0" lang="en-US" sz="1600" i="0" u="none" strike="noStrike" kern="1200" cap="none" spc="0" normalizeH="0" noProof="0" dirty="0">
                <a:ln>
                  <a:noFill/>
                </a:ln>
                <a:solidFill>
                  <a:schemeClr val="bg1">
                    <a:lumMod val="65000"/>
                    <a:lumOff val="35000"/>
                  </a:schemeClr>
                </a:solidFill>
                <a:effectLst/>
                <a:uLnTx/>
                <a:uFillTx/>
                <a:latin typeface="Bahnschrift" panose="020B0502040204020203" pitchFamily="34" charset="0"/>
              </a:rPr>
              <a:t>mutex</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or </a:t>
            </a:r>
            <a:r>
              <a:rPr kumimoji="0" lang="en-US" sz="1600" i="0" u="none" strike="noStrike" kern="1200" cap="none" spc="0" normalizeH="0" noProof="0" dirty="0">
                <a:ln>
                  <a:noFill/>
                </a:ln>
                <a:solidFill>
                  <a:schemeClr val="bg1">
                    <a:lumMod val="65000"/>
                    <a:lumOff val="35000"/>
                  </a:schemeClr>
                </a:solidFill>
                <a:effectLst/>
                <a:uLnTx/>
                <a:uFillTx/>
                <a:latin typeface="Bahnschrift" panose="020B0502040204020203" pitchFamily="34" charset="0"/>
              </a:rPr>
              <a:t>semaphore</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you can code one up yourself as a “lock process” and give it the semantics you want </a:t>
            </a:r>
            <a:endParaRPr kumimoji="0" lang="en-US" sz="1600" i="0"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5F49B342-9298-436A-B5B2-21780B2E40BC}"/>
              </a:ext>
            </a:extLst>
          </p:cNvPr>
          <p:cNvSpPr txBox="1">
            <a:spLocks/>
          </p:cNvSpPr>
          <p:nvPr/>
        </p:nvSpPr>
        <p:spPr>
          <a:xfrm>
            <a:off x="457200" y="2895601"/>
            <a:ext cx="7924801" cy="3657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-module(lock).</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-export([start/0, acquire/1, release/1]).</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spawn(fun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/0).</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{acquire,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granted,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{release,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acquire(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{acquire, self()},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granted -&gt; ok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release(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{release, self()}.</a:t>
            </a:r>
            <a:endParaRPr kumimoji="0" lang="en-US" sz="1400" i="0" u="none" strike="noStrike" kern="1200" cap="none" spc="0" normalizeH="0" noProof="0" dirty="0">
              <a:ln>
                <a:noFill/>
              </a:ln>
              <a:solidFill>
                <a:schemeClr val="bg1"/>
              </a:solidFill>
              <a:effectLst/>
              <a:uLnTx/>
              <a:uFillTx/>
              <a:latin typeface="Consolas" panose="020B06090202040302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3509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fade">
                                      <p:cBhvr>
                                        <p:cTn id="19" dur="500"/>
                                        <p:tgtEl>
                                          <p:spTgt spid="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500"/>
                                        <p:tgtEl>
                                          <p:spTgt spid="10">
                                            <p:txEl>
                                              <p:pRg st="0" end="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3" end="3"/>
                                            </p:txEl>
                                          </p:spTgt>
                                        </p:tgtEl>
                                        <p:attrNameLst>
                                          <p:attrName>style.visibility</p:attrName>
                                        </p:attrNameLst>
                                      </p:cBhvr>
                                      <p:to>
                                        <p:strVal val="visible"/>
                                      </p:to>
                                    </p:set>
                                    <p:animEffect transition="in" filter="fade">
                                      <p:cBhvr>
                                        <p:cTn id="32" dur="500"/>
                                        <p:tgtEl>
                                          <p:spTgt spid="10">
                                            <p:txEl>
                                              <p:pRg st="3" end="3"/>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0">
                                            <p:txEl>
                                              <p:pRg st="5" end="5"/>
                                            </p:txEl>
                                          </p:spTgt>
                                        </p:tgtEl>
                                        <p:attrNameLst>
                                          <p:attrName>style.visibility</p:attrName>
                                        </p:attrNameLst>
                                      </p:cBhvr>
                                      <p:to>
                                        <p:strVal val="visible"/>
                                      </p:to>
                                    </p:set>
                                    <p:animEffect transition="in" filter="fade">
                                      <p:cBhvr>
                                        <p:cTn id="36" dur="500"/>
                                        <p:tgtEl>
                                          <p:spTgt spid="10">
                                            <p:txEl>
                                              <p:pRg st="5" end="5"/>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xEl>
                                              <p:pRg st="6" end="6"/>
                                            </p:txEl>
                                          </p:spTgt>
                                        </p:tgtEl>
                                        <p:attrNameLst>
                                          <p:attrName>style.visibility</p:attrName>
                                        </p:attrNameLst>
                                      </p:cBhvr>
                                      <p:to>
                                        <p:strVal val="visible"/>
                                      </p:to>
                                    </p:set>
                                    <p:animEffect transition="in" filter="fade">
                                      <p:cBhvr>
                                        <p:cTn id="39" dur="500"/>
                                        <p:tgtEl>
                                          <p:spTgt spid="10">
                                            <p:txEl>
                                              <p:pRg st="6" end="6"/>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animEffect transition="in" filter="fade">
                                      <p:cBhvr>
                                        <p:cTn id="42" dur="500"/>
                                        <p:tgtEl>
                                          <p:spTgt spid="10">
                                            <p:txEl>
                                              <p:pRg st="7" end="7"/>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10">
                                            <p:txEl>
                                              <p:pRg st="8" end="8"/>
                                            </p:txEl>
                                          </p:spTgt>
                                        </p:tgtEl>
                                        <p:attrNameLst>
                                          <p:attrName>style.visibility</p:attrName>
                                        </p:attrNameLst>
                                      </p:cBhvr>
                                      <p:to>
                                        <p:strVal val="visible"/>
                                      </p:to>
                                    </p:set>
                                    <p:animEffect transition="in" filter="fade">
                                      <p:cBhvr>
                                        <p:cTn id="45" dur="500"/>
                                        <p:tgtEl>
                                          <p:spTgt spid="10">
                                            <p:txEl>
                                              <p:pRg st="8" end="8"/>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10">
                                            <p:txEl>
                                              <p:pRg st="9" end="9"/>
                                            </p:txEl>
                                          </p:spTgt>
                                        </p:tgtEl>
                                        <p:attrNameLst>
                                          <p:attrName>style.visibility</p:attrName>
                                        </p:attrNameLst>
                                      </p:cBhvr>
                                      <p:to>
                                        <p:strVal val="visible"/>
                                      </p:to>
                                    </p:set>
                                    <p:animEffect transition="in" filter="fade">
                                      <p:cBhvr>
                                        <p:cTn id="48" dur="500"/>
                                        <p:tgtEl>
                                          <p:spTgt spid="10">
                                            <p:txEl>
                                              <p:pRg st="9" end="9"/>
                                            </p:txEl>
                                          </p:spTgt>
                                        </p:tgtEl>
                                      </p:cBhvr>
                                    </p:animEffect>
                                  </p:childTnLst>
                                </p:cTn>
                              </p:par>
                            </p:childTnLst>
                          </p:cTn>
                        </p:par>
                        <p:par>
                          <p:cTn id="49" fill="hold">
                            <p:stCondLst>
                              <p:cond delay="1000"/>
                            </p:stCondLst>
                            <p:childTnLst>
                              <p:par>
                                <p:cTn id="50" presetID="10" presetClass="entr" presetSubtype="0" fill="hold" nodeType="afterEffect">
                                  <p:stCondLst>
                                    <p:cond delay="0"/>
                                  </p:stCondLst>
                                  <p:childTnLst>
                                    <p:set>
                                      <p:cBhvr>
                                        <p:cTn id="51" dur="1" fill="hold">
                                          <p:stCondLst>
                                            <p:cond delay="0"/>
                                          </p:stCondLst>
                                        </p:cTn>
                                        <p:tgtEl>
                                          <p:spTgt spid="10">
                                            <p:txEl>
                                              <p:pRg st="11" end="11"/>
                                            </p:txEl>
                                          </p:spTgt>
                                        </p:tgtEl>
                                        <p:attrNameLst>
                                          <p:attrName>style.visibility</p:attrName>
                                        </p:attrNameLst>
                                      </p:cBhvr>
                                      <p:to>
                                        <p:strVal val="visible"/>
                                      </p:to>
                                    </p:set>
                                    <p:animEffect transition="in" filter="fade">
                                      <p:cBhvr>
                                        <p:cTn id="52" dur="500"/>
                                        <p:tgtEl>
                                          <p:spTgt spid="10">
                                            <p:txEl>
                                              <p:pRg st="11" end="11"/>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10">
                                            <p:txEl>
                                              <p:pRg st="12" end="12"/>
                                            </p:txEl>
                                          </p:spTgt>
                                        </p:tgtEl>
                                        <p:attrNameLst>
                                          <p:attrName>style.visibility</p:attrName>
                                        </p:attrNameLst>
                                      </p:cBhvr>
                                      <p:to>
                                        <p:strVal val="visible"/>
                                      </p:to>
                                    </p:set>
                                    <p:animEffect transition="in" filter="fade">
                                      <p:cBhvr>
                                        <p:cTn id="55" dur="500"/>
                                        <p:tgtEl>
                                          <p:spTgt spid="10">
                                            <p:txEl>
                                              <p:pRg st="12" end="12"/>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10">
                                            <p:txEl>
                                              <p:pRg st="13" end="13"/>
                                            </p:txEl>
                                          </p:spTgt>
                                        </p:tgtEl>
                                        <p:attrNameLst>
                                          <p:attrName>style.visibility</p:attrName>
                                        </p:attrNameLst>
                                      </p:cBhvr>
                                      <p:to>
                                        <p:strVal val="visible"/>
                                      </p:to>
                                    </p:set>
                                    <p:animEffect transition="in" filter="fade">
                                      <p:cBhvr>
                                        <p:cTn id="58" dur="500"/>
                                        <p:tgtEl>
                                          <p:spTgt spid="10">
                                            <p:txEl>
                                              <p:pRg st="13" end="13"/>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10">
                                            <p:txEl>
                                              <p:pRg st="14" end="14"/>
                                            </p:txEl>
                                          </p:spTgt>
                                        </p:tgtEl>
                                        <p:attrNameLst>
                                          <p:attrName>style.visibility</p:attrName>
                                        </p:attrNameLst>
                                      </p:cBhvr>
                                      <p:to>
                                        <p:strVal val="visible"/>
                                      </p:to>
                                    </p:set>
                                    <p:animEffect transition="in" filter="fade">
                                      <p:cBhvr>
                                        <p:cTn id="61" dur="500"/>
                                        <p:tgtEl>
                                          <p:spTgt spid="10">
                                            <p:txEl>
                                              <p:pRg st="14" end="14"/>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10">
                                            <p:txEl>
                                              <p:pRg st="15" end="15"/>
                                            </p:txEl>
                                          </p:spTgt>
                                        </p:tgtEl>
                                        <p:attrNameLst>
                                          <p:attrName>style.visibility</p:attrName>
                                        </p:attrNameLst>
                                      </p:cBhvr>
                                      <p:to>
                                        <p:strVal val="visible"/>
                                      </p:to>
                                    </p:set>
                                    <p:animEffect transition="in" filter="fade">
                                      <p:cBhvr>
                                        <p:cTn id="64" dur="500"/>
                                        <p:tgtEl>
                                          <p:spTgt spid="10">
                                            <p:txEl>
                                              <p:pRg st="15" end="15"/>
                                            </p:txEl>
                                          </p:spTgt>
                                        </p:tgtEl>
                                      </p:cBhvr>
                                    </p:animEffect>
                                  </p:childTnLst>
                                </p:cTn>
                              </p:par>
                            </p:childTnLst>
                          </p:cTn>
                        </p:par>
                        <p:par>
                          <p:cTn id="65" fill="hold">
                            <p:stCondLst>
                              <p:cond delay="1500"/>
                            </p:stCondLst>
                            <p:childTnLst>
                              <p:par>
                                <p:cTn id="66" presetID="10" presetClass="entr" presetSubtype="0" fill="hold" nodeType="afterEffect">
                                  <p:stCondLst>
                                    <p:cond delay="0"/>
                                  </p:stCondLst>
                                  <p:childTnLst>
                                    <p:set>
                                      <p:cBhvr>
                                        <p:cTn id="67" dur="1" fill="hold">
                                          <p:stCondLst>
                                            <p:cond delay="0"/>
                                          </p:stCondLst>
                                        </p:cTn>
                                        <p:tgtEl>
                                          <p:spTgt spid="10">
                                            <p:txEl>
                                              <p:pRg st="17" end="17"/>
                                            </p:txEl>
                                          </p:spTgt>
                                        </p:tgtEl>
                                        <p:attrNameLst>
                                          <p:attrName>style.visibility</p:attrName>
                                        </p:attrNameLst>
                                      </p:cBhvr>
                                      <p:to>
                                        <p:strVal val="visible"/>
                                      </p:to>
                                    </p:set>
                                    <p:animEffect transition="in" filter="fade">
                                      <p:cBhvr>
                                        <p:cTn id="68" dur="500"/>
                                        <p:tgtEl>
                                          <p:spTgt spid="10">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Locks: Do it yourself</a:t>
            </a:r>
          </a:p>
        </p:txBody>
      </p:sp>
      <p:sp>
        <p:nvSpPr>
          <p:cNvPr id="7" name="Content Placeholder 1"/>
          <p:cNvSpPr txBox="1">
            <a:spLocks/>
          </p:cNvSpPr>
          <p:nvPr/>
        </p:nvSpPr>
        <p:spPr>
          <a:xfrm>
            <a:off x="304800" y="1143000"/>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Use a “lock” process</a:t>
            </a:r>
          </a:p>
        </p:txBody>
      </p:sp>
      <p:sp>
        <p:nvSpPr>
          <p:cNvPr id="9" name="Content Placeholder 1"/>
          <p:cNvSpPr txBox="1">
            <a:spLocks/>
          </p:cNvSpPr>
          <p:nvPr/>
        </p:nvSpPr>
        <p:spPr>
          <a:xfrm>
            <a:off x="304799" y="1524000"/>
            <a:ext cx="7924801" cy="121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200"/>
              </a:spcAft>
              <a:buClrTx/>
              <a:buSzPct val="80000"/>
              <a:buFont typeface="Arial" panose="020B0604020202020204" pitchFamily="34" charset="0"/>
              <a:buChar char="•"/>
              <a:tabLst/>
              <a:defRPr/>
            </a:pPr>
            <a:r>
              <a:rPr kumimoji="0" lang="en-US" sz="1600" i="0" u="none" strike="noStrike" kern="1200" cap="none" spc="0" normalizeH="0" baseline="0" noProof="0" dirty="0">
                <a:ln>
                  <a:noFill/>
                </a:ln>
                <a:solidFill>
                  <a:schemeClr val="bg1"/>
                </a:solidFill>
                <a:effectLst/>
                <a:uLnTx/>
                <a:uFillTx/>
                <a:latin typeface="Bahnschrift" panose="020B0502040204020203" pitchFamily="34" charset="0"/>
              </a:rPr>
              <a:t>Erlang (actor model) has no traditional locking mechanisms that you can directly</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employ in coding</a:t>
            </a:r>
            <a:endParaRPr kumimoji="0" lang="en-US" sz="1600" i="0" u="none" strike="noStrike" kern="1200" cap="none" spc="0" normalizeH="0" baseline="0" noProof="0" dirty="0">
              <a:ln>
                <a:noFill/>
              </a:ln>
              <a:solidFill>
                <a:schemeClr val="bg1"/>
              </a:solidFill>
              <a:effectLst/>
              <a:uLnTx/>
              <a:uFillTx/>
              <a:latin typeface="Bahnschrift" panose="020B0502040204020203" pitchFamily="34" charset="0"/>
            </a:endParaRPr>
          </a:p>
          <a:p>
            <a:pPr marL="274320" marR="0" lvl="0" indent="-182880" algn="l" defTabSz="457200" rtl="0" eaLnBrk="1" fontAlgn="auto" latinLnBrk="0" hangingPunct="1">
              <a:lnSpc>
                <a:spcPct val="100000"/>
              </a:lnSpc>
              <a:spcBef>
                <a:spcPts val="0"/>
              </a:spcBef>
              <a:spcAft>
                <a:spcPts val="1200"/>
              </a:spcAft>
              <a:buClrTx/>
              <a:buSzPct val="80000"/>
              <a:buFont typeface="Arial" panose="020B0604020202020204" pitchFamily="34" charset="0"/>
              <a:buChar char="•"/>
              <a:tabLst/>
              <a:defRPr/>
            </a:pPr>
            <a:r>
              <a:rPr kumimoji="0" lang="en-US" sz="1600" i="0" u="none" strike="noStrike" kern="1200" cap="none" spc="0" normalizeH="0" baseline="0" noProof="0" dirty="0">
                <a:ln>
                  <a:noFill/>
                </a:ln>
                <a:solidFill>
                  <a:schemeClr val="bg1"/>
                </a:solidFill>
                <a:effectLst/>
                <a:uLnTx/>
                <a:uFillTx/>
                <a:latin typeface="Bahnschrift" panose="020B0502040204020203" pitchFamily="34" charset="0"/>
              </a:rPr>
              <a:t>If you need a</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lock like </a:t>
            </a:r>
            <a:r>
              <a:rPr kumimoji="0" lang="en-US" sz="1600" i="0" u="none" strike="noStrike" kern="1200" cap="none" spc="0" normalizeH="0" noProof="0" dirty="0">
                <a:ln>
                  <a:noFill/>
                </a:ln>
                <a:solidFill>
                  <a:schemeClr val="bg1">
                    <a:lumMod val="65000"/>
                    <a:lumOff val="35000"/>
                  </a:schemeClr>
                </a:solidFill>
                <a:effectLst/>
                <a:uLnTx/>
                <a:uFillTx/>
                <a:latin typeface="Bahnschrift" panose="020B0502040204020203" pitchFamily="34" charset="0"/>
              </a:rPr>
              <a:t>mutex</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or </a:t>
            </a:r>
            <a:r>
              <a:rPr kumimoji="0" lang="en-US" sz="1600" i="0" u="none" strike="noStrike" kern="1200" cap="none" spc="0" normalizeH="0" noProof="0" dirty="0">
                <a:ln>
                  <a:noFill/>
                </a:ln>
                <a:solidFill>
                  <a:schemeClr val="bg1">
                    <a:lumMod val="65000"/>
                    <a:lumOff val="35000"/>
                  </a:schemeClr>
                </a:solidFill>
                <a:effectLst/>
                <a:uLnTx/>
                <a:uFillTx/>
                <a:latin typeface="Bahnschrift" panose="020B0502040204020203" pitchFamily="34" charset="0"/>
              </a:rPr>
              <a:t>semaphore</a:t>
            </a:r>
            <a:r>
              <a:rPr kumimoji="0" lang="en-US" sz="1600" i="0" u="none" strike="noStrike" kern="1200" cap="none" spc="0" normalizeH="0" noProof="0" dirty="0">
                <a:ln>
                  <a:noFill/>
                </a:ln>
                <a:solidFill>
                  <a:schemeClr val="bg1"/>
                </a:solidFill>
                <a:effectLst/>
                <a:uLnTx/>
                <a:uFillTx/>
                <a:latin typeface="Bahnschrift" panose="020B0502040204020203" pitchFamily="34" charset="0"/>
              </a:rPr>
              <a:t>, you can code one up yourself as a “lock process” and give it the semantics you want </a:t>
            </a:r>
            <a:endParaRPr kumimoji="0" lang="en-US" sz="1600" i="0"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5F49B342-9298-436A-B5B2-21780B2E40BC}"/>
              </a:ext>
            </a:extLst>
          </p:cNvPr>
          <p:cNvSpPr txBox="1">
            <a:spLocks/>
          </p:cNvSpPr>
          <p:nvPr/>
        </p:nvSpPr>
        <p:spPr>
          <a:xfrm>
            <a:off x="457200" y="2895601"/>
            <a:ext cx="7924801" cy="3657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-module(lock).</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-export([start/0, acquire/1, release/1]).</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spawn(fun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/0).</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{acquire,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granted,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{release,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acquire(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{acquire, self()},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granted -&gt; ok </a:t>
            </a: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release(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{release, self()}.</a:t>
            </a:r>
            <a:endParaRPr kumimoji="0" lang="en-US" sz="1400" i="0" u="none" strike="noStrike" kern="1200" cap="none" spc="0" normalizeH="0" noProof="0" dirty="0">
              <a:ln>
                <a:noFill/>
              </a:ln>
              <a:solidFill>
                <a:schemeClr val="bg1"/>
              </a:solidFill>
              <a:effectLst/>
              <a:uLnTx/>
              <a:uFillTx/>
              <a:latin typeface="Consolas" panose="020B0609020204030204" pitchFamily="49" charset="0"/>
              <a:ea typeface="Cascadia Code" panose="020B0609020000020004" pitchFamily="49" charset="0"/>
              <a:cs typeface="Cascadia Code" panose="020B0609020000020004" pitchFamily="49" charset="0"/>
            </a:endParaRPr>
          </a:p>
        </p:txBody>
      </p:sp>
      <p:grpSp>
        <p:nvGrpSpPr>
          <p:cNvPr id="4" name="Group 3">
            <a:extLst>
              <a:ext uri="{FF2B5EF4-FFF2-40B4-BE49-F238E27FC236}">
                <a16:creationId xmlns:a16="http://schemas.microsoft.com/office/drawing/2014/main" id="{B899D65C-6002-4EA6-8353-F545E18CBCCC}"/>
              </a:ext>
            </a:extLst>
          </p:cNvPr>
          <p:cNvGrpSpPr/>
          <p:nvPr/>
        </p:nvGrpSpPr>
        <p:grpSpPr>
          <a:xfrm>
            <a:off x="4114800" y="1982549"/>
            <a:ext cx="4419600" cy="2209799"/>
            <a:chOff x="4038600" y="3505201"/>
            <a:chExt cx="4419600" cy="2209799"/>
          </a:xfrm>
        </p:grpSpPr>
        <p:sp>
          <p:nvSpPr>
            <p:cNvPr id="2" name="Rectangle: Rounded Corners 1">
              <a:extLst>
                <a:ext uri="{FF2B5EF4-FFF2-40B4-BE49-F238E27FC236}">
                  <a16:creationId xmlns:a16="http://schemas.microsoft.com/office/drawing/2014/main" id="{86C34A0F-A7A7-4977-8254-59FE7EA837E9}"/>
                </a:ext>
              </a:extLst>
            </p:cNvPr>
            <p:cNvSpPr/>
            <p:nvPr/>
          </p:nvSpPr>
          <p:spPr>
            <a:xfrm>
              <a:off x="4038600" y="3505201"/>
              <a:ext cx="4419600" cy="2209799"/>
            </a:xfrm>
            <a:prstGeom prst="roundRect">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7895AF1-5FFB-431D-BA28-B575D42A7C4B}"/>
                </a:ext>
              </a:extLst>
            </p:cNvPr>
            <p:cNvSpPr txBox="1"/>
            <p:nvPr/>
          </p:nvSpPr>
          <p:spPr>
            <a:xfrm>
              <a:off x="4267199" y="3664060"/>
              <a:ext cx="4013650" cy="1815882"/>
            </a:xfrm>
            <a:prstGeom prst="rect">
              <a:avLst/>
            </a:prstGeom>
            <a:noFill/>
          </p:spPr>
          <p:txBody>
            <a:bodyPr wrap="square" rtlCol="0">
              <a:spAutoFit/>
            </a:bodyPr>
            <a:lstStyle/>
            <a:p>
              <a:r>
                <a:rPr lang="en-US" sz="1600" dirty="0">
                  <a:solidFill>
                    <a:schemeClr val="accent5">
                      <a:lumMod val="50000"/>
                    </a:schemeClr>
                  </a:solidFill>
                  <a:latin typeface="Arial Narrow" panose="020B0606020202030204" pitchFamily="34" charset="0"/>
                </a:rPr>
                <a:t>This version does not guarantee mutual exclusion</a:t>
              </a:r>
            </a:p>
            <a:p>
              <a:endParaRPr lang="en-US" sz="1600" dirty="0">
                <a:solidFill>
                  <a:schemeClr val="accent5">
                    <a:lumMod val="50000"/>
                  </a:schemeClr>
                </a:solidFill>
                <a:latin typeface="Arial Narrow" panose="020B0606020202030204" pitchFamily="34" charset="0"/>
              </a:endParaRPr>
            </a:p>
            <a:p>
              <a:r>
                <a:rPr lang="en-US" sz="1600" dirty="0">
                  <a:solidFill>
                    <a:schemeClr val="accent5">
                      <a:lumMod val="50000"/>
                    </a:schemeClr>
                  </a:solidFill>
                  <a:latin typeface="Arial Narrow" panose="020B0606020202030204" pitchFamily="34" charset="0"/>
                </a:rPr>
                <a:t>Any process sending “acquire” to the lock process gets “granted” </a:t>
              </a:r>
            </a:p>
            <a:p>
              <a:endParaRPr lang="en-US" sz="1600" dirty="0">
                <a:solidFill>
                  <a:schemeClr val="accent5">
                    <a:lumMod val="50000"/>
                  </a:schemeClr>
                </a:solidFill>
                <a:latin typeface="Arial Narrow" panose="020B0606020202030204" pitchFamily="34" charset="0"/>
              </a:endParaRPr>
            </a:p>
            <a:p>
              <a:r>
                <a:rPr lang="en-US" sz="1600" dirty="0">
                  <a:solidFill>
                    <a:schemeClr val="accent5">
                      <a:lumMod val="50000"/>
                    </a:schemeClr>
                  </a:solidFill>
                  <a:latin typeface="Arial Narrow" panose="020B0606020202030204" pitchFamily="34" charset="0"/>
                </a:rPr>
                <a:t>It’s here to define the basic pattern… now lets add detail on how to track which process has the lock</a:t>
              </a:r>
            </a:p>
          </p:txBody>
        </p:sp>
      </p:grpSp>
    </p:spTree>
    <p:extLst>
      <p:ext uri="{BB962C8B-B14F-4D97-AF65-F5344CB8AC3E}">
        <p14:creationId xmlns:p14="http://schemas.microsoft.com/office/powerpoint/2010/main" val="357656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Locks: Do it yourself  </a:t>
            </a:r>
            <a:r>
              <a:rPr lang="en-US" sz="2400" i="1" dirty="0">
                <a:solidFill>
                  <a:srgbClr val="0070C0"/>
                </a:solidFill>
                <a:latin typeface="Arial" panose="020B0604020202020204" pitchFamily="34" charset="0"/>
                <a:cs typeface="Arial" panose="020B0604020202020204" pitchFamily="34" charset="0"/>
              </a:rPr>
              <a:t>(detail)</a:t>
            </a:r>
            <a:endParaRPr lang="en-US" sz="3200" i="1" dirty="0">
              <a:solidFill>
                <a:srgbClr val="0070C0"/>
              </a:solidFill>
              <a:latin typeface="Arial" panose="020B0604020202020204" pitchFamily="34" charset="0"/>
              <a:cs typeface="Arial" panose="020B0604020202020204" pitchFamily="34" charset="0"/>
            </a:endParaRPr>
          </a:p>
        </p:txBody>
      </p:sp>
      <p:sp>
        <p:nvSpPr>
          <p:cNvPr id="7" name="Content Placeholder 1"/>
          <p:cNvSpPr txBox="1">
            <a:spLocks/>
          </p:cNvSpPr>
          <p:nvPr/>
        </p:nvSpPr>
        <p:spPr>
          <a:xfrm>
            <a:off x="6019800" y="533400"/>
            <a:ext cx="16002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Add mutex</a:t>
            </a:r>
          </a:p>
        </p:txBody>
      </p:sp>
      <p:sp>
        <p:nvSpPr>
          <p:cNvPr id="10" name="Content Placeholder 1">
            <a:extLst>
              <a:ext uri="{FF2B5EF4-FFF2-40B4-BE49-F238E27FC236}">
                <a16:creationId xmlns:a16="http://schemas.microsoft.com/office/drawing/2014/main" id="{5F49B342-9298-436A-B5B2-21780B2E40BC}"/>
              </a:ext>
            </a:extLst>
          </p:cNvPr>
          <p:cNvSpPr txBox="1">
            <a:spLocks/>
          </p:cNvSpPr>
          <p:nvPr/>
        </p:nvSpPr>
        <p:spPr>
          <a:xfrm>
            <a:off x="457200" y="1219200"/>
            <a:ext cx="7924801" cy="53340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spawn(fun()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none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   </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create and run the lock proces</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a:t>
            </a:r>
          </a:p>
          <a:p>
            <a:pPr marL="91440" lvl="0" indent="0">
              <a:spcBef>
                <a:spcPts val="0"/>
              </a:spcBef>
              <a:spcAft>
                <a:spcPts val="0"/>
              </a:spcAft>
              <a:buClrTx/>
              <a:buNone/>
              <a:defRPr/>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Lock process loop with state tracking</a:t>
            </a:r>
          </a:p>
          <a:p>
            <a:pPr marL="91440" lvl="0" indent="0">
              <a:spcBef>
                <a:spcPts val="0"/>
              </a:spcBef>
              <a:spcAft>
                <a:spcPts val="0"/>
              </a:spcAft>
              <a:buClrTx/>
              <a:buNone/>
              <a:defRPr/>
            </a:pP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LockedBy</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receive</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{acquire,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case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LockedBy</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of</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none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 Lock is free</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granted,</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Update state to reflect ownership</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_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LockedBy</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Ignore request (not granted)</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{release,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case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LockedBy</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of</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(none);    </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Release lock only if </a:t>
            </a:r>
            <a:r>
              <a:rPr lang="en-US" sz="12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is owner</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_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lock_loop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LockedBy</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Ignore invalid release</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Acquire the lock</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acquire(</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{acquire, self()},</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 </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granted -&gt; ok </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after 5000 -&gt; % Timeout to avoid indefinite blocking</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{error, timeout}</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91440" lvl="0" indent="0">
              <a:spcBef>
                <a:spcPts val="0"/>
              </a:spcBef>
              <a:spcAft>
                <a:spcPts val="0"/>
              </a:spcAft>
              <a:buClrTx/>
              <a:buNone/>
              <a:defRPr/>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91440" lvl="0" indent="0">
              <a:spcBef>
                <a:spcPts val="0"/>
              </a:spcBef>
              <a:spcAft>
                <a:spcPts val="0"/>
              </a:spcAft>
              <a:buClrTx/>
              <a:buNone/>
              <a:defRPr/>
            </a:pPr>
            <a:r>
              <a:rPr lang="en-US" sz="12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Release the lock</a:t>
            </a:r>
          </a:p>
          <a:p>
            <a:pPr marL="91440" lvl="0" indent="0">
              <a:spcBef>
                <a:spcPts val="0"/>
              </a:spcBef>
              <a:spcAft>
                <a:spcPts val="0"/>
              </a:spcAft>
              <a:buClrTx/>
              <a:buNone/>
              <a:defRPr/>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release(</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LockPid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{release, self()}.</a:t>
            </a:r>
            <a:endPar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9536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0">
                                            <p:txEl>
                                              <p:pRg st="0" end="0"/>
                                            </p:txEl>
                                          </p:spTgt>
                                        </p:tgtEl>
                                        <p:attrNameLst>
                                          <p:attrName>style.visibility</p:attrName>
                                        </p:attrNameLst>
                                      </p:cBhvr>
                                      <p:to>
                                        <p:strVal val="visible"/>
                                      </p:to>
                                    </p:set>
                                    <p:animEffect transition="in" filter="fade">
                                      <p:cBhvr>
                                        <p:cTn id="16" dur="500"/>
                                        <p:tgtEl>
                                          <p:spTgt spid="10">
                                            <p:txEl>
                                              <p:pRg st="0" end="0"/>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10">
                                            <p:txEl>
                                              <p:pRg st="2" end="2"/>
                                            </p:txEl>
                                          </p:spTgt>
                                        </p:tgtEl>
                                        <p:attrNameLst>
                                          <p:attrName>style.visibility</p:attrName>
                                        </p:attrNameLst>
                                      </p:cBhvr>
                                      <p:to>
                                        <p:strVal val="visible"/>
                                      </p:to>
                                    </p:set>
                                    <p:animEffect transition="in" filter="fade">
                                      <p:cBhvr>
                                        <p:cTn id="20" dur="500"/>
                                        <p:tgtEl>
                                          <p:spTgt spid="10">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Effect transition="in" filter="fade">
                                      <p:cBhvr>
                                        <p:cTn id="25" dur="500"/>
                                        <p:tgtEl>
                                          <p:spTgt spid="10">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animEffect transition="in" filter="fade">
                                      <p:cBhvr>
                                        <p:cTn id="28" dur="500"/>
                                        <p:tgtEl>
                                          <p:spTgt spid="10">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Effect transition="in" filter="fade">
                                      <p:cBhvr>
                                        <p:cTn id="31" dur="500"/>
                                        <p:tgtEl>
                                          <p:spTgt spid="10">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
                                            <p:txEl>
                                              <p:pRg st="6" end="6"/>
                                            </p:txEl>
                                          </p:spTgt>
                                        </p:tgtEl>
                                        <p:attrNameLst>
                                          <p:attrName>style.visibility</p:attrName>
                                        </p:attrNameLst>
                                      </p:cBhvr>
                                      <p:to>
                                        <p:strVal val="visible"/>
                                      </p:to>
                                    </p:set>
                                    <p:animEffect transition="in" filter="fade">
                                      <p:cBhvr>
                                        <p:cTn id="34" dur="500"/>
                                        <p:tgtEl>
                                          <p:spTgt spid="10">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0">
                                            <p:txEl>
                                              <p:pRg st="7" end="7"/>
                                            </p:txEl>
                                          </p:spTgt>
                                        </p:tgtEl>
                                        <p:attrNameLst>
                                          <p:attrName>style.visibility</p:attrName>
                                        </p:attrNameLst>
                                      </p:cBhvr>
                                      <p:to>
                                        <p:strVal val="visible"/>
                                      </p:to>
                                    </p:set>
                                    <p:animEffect transition="in" filter="fade">
                                      <p:cBhvr>
                                        <p:cTn id="37" dur="500"/>
                                        <p:tgtEl>
                                          <p:spTgt spid="10">
                                            <p:txEl>
                                              <p:pRg st="7" end="7"/>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10">
                                            <p:txEl>
                                              <p:pRg st="8" end="8"/>
                                            </p:txEl>
                                          </p:spTgt>
                                        </p:tgtEl>
                                        <p:attrNameLst>
                                          <p:attrName>style.visibility</p:attrName>
                                        </p:attrNameLst>
                                      </p:cBhvr>
                                      <p:to>
                                        <p:strVal val="visible"/>
                                      </p:to>
                                    </p:set>
                                    <p:animEffect transition="in" filter="fade">
                                      <p:cBhvr>
                                        <p:cTn id="40" dur="500"/>
                                        <p:tgtEl>
                                          <p:spTgt spid="10">
                                            <p:txEl>
                                              <p:pRg st="8" end="8"/>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10">
                                            <p:txEl>
                                              <p:pRg st="9" end="9"/>
                                            </p:txEl>
                                          </p:spTgt>
                                        </p:tgtEl>
                                        <p:attrNameLst>
                                          <p:attrName>style.visibility</p:attrName>
                                        </p:attrNameLst>
                                      </p:cBhvr>
                                      <p:to>
                                        <p:strVal val="visible"/>
                                      </p:to>
                                    </p:set>
                                    <p:animEffect transition="in" filter="fade">
                                      <p:cBhvr>
                                        <p:cTn id="43" dur="500"/>
                                        <p:tgtEl>
                                          <p:spTgt spid="10">
                                            <p:txEl>
                                              <p:pRg st="9" end="9"/>
                                            </p:txEl>
                                          </p:spTgt>
                                        </p:tgtEl>
                                      </p:cBhvr>
                                    </p:animEffect>
                                  </p:childTnLst>
                                </p:cTn>
                              </p:par>
                            </p:childTnLst>
                          </p:cTn>
                        </p:par>
                        <p:par>
                          <p:cTn id="44" fill="hold">
                            <p:stCondLst>
                              <p:cond delay="500"/>
                            </p:stCondLst>
                            <p:childTnLst>
                              <p:par>
                                <p:cTn id="45" presetID="10" presetClass="entr" presetSubtype="0" fill="hold" nodeType="afterEffect">
                                  <p:stCondLst>
                                    <p:cond delay="0"/>
                                  </p:stCondLst>
                                  <p:childTnLst>
                                    <p:set>
                                      <p:cBhvr>
                                        <p:cTn id="46" dur="1" fill="hold">
                                          <p:stCondLst>
                                            <p:cond delay="0"/>
                                          </p:stCondLst>
                                        </p:cTn>
                                        <p:tgtEl>
                                          <p:spTgt spid="10">
                                            <p:txEl>
                                              <p:pRg st="10" end="10"/>
                                            </p:txEl>
                                          </p:spTgt>
                                        </p:tgtEl>
                                        <p:attrNameLst>
                                          <p:attrName>style.visibility</p:attrName>
                                        </p:attrNameLst>
                                      </p:cBhvr>
                                      <p:to>
                                        <p:strVal val="visible"/>
                                      </p:to>
                                    </p:set>
                                    <p:animEffect transition="in" filter="fade">
                                      <p:cBhvr>
                                        <p:cTn id="47" dur="500"/>
                                        <p:tgtEl>
                                          <p:spTgt spid="10">
                                            <p:txEl>
                                              <p:pRg st="10" end="10"/>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0">
                                            <p:txEl>
                                              <p:pRg st="11" end="11"/>
                                            </p:txEl>
                                          </p:spTgt>
                                        </p:tgtEl>
                                        <p:attrNameLst>
                                          <p:attrName>style.visibility</p:attrName>
                                        </p:attrNameLst>
                                      </p:cBhvr>
                                      <p:to>
                                        <p:strVal val="visible"/>
                                      </p:to>
                                    </p:set>
                                    <p:animEffect transition="in" filter="fade">
                                      <p:cBhvr>
                                        <p:cTn id="50" dur="500"/>
                                        <p:tgtEl>
                                          <p:spTgt spid="10">
                                            <p:txEl>
                                              <p:pRg st="11" end="11"/>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0">
                                            <p:txEl>
                                              <p:pRg st="12" end="12"/>
                                            </p:txEl>
                                          </p:spTgt>
                                        </p:tgtEl>
                                        <p:attrNameLst>
                                          <p:attrName>style.visibility</p:attrName>
                                        </p:attrNameLst>
                                      </p:cBhvr>
                                      <p:to>
                                        <p:strVal val="visible"/>
                                      </p:to>
                                    </p:set>
                                    <p:animEffect transition="in" filter="fade">
                                      <p:cBhvr>
                                        <p:cTn id="53" dur="500"/>
                                        <p:tgtEl>
                                          <p:spTgt spid="10">
                                            <p:txEl>
                                              <p:pRg st="12" end="12"/>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0">
                                            <p:txEl>
                                              <p:pRg st="13" end="13"/>
                                            </p:txEl>
                                          </p:spTgt>
                                        </p:tgtEl>
                                        <p:attrNameLst>
                                          <p:attrName>style.visibility</p:attrName>
                                        </p:attrNameLst>
                                      </p:cBhvr>
                                      <p:to>
                                        <p:strVal val="visible"/>
                                      </p:to>
                                    </p:set>
                                    <p:animEffect transition="in" filter="fade">
                                      <p:cBhvr>
                                        <p:cTn id="56" dur="500"/>
                                        <p:tgtEl>
                                          <p:spTgt spid="10">
                                            <p:txEl>
                                              <p:pRg st="13" end="13"/>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10">
                                            <p:txEl>
                                              <p:pRg st="14" end="14"/>
                                            </p:txEl>
                                          </p:spTgt>
                                        </p:tgtEl>
                                        <p:attrNameLst>
                                          <p:attrName>style.visibility</p:attrName>
                                        </p:attrNameLst>
                                      </p:cBhvr>
                                      <p:to>
                                        <p:strVal val="visible"/>
                                      </p:to>
                                    </p:set>
                                    <p:animEffect transition="in" filter="fade">
                                      <p:cBhvr>
                                        <p:cTn id="59" dur="500"/>
                                        <p:tgtEl>
                                          <p:spTgt spid="10">
                                            <p:txEl>
                                              <p:pRg st="14" end="14"/>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10">
                                            <p:txEl>
                                              <p:pRg st="16" end="16"/>
                                            </p:txEl>
                                          </p:spTgt>
                                        </p:tgtEl>
                                        <p:attrNameLst>
                                          <p:attrName>style.visibility</p:attrName>
                                        </p:attrNameLst>
                                      </p:cBhvr>
                                      <p:to>
                                        <p:strVal val="visible"/>
                                      </p:to>
                                    </p:set>
                                    <p:animEffect transition="in" filter="fade">
                                      <p:cBhvr>
                                        <p:cTn id="64" dur="500"/>
                                        <p:tgtEl>
                                          <p:spTgt spid="10">
                                            <p:txEl>
                                              <p:pRg st="16" end="16"/>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10">
                                            <p:txEl>
                                              <p:pRg st="17" end="17"/>
                                            </p:txEl>
                                          </p:spTgt>
                                        </p:tgtEl>
                                        <p:attrNameLst>
                                          <p:attrName>style.visibility</p:attrName>
                                        </p:attrNameLst>
                                      </p:cBhvr>
                                      <p:to>
                                        <p:strVal val="visible"/>
                                      </p:to>
                                    </p:set>
                                    <p:animEffect transition="in" filter="fade">
                                      <p:cBhvr>
                                        <p:cTn id="69" dur="500"/>
                                        <p:tgtEl>
                                          <p:spTgt spid="10">
                                            <p:txEl>
                                              <p:pRg st="17" end="17"/>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0">
                                            <p:txEl>
                                              <p:pRg st="18" end="18"/>
                                            </p:txEl>
                                          </p:spTgt>
                                        </p:tgtEl>
                                        <p:attrNameLst>
                                          <p:attrName>style.visibility</p:attrName>
                                        </p:attrNameLst>
                                      </p:cBhvr>
                                      <p:to>
                                        <p:strVal val="visible"/>
                                      </p:to>
                                    </p:set>
                                    <p:animEffect transition="in" filter="fade">
                                      <p:cBhvr>
                                        <p:cTn id="74" dur="500"/>
                                        <p:tgtEl>
                                          <p:spTgt spid="10">
                                            <p:txEl>
                                              <p:pRg st="18" end="1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10">
                                            <p:txEl>
                                              <p:pRg st="19" end="19"/>
                                            </p:txEl>
                                          </p:spTgt>
                                        </p:tgtEl>
                                        <p:attrNameLst>
                                          <p:attrName>style.visibility</p:attrName>
                                        </p:attrNameLst>
                                      </p:cBhvr>
                                      <p:to>
                                        <p:strVal val="visible"/>
                                      </p:to>
                                    </p:set>
                                    <p:animEffect transition="in" filter="fade">
                                      <p:cBhvr>
                                        <p:cTn id="79" dur="500"/>
                                        <p:tgtEl>
                                          <p:spTgt spid="10">
                                            <p:txEl>
                                              <p:pRg st="19" end="19"/>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10">
                                            <p:txEl>
                                              <p:pRg st="20" end="20"/>
                                            </p:txEl>
                                          </p:spTgt>
                                        </p:tgtEl>
                                        <p:attrNameLst>
                                          <p:attrName>style.visibility</p:attrName>
                                        </p:attrNameLst>
                                      </p:cBhvr>
                                      <p:to>
                                        <p:strVal val="visible"/>
                                      </p:to>
                                    </p:set>
                                    <p:animEffect transition="in" filter="fade">
                                      <p:cBhvr>
                                        <p:cTn id="84" dur="500"/>
                                        <p:tgtEl>
                                          <p:spTgt spid="10">
                                            <p:txEl>
                                              <p:pRg st="20" end="20"/>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10">
                                            <p:txEl>
                                              <p:pRg st="21" end="21"/>
                                            </p:txEl>
                                          </p:spTgt>
                                        </p:tgtEl>
                                        <p:attrNameLst>
                                          <p:attrName>style.visibility</p:attrName>
                                        </p:attrNameLst>
                                      </p:cBhvr>
                                      <p:to>
                                        <p:strVal val="visible"/>
                                      </p:to>
                                    </p:set>
                                    <p:animEffect transition="in" filter="fade">
                                      <p:cBhvr>
                                        <p:cTn id="89" dur="500"/>
                                        <p:tgtEl>
                                          <p:spTgt spid="10">
                                            <p:txEl>
                                              <p:pRg st="21" end="21"/>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10">
                                            <p:txEl>
                                              <p:pRg st="22" end="22"/>
                                            </p:txEl>
                                          </p:spTgt>
                                        </p:tgtEl>
                                        <p:attrNameLst>
                                          <p:attrName>style.visibility</p:attrName>
                                        </p:attrNameLst>
                                      </p:cBhvr>
                                      <p:to>
                                        <p:strVal val="visible"/>
                                      </p:to>
                                    </p:set>
                                    <p:animEffect transition="in" filter="fade">
                                      <p:cBhvr>
                                        <p:cTn id="94" dur="500"/>
                                        <p:tgtEl>
                                          <p:spTgt spid="10">
                                            <p:txEl>
                                              <p:pRg st="22" end="22"/>
                                            </p:txEl>
                                          </p:spTgt>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nodeType="clickEffect">
                                  <p:stCondLst>
                                    <p:cond delay="0"/>
                                  </p:stCondLst>
                                  <p:childTnLst>
                                    <p:set>
                                      <p:cBhvr>
                                        <p:cTn id="98" dur="1" fill="hold">
                                          <p:stCondLst>
                                            <p:cond delay="0"/>
                                          </p:stCondLst>
                                        </p:cTn>
                                        <p:tgtEl>
                                          <p:spTgt spid="10">
                                            <p:txEl>
                                              <p:pRg st="23" end="23"/>
                                            </p:txEl>
                                          </p:spTgt>
                                        </p:tgtEl>
                                        <p:attrNameLst>
                                          <p:attrName>style.visibility</p:attrName>
                                        </p:attrNameLst>
                                      </p:cBhvr>
                                      <p:to>
                                        <p:strVal val="visible"/>
                                      </p:to>
                                    </p:set>
                                    <p:animEffect transition="in" filter="fade">
                                      <p:cBhvr>
                                        <p:cTn id="99" dur="500"/>
                                        <p:tgtEl>
                                          <p:spTgt spid="10">
                                            <p:txEl>
                                              <p:pRg st="23" end="23"/>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nodeType="clickEffect">
                                  <p:stCondLst>
                                    <p:cond delay="0"/>
                                  </p:stCondLst>
                                  <p:childTnLst>
                                    <p:set>
                                      <p:cBhvr>
                                        <p:cTn id="103" dur="1" fill="hold">
                                          <p:stCondLst>
                                            <p:cond delay="0"/>
                                          </p:stCondLst>
                                        </p:cTn>
                                        <p:tgtEl>
                                          <p:spTgt spid="10">
                                            <p:txEl>
                                              <p:pRg st="25" end="25"/>
                                            </p:txEl>
                                          </p:spTgt>
                                        </p:tgtEl>
                                        <p:attrNameLst>
                                          <p:attrName>style.visibility</p:attrName>
                                        </p:attrNameLst>
                                      </p:cBhvr>
                                      <p:to>
                                        <p:strVal val="visible"/>
                                      </p:to>
                                    </p:set>
                                    <p:animEffect transition="in" filter="fade">
                                      <p:cBhvr>
                                        <p:cTn id="104" dur="500"/>
                                        <p:tgtEl>
                                          <p:spTgt spid="10">
                                            <p:txEl>
                                              <p:pRg st="25" end="25"/>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10">
                                            <p:txEl>
                                              <p:pRg st="26" end="26"/>
                                            </p:txEl>
                                          </p:spTgt>
                                        </p:tgtEl>
                                        <p:attrNameLst>
                                          <p:attrName>style.visibility</p:attrName>
                                        </p:attrNameLst>
                                      </p:cBhvr>
                                      <p:to>
                                        <p:strVal val="visible"/>
                                      </p:to>
                                    </p:set>
                                    <p:animEffect transition="in" filter="fade">
                                      <p:cBhvr>
                                        <p:cTn id="109" dur="500"/>
                                        <p:tgtEl>
                                          <p:spTgt spid="10">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Mechanisms: Send</a:t>
            </a:r>
          </a:p>
        </p:txBody>
      </p:sp>
      <p:sp>
        <p:nvSpPr>
          <p:cNvPr id="7" name="Content Placeholder 1"/>
          <p:cNvSpPr txBox="1">
            <a:spLocks/>
          </p:cNvSpPr>
          <p:nvPr/>
        </p:nvSpPr>
        <p:spPr>
          <a:xfrm>
            <a:off x="304800" y="1143000"/>
            <a:ext cx="74676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Locks, Semaphores,</a:t>
            </a:r>
            <a:r>
              <a:rPr kumimoji="0" lang="en-US" sz="2400" b="1" i="0" u="none" strike="noStrike" kern="1200" cap="none" spc="0" normalizeH="0" noProof="0" dirty="0">
                <a:ln>
                  <a:noFill/>
                </a:ln>
                <a:solidFill>
                  <a:srgbClr val="BE442C"/>
                </a:solidFill>
                <a:effectLst/>
                <a:uLnTx/>
                <a:uFillTx/>
                <a:latin typeface="Arial Narrow" panose="020B0606020202030204" pitchFamily="34" charset="0"/>
                <a:ea typeface="+mn-ea"/>
                <a:cs typeface="Arial" panose="020B0604020202020204" pitchFamily="34" charset="0"/>
              </a:rPr>
              <a:t> etc. ?</a:t>
            </a:r>
            <a:endPar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endParaRPr>
          </a:p>
        </p:txBody>
      </p:sp>
      <p:sp>
        <p:nvSpPr>
          <p:cNvPr id="9" name="Content Placeholder 1"/>
          <p:cNvSpPr txBox="1">
            <a:spLocks/>
          </p:cNvSpPr>
          <p:nvPr/>
        </p:nvSpPr>
        <p:spPr>
          <a:xfrm>
            <a:off x="304799" y="1828800"/>
            <a:ext cx="7924801" cy="3962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sz="2400" i="0" u="none" strike="noStrike" kern="1200" cap="none" spc="0" normalizeH="0" baseline="0" noProof="0" dirty="0">
                <a:ln>
                  <a:noFill/>
                </a:ln>
                <a:solidFill>
                  <a:schemeClr val="bg1"/>
                </a:solidFill>
                <a:effectLst/>
                <a:uLnTx/>
                <a:uFillTx/>
                <a:latin typeface="Bahnschrift" panose="020B0502040204020203" pitchFamily="34" charset="0"/>
              </a:rPr>
              <a:t>Message sending</a:t>
            </a:r>
            <a:r>
              <a:rPr kumimoji="0" lang="en-US" sz="2400" i="0" u="none" strike="noStrike" kern="1200" cap="none" spc="0" normalizeH="0" noProof="0" dirty="0">
                <a:ln>
                  <a:noFill/>
                </a:ln>
                <a:solidFill>
                  <a:schemeClr val="bg1"/>
                </a:solidFill>
                <a:effectLst/>
                <a:uLnTx/>
                <a:uFillTx/>
                <a:latin typeface="Bahnschrift" panose="020B0502040204020203" pitchFamily="34" charset="0"/>
              </a:rPr>
              <a:t> is </a:t>
            </a:r>
            <a:r>
              <a:rPr kumimoji="0" lang="en-US" sz="2400" i="1" u="none" strike="noStrike" kern="1200" cap="none" spc="0" normalizeH="0" noProof="0" dirty="0">
                <a:ln>
                  <a:noFill/>
                </a:ln>
                <a:solidFill>
                  <a:srgbClr val="C00000"/>
                </a:solidFill>
                <a:effectLst/>
                <a:uLnTx/>
                <a:uFillTx/>
                <a:latin typeface="Bahnschrift" panose="020B0502040204020203" pitchFamily="34" charset="0"/>
              </a:rPr>
              <a:t>asynchronous</a:t>
            </a:r>
            <a:r>
              <a:rPr kumimoji="0" lang="en-US" sz="2400" i="0" u="none" strike="noStrike" kern="1200" cap="none" spc="0" normalizeH="0" noProof="0" dirty="0">
                <a:ln>
                  <a:noFill/>
                </a:ln>
                <a:solidFill>
                  <a:schemeClr val="bg1"/>
                </a:solidFill>
                <a:effectLst/>
                <a:uLnTx/>
                <a:uFillTx/>
                <a:latin typeface="Bahnschrift" panose="020B0502040204020203" pitchFamily="34" charset="0"/>
              </a:rPr>
              <a:t>, and </a:t>
            </a:r>
            <a:r>
              <a:rPr kumimoji="0" lang="en-US" sz="2400" i="0" u="none" strike="noStrike" kern="1200" cap="none" spc="0" normalizeH="0" noProof="0" dirty="0">
                <a:ln>
                  <a:noFill/>
                </a:ln>
                <a:solidFill>
                  <a:srgbClr val="C00000"/>
                </a:solidFill>
                <a:effectLst/>
                <a:uLnTx/>
                <a:uFillTx/>
                <a:latin typeface="Bahnschrift" panose="020B0502040204020203" pitchFamily="34" charset="0"/>
              </a:rPr>
              <a:t>non-blocking</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sz="2400" dirty="0">
                <a:solidFill>
                  <a:schemeClr val="bg1"/>
                </a:solidFill>
                <a:latin typeface="Bahnschrift" panose="020B0502040204020203" pitchFamily="34" charset="0"/>
              </a:rPr>
              <a:t>Asynchronous means one process may send without requiring the other process being ready to receive.  Email is asynchronous; a telephone call is synchronous</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sz="2400" i="0" u="none" strike="noStrike" kern="1200" cap="none" spc="0" normalizeH="0" noProof="0" dirty="0">
                <a:ln>
                  <a:noFill/>
                </a:ln>
                <a:solidFill>
                  <a:schemeClr val="bg1"/>
                </a:solidFill>
                <a:effectLst/>
                <a:uLnTx/>
                <a:uFillTx/>
                <a:latin typeface="Bahnschrift" panose="020B0502040204020203" pitchFamily="34" charset="0"/>
              </a:rPr>
              <a:t>No</a:t>
            </a:r>
            <a:r>
              <a:rPr lang="en-US" sz="2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n blocking means the sender does not wait, or get put on a queue asleep to complete any send</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sz="2400" i="0"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rPr>
              <a:t>A send operation always succeeds</a:t>
            </a:r>
          </a:p>
        </p:txBody>
      </p:sp>
    </p:spTree>
    <p:extLst>
      <p:ext uri="{BB962C8B-B14F-4D97-AF65-F5344CB8AC3E}">
        <p14:creationId xmlns:p14="http://schemas.microsoft.com/office/powerpoint/2010/main" val="339774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Mechanisms: Send</a:t>
            </a:r>
          </a:p>
        </p:txBody>
      </p:sp>
      <p:sp>
        <p:nvSpPr>
          <p:cNvPr id="7" name="Content Placeholder 1"/>
          <p:cNvSpPr txBox="1">
            <a:spLocks/>
          </p:cNvSpPr>
          <p:nvPr/>
        </p:nvSpPr>
        <p:spPr>
          <a:xfrm>
            <a:off x="304800" y="1143000"/>
            <a:ext cx="74676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Locks, Semaphores,</a:t>
            </a:r>
            <a:r>
              <a:rPr kumimoji="0" lang="en-US" sz="2400" b="1" i="0" u="none" strike="noStrike" kern="1200" cap="none" spc="0" normalizeH="0" noProof="0" dirty="0">
                <a:ln>
                  <a:noFill/>
                </a:ln>
                <a:solidFill>
                  <a:srgbClr val="BE442C"/>
                </a:solidFill>
                <a:effectLst/>
                <a:uLnTx/>
                <a:uFillTx/>
                <a:latin typeface="Arial Narrow" panose="020B0606020202030204" pitchFamily="34" charset="0"/>
                <a:ea typeface="+mn-ea"/>
                <a:cs typeface="Arial" panose="020B0604020202020204" pitchFamily="34" charset="0"/>
              </a:rPr>
              <a:t> etc. ?</a:t>
            </a:r>
            <a:endParaRPr kumimoji="0" lang="en-US" sz="24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endParaRPr>
          </a:p>
        </p:txBody>
      </p:sp>
      <p:sp>
        <p:nvSpPr>
          <p:cNvPr id="9" name="Content Placeholder 1"/>
          <p:cNvSpPr txBox="1">
            <a:spLocks/>
          </p:cNvSpPr>
          <p:nvPr/>
        </p:nvSpPr>
        <p:spPr>
          <a:xfrm>
            <a:off x="304799" y="1828800"/>
            <a:ext cx="7620001" cy="434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i="0"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rPr>
              <a:t>A send operation always succeeds and does not block</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If the receiving process is alive, the sent message is guaranteed to be put in the receiving mailbox</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i="0" u="none" strike="noStrike" kern="1200" cap="none" spc="0" normalizeH="0" noProof="0" dirty="0">
                <a:ln>
                  <a:noFill/>
                </a:ln>
                <a:solidFill>
                  <a:schemeClr val="bg1"/>
                </a:solidFill>
                <a:effectLst/>
                <a:uLnTx/>
                <a:uFillTx/>
                <a:latin typeface="Bahnschrift" panose="020B0502040204020203" pitchFamily="34" charset="0"/>
                <a:ea typeface="Cascadia Code" panose="020B0609020000020004" pitchFamily="49" charset="0"/>
                <a:cs typeface="Cascadia Code" panose="020B0609020000020004" pitchFamily="49" charset="0"/>
              </a:rPr>
              <a:t>Mailboxes are unbounded abstractly ( practical system limitation may make this unrealizable )</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This means there is no notion of </a:t>
            </a:r>
            <a:r>
              <a:rPr lang="en-US"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“mailbox full, </a:t>
            </a:r>
            <a:r>
              <a:rPr lang="en-US" i="1" dirty="0" err="1">
                <a:solidFill>
                  <a:srgbClr val="0070C0"/>
                </a:solidFill>
                <a:latin typeface="Bahnschrift" panose="020B0502040204020203" pitchFamily="34" charset="0"/>
                <a:ea typeface="Cascadia Code" panose="020B0609020000020004" pitchFamily="49" charset="0"/>
                <a:cs typeface="Cascadia Code" panose="020B0609020000020004" pitchFamily="49" charset="0"/>
              </a:rPr>
              <a:t>msg</a:t>
            </a:r>
            <a:r>
              <a:rPr lang="en-US"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not sent”, </a:t>
            </a: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or </a:t>
            </a:r>
            <a:r>
              <a:rPr lang="en-US"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“mailbox full so you sit and wait until there is room for the send”</a:t>
            </a:r>
            <a:endParaRPr kumimoji="0" lang="en-US" i="1" u="none" strike="noStrike" kern="1200" cap="none" spc="0" normalizeH="0" noProof="0" dirty="0">
              <a:ln>
                <a:noFill/>
              </a:ln>
              <a:solidFill>
                <a:srgbClr val="0070C0"/>
              </a:solidFill>
              <a:effectLst/>
              <a:uLnTx/>
              <a:uFillTx/>
              <a:latin typeface="Bahnschrift" panose="020B0502040204020203" pitchFamily="34" charset="0"/>
              <a:ea typeface="Cascadia Code" panose="020B0609020000020004" pitchFamily="49" charset="0"/>
              <a:cs typeface="Cascadia Code" panose="020B0609020000020004" pitchFamily="49" charset="0"/>
            </a:endParaRP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Even if a process tries to send a message to another process that does not exist, the send appears successful to the sender</a:t>
            </a:r>
            <a:endParaRPr kumimoji="0" lang="en-US" i="0" u="none" strike="noStrike" kern="1200" cap="none" spc="0" normalizeH="0" noProof="0" dirty="0">
              <a:ln>
                <a:noFill/>
              </a:ln>
              <a:solidFill>
                <a:schemeClr val="bg1"/>
              </a:solidFill>
              <a:effectLst/>
              <a:uLnTx/>
              <a:uFillTx/>
              <a:latin typeface="Bahnschrift" panose="020B0502040204020203" pitchFamily="34" charset="0"/>
            </a:endParaRPr>
          </a:p>
        </p:txBody>
      </p:sp>
    </p:spTree>
    <p:extLst>
      <p:ext uri="{BB962C8B-B14F-4D97-AF65-F5344CB8AC3E}">
        <p14:creationId xmlns:p14="http://schemas.microsoft.com/office/powerpoint/2010/main" val="139729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Mechanisms: Receive</a:t>
            </a:r>
          </a:p>
        </p:txBody>
      </p:sp>
      <p:sp>
        <p:nvSpPr>
          <p:cNvPr id="9" name="Content Placeholder 1"/>
          <p:cNvSpPr txBox="1">
            <a:spLocks/>
          </p:cNvSpPr>
          <p:nvPr/>
        </p:nvSpPr>
        <p:spPr>
          <a:xfrm>
            <a:off x="304799" y="1371600"/>
            <a:ext cx="7924801"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i="0" u="none" strike="noStrike" kern="1200" cap="none" spc="0" normalizeH="0" baseline="0" noProof="0" dirty="0">
                <a:ln>
                  <a:noFill/>
                </a:ln>
                <a:solidFill>
                  <a:schemeClr val="bg1"/>
                </a:solidFill>
                <a:effectLst/>
                <a:uLnTx/>
                <a:uFillTx/>
                <a:latin typeface="Bahnschrift" panose="020B0502040204020203" pitchFamily="34" charset="0"/>
              </a:rPr>
              <a:t>Message receiving </a:t>
            </a:r>
            <a:r>
              <a:rPr kumimoji="0" lang="en-US" i="1" u="none" strike="noStrike" kern="1200" cap="none" spc="0" normalizeH="0" baseline="0" noProof="0" dirty="0">
                <a:ln>
                  <a:noFill/>
                </a:ln>
                <a:solidFill>
                  <a:srgbClr val="C00000"/>
                </a:solidFill>
                <a:effectLst/>
                <a:uLnTx/>
                <a:uFillTx/>
                <a:latin typeface="Bahnschrift" panose="020B0502040204020203" pitchFamily="34" charset="0"/>
              </a:rPr>
              <a:t>can be blocking</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noProof="0" dirty="0">
                <a:solidFill>
                  <a:schemeClr val="bg1"/>
                </a:solidFill>
                <a:latin typeface="Bahnschrift" panose="020B0502040204020203" pitchFamily="34" charset="0"/>
              </a:rPr>
              <a:t>The receiving process decides if, when, and how to accept messages ( how to </a:t>
            </a:r>
            <a:r>
              <a:rPr lang="en-US" noProof="0" dirty="0">
                <a:solidFill>
                  <a:srgbClr val="C00000"/>
                </a:solidFill>
                <a:latin typeface="Bahnschrift" panose="020B0502040204020203" pitchFamily="34" charset="0"/>
              </a:rPr>
              <a:t>process</a:t>
            </a:r>
            <a:r>
              <a:rPr lang="en-US" noProof="0" dirty="0">
                <a:solidFill>
                  <a:schemeClr val="bg1"/>
                </a:solidFill>
                <a:latin typeface="Bahnschrift" panose="020B0502040204020203" pitchFamily="34" charset="0"/>
              </a:rPr>
              <a:t> messages… when sent a message is always put into the mailbox of the receiver ) </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u="none" strike="noStrike" kern="1200" cap="none" spc="0" normalizeH="0" dirty="0">
                <a:ln>
                  <a:noFill/>
                </a:ln>
                <a:solidFill>
                  <a:schemeClr val="bg1"/>
                </a:solidFill>
                <a:effectLst/>
                <a:uLnTx/>
                <a:uFillTx/>
                <a:latin typeface="Bahnschrift" panose="020B0502040204020203" pitchFamily="34" charset="0"/>
              </a:rPr>
              <a:t>Default behavior on receiving a message is to enter a receive block and look for the first message that matches one or a collection of patterns.</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lang="en-US" noProof="0" dirty="0">
                <a:solidFill>
                  <a:schemeClr val="bg1"/>
                </a:solidFill>
                <a:latin typeface="Bahnschrift" panose="020B0502040204020203" pitchFamily="34" charset="0"/>
              </a:rPr>
              <a:t>If no match is found, the receiving process sleeps until another message arrives</a:t>
            </a:r>
          </a:p>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u="none" strike="noStrike" kern="1200" cap="none" spc="0" normalizeH="0" dirty="0">
                <a:ln>
                  <a:noFill/>
                </a:ln>
                <a:solidFill>
                  <a:schemeClr val="bg1"/>
                </a:solidFill>
                <a:effectLst/>
                <a:uLnTx/>
                <a:uFillTx/>
                <a:latin typeface="Bahnschrift" panose="020B0502040204020203" pitchFamily="34" charset="0"/>
              </a:rPr>
              <a:t>So receiving </a:t>
            </a:r>
            <a:r>
              <a:rPr kumimoji="0" lang="en-US" i="1" u="none" strike="noStrike" kern="1200" cap="none" spc="0" normalizeH="0" dirty="0">
                <a:ln>
                  <a:noFill/>
                </a:ln>
                <a:solidFill>
                  <a:srgbClr val="C00000"/>
                </a:solidFill>
                <a:effectLst/>
                <a:uLnTx/>
                <a:uFillTx/>
                <a:latin typeface="Bahnschrift" panose="020B0502040204020203" pitchFamily="34" charset="0"/>
              </a:rPr>
              <a:t>can</a:t>
            </a:r>
            <a:r>
              <a:rPr kumimoji="0" lang="en-US" u="none" strike="noStrike" kern="1200" cap="none" spc="0" normalizeH="0" dirty="0">
                <a:ln>
                  <a:noFill/>
                </a:ln>
                <a:solidFill>
                  <a:schemeClr val="bg1"/>
                </a:solidFill>
                <a:effectLst/>
                <a:uLnTx/>
                <a:uFillTx/>
                <a:latin typeface="Bahnschrift" panose="020B0502040204020203" pitchFamily="34" charset="0"/>
              </a:rPr>
              <a:t> block a process until some circumstances it wants happen</a:t>
            </a:r>
            <a:endParaRPr kumimoji="0" lang="en-US" u="none" strike="noStrike" kern="1200" cap="none" spc="0" normalizeH="0" noProof="0" dirty="0">
              <a:ln>
                <a:noFill/>
              </a:ln>
              <a:solidFill>
                <a:schemeClr val="bg1"/>
              </a:solidFill>
              <a:effectLst/>
              <a:uLnTx/>
              <a:uFillTx/>
              <a:latin typeface="Bahnschrift" panose="020B0502040204020203" pitchFamily="34" charset="0"/>
            </a:endParaRPr>
          </a:p>
        </p:txBody>
      </p:sp>
    </p:spTree>
    <p:extLst>
      <p:ext uri="{BB962C8B-B14F-4D97-AF65-F5344CB8AC3E}">
        <p14:creationId xmlns:p14="http://schemas.microsoft.com/office/powerpoint/2010/main" val="387083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Mechanisms: Selective Receive</a:t>
            </a:r>
          </a:p>
        </p:txBody>
      </p:sp>
      <p:sp>
        <p:nvSpPr>
          <p:cNvPr id="9" name="Content Placeholder 1"/>
          <p:cNvSpPr txBox="1">
            <a:spLocks/>
          </p:cNvSpPr>
          <p:nvPr/>
        </p:nvSpPr>
        <p:spPr>
          <a:xfrm>
            <a:off x="304799" y="1219201"/>
            <a:ext cx="7924801" cy="533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i="0" u="none" strike="noStrike" kern="1200" cap="none" spc="0" normalizeH="0" baseline="0" noProof="0" dirty="0">
                <a:ln>
                  <a:noFill/>
                </a:ln>
                <a:solidFill>
                  <a:schemeClr val="bg1"/>
                </a:solidFill>
                <a:effectLst/>
                <a:uLnTx/>
                <a:uFillTx/>
                <a:latin typeface="Bahnschrift" panose="020B0502040204020203" pitchFamily="34" charset="0"/>
              </a:rPr>
              <a:t>Message receiving </a:t>
            </a:r>
            <a:r>
              <a:rPr kumimoji="0" lang="en-US" u="none" strike="noStrike" kern="1200" cap="none" spc="0" normalizeH="0" baseline="0" noProof="0" dirty="0">
                <a:ln>
                  <a:noFill/>
                </a:ln>
                <a:solidFill>
                  <a:schemeClr val="bg1"/>
                </a:solidFill>
                <a:effectLst/>
                <a:uLnTx/>
                <a:uFillTx/>
                <a:latin typeface="Bahnschrift" panose="020B0502040204020203" pitchFamily="34" charset="0"/>
              </a:rPr>
              <a:t>is </a:t>
            </a:r>
            <a:r>
              <a:rPr kumimoji="0" lang="en-US" i="1" u="none" strike="noStrike" kern="1200" cap="none" spc="0" normalizeH="0" baseline="0" noProof="0" dirty="0">
                <a:ln>
                  <a:noFill/>
                </a:ln>
                <a:solidFill>
                  <a:srgbClr val="C00000"/>
                </a:solidFill>
                <a:effectLst/>
                <a:uLnTx/>
                <a:uFillTx/>
                <a:latin typeface="Bahnschrift" panose="020B0502040204020203" pitchFamily="34" charset="0"/>
              </a:rPr>
              <a:t>selective</a:t>
            </a:r>
          </a:p>
        </p:txBody>
      </p:sp>
      <p:sp>
        <p:nvSpPr>
          <p:cNvPr id="5" name="Content Placeholder 1"/>
          <p:cNvSpPr txBox="1">
            <a:spLocks/>
          </p:cNvSpPr>
          <p:nvPr/>
        </p:nvSpPr>
        <p:spPr>
          <a:xfrm>
            <a:off x="533400" y="1905000"/>
            <a:ext cx="7327478" cy="1828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msg_type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Handle message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after 1000 -&gt;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Timeout case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p>
        </p:txBody>
      </p:sp>
      <p:sp>
        <p:nvSpPr>
          <p:cNvPr id="7" name="Content Placeholder 1"/>
          <p:cNvSpPr txBox="1">
            <a:spLocks/>
          </p:cNvSpPr>
          <p:nvPr/>
        </p:nvSpPr>
        <p:spPr>
          <a:xfrm>
            <a:off x="304799" y="3886201"/>
            <a:ext cx="7924801" cy="2133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marR="0" lvl="0" indent="-182880" algn="l" defTabSz="457200" rtl="0" eaLnBrk="1" fontAlgn="auto" latinLnBrk="0" hangingPunct="1">
              <a:lnSpc>
                <a:spcPct val="100000"/>
              </a:lnSpc>
              <a:spcBef>
                <a:spcPts val="0"/>
              </a:spcBef>
              <a:spcAft>
                <a:spcPts val="1800"/>
              </a:spcAft>
              <a:buClrTx/>
              <a:buSzPct val="80000"/>
              <a:buFont typeface="Arial" panose="020B0604020202020204" pitchFamily="34" charset="0"/>
              <a:buChar char="•"/>
              <a:tabLst/>
              <a:defRPr/>
            </a:pPr>
            <a:r>
              <a:rPr kumimoji="0" lang="en-US" sz="1800" i="0" u="none" strike="noStrike" kern="1200" cap="none" spc="0" normalizeH="0" baseline="0" noProof="0" dirty="0">
                <a:ln>
                  <a:noFill/>
                </a:ln>
                <a:solidFill>
                  <a:schemeClr val="bg1"/>
                </a:solidFill>
                <a:effectLst/>
                <a:uLnTx/>
                <a:uFillTx/>
                <a:latin typeface="Bahnschrift" panose="020B0502040204020203" pitchFamily="34" charset="0"/>
              </a:rPr>
              <a:t>In this way, a process can prevent itself</a:t>
            </a:r>
            <a:r>
              <a:rPr kumimoji="0" lang="en-US" sz="1800" i="0" u="none" strike="noStrike" kern="1200" cap="none" spc="0" normalizeH="0" noProof="0" dirty="0">
                <a:ln>
                  <a:noFill/>
                </a:ln>
                <a:solidFill>
                  <a:schemeClr val="bg1"/>
                </a:solidFill>
                <a:effectLst/>
                <a:uLnTx/>
                <a:uFillTx/>
                <a:latin typeface="Bahnschrift" panose="020B0502040204020203" pitchFamily="34" charset="0"/>
              </a:rPr>
              <a:t> from being blocked indefinitely waiting on some message arrival that may never happen</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Messages sent from one process to another are guaranteed to arrive in the order they were sent, which helps in synchronization between sender and receiver. However, this guarantee only applies between the same sender and receiver pair, not across different senders.</a:t>
            </a:r>
            <a:endParaRPr kumimoji="0" lang="en-US" sz="1800" u="none" strike="noStrike" kern="1200" cap="none" spc="0" normalizeH="0" baseline="0" noProof="0" dirty="0">
              <a:ln>
                <a:noFill/>
              </a:ln>
              <a:solidFill>
                <a:schemeClr val="bg1"/>
              </a:solidFill>
              <a:effectLst/>
              <a:uLnTx/>
              <a:uFillTx/>
              <a:latin typeface="Bahnschrift" panose="020B0502040204020203" pitchFamily="34" charset="0"/>
            </a:endParaRPr>
          </a:p>
        </p:txBody>
      </p:sp>
    </p:spTree>
    <p:extLst>
      <p:ext uri="{BB962C8B-B14F-4D97-AF65-F5344CB8AC3E}">
        <p14:creationId xmlns:p14="http://schemas.microsoft.com/office/powerpoint/2010/main" val="135189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Mechanisms: Ordering</a:t>
            </a:r>
          </a:p>
        </p:txBody>
      </p:sp>
      <p:sp>
        <p:nvSpPr>
          <p:cNvPr id="7" name="Content Placeholder 1"/>
          <p:cNvSpPr txBox="1">
            <a:spLocks/>
          </p:cNvSpPr>
          <p:nvPr/>
        </p:nvSpPr>
        <p:spPr>
          <a:xfrm>
            <a:off x="304801" y="1295400"/>
            <a:ext cx="7772400" cy="4800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Messages sent from one process to another are guaranteed to arrive in the order they were sent, which helps in synchronization between sender and receiver. </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This guarantee only applies between the same sender and receiver pair, not across different senders.</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Consider</a:t>
            </a:r>
            <a:r>
              <a:rPr kumimoji="0" lang="en-US" sz="1800" u="none" strike="noStrike" kern="1200" cap="none" spc="0" normalizeH="0" baseline="0" noProof="0" dirty="0">
                <a:ln>
                  <a:noFill/>
                </a:ln>
                <a:solidFill>
                  <a:schemeClr val="bg1"/>
                </a:solidFill>
                <a:effectLst/>
                <a:uLnTx/>
                <a:uFillTx/>
                <a:latin typeface="Bahnschrift" panose="020B0502040204020203" pitchFamily="34" charset="0"/>
              </a:rPr>
              <a:t> different senders</a:t>
            </a:r>
            <a:r>
              <a:rPr kumimoji="0" lang="en-US" sz="1800" u="none" strike="noStrike" kern="1200" cap="none" spc="0" normalizeH="0" noProof="0" dirty="0">
                <a:ln>
                  <a:noFill/>
                </a:ln>
                <a:solidFill>
                  <a:schemeClr val="bg1"/>
                </a:solidFill>
                <a:effectLst/>
                <a:uLnTx/>
                <a:uFillTx/>
                <a:latin typeface="Bahnschrift" panose="020B0502040204020203" pitchFamily="34" charset="0"/>
              </a:rPr>
              <a:t> sending to one receiver (S1, S2, R)</a:t>
            </a:r>
          </a:p>
          <a:p>
            <a:pPr marL="274320" lvl="0" indent="-182880">
              <a:spcBef>
                <a:spcPts val="0"/>
              </a:spcBef>
              <a:spcAft>
                <a:spcPts val="1800"/>
              </a:spcAft>
              <a:buClrTx/>
              <a:buFont typeface="Arial" panose="020B0604020202020204" pitchFamily="34" charset="0"/>
              <a:buChar char="•"/>
            </a:pPr>
            <a:r>
              <a:rPr lang="en-US" sz="1800" baseline="0" dirty="0">
                <a:solidFill>
                  <a:srgbClr val="C00000"/>
                </a:solidFill>
                <a:latin typeface="Bahnschrift" panose="020B0502040204020203" pitchFamily="34" charset="0"/>
              </a:rPr>
              <a:t>S1</a:t>
            </a:r>
            <a:r>
              <a:rPr lang="en-US" sz="1800" baseline="0" dirty="0">
                <a:solidFill>
                  <a:schemeClr val="bg1"/>
                </a:solidFill>
                <a:latin typeface="Bahnschrift" panose="020B0502040204020203" pitchFamily="34" charset="0"/>
              </a:rPr>
              <a:t> sends </a:t>
            </a:r>
            <a:r>
              <a:rPr lang="en-US" sz="1800" baseline="0" dirty="0">
                <a:solidFill>
                  <a:srgbClr val="C00000"/>
                </a:solidFill>
                <a:latin typeface="Bahnschrift" panose="020B0502040204020203" pitchFamily="34" charset="0"/>
              </a:rPr>
              <a:t>M1</a:t>
            </a:r>
            <a:r>
              <a:rPr lang="en-US" sz="1800" baseline="0" dirty="0">
                <a:solidFill>
                  <a:schemeClr val="bg1"/>
                </a:solidFill>
                <a:latin typeface="Bahnschrift" panose="020B0502040204020203" pitchFamily="34" charset="0"/>
              </a:rPr>
              <a:t> and then </a:t>
            </a:r>
            <a:r>
              <a:rPr lang="en-US" sz="1800" baseline="0" dirty="0">
                <a:solidFill>
                  <a:srgbClr val="C00000"/>
                </a:solidFill>
                <a:latin typeface="Bahnschrift" panose="020B0502040204020203" pitchFamily="34" charset="0"/>
              </a:rPr>
              <a:t>M2</a:t>
            </a:r>
            <a:r>
              <a:rPr lang="en-US" sz="1800" baseline="0" dirty="0">
                <a:solidFill>
                  <a:schemeClr val="bg1"/>
                </a:solidFill>
                <a:latin typeface="Bahnschrift" panose="020B0502040204020203" pitchFamily="34" charset="0"/>
              </a:rPr>
              <a:t> to </a:t>
            </a:r>
            <a:r>
              <a:rPr lang="en-US" sz="1800" baseline="0" dirty="0">
                <a:solidFill>
                  <a:srgbClr val="C00000"/>
                </a:solidFill>
                <a:latin typeface="Bahnschrift" panose="020B0502040204020203" pitchFamily="34" charset="0"/>
              </a:rPr>
              <a:t>R </a:t>
            </a:r>
            <a:r>
              <a:rPr lang="en-US" sz="1800" baseline="0" dirty="0">
                <a:solidFill>
                  <a:schemeClr val="bg1"/>
                </a:solidFill>
                <a:latin typeface="Bahnschrift" panose="020B0502040204020203" pitchFamily="34" charset="0"/>
              </a:rPr>
              <a:t>… </a:t>
            </a:r>
            <a:r>
              <a:rPr lang="en-US" sz="1800" baseline="0" dirty="0">
                <a:solidFill>
                  <a:srgbClr val="C00000"/>
                </a:solidFill>
                <a:latin typeface="Bahnschrift" panose="020B0502040204020203" pitchFamily="34" charset="0"/>
              </a:rPr>
              <a:t>R</a:t>
            </a:r>
            <a:r>
              <a:rPr lang="en-US" sz="1800" baseline="0" dirty="0">
                <a:solidFill>
                  <a:schemeClr val="bg1"/>
                </a:solidFill>
                <a:latin typeface="Bahnschrift" panose="020B0502040204020203" pitchFamily="34" charset="0"/>
              </a:rPr>
              <a:t> will see </a:t>
            </a:r>
            <a:r>
              <a:rPr lang="en-US" sz="1800" baseline="0" dirty="0">
                <a:solidFill>
                  <a:srgbClr val="C00000"/>
                </a:solidFill>
                <a:latin typeface="Bahnschrift" panose="020B0502040204020203" pitchFamily="34" charset="0"/>
              </a:rPr>
              <a:t>M1</a:t>
            </a:r>
            <a:r>
              <a:rPr lang="en-US" sz="1800" baseline="0" dirty="0">
                <a:solidFill>
                  <a:schemeClr val="bg1"/>
                </a:solidFill>
                <a:latin typeface="Bahnschrift" panose="020B0502040204020203" pitchFamily="34" charset="0"/>
              </a:rPr>
              <a:t> in the mailbox queue before </a:t>
            </a:r>
            <a:r>
              <a:rPr lang="en-US" sz="1800" baseline="0" dirty="0">
                <a:solidFill>
                  <a:srgbClr val="C00000"/>
                </a:solidFill>
                <a:latin typeface="Bahnschrift" panose="020B0502040204020203" pitchFamily="34" charset="0"/>
              </a:rPr>
              <a:t>M2</a:t>
            </a:r>
            <a:r>
              <a:rPr lang="en-US" sz="1800" baseline="0" dirty="0">
                <a:solidFill>
                  <a:schemeClr val="bg1"/>
                </a:solidFill>
                <a:latin typeface="Bahnschrift" panose="020B0502040204020203" pitchFamily="34" charset="0"/>
              </a:rPr>
              <a:t>,</a:t>
            </a:r>
            <a:r>
              <a:rPr lang="en-US" sz="1800" dirty="0">
                <a:solidFill>
                  <a:schemeClr val="bg1"/>
                </a:solidFill>
                <a:latin typeface="Bahnschrift" panose="020B0502040204020203" pitchFamily="34" charset="0"/>
              </a:rPr>
              <a:t> always (in any execution)</a:t>
            </a:r>
          </a:p>
          <a:p>
            <a:pPr marL="274320" lvl="0" indent="-182880">
              <a:spcBef>
                <a:spcPts val="0"/>
              </a:spcBef>
              <a:spcAft>
                <a:spcPts val="1800"/>
              </a:spcAft>
              <a:buClrTx/>
              <a:buFont typeface="Arial" panose="020B0604020202020204" pitchFamily="34" charset="0"/>
              <a:buChar char="•"/>
            </a:pPr>
            <a:r>
              <a:rPr kumimoji="0" lang="en-US" sz="1800" u="none" strike="noStrike" kern="1200" cap="none" spc="0" normalizeH="0" baseline="0" noProof="0" dirty="0">
                <a:ln>
                  <a:noFill/>
                </a:ln>
                <a:solidFill>
                  <a:schemeClr val="bg1"/>
                </a:solidFill>
                <a:effectLst/>
                <a:uLnTx/>
                <a:uFillTx/>
                <a:latin typeface="Bahnschrift" panose="020B0502040204020203" pitchFamily="34" charset="0"/>
              </a:rPr>
              <a:t>This means</a:t>
            </a:r>
            <a:r>
              <a:rPr kumimoji="0" lang="en-US" sz="1800" u="none" strike="noStrike" kern="1200" cap="none" spc="0" normalizeH="0" noProof="0" dirty="0">
                <a:ln>
                  <a:noFill/>
                </a:ln>
                <a:solidFill>
                  <a:schemeClr val="bg1"/>
                </a:solidFill>
                <a:effectLst/>
                <a:uLnTx/>
                <a:uFillTx/>
                <a:latin typeface="Bahnschrift" panose="020B0502040204020203" pitchFamily="34" charset="0"/>
              </a:rPr>
              <a:t> </a:t>
            </a:r>
            <a:r>
              <a:rPr lang="en-US" sz="1800" dirty="0">
                <a:solidFill>
                  <a:schemeClr val="bg1"/>
                </a:solidFill>
                <a:latin typeface="Bahnschrift" panose="020B0502040204020203" pitchFamily="34" charset="0"/>
              </a:rPr>
              <a:t>time progress/</a:t>
            </a:r>
            <a:r>
              <a:rPr kumimoji="0" lang="en-US" sz="1800" u="none" strike="noStrike" kern="1200" cap="none" spc="0" normalizeH="0" noProof="0" dirty="0">
                <a:ln>
                  <a:noFill/>
                </a:ln>
                <a:solidFill>
                  <a:schemeClr val="bg1"/>
                </a:solidFill>
                <a:effectLst/>
                <a:uLnTx/>
                <a:uFillTx/>
                <a:latin typeface="Bahnschrift" panose="020B0502040204020203" pitchFamily="34" charset="0"/>
              </a:rPr>
              <a:t>causality holds in the execution of </a:t>
            </a:r>
            <a:r>
              <a:rPr kumimoji="0" lang="en-US" sz="1800" u="none" strike="noStrike" kern="1200" cap="none" spc="0" normalizeH="0" noProof="0" dirty="0">
                <a:ln>
                  <a:noFill/>
                </a:ln>
                <a:solidFill>
                  <a:srgbClr val="C00000"/>
                </a:solidFill>
                <a:effectLst/>
                <a:uLnTx/>
                <a:uFillTx/>
                <a:latin typeface="Bahnschrift" panose="020B0502040204020203" pitchFamily="34" charset="0"/>
              </a:rPr>
              <a:t>S1</a:t>
            </a:r>
            <a:r>
              <a:rPr kumimoji="0" lang="en-US" sz="1800" u="none" strike="noStrike" kern="1200" cap="none" spc="0" normalizeH="0" noProof="0" dirty="0">
                <a:ln>
                  <a:noFill/>
                </a:ln>
                <a:solidFill>
                  <a:schemeClr val="bg1"/>
                </a:solidFill>
                <a:effectLst/>
                <a:uLnTx/>
                <a:uFillTx/>
                <a:latin typeface="Bahnschrift" panose="020B0502040204020203" pitchFamily="34" charset="0"/>
              </a:rPr>
              <a:t> (and every process)</a:t>
            </a:r>
          </a:p>
          <a:p>
            <a:pPr marL="274320" lvl="0" indent="-182880">
              <a:spcBef>
                <a:spcPts val="0"/>
              </a:spcBef>
              <a:spcAft>
                <a:spcPts val="1800"/>
              </a:spcAft>
              <a:buClrTx/>
              <a:buFont typeface="Arial" panose="020B0604020202020204" pitchFamily="34" charset="0"/>
              <a:buChar char="•"/>
            </a:pPr>
            <a:r>
              <a:rPr kumimoji="0" lang="en-US" sz="1800" u="none" strike="noStrike" kern="1200" cap="none" spc="0" normalizeH="0" baseline="0" noProof="0" dirty="0">
                <a:ln>
                  <a:noFill/>
                </a:ln>
                <a:solidFill>
                  <a:schemeClr val="bg1"/>
                </a:solidFill>
                <a:effectLst/>
                <a:uLnTx/>
                <a:uFillTx/>
                <a:latin typeface="Bahnschrift" panose="020B0502040204020203" pitchFamily="34" charset="0"/>
              </a:rPr>
              <a:t>However, is </a:t>
            </a:r>
            <a:r>
              <a:rPr kumimoji="0" lang="en-US" sz="1800" u="none" strike="noStrike" kern="1200" cap="none" spc="0" normalizeH="0" baseline="0" noProof="0" dirty="0">
                <a:ln>
                  <a:noFill/>
                </a:ln>
                <a:solidFill>
                  <a:srgbClr val="C00000"/>
                </a:solidFill>
                <a:effectLst/>
                <a:uLnTx/>
                <a:uFillTx/>
                <a:latin typeface="Bahnschrift" panose="020B0502040204020203" pitchFamily="34" charset="0"/>
              </a:rPr>
              <a:t>S1</a:t>
            </a:r>
            <a:r>
              <a:rPr kumimoji="0" lang="en-US" sz="1800" u="none" strike="noStrike" kern="1200" cap="none" spc="0" normalizeH="0" baseline="0" noProof="0" dirty="0">
                <a:ln>
                  <a:noFill/>
                </a:ln>
                <a:solidFill>
                  <a:schemeClr val="bg1"/>
                </a:solidFill>
                <a:effectLst/>
                <a:uLnTx/>
                <a:uFillTx/>
                <a:latin typeface="Bahnschrift" panose="020B0502040204020203" pitchFamily="34" charset="0"/>
              </a:rPr>
              <a:t> sends</a:t>
            </a:r>
            <a:r>
              <a:rPr kumimoji="0" lang="en-US" sz="1800" u="none" strike="noStrike" kern="1200" cap="none" spc="0" normalizeH="0" noProof="0" dirty="0">
                <a:ln>
                  <a:noFill/>
                </a:ln>
                <a:solidFill>
                  <a:schemeClr val="bg1"/>
                </a:solidFill>
                <a:effectLst/>
                <a:uLnTx/>
                <a:uFillTx/>
                <a:latin typeface="Bahnschrift" panose="020B0502040204020203" pitchFamily="34" charset="0"/>
              </a:rPr>
              <a:t> </a:t>
            </a:r>
            <a:r>
              <a:rPr kumimoji="0" lang="en-US" sz="1800" u="none" strike="noStrike" kern="1200" cap="none" spc="0" normalizeH="0" noProof="0" dirty="0" err="1">
                <a:ln>
                  <a:noFill/>
                </a:ln>
                <a:solidFill>
                  <a:srgbClr val="C00000"/>
                </a:solidFill>
                <a:effectLst/>
                <a:uLnTx/>
                <a:uFillTx/>
                <a:latin typeface="Bahnschrift" panose="020B0502040204020203" pitchFamily="34" charset="0"/>
              </a:rPr>
              <a:t>MMa</a:t>
            </a:r>
            <a:r>
              <a:rPr kumimoji="0" lang="en-US" sz="1800" u="none" strike="noStrike" kern="1200" cap="none" spc="0" normalizeH="0" noProof="0" dirty="0">
                <a:ln>
                  <a:noFill/>
                </a:ln>
                <a:solidFill>
                  <a:schemeClr val="bg1"/>
                </a:solidFill>
                <a:effectLst/>
                <a:uLnTx/>
                <a:uFillTx/>
                <a:latin typeface="Bahnschrift" panose="020B0502040204020203" pitchFamily="34" charset="0"/>
              </a:rPr>
              <a:t> to R, and S2 sends </a:t>
            </a:r>
            <a:r>
              <a:rPr kumimoji="0" lang="en-US" sz="1800" u="none" strike="noStrike" kern="1200" cap="none" spc="0" normalizeH="0" noProof="0" dirty="0" err="1">
                <a:ln>
                  <a:noFill/>
                </a:ln>
                <a:solidFill>
                  <a:srgbClr val="C00000"/>
                </a:solidFill>
                <a:effectLst/>
                <a:uLnTx/>
                <a:uFillTx/>
                <a:latin typeface="Bahnschrift" panose="020B0502040204020203" pitchFamily="34" charset="0"/>
              </a:rPr>
              <a:t>MMb</a:t>
            </a:r>
            <a:r>
              <a:rPr kumimoji="0" lang="en-US" sz="1800" u="none" strike="noStrike" kern="1200" cap="none" spc="0" normalizeH="0" noProof="0" dirty="0">
                <a:ln>
                  <a:noFill/>
                </a:ln>
                <a:solidFill>
                  <a:schemeClr val="bg1"/>
                </a:solidFill>
                <a:effectLst/>
                <a:uLnTx/>
                <a:uFillTx/>
                <a:latin typeface="Bahnschrift" panose="020B0502040204020203" pitchFamily="34" charset="0"/>
              </a:rPr>
              <a:t> to </a:t>
            </a:r>
            <a:r>
              <a:rPr kumimoji="0" lang="en-US" sz="1800" u="none" strike="noStrike" kern="1200" cap="none" spc="0" normalizeH="0" noProof="0" dirty="0">
                <a:ln>
                  <a:noFill/>
                </a:ln>
                <a:solidFill>
                  <a:srgbClr val="C00000"/>
                </a:solidFill>
                <a:effectLst/>
                <a:uLnTx/>
                <a:uFillTx/>
                <a:latin typeface="Bahnschrift" panose="020B0502040204020203" pitchFamily="34" charset="0"/>
              </a:rPr>
              <a:t>R</a:t>
            </a:r>
            <a:r>
              <a:rPr kumimoji="0" lang="en-US" sz="1800" u="none" strike="noStrike" kern="1200" cap="none" spc="0" normalizeH="0" noProof="0" dirty="0">
                <a:ln>
                  <a:noFill/>
                </a:ln>
                <a:solidFill>
                  <a:schemeClr val="bg1"/>
                </a:solidFill>
                <a:effectLst/>
                <a:uLnTx/>
                <a:uFillTx/>
                <a:latin typeface="Bahnschrift" panose="020B0502040204020203" pitchFamily="34" charset="0"/>
              </a:rPr>
              <a:t>, we cannot know which of </a:t>
            </a:r>
            <a:r>
              <a:rPr kumimoji="0" lang="en-US" sz="1800" u="none" strike="noStrike" kern="1200" cap="none" spc="0" normalizeH="0" noProof="0" dirty="0" err="1">
                <a:ln>
                  <a:noFill/>
                </a:ln>
                <a:solidFill>
                  <a:srgbClr val="C00000"/>
                </a:solidFill>
                <a:effectLst/>
                <a:uLnTx/>
                <a:uFillTx/>
                <a:latin typeface="Bahnschrift" panose="020B0502040204020203" pitchFamily="34" charset="0"/>
              </a:rPr>
              <a:t>MMa</a:t>
            </a:r>
            <a:r>
              <a:rPr kumimoji="0" lang="en-US" sz="1800" u="none" strike="noStrike" kern="1200" cap="none" spc="0" normalizeH="0" noProof="0" dirty="0">
                <a:ln>
                  <a:noFill/>
                </a:ln>
                <a:solidFill>
                  <a:srgbClr val="C00000"/>
                </a:solidFill>
                <a:effectLst/>
                <a:uLnTx/>
                <a:uFillTx/>
                <a:latin typeface="Bahnschrift" panose="020B0502040204020203" pitchFamily="34" charset="0"/>
              </a:rPr>
              <a:t>/</a:t>
            </a:r>
            <a:r>
              <a:rPr kumimoji="0" lang="en-US" sz="1800" u="none" strike="noStrike" kern="1200" cap="none" spc="0" normalizeH="0" noProof="0" dirty="0" err="1">
                <a:ln>
                  <a:noFill/>
                </a:ln>
                <a:solidFill>
                  <a:srgbClr val="C00000"/>
                </a:solidFill>
                <a:effectLst/>
                <a:uLnTx/>
                <a:uFillTx/>
                <a:latin typeface="Bahnschrift" panose="020B0502040204020203" pitchFamily="34" charset="0"/>
              </a:rPr>
              <a:t>MMb</a:t>
            </a:r>
            <a:r>
              <a:rPr kumimoji="0" lang="en-US" sz="1800" u="none" strike="noStrike" kern="1200" cap="none" spc="0" normalizeH="0" noProof="0" dirty="0">
                <a:ln>
                  <a:noFill/>
                </a:ln>
                <a:solidFill>
                  <a:schemeClr val="bg1"/>
                </a:solidFill>
                <a:effectLst/>
                <a:uLnTx/>
                <a:uFillTx/>
                <a:latin typeface="Bahnschrift" panose="020B0502040204020203" pitchFamily="34" charset="0"/>
              </a:rPr>
              <a:t> will be first in the mailbox of </a:t>
            </a:r>
            <a:r>
              <a:rPr kumimoji="0" lang="en-US" sz="1800" u="none" strike="noStrike" kern="1200" cap="none" spc="0" normalizeH="0" noProof="0" dirty="0">
                <a:ln>
                  <a:noFill/>
                </a:ln>
                <a:solidFill>
                  <a:srgbClr val="C00000"/>
                </a:solidFill>
                <a:effectLst/>
                <a:uLnTx/>
                <a:uFillTx/>
                <a:latin typeface="Bahnschrift" panose="020B0502040204020203" pitchFamily="34" charset="0"/>
              </a:rPr>
              <a:t>R</a:t>
            </a:r>
            <a:endParaRPr kumimoji="0" lang="en-US" sz="1800" u="none" strike="noStrike" kern="1200" cap="none" spc="0" normalizeH="0" baseline="0" noProof="0" dirty="0">
              <a:ln>
                <a:noFill/>
              </a:ln>
              <a:solidFill>
                <a:srgbClr val="C00000"/>
              </a:solidFill>
              <a:effectLst/>
              <a:uLnTx/>
              <a:uFillTx/>
              <a:latin typeface="Bahnschrift" panose="020B0502040204020203" pitchFamily="34" charset="0"/>
            </a:endParaRPr>
          </a:p>
        </p:txBody>
      </p:sp>
    </p:spTree>
    <p:extLst>
      <p:ext uri="{BB962C8B-B14F-4D97-AF65-F5344CB8AC3E}">
        <p14:creationId xmlns:p14="http://schemas.microsoft.com/office/powerpoint/2010/main" val="84809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Race Conditions</a:t>
            </a:r>
          </a:p>
        </p:txBody>
      </p:sp>
      <p:sp>
        <p:nvSpPr>
          <p:cNvPr id="7" name="Content Placeholder 1"/>
          <p:cNvSpPr txBox="1">
            <a:spLocks/>
          </p:cNvSpPr>
          <p:nvPr/>
        </p:nvSpPr>
        <p:spPr>
          <a:xfrm>
            <a:off x="304801" y="1295400"/>
            <a:ext cx="7772400"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We said race conditions don’t generally happen because no data is explicitly shared among processes</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However, the race conditions we saw with Java threads and the shared memory concurrency model come from lower-level access to shared memory</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They happen when we do operations to data that we assume are atomic, but deep down they consist of multiple steps that can be interleaved by two or more processes</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Erlang wont have this kind of problem, as basic data is not shared so we wont have “accidental race conditions”</a:t>
            </a:r>
          </a:p>
          <a:p>
            <a:pPr marL="274320" lvl="0" indent="-182880">
              <a:spcBef>
                <a:spcPts val="0"/>
              </a:spcBef>
              <a:spcAft>
                <a:spcPts val="1800"/>
              </a:spcAft>
              <a:buClrTx/>
              <a:buFont typeface="Arial" panose="020B0604020202020204" pitchFamily="34" charset="0"/>
              <a:buChar char="•"/>
            </a:pPr>
            <a:r>
              <a:rPr lang="en-US" sz="1800" dirty="0">
                <a:solidFill>
                  <a:srgbClr val="0070C0"/>
                </a:solidFill>
                <a:latin typeface="Bahnschrift" panose="020B0502040204020203" pitchFamily="34" charset="0"/>
              </a:rPr>
              <a:t>However… </a:t>
            </a:r>
            <a:r>
              <a:rPr lang="en-US" sz="1800" dirty="0">
                <a:solidFill>
                  <a:schemeClr val="bg1"/>
                </a:solidFill>
                <a:latin typeface="Bahnschrift" panose="020B0502040204020203" pitchFamily="34" charset="0"/>
              </a:rPr>
              <a:t>we can get race-like conditions at higher levels of abstraction, by writing algorithms that specifically create them</a:t>
            </a:r>
          </a:p>
        </p:txBody>
      </p:sp>
    </p:spTree>
    <p:extLst>
      <p:ext uri="{BB962C8B-B14F-4D97-AF65-F5344CB8AC3E}">
        <p14:creationId xmlns:p14="http://schemas.microsoft.com/office/powerpoint/2010/main" val="138911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Race Conditions</a:t>
            </a:r>
          </a:p>
        </p:txBody>
      </p:sp>
      <p:sp>
        <p:nvSpPr>
          <p:cNvPr id="7" name="Content Placeholder 1"/>
          <p:cNvSpPr txBox="1">
            <a:spLocks/>
          </p:cNvSpPr>
          <p:nvPr/>
        </p:nvSpPr>
        <p:spPr>
          <a:xfrm>
            <a:off x="304801"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For example, we create a shared data aspect by using a process (its mailbox and its local state) as a data repo, and then providing messages that allow it to be asked by other processes to manipulate that data</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This is treating a process (that run forever) as an ersatz object</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Example: let </a:t>
            </a:r>
            <a:r>
              <a:rPr lang="en-US" sz="1800" dirty="0">
                <a:solidFill>
                  <a:srgbClr val="B34D1F"/>
                </a:solidFill>
                <a:latin typeface="Bahnschrift" panose="020B0502040204020203" pitchFamily="34" charset="0"/>
              </a:rPr>
              <a:t>Po</a:t>
            </a:r>
            <a:r>
              <a:rPr lang="en-US" sz="1800" dirty="0">
                <a:solidFill>
                  <a:schemeClr val="bg1"/>
                </a:solidFill>
                <a:latin typeface="Bahnschrift" panose="020B0502040204020203" pitchFamily="34" charset="0"/>
              </a:rPr>
              <a:t> be a process that contains an integer, and accepts messages “</a:t>
            </a:r>
            <a:r>
              <a:rPr lang="en-US" sz="1800" dirty="0">
                <a:solidFill>
                  <a:srgbClr val="0070C0"/>
                </a:solidFill>
                <a:latin typeface="Bahnschrift" panose="020B0502040204020203" pitchFamily="34" charset="0"/>
              </a:rPr>
              <a:t>set</a:t>
            </a:r>
            <a:r>
              <a:rPr lang="en-US" sz="1800" dirty="0">
                <a:solidFill>
                  <a:schemeClr val="bg1"/>
                </a:solidFill>
                <a:latin typeface="Bahnschrift" panose="020B0502040204020203" pitchFamily="34" charset="0"/>
              </a:rPr>
              <a:t>” and “</a:t>
            </a:r>
            <a:r>
              <a:rPr lang="en-US" sz="1800" dirty="0">
                <a:solidFill>
                  <a:srgbClr val="0070C0"/>
                </a:solidFill>
                <a:latin typeface="Bahnschrift" panose="020B0502040204020203" pitchFamily="34" charset="0"/>
              </a:rPr>
              <a:t>get</a:t>
            </a:r>
            <a:r>
              <a:rPr lang="en-US" sz="1800" dirty="0">
                <a:solidFill>
                  <a:schemeClr val="bg1"/>
                </a:solidFill>
                <a:latin typeface="Bahnschrift" panose="020B0502040204020203" pitchFamily="34" charset="0"/>
              </a:rPr>
              <a:t>” on that value</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Lets have </a:t>
            </a:r>
            <a:r>
              <a:rPr lang="en-US" sz="1800" dirty="0">
                <a:solidFill>
                  <a:srgbClr val="B34D1F"/>
                </a:solidFill>
                <a:latin typeface="Bahnschrift" panose="020B0502040204020203" pitchFamily="34" charset="0"/>
              </a:rPr>
              <a:t>Pa</a:t>
            </a:r>
            <a:r>
              <a:rPr lang="en-US" sz="1800" dirty="0">
                <a:solidFill>
                  <a:schemeClr val="bg1"/>
                </a:solidFill>
                <a:latin typeface="Bahnschrift" panose="020B0502040204020203" pitchFamily="34" charset="0"/>
              </a:rPr>
              <a:t> and </a:t>
            </a:r>
            <a:r>
              <a:rPr lang="en-US" sz="1800" dirty="0">
                <a:solidFill>
                  <a:srgbClr val="B34D1F"/>
                </a:solidFill>
                <a:latin typeface="Bahnschrift" panose="020B0502040204020203" pitchFamily="34" charset="0"/>
              </a:rPr>
              <a:t>Pb</a:t>
            </a:r>
            <a:r>
              <a:rPr lang="en-US" sz="1800" dirty="0">
                <a:solidFill>
                  <a:schemeClr val="bg1"/>
                </a:solidFill>
                <a:latin typeface="Bahnschrift" panose="020B0502040204020203" pitchFamily="34" charset="0"/>
              </a:rPr>
              <a:t> be processes that both send “</a:t>
            </a:r>
            <a:r>
              <a:rPr lang="en-US" sz="1800" dirty="0">
                <a:solidFill>
                  <a:srgbClr val="0070C0"/>
                </a:solidFill>
                <a:latin typeface="Bahnschrift" panose="020B0502040204020203" pitchFamily="34" charset="0"/>
              </a:rPr>
              <a:t>get</a:t>
            </a:r>
            <a:r>
              <a:rPr lang="en-US" sz="1800" dirty="0">
                <a:solidFill>
                  <a:schemeClr val="bg1"/>
                </a:solidFill>
                <a:latin typeface="Bahnschrift" panose="020B0502040204020203" pitchFamily="34" charset="0"/>
              </a:rPr>
              <a:t>” messages to </a:t>
            </a:r>
            <a:r>
              <a:rPr lang="en-US" sz="1800" dirty="0">
                <a:solidFill>
                  <a:srgbClr val="C00000"/>
                </a:solidFill>
                <a:latin typeface="Bahnschrift" panose="020B0502040204020203" pitchFamily="34" charset="0"/>
              </a:rPr>
              <a:t>Po</a:t>
            </a:r>
            <a:r>
              <a:rPr lang="en-US" sz="1800" dirty="0">
                <a:solidFill>
                  <a:schemeClr val="bg1"/>
                </a:solidFill>
                <a:latin typeface="Bahnschrift" panose="020B0502040204020203" pitchFamily="34" charset="0"/>
              </a:rPr>
              <a:t>, and they are both told (for example) the value is 10.</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Then both try to increment that value by sending a “</a:t>
            </a:r>
            <a:r>
              <a:rPr lang="en-US" sz="1800" dirty="0">
                <a:solidFill>
                  <a:srgbClr val="0070C0"/>
                </a:solidFill>
                <a:latin typeface="Bahnschrift" panose="020B0502040204020203" pitchFamily="34" charset="0"/>
              </a:rPr>
              <a:t>set</a:t>
            </a:r>
            <a:r>
              <a:rPr lang="en-US" sz="1800" dirty="0">
                <a:solidFill>
                  <a:schemeClr val="bg1"/>
                </a:solidFill>
                <a:latin typeface="Bahnschrift" panose="020B0502040204020203" pitchFamily="34" charset="0"/>
              </a:rPr>
              <a:t>” message to Po saying make the value 11.</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We not have Po sitting on an 11 value, but from a system level we have done 2 increments from 10.</a:t>
            </a:r>
          </a:p>
        </p:txBody>
      </p:sp>
    </p:spTree>
    <p:extLst>
      <p:ext uri="{BB962C8B-B14F-4D97-AF65-F5344CB8AC3E}">
        <p14:creationId xmlns:p14="http://schemas.microsoft.com/office/powerpoint/2010/main" val="336430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Other useful functions </a:t>
            </a:r>
            <a:endParaRPr lang="en-US" sz="24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143001"/>
            <a:ext cx="8504223" cy="4876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erlang:is_process_alive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(PID).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is_process_alive</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see if a process is running, or not</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true or false</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erlang:exit</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PID,reason</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exit(</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PID,reason</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terminate a running process</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true, always succeeds so to speak since whether</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PID exists or not before the call, when exit completes </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PID will be gone</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erlang:process_info</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(PID).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process_info</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get stats like </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mem use</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heap size</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err="1">
                <a:solidFill>
                  <a:srgbClr val="00B0F0"/>
                </a:solidFill>
                <a:latin typeface="Consolas" panose="020B0609020204030204" pitchFamily="49" charset="0"/>
                <a:ea typeface="Cascadia Code" panose="020B0609020000020004" pitchFamily="49" charset="0"/>
                <a:cs typeface="Cascadia Mono" panose="020B0609020000020004" pitchFamily="49" charset="0"/>
              </a:rPr>
              <a:t>msg</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 Q length</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undefined, or a giant pile of info, but either way it </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tells if PID is out there or not</a:t>
            </a:r>
          </a:p>
          <a:p>
            <a:pPr marL="109728" indent="0">
              <a:spcBef>
                <a:spcPts val="0"/>
              </a:spcBef>
              <a:spcAft>
                <a:spcPts val="0"/>
              </a:spcAft>
              <a:buNone/>
            </a:pPr>
            <a:endPar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121472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500"/>
                                        <p:tgtEl>
                                          <p:spTgt spid="5">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fade">
                                      <p:cBhvr>
                                        <p:cTn id="31" dur="500"/>
                                        <p:tgtEl>
                                          <p:spTgt spid="5">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500"/>
                                        <p:tgtEl>
                                          <p:spTgt spid="5">
                                            <p:txEl>
                                              <p:pRg st="10" end="10"/>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animEffect transition="in" filter="fade">
                                      <p:cBhvr>
                                        <p:cTn id="43" dur="500"/>
                                        <p:tgtEl>
                                          <p:spTgt spid="5">
                                            <p:txEl>
                                              <p:pRg st="11" end="11"/>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13" end="13"/>
                                            </p:txEl>
                                          </p:spTgt>
                                        </p:tgtEl>
                                        <p:attrNameLst>
                                          <p:attrName>style.visibility</p:attrName>
                                        </p:attrNameLst>
                                      </p:cBhvr>
                                      <p:to>
                                        <p:strVal val="visible"/>
                                      </p:to>
                                    </p:set>
                                    <p:animEffect transition="in" filter="fade">
                                      <p:cBhvr>
                                        <p:cTn id="51"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Race Conditions</a:t>
            </a:r>
          </a:p>
        </p:txBody>
      </p:sp>
      <p:sp>
        <p:nvSpPr>
          <p:cNvPr id="7" name="Content Placeholder 1"/>
          <p:cNvSpPr txBox="1">
            <a:spLocks/>
          </p:cNvSpPr>
          <p:nvPr/>
        </p:nvSpPr>
        <p:spPr>
          <a:xfrm>
            <a:off x="304801"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For example, we create a shared data aspect by using a process (its mailbox and its local state) as a data repo, and then providing messages that allow it to be asked by other processes to manipulate that data</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This is treating a process (that run forever) as an ersatz object</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Example: let </a:t>
            </a:r>
            <a:r>
              <a:rPr lang="en-US" sz="1800" dirty="0">
                <a:solidFill>
                  <a:srgbClr val="B34D1F"/>
                </a:solidFill>
                <a:latin typeface="Bahnschrift" panose="020B0502040204020203" pitchFamily="34" charset="0"/>
              </a:rPr>
              <a:t>Po</a:t>
            </a:r>
            <a:r>
              <a:rPr lang="en-US" sz="1800" dirty="0">
                <a:solidFill>
                  <a:schemeClr val="bg1"/>
                </a:solidFill>
                <a:latin typeface="Bahnschrift" panose="020B0502040204020203" pitchFamily="34" charset="0"/>
              </a:rPr>
              <a:t> be a process that contains an integer, and accepts messages “</a:t>
            </a:r>
            <a:r>
              <a:rPr lang="en-US" sz="1800" dirty="0">
                <a:solidFill>
                  <a:srgbClr val="0070C0"/>
                </a:solidFill>
                <a:latin typeface="Bahnschrift" panose="020B0502040204020203" pitchFamily="34" charset="0"/>
              </a:rPr>
              <a:t>set</a:t>
            </a:r>
            <a:r>
              <a:rPr lang="en-US" sz="1800" dirty="0">
                <a:solidFill>
                  <a:schemeClr val="bg1"/>
                </a:solidFill>
                <a:latin typeface="Bahnschrift" panose="020B0502040204020203" pitchFamily="34" charset="0"/>
              </a:rPr>
              <a:t>” and “</a:t>
            </a:r>
            <a:r>
              <a:rPr lang="en-US" sz="1800" dirty="0">
                <a:solidFill>
                  <a:srgbClr val="0070C0"/>
                </a:solidFill>
                <a:latin typeface="Bahnschrift" panose="020B0502040204020203" pitchFamily="34" charset="0"/>
              </a:rPr>
              <a:t>get</a:t>
            </a:r>
            <a:r>
              <a:rPr lang="en-US" sz="1800" dirty="0">
                <a:solidFill>
                  <a:schemeClr val="bg1"/>
                </a:solidFill>
                <a:latin typeface="Bahnschrift" panose="020B0502040204020203" pitchFamily="34" charset="0"/>
              </a:rPr>
              <a:t>” on that value</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Lets have </a:t>
            </a:r>
            <a:r>
              <a:rPr lang="en-US" sz="1800" dirty="0">
                <a:solidFill>
                  <a:srgbClr val="B34D1F"/>
                </a:solidFill>
                <a:latin typeface="Bahnschrift" panose="020B0502040204020203" pitchFamily="34" charset="0"/>
              </a:rPr>
              <a:t>Pa</a:t>
            </a:r>
            <a:r>
              <a:rPr lang="en-US" sz="1800" dirty="0">
                <a:solidFill>
                  <a:schemeClr val="bg1"/>
                </a:solidFill>
                <a:latin typeface="Bahnschrift" panose="020B0502040204020203" pitchFamily="34" charset="0"/>
              </a:rPr>
              <a:t> and </a:t>
            </a:r>
            <a:r>
              <a:rPr lang="en-US" sz="1800" dirty="0">
                <a:solidFill>
                  <a:srgbClr val="B34D1F"/>
                </a:solidFill>
                <a:latin typeface="Bahnschrift" panose="020B0502040204020203" pitchFamily="34" charset="0"/>
              </a:rPr>
              <a:t>Pb</a:t>
            </a:r>
            <a:r>
              <a:rPr lang="en-US" sz="1800" dirty="0">
                <a:solidFill>
                  <a:schemeClr val="bg1"/>
                </a:solidFill>
                <a:latin typeface="Bahnschrift" panose="020B0502040204020203" pitchFamily="34" charset="0"/>
              </a:rPr>
              <a:t> be processes that both send “</a:t>
            </a:r>
            <a:r>
              <a:rPr lang="en-US" sz="1800" dirty="0">
                <a:solidFill>
                  <a:srgbClr val="0070C0"/>
                </a:solidFill>
                <a:latin typeface="Bahnschrift" panose="020B0502040204020203" pitchFamily="34" charset="0"/>
              </a:rPr>
              <a:t>get</a:t>
            </a:r>
            <a:r>
              <a:rPr lang="en-US" sz="1800" dirty="0">
                <a:solidFill>
                  <a:schemeClr val="bg1"/>
                </a:solidFill>
                <a:latin typeface="Bahnschrift" panose="020B0502040204020203" pitchFamily="34" charset="0"/>
              </a:rPr>
              <a:t>” messages to </a:t>
            </a:r>
            <a:r>
              <a:rPr lang="en-US" sz="1800" dirty="0">
                <a:solidFill>
                  <a:srgbClr val="C00000"/>
                </a:solidFill>
                <a:latin typeface="Bahnschrift" panose="020B0502040204020203" pitchFamily="34" charset="0"/>
              </a:rPr>
              <a:t>Po</a:t>
            </a:r>
            <a:r>
              <a:rPr lang="en-US" sz="1800" dirty="0">
                <a:solidFill>
                  <a:schemeClr val="bg1"/>
                </a:solidFill>
                <a:latin typeface="Bahnschrift" panose="020B0502040204020203" pitchFamily="34" charset="0"/>
              </a:rPr>
              <a:t>, and they are both told (for example) the value is 10.</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Then both try to increment that value by sending a “</a:t>
            </a:r>
            <a:r>
              <a:rPr lang="en-US" sz="1800" dirty="0">
                <a:solidFill>
                  <a:srgbClr val="0070C0"/>
                </a:solidFill>
                <a:latin typeface="Bahnschrift" panose="020B0502040204020203" pitchFamily="34" charset="0"/>
              </a:rPr>
              <a:t>set</a:t>
            </a:r>
            <a:r>
              <a:rPr lang="en-US" sz="1800" dirty="0">
                <a:solidFill>
                  <a:schemeClr val="bg1"/>
                </a:solidFill>
                <a:latin typeface="Bahnschrift" panose="020B0502040204020203" pitchFamily="34" charset="0"/>
              </a:rPr>
              <a:t>” message to Po saying make the value 11.</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We not have Po sitting on an 11 value, but from a system level we have done 2 increments from 10.</a:t>
            </a:r>
          </a:p>
        </p:txBody>
      </p:sp>
      <p:grpSp>
        <p:nvGrpSpPr>
          <p:cNvPr id="4" name="Group 3">
            <a:extLst>
              <a:ext uri="{FF2B5EF4-FFF2-40B4-BE49-F238E27FC236}">
                <a16:creationId xmlns:a16="http://schemas.microsoft.com/office/drawing/2014/main" id="{643BD249-0B87-47F7-934D-FF0FA2D15B1E}"/>
              </a:ext>
            </a:extLst>
          </p:cNvPr>
          <p:cNvGrpSpPr/>
          <p:nvPr/>
        </p:nvGrpSpPr>
        <p:grpSpPr>
          <a:xfrm>
            <a:off x="3657600" y="2057400"/>
            <a:ext cx="4876800" cy="3200400"/>
            <a:chOff x="3657600" y="2057400"/>
            <a:chExt cx="4876800" cy="3200400"/>
          </a:xfrm>
        </p:grpSpPr>
        <p:sp>
          <p:nvSpPr>
            <p:cNvPr id="2" name="Rectangle: Rounded Corners 1">
              <a:extLst>
                <a:ext uri="{FF2B5EF4-FFF2-40B4-BE49-F238E27FC236}">
                  <a16:creationId xmlns:a16="http://schemas.microsoft.com/office/drawing/2014/main" id="{8EA7B57A-92DD-4FD4-8F13-FF58CF745B6C}"/>
                </a:ext>
              </a:extLst>
            </p:cNvPr>
            <p:cNvSpPr/>
            <p:nvPr/>
          </p:nvSpPr>
          <p:spPr>
            <a:xfrm>
              <a:off x="3657600" y="2057400"/>
              <a:ext cx="4876800" cy="3200400"/>
            </a:xfrm>
            <a:prstGeom prst="roundRect">
              <a:avLst/>
            </a:prstGeom>
            <a:solidFill>
              <a:schemeClr val="accent4">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84FF6C2-0F2F-4D66-8587-5E4C04869D87}"/>
                </a:ext>
              </a:extLst>
            </p:cNvPr>
            <p:cNvSpPr txBox="1"/>
            <p:nvPr/>
          </p:nvSpPr>
          <p:spPr>
            <a:xfrm>
              <a:off x="3924299" y="2307134"/>
              <a:ext cx="4229101" cy="584775"/>
            </a:xfrm>
            <a:prstGeom prst="rect">
              <a:avLst/>
            </a:prstGeom>
            <a:noFill/>
          </p:spPr>
          <p:txBody>
            <a:bodyPr wrap="square" rtlCol="0">
              <a:spAutoFit/>
            </a:bodyPr>
            <a:lstStyle/>
            <a:p>
              <a:r>
                <a:rPr lang="en-US" sz="1600" dirty="0">
                  <a:solidFill>
                    <a:schemeClr val="accent6">
                      <a:lumMod val="75000"/>
                    </a:schemeClr>
                  </a:solidFill>
                  <a:latin typeface="Bahnschrift SemiBold" panose="020B0502040204020203" pitchFamily="34" charset="0"/>
                </a:rPr>
                <a:t>So this is a bad algorithm if we intend to use the Po data integer as a counter</a:t>
              </a:r>
            </a:p>
          </p:txBody>
        </p:sp>
        <p:sp>
          <p:nvSpPr>
            <p:cNvPr id="9" name="TextBox 8">
              <a:extLst>
                <a:ext uri="{FF2B5EF4-FFF2-40B4-BE49-F238E27FC236}">
                  <a16:creationId xmlns:a16="http://schemas.microsoft.com/office/drawing/2014/main" id="{7532B0E4-ADC6-4628-9064-7205A6AEFC4F}"/>
                </a:ext>
              </a:extLst>
            </p:cNvPr>
            <p:cNvSpPr txBox="1"/>
            <p:nvPr/>
          </p:nvSpPr>
          <p:spPr>
            <a:xfrm>
              <a:off x="3924299" y="2984854"/>
              <a:ext cx="4267201" cy="1077218"/>
            </a:xfrm>
            <a:prstGeom prst="rect">
              <a:avLst/>
            </a:prstGeom>
            <a:noFill/>
          </p:spPr>
          <p:txBody>
            <a:bodyPr wrap="square" rtlCol="0">
              <a:spAutoFit/>
            </a:bodyPr>
            <a:lstStyle/>
            <a:p>
              <a:r>
                <a:rPr lang="en-US" sz="1600" dirty="0">
                  <a:solidFill>
                    <a:schemeClr val="accent6">
                      <a:lumMod val="75000"/>
                    </a:schemeClr>
                  </a:solidFill>
                  <a:latin typeface="Bahnschrift SemiBold" panose="020B0502040204020203" pitchFamily="34" charset="0"/>
                </a:rPr>
                <a:t>Instead of getting races on “shared” data from low level implementation details, we get the race from bad algorithm design for the intended use</a:t>
              </a:r>
            </a:p>
          </p:txBody>
        </p:sp>
        <p:sp>
          <p:nvSpPr>
            <p:cNvPr id="10" name="TextBox 9">
              <a:extLst>
                <a:ext uri="{FF2B5EF4-FFF2-40B4-BE49-F238E27FC236}">
                  <a16:creationId xmlns:a16="http://schemas.microsoft.com/office/drawing/2014/main" id="{20153725-6C8B-44D1-A795-C6E151DEDC27}"/>
                </a:ext>
              </a:extLst>
            </p:cNvPr>
            <p:cNvSpPr txBox="1"/>
            <p:nvPr/>
          </p:nvSpPr>
          <p:spPr>
            <a:xfrm>
              <a:off x="3895260" y="4155018"/>
              <a:ext cx="4343402" cy="830997"/>
            </a:xfrm>
            <a:prstGeom prst="rect">
              <a:avLst/>
            </a:prstGeom>
            <a:noFill/>
          </p:spPr>
          <p:txBody>
            <a:bodyPr wrap="square" rtlCol="0">
              <a:spAutoFit/>
            </a:bodyPr>
            <a:lstStyle/>
            <a:p>
              <a:r>
                <a:rPr lang="en-US" sz="1600" dirty="0">
                  <a:solidFill>
                    <a:schemeClr val="accent6">
                      <a:lumMod val="75000"/>
                    </a:schemeClr>
                  </a:solidFill>
                  <a:latin typeface="Bahnschrift SemiBold" panose="020B0502040204020203" pitchFamily="34" charset="0"/>
                </a:rPr>
                <a:t>Solution, of course, is to put an “</a:t>
              </a:r>
              <a:r>
                <a:rPr lang="en-US" sz="1600" dirty="0" err="1">
                  <a:solidFill>
                    <a:schemeClr val="accent6">
                      <a:lumMod val="75000"/>
                    </a:schemeClr>
                  </a:solidFill>
                  <a:latin typeface="Bahnschrift SemiBold" panose="020B0502040204020203" pitchFamily="34" charset="0"/>
                </a:rPr>
                <a:t>inc</a:t>
              </a:r>
              <a:r>
                <a:rPr lang="en-US" sz="1600" dirty="0">
                  <a:solidFill>
                    <a:schemeClr val="accent6">
                      <a:lumMod val="75000"/>
                    </a:schemeClr>
                  </a:solidFill>
                  <a:latin typeface="Bahnschrift SemiBold" panose="020B0502040204020203" pitchFamily="34" charset="0"/>
                </a:rPr>
                <a:t>” message in the Po process… then </a:t>
              </a:r>
              <a:r>
                <a:rPr lang="en-US" sz="1600" dirty="0" err="1">
                  <a:solidFill>
                    <a:schemeClr val="accent6">
                      <a:lumMod val="75000"/>
                    </a:schemeClr>
                  </a:solidFill>
                  <a:latin typeface="Bahnschrift SemiBold" panose="020B0502040204020203" pitchFamily="34" charset="0"/>
                </a:rPr>
                <a:t>inc</a:t>
              </a:r>
              <a:r>
                <a:rPr lang="en-US" sz="1600" dirty="0">
                  <a:solidFill>
                    <a:schemeClr val="accent6">
                      <a:lumMod val="75000"/>
                    </a:schemeClr>
                  </a:solidFill>
                  <a:latin typeface="Bahnschrift SemiBold" panose="020B0502040204020203" pitchFamily="34" charset="0"/>
                </a:rPr>
                <a:t> is atomic at the higher level</a:t>
              </a:r>
            </a:p>
          </p:txBody>
        </p:sp>
      </p:grpSp>
    </p:spTree>
    <p:extLst>
      <p:ext uri="{BB962C8B-B14F-4D97-AF65-F5344CB8AC3E}">
        <p14:creationId xmlns:p14="http://schemas.microsoft.com/office/powerpoint/2010/main" val="183384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Deadlock</a:t>
            </a:r>
          </a:p>
        </p:txBody>
      </p:sp>
      <p:sp>
        <p:nvSpPr>
          <p:cNvPr id="7" name="Content Placeholder 1"/>
          <p:cNvSpPr txBox="1">
            <a:spLocks/>
          </p:cNvSpPr>
          <p:nvPr/>
        </p:nvSpPr>
        <p:spPr>
          <a:xfrm>
            <a:off x="304801" y="1295399"/>
            <a:ext cx="7772400" cy="5181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We said race conditions don’t generally happen because no data is explicitly shared among processes</a:t>
            </a:r>
          </a:p>
          <a:p>
            <a:pPr marL="274320" lvl="0" indent="-182880">
              <a:spcBef>
                <a:spcPts val="0"/>
              </a:spcBef>
              <a:spcAft>
                <a:spcPts val="1800"/>
              </a:spcAft>
              <a:buClrTx/>
              <a:buFont typeface="Arial" panose="020B0604020202020204" pitchFamily="34" charset="0"/>
              <a:buChar char="•"/>
            </a:pPr>
            <a:r>
              <a:rPr lang="en-US" sz="1800" dirty="0" err="1">
                <a:solidFill>
                  <a:schemeClr val="bg1"/>
                </a:solidFill>
                <a:latin typeface="Bahnschrift" panose="020B0502040204020203" pitchFamily="34" charset="0"/>
              </a:rPr>
              <a:t>Erlang</a:t>
            </a:r>
            <a:r>
              <a:rPr lang="en-US" sz="1800" dirty="0">
                <a:solidFill>
                  <a:schemeClr val="bg1"/>
                </a:solidFill>
                <a:latin typeface="Bahnschrift" panose="020B0502040204020203" pitchFamily="34" charset="0"/>
              </a:rPr>
              <a:t> process also do not deadlock is a traditional sense, or rather not nearly as often as in a shared memory model</a:t>
            </a:r>
          </a:p>
          <a:p>
            <a:pPr marL="274320" lvl="0" indent="-182880">
              <a:spcBef>
                <a:spcPts val="0"/>
              </a:spcBef>
              <a:spcAft>
                <a:spcPts val="1800"/>
              </a:spcAft>
              <a:buClrTx/>
              <a:buFont typeface="Arial" panose="020B0604020202020204" pitchFamily="34" charset="0"/>
              <a:buChar char="•"/>
            </a:pPr>
            <a:r>
              <a:rPr lang="en-US" sz="1800" dirty="0" err="1">
                <a:solidFill>
                  <a:schemeClr val="bg1"/>
                </a:solidFill>
                <a:latin typeface="Bahnschrift" panose="020B0502040204020203" pitchFamily="34" charset="0"/>
              </a:rPr>
              <a:t>Asynch</a:t>
            </a:r>
            <a:r>
              <a:rPr lang="en-US" sz="1800" dirty="0">
                <a:solidFill>
                  <a:schemeClr val="bg1"/>
                </a:solidFill>
                <a:latin typeface="Bahnschrift" panose="020B0502040204020203" pitchFamily="34" charset="0"/>
              </a:rPr>
              <a:t> message passing, and no shared memory in the Actor model leads to this</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No manual locks to acquire then forget to </a:t>
            </a:r>
            <a:r>
              <a:rPr lang="en-US" sz="1800">
                <a:solidFill>
                  <a:schemeClr val="bg1"/>
                </a:solidFill>
                <a:latin typeface="Bahnschrift" panose="020B0502040204020203" pitchFamily="34" charset="0"/>
              </a:rPr>
              <a:t>release…</a:t>
            </a:r>
            <a:endParaRPr lang="en-US" sz="1800" dirty="0">
              <a:solidFill>
                <a:schemeClr val="bg1"/>
              </a:solidFill>
              <a:latin typeface="Bahnschrift" panose="020B0502040204020203" pitchFamily="34" charset="0"/>
            </a:endParaRP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However, we can still design processes that inherently will lead to deadlock</a:t>
            </a:r>
          </a:p>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We might say </a:t>
            </a:r>
            <a:r>
              <a:rPr lang="en-US" sz="1800" dirty="0" err="1">
                <a:solidFill>
                  <a:schemeClr val="bg1"/>
                </a:solidFill>
                <a:latin typeface="Bahnschrift" panose="020B0502040204020203" pitchFamily="34" charset="0"/>
              </a:rPr>
              <a:t>Erlang</a:t>
            </a:r>
            <a:r>
              <a:rPr lang="en-US" sz="1800" dirty="0">
                <a:solidFill>
                  <a:schemeClr val="bg1"/>
                </a:solidFill>
                <a:latin typeface="Bahnschrift" panose="020B0502040204020203" pitchFamily="34" charset="0"/>
              </a:rPr>
              <a:t> processes much less often accidentally deadlock, but we are still free to “deliberately” program them to deadlock with bad algorithm design</a:t>
            </a:r>
          </a:p>
        </p:txBody>
      </p:sp>
    </p:spTree>
    <p:extLst>
      <p:ext uri="{BB962C8B-B14F-4D97-AF65-F5344CB8AC3E}">
        <p14:creationId xmlns:p14="http://schemas.microsoft.com/office/powerpoint/2010/main" val="13083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Deadlock: Example</a:t>
            </a:r>
          </a:p>
        </p:txBody>
      </p:sp>
      <p:sp>
        <p:nvSpPr>
          <p:cNvPr id="7" name="Content Placeholder 1"/>
          <p:cNvSpPr txBox="1">
            <a:spLocks/>
          </p:cNvSpPr>
          <p:nvPr/>
        </p:nvSpPr>
        <p:spPr>
          <a:xfrm>
            <a:off x="273424" y="1219200"/>
            <a:ext cx="7924801" cy="68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chemeClr val="bg1"/>
                </a:solidFill>
                <a:latin typeface="Bahnschrift" panose="020B0502040204020203" pitchFamily="34" charset="0"/>
              </a:rPr>
              <a:t>Deadlocks can still happen from improper handling of message passing, circular waits, or unhandled message cases</a:t>
            </a:r>
          </a:p>
        </p:txBody>
      </p:sp>
      <p:sp>
        <p:nvSpPr>
          <p:cNvPr id="5" name="Content Placeholder 1"/>
          <p:cNvSpPr txBox="1">
            <a:spLocks/>
          </p:cNvSpPr>
          <p:nvPr/>
        </p:nvSpPr>
        <p:spPr>
          <a:xfrm>
            <a:off x="838200" y="1905000"/>
            <a:ext cx="6794078" cy="3352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 circular wait</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Process A</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msg_from_b</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Waiting for message from B</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("Received from B: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p>
          <a:p>
            <a:pPr marL="109728" indent="0">
              <a:spcBef>
                <a:spcPts val="0"/>
              </a:spcBef>
              <a:spcAft>
                <a:spcPts val="0"/>
              </a:spcAft>
              <a:buNone/>
            </a:pPr>
            <a:endPar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Process B</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msg_from_a</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Waiting for message from A</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("Received from A: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[Data])</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p>
        </p:txBody>
      </p:sp>
      <p:sp>
        <p:nvSpPr>
          <p:cNvPr id="9" name="Content Placeholder 1"/>
          <p:cNvSpPr txBox="1">
            <a:spLocks/>
          </p:cNvSpPr>
          <p:nvPr/>
        </p:nvSpPr>
        <p:spPr>
          <a:xfrm>
            <a:off x="273424" y="5257800"/>
            <a:ext cx="7924801" cy="83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buClrTx/>
              <a:buFont typeface="Arial" panose="020B0604020202020204" pitchFamily="34" charset="0"/>
              <a:buChar char="•"/>
            </a:pPr>
            <a:r>
              <a:rPr lang="en-US" sz="1800" dirty="0">
                <a:solidFill>
                  <a:schemeClr val="bg1"/>
                </a:solidFill>
                <a:latin typeface="Bahnschrift" panose="020B0502040204020203" pitchFamily="34" charset="0"/>
              </a:rPr>
              <a:t>If one or both fail to execute a send, then they both sit and wait</a:t>
            </a:r>
          </a:p>
        </p:txBody>
      </p:sp>
    </p:spTree>
    <p:extLst>
      <p:ext uri="{BB962C8B-B14F-4D97-AF65-F5344CB8AC3E}">
        <p14:creationId xmlns:p14="http://schemas.microsoft.com/office/powerpoint/2010/main" val="235484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Deadlock: Example</a:t>
            </a:r>
          </a:p>
        </p:txBody>
      </p:sp>
      <p:sp>
        <p:nvSpPr>
          <p:cNvPr id="7" name="Content Placeholder 1"/>
          <p:cNvSpPr txBox="1">
            <a:spLocks/>
          </p:cNvSpPr>
          <p:nvPr/>
        </p:nvSpPr>
        <p:spPr>
          <a:xfrm>
            <a:off x="304800" y="1219200"/>
            <a:ext cx="7924801" cy="91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200"/>
              </a:spcAft>
              <a:buClrTx/>
              <a:buFont typeface="Arial" panose="020B0604020202020204" pitchFamily="34" charset="0"/>
              <a:buChar char="•"/>
            </a:pPr>
            <a:r>
              <a:rPr lang="en-US" sz="1800" dirty="0">
                <a:solidFill>
                  <a:schemeClr val="bg1"/>
                </a:solidFill>
                <a:latin typeface="Bahnschrift" panose="020B0502040204020203" pitchFamily="34" charset="0"/>
              </a:rPr>
              <a:t>Previous example has indefinite waiting… no timeouts</a:t>
            </a:r>
          </a:p>
          <a:p>
            <a:pPr marL="274320" lvl="0" indent="-182880">
              <a:spcBef>
                <a:spcPts val="0"/>
              </a:spcBef>
              <a:spcAft>
                <a:spcPts val="1200"/>
              </a:spcAft>
              <a:buClrTx/>
              <a:buFont typeface="Arial" panose="020B0604020202020204" pitchFamily="34" charset="0"/>
              <a:buChar char="•"/>
            </a:pPr>
            <a:r>
              <a:rPr lang="en-US" sz="1800" dirty="0">
                <a:solidFill>
                  <a:schemeClr val="bg1"/>
                </a:solidFill>
                <a:latin typeface="Bahnschrift" panose="020B0502040204020203" pitchFamily="34" charset="0"/>
              </a:rPr>
              <a:t>Timeout can provide partial solutions</a:t>
            </a:r>
          </a:p>
        </p:txBody>
      </p:sp>
      <p:sp>
        <p:nvSpPr>
          <p:cNvPr id="5" name="Content Placeholder 1"/>
          <p:cNvSpPr txBox="1">
            <a:spLocks/>
          </p:cNvSpPr>
          <p:nvPr/>
        </p:nvSpPr>
        <p:spPr>
          <a:xfrm>
            <a:off x="838785" y="2286000"/>
            <a:ext cx="6794078" cy="198568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receive</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 Data}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Handle message</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after 5000 -&gt;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Handle timeout after 5 seconds</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("Timeout waiting for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message~n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end.</a:t>
            </a:r>
          </a:p>
        </p:txBody>
      </p:sp>
    </p:spTree>
    <p:extLst>
      <p:ext uri="{BB962C8B-B14F-4D97-AF65-F5344CB8AC3E}">
        <p14:creationId xmlns:p14="http://schemas.microsoft.com/office/powerpoint/2010/main" val="379604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Deadlock: Design Tips             </a:t>
            </a:r>
            <a:r>
              <a:rPr lang="en-US" sz="1800" b="1" i="1" dirty="0">
                <a:solidFill>
                  <a:srgbClr val="0070C0"/>
                </a:solidFill>
                <a:latin typeface="Arial" panose="020B0604020202020204" pitchFamily="34" charset="0"/>
                <a:cs typeface="Arial" panose="020B0604020202020204" pitchFamily="34" charset="0"/>
              </a:rPr>
              <a:t>( </a:t>
            </a:r>
            <a:r>
              <a:rPr lang="en-US" sz="1800" b="1" i="1" dirty="0" err="1">
                <a:solidFill>
                  <a:srgbClr val="0070C0"/>
                </a:solidFill>
                <a:latin typeface="Arial" panose="020B0604020202020204" pitchFamily="34" charset="0"/>
                <a:cs typeface="Arial" panose="020B0604020202020204" pitchFamily="34" charset="0"/>
              </a:rPr>
              <a:t>chatGPT</a:t>
            </a:r>
            <a:r>
              <a:rPr lang="en-US" sz="1800" b="1" i="1" dirty="0">
                <a:solidFill>
                  <a:srgbClr val="0070C0"/>
                </a:solidFill>
                <a:latin typeface="Arial" panose="020B0604020202020204" pitchFamily="34" charset="0"/>
                <a:cs typeface="Arial" panose="020B0604020202020204" pitchFamily="34" charset="0"/>
              </a:rPr>
              <a:t> )</a:t>
            </a:r>
          </a:p>
        </p:txBody>
      </p:sp>
      <p:sp>
        <p:nvSpPr>
          <p:cNvPr id="7" name="Content Placeholder 1"/>
          <p:cNvSpPr txBox="1">
            <a:spLocks/>
          </p:cNvSpPr>
          <p:nvPr/>
        </p:nvSpPr>
        <p:spPr>
          <a:xfrm>
            <a:off x="304800" y="1295400"/>
            <a:ext cx="77724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0" indent="-182880">
              <a:spcBef>
                <a:spcPts val="0"/>
              </a:spcBef>
              <a:spcAft>
                <a:spcPts val="1800"/>
              </a:spcAft>
              <a:buClrTx/>
              <a:buFont typeface="Arial" panose="020B0604020202020204" pitchFamily="34" charset="0"/>
              <a:buChar char="•"/>
            </a:pPr>
            <a:r>
              <a:rPr lang="en-US" sz="1800" dirty="0">
                <a:solidFill>
                  <a:srgbClr val="0070C0"/>
                </a:solidFill>
                <a:latin typeface="Bahnschrift" panose="020B0502040204020203" pitchFamily="34" charset="0"/>
              </a:rPr>
              <a:t>Avoid Circular Dependencies</a:t>
            </a:r>
            <a:r>
              <a:rPr lang="en-US" sz="1800" dirty="0">
                <a:solidFill>
                  <a:schemeClr val="bg1"/>
                </a:solidFill>
                <a:latin typeface="Bahnschrift" panose="020B0502040204020203" pitchFamily="34" charset="0"/>
              </a:rPr>
              <a:t>: Design your process communication such that processes don’t end up waiting on each other</a:t>
            </a:r>
          </a:p>
          <a:p>
            <a:pPr marL="274320" lvl="0" indent="-182880">
              <a:spcBef>
                <a:spcPts val="0"/>
              </a:spcBef>
              <a:spcAft>
                <a:spcPts val="1800"/>
              </a:spcAft>
              <a:buClrTx/>
              <a:buFont typeface="Arial" panose="020B0604020202020204" pitchFamily="34" charset="0"/>
              <a:buChar char="•"/>
            </a:pPr>
            <a:r>
              <a:rPr lang="en-US" sz="1800" dirty="0">
                <a:solidFill>
                  <a:srgbClr val="0070C0"/>
                </a:solidFill>
                <a:latin typeface="Bahnschrift" panose="020B0502040204020203" pitchFamily="34" charset="0"/>
              </a:rPr>
              <a:t>Use Timeouts</a:t>
            </a:r>
            <a:r>
              <a:rPr lang="en-US" sz="1800" dirty="0">
                <a:solidFill>
                  <a:schemeClr val="bg1"/>
                </a:solidFill>
                <a:latin typeface="Bahnschrift" panose="020B0502040204020203" pitchFamily="34" charset="0"/>
              </a:rPr>
              <a:t>: Always specify timeouts in your receive blocks so that processes can detect when a message is not arriving as expected and take corrective action (e.g., retrying, error log, or handling timeout).</a:t>
            </a:r>
          </a:p>
          <a:p>
            <a:pPr marL="274320" lvl="0" indent="-182880">
              <a:spcBef>
                <a:spcPts val="0"/>
              </a:spcBef>
              <a:spcAft>
                <a:spcPts val="1800"/>
              </a:spcAft>
              <a:buClrTx/>
              <a:buFont typeface="Arial" panose="020B0604020202020204" pitchFamily="34" charset="0"/>
              <a:buChar char="•"/>
            </a:pPr>
            <a:r>
              <a:rPr lang="en-US" sz="1800" dirty="0">
                <a:solidFill>
                  <a:srgbClr val="0070C0"/>
                </a:solidFill>
                <a:latin typeface="Bahnschrift" panose="020B0502040204020203" pitchFamily="34" charset="0"/>
              </a:rPr>
              <a:t>Clear Protocols for Message Passing</a:t>
            </a:r>
            <a:r>
              <a:rPr lang="en-US" sz="1800" dirty="0">
                <a:solidFill>
                  <a:schemeClr val="bg1"/>
                </a:solidFill>
                <a:latin typeface="Bahnschrift" panose="020B0502040204020203" pitchFamily="34" charset="0"/>
              </a:rPr>
              <a:t>: Ensure that processes follow clear, well-defined protocols for message exchange. If a process expects a reply, the sending and receiving logic should be consistent, and use message </a:t>
            </a:r>
            <a:r>
              <a:rPr lang="en-US" sz="1800" i="1" dirty="0" err="1">
                <a:solidFill>
                  <a:schemeClr val="bg1"/>
                </a:solidFill>
                <a:latin typeface="Bahnschrift" panose="020B0502040204020203" pitchFamily="34" charset="0"/>
              </a:rPr>
              <a:t>ack</a:t>
            </a:r>
            <a:r>
              <a:rPr lang="en-US" sz="1800" dirty="0">
                <a:solidFill>
                  <a:schemeClr val="bg1"/>
                </a:solidFill>
                <a:latin typeface="Bahnschrift" panose="020B0502040204020203" pitchFamily="34" charset="0"/>
              </a:rPr>
              <a:t>  mechanisms.</a:t>
            </a:r>
          </a:p>
          <a:p>
            <a:pPr marL="274320" lvl="0" indent="-182880">
              <a:spcBef>
                <a:spcPts val="0"/>
              </a:spcBef>
              <a:spcAft>
                <a:spcPts val="1800"/>
              </a:spcAft>
              <a:buClrTx/>
              <a:buFont typeface="Arial" panose="020B0604020202020204" pitchFamily="34" charset="0"/>
              <a:buChar char="•"/>
            </a:pPr>
            <a:r>
              <a:rPr lang="en-US" sz="1800" dirty="0">
                <a:solidFill>
                  <a:srgbClr val="0070C0"/>
                </a:solidFill>
                <a:latin typeface="Bahnschrift" panose="020B0502040204020203" pitchFamily="34" charset="0"/>
              </a:rPr>
              <a:t>Detection</a:t>
            </a:r>
            <a:r>
              <a:rPr lang="en-US" sz="1800" dirty="0">
                <a:solidFill>
                  <a:schemeClr val="bg1"/>
                </a:solidFill>
                <a:latin typeface="Bahnschrift" panose="020B0502040204020203" pitchFamily="34" charset="0"/>
              </a:rPr>
              <a:t>: </a:t>
            </a:r>
            <a:r>
              <a:rPr lang="en-US" sz="1800" dirty="0" err="1">
                <a:solidFill>
                  <a:schemeClr val="bg1"/>
                </a:solidFill>
                <a:latin typeface="Bahnschrift" panose="020B0502040204020203" pitchFamily="34" charset="0"/>
              </a:rPr>
              <a:t>Erlang’s</a:t>
            </a:r>
            <a:r>
              <a:rPr lang="en-US" sz="1800" dirty="0">
                <a:solidFill>
                  <a:schemeClr val="bg1"/>
                </a:solidFill>
                <a:latin typeface="Bahnschrift" panose="020B0502040204020203" pitchFamily="34" charset="0"/>
              </a:rPr>
              <a:t> philosophy relies on supervisors to monitor processes. If a process becomes unresponsive (e.g., due to being stuck in a receive block waiting for a message), the supervisor can terminate and restart the process, effectively breaking any deadlock-like situation.</a:t>
            </a:r>
          </a:p>
        </p:txBody>
      </p:sp>
    </p:spTree>
    <p:extLst>
      <p:ext uri="{BB962C8B-B14F-4D97-AF65-F5344CB8AC3E}">
        <p14:creationId xmlns:p14="http://schemas.microsoft.com/office/powerpoint/2010/main" val="15701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Miscellaneous</a:t>
            </a:r>
          </a:p>
        </p:txBody>
      </p:sp>
      <p:sp>
        <p:nvSpPr>
          <p:cNvPr id="7" name="Content Placeholder 1"/>
          <p:cNvSpPr txBox="1">
            <a:spLocks/>
          </p:cNvSpPr>
          <p:nvPr/>
        </p:nvSpPr>
        <p:spPr>
          <a:xfrm>
            <a:off x="304800" y="1143000"/>
            <a:ext cx="74676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Collection of Facts About </a:t>
            </a:r>
            <a:r>
              <a:rPr lang="en-US" sz="2400" b="1" dirty="0" err="1">
                <a:solidFill>
                  <a:srgbClr val="BE442C"/>
                </a:solidFill>
                <a:latin typeface="Arial Narrow" panose="020B0606020202030204" pitchFamily="34" charset="0"/>
                <a:cs typeface="Arial" panose="020B0604020202020204" pitchFamily="34" charset="0"/>
              </a:rPr>
              <a:t>Erlang</a:t>
            </a:r>
            <a:r>
              <a:rPr lang="en-US" sz="2400" b="1" dirty="0">
                <a:solidFill>
                  <a:srgbClr val="BE442C"/>
                </a:solidFill>
                <a:latin typeface="Arial Narrow" panose="020B0606020202030204" pitchFamily="34" charset="0"/>
                <a:cs typeface="Arial" panose="020B0604020202020204" pitchFamily="34" charset="0"/>
              </a:rPr>
              <a:t> and Processes</a:t>
            </a:r>
          </a:p>
        </p:txBody>
      </p:sp>
      <p:sp>
        <p:nvSpPr>
          <p:cNvPr id="9" name="Content Placeholder 1"/>
          <p:cNvSpPr txBox="1">
            <a:spLocks/>
          </p:cNvSpPr>
          <p:nvPr/>
        </p:nvSpPr>
        <p:spPr>
          <a:xfrm>
            <a:off x="304799" y="1828800"/>
            <a:ext cx="7924801" cy="3810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200"/>
              </a:spcAft>
              <a:buClrTx/>
              <a:buFont typeface="Arial" panose="020B0604020202020204" pitchFamily="34" charset="0"/>
              <a:buChar char="•"/>
            </a:pP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OTP</a:t>
            </a:r>
            <a:r>
              <a:rPr lang="en-US" sz="1800" b="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is a collection of libraries and design principles that comes with the </a:t>
            </a:r>
            <a:r>
              <a:rPr lang="en-US" sz="18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language distribution and makes building larger systems easier</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OTP is a bit like Java collections, but the </a:t>
            </a:r>
            <a:r>
              <a:rPr lang="en-US" sz="18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abstrations</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it supports tend to be towards processes and concurrency… like a generic server</a:t>
            </a:r>
          </a:p>
          <a:p>
            <a:pPr marL="274320" indent="-182880">
              <a:spcBef>
                <a:spcPts val="0"/>
              </a:spcBef>
              <a:spcAft>
                <a:spcPts val="1200"/>
              </a:spcAft>
              <a:buClrTx/>
              <a:buFont typeface="Arial" panose="020B0604020202020204" pitchFamily="34" charset="0"/>
              <a:buChar char="•"/>
            </a:pPr>
            <a:r>
              <a:rPr lang="en-US" sz="18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debugger (in OTP) can be used from the shell with </a:t>
            </a:r>
            <a:r>
              <a:rPr lang="en-US" sz="1800" b="1" dirty="0" err="1">
                <a:solidFill>
                  <a:srgbClr val="0070C0"/>
                </a:solidFill>
                <a:latin typeface="Bahnschrift" panose="020B0502040204020203" pitchFamily="34" charset="0"/>
                <a:ea typeface="Cascadia Code" panose="020B0609020000020004" pitchFamily="49" charset="0"/>
                <a:cs typeface="Cascadia Code" panose="020B0609020000020004" pitchFamily="49" charset="0"/>
              </a:rPr>
              <a:t>debugger:start</a:t>
            </a: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 </a:t>
            </a:r>
            <a:endPar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Debugger documentation here: </a:t>
            </a: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hlinkClick r:id="rId2"/>
              </a:rPr>
              <a:t>https://erlang.org/doc/apps/debugger/debugger_chapter.html</a:t>
            </a:r>
            <a:endPar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274320" indent="-182880">
              <a:spcBef>
                <a:spcPts val="0"/>
              </a:spcBef>
              <a:spcAft>
                <a:spcPts val="1200"/>
              </a:spcAft>
              <a:buClrTx/>
              <a:buFont typeface="Arial" panose="020B0604020202020204" pitchFamily="34" charset="0"/>
              <a:buChar char="•"/>
            </a:pPr>
            <a:r>
              <a:rPr lang="en-US" sz="1800" b="1" dirty="0" err="1">
                <a:solidFill>
                  <a:srgbClr val="0070C0"/>
                </a:solidFill>
                <a:latin typeface="Bahnschrift" panose="020B0502040204020203" pitchFamily="34" charset="0"/>
              </a:rPr>
              <a:t>wxErlang</a:t>
            </a:r>
            <a:r>
              <a:rPr lang="en-US" sz="1800" b="1" dirty="0">
                <a:solidFill>
                  <a:srgbClr val="0070C0"/>
                </a:solidFill>
              </a:rPr>
              <a:t> </a:t>
            </a:r>
            <a:r>
              <a:rPr lang="en-US" sz="1800" dirty="0">
                <a:solidFill>
                  <a:schemeClr val="bg1"/>
                </a:solidFill>
                <a:latin typeface="Bahnschrift" panose="020B0502040204020203" pitchFamily="34" charset="0"/>
              </a:rPr>
              <a:t>is an </a:t>
            </a:r>
            <a:r>
              <a:rPr lang="en-US" sz="1800" dirty="0" err="1">
                <a:solidFill>
                  <a:schemeClr val="bg1"/>
                </a:solidFill>
                <a:latin typeface="Bahnschrift" panose="020B0502040204020203" pitchFamily="34" charset="0"/>
              </a:rPr>
              <a:t>Erlang</a:t>
            </a:r>
            <a:r>
              <a:rPr lang="en-US" sz="1800" dirty="0">
                <a:solidFill>
                  <a:schemeClr val="bg1"/>
                </a:solidFill>
                <a:latin typeface="Bahnschrift" panose="020B0502040204020203" pitchFamily="34" charset="0"/>
              </a:rPr>
              <a:t> binding for the </a:t>
            </a:r>
            <a:r>
              <a:rPr lang="en-US" sz="1800" dirty="0" err="1">
                <a:solidFill>
                  <a:schemeClr val="bg1"/>
                </a:solidFill>
                <a:latin typeface="Bahnschrift" panose="020B0502040204020203" pitchFamily="34" charset="0"/>
              </a:rPr>
              <a:t>wxWidgets</a:t>
            </a:r>
            <a:r>
              <a:rPr lang="en-US" sz="1800" dirty="0">
                <a:solidFill>
                  <a:schemeClr val="bg1"/>
                </a:solidFill>
                <a:latin typeface="Bahnschrift" panose="020B0502040204020203" pitchFamily="34" charset="0"/>
              </a:rPr>
              <a:t> package (written in C++) for making GUIs for </a:t>
            </a:r>
            <a:r>
              <a:rPr lang="en-US" sz="1800" dirty="0" err="1">
                <a:solidFill>
                  <a:schemeClr val="bg1"/>
                </a:solidFill>
                <a:latin typeface="Bahnschrift" panose="020B0502040204020203" pitchFamily="34" charset="0"/>
              </a:rPr>
              <a:t>Erlang</a:t>
            </a:r>
            <a:r>
              <a:rPr lang="en-US" sz="1800" dirty="0">
                <a:solidFill>
                  <a:schemeClr val="bg1"/>
                </a:solidFill>
                <a:latin typeface="Bahnschrift" panose="020B0502040204020203" pitchFamily="34" charset="0"/>
              </a:rPr>
              <a:t> programs</a:t>
            </a:r>
            <a:endPar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072812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Miscellaneous</a:t>
            </a:r>
          </a:p>
        </p:txBody>
      </p:sp>
      <p:sp>
        <p:nvSpPr>
          <p:cNvPr id="7" name="Content Placeholder 1"/>
          <p:cNvSpPr txBox="1">
            <a:spLocks/>
          </p:cNvSpPr>
          <p:nvPr/>
        </p:nvSpPr>
        <p:spPr>
          <a:xfrm>
            <a:off x="297873" y="1188393"/>
            <a:ext cx="7467600" cy="4880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Collection of Facts About </a:t>
            </a:r>
            <a:r>
              <a:rPr lang="en-US" sz="2400" b="1" dirty="0" err="1">
                <a:solidFill>
                  <a:srgbClr val="BE442C"/>
                </a:solidFill>
                <a:latin typeface="Arial Narrow" panose="020B0606020202030204" pitchFamily="34" charset="0"/>
                <a:cs typeface="Arial" panose="020B0604020202020204" pitchFamily="34" charset="0"/>
              </a:rPr>
              <a:t>Erlang</a:t>
            </a:r>
            <a:r>
              <a:rPr lang="en-US" sz="2400" b="1" dirty="0">
                <a:solidFill>
                  <a:srgbClr val="BE442C"/>
                </a:solidFill>
                <a:latin typeface="Arial Narrow" panose="020B0606020202030204" pitchFamily="34" charset="0"/>
                <a:cs typeface="Arial" panose="020B0604020202020204" pitchFamily="34" charset="0"/>
              </a:rPr>
              <a:t> and Processes</a:t>
            </a:r>
          </a:p>
        </p:txBody>
      </p:sp>
      <p:sp>
        <p:nvSpPr>
          <p:cNvPr id="9" name="Content Placeholder 1"/>
          <p:cNvSpPr txBox="1">
            <a:spLocks/>
          </p:cNvSpPr>
          <p:nvPr/>
        </p:nvSpPr>
        <p:spPr>
          <a:xfrm>
            <a:off x="297873" y="1752031"/>
            <a:ext cx="8153401" cy="457256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200"/>
              </a:spcAft>
              <a:buClrTx/>
              <a:buFont typeface="Arial" panose="020B0604020202020204" pitchFamily="34" charset="0"/>
              <a:buChar char="•"/>
            </a:pPr>
            <a:r>
              <a:rPr lang="en-US" sz="1800" b="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ERTS (</a:t>
            </a:r>
            <a:r>
              <a:rPr lang="en-US" sz="1800" b="1" dirty="0" err="1">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Erlang</a:t>
            </a:r>
            <a:r>
              <a:rPr lang="en-US" sz="1800" b="1" dirty="0">
                <a:solidFill>
                  <a:srgbClr val="0070C0"/>
                </a:solidFill>
                <a:latin typeface="Bahnschrift SemiCondensed" panose="020B0502040204020203" pitchFamily="34" charset="0"/>
                <a:ea typeface="Cascadia Code" panose="020B0609020000020004" pitchFamily="49" charset="0"/>
                <a:cs typeface="Cascadia Code" panose="020B0609020000020004" pitchFamily="49" charset="0"/>
              </a:rPr>
              <a:t> Run Time System)</a:t>
            </a:r>
            <a:r>
              <a:rPr lang="en-US" sz="1800" b="1" dirty="0">
                <a:solidFill>
                  <a:srgbClr val="0070C0"/>
                </a:solidFill>
                <a:latin typeface="Bahnschrift SemiLight SemiConde" panose="020B0502040204020203" pitchFamily="34" charset="0"/>
                <a:ea typeface="Cascadia Code" panose="020B0609020000020004" pitchFamily="49" charset="0"/>
                <a:cs typeface="Cascadia Code" panose="020B0609020000020004" pitchFamily="49" charset="0"/>
              </a:rPr>
              <a:t> </a:t>
            </a: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is the virtual machine and run time system that makes </a:t>
            </a:r>
            <a:r>
              <a:rPr lang="en-US" sz="1800" dirty="0" err="1">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Erlang</a:t>
            </a: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 able to support thousands of processes efficiently</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ERTS is like Java JRT, </a:t>
            </a:r>
            <a:r>
              <a:rPr lang="en-US" sz="1800" b="1" dirty="0">
                <a:solidFill>
                  <a:srgbClr val="0070C0"/>
                </a:solidFill>
                <a:latin typeface="Bahnschrift SemiLight SemiConde" panose="020B0502040204020203" pitchFamily="34" charset="0"/>
                <a:ea typeface="Cascadia Code" panose="020B0609020000020004" pitchFamily="49" charset="0"/>
                <a:cs typeface="Cascadia Code" panose="020B0609020000020004" pitchFamily="49" charset="0"/>
              </a:rPr>
              <a:t>BEAM</a:t>
            </a: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 (VM) is like JVM</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ERTS does its own process threads, does not use the OS to create threads (for speed)</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Each process has its own stack and garbage collection… so not large pauses in the VM for garbage collection… it is done continually in small pieces as processes execute</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Once spawned, a process will continue and remain alive until termination</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Normal termination occurs when a process has no more code to execute </a:t>
            </a:r>
          </a:p>
          <a:p>
            <a:pPr marL="274320" indent="-182880">
              <a:spcBef>
                <a:spcPts val="0"/>
              </a:spcBef>
              <a:spcAft>
                <a:spcPts val="1200"/>
              </a:spcAft>
              <a:buClrTx/>
              <a:buFont typeface="Arial" panose="020B0604020202020204" pitchFamily="34" charset="0"/>
              <a:buChar char="•"/>
            </a:pP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An explicit terminate action, or some error, causes termination with non-normal reason, which can be signaled to related processes</a:t>
            </a:r>
          </a:p>
          <a:p>
            <a:pPr marL="274320" indent="-182880">
              <a:spcBef>
                <a:spcPts val="0"/>
              </a:spcBef>
              <a:spcAft>
                <a:spcPts val="1200"/>
              </a:spcAft>
              <a:buClrTx/>
              <a:buFont typeface="Arial" panose="020B0604020202020204" pitchFamily="34" charset="0"/>
              <a:buChar char="•"/>
            </a:pPr>
            <a:r>
              <a:rPr lang="en-US" sz="1800" b="1" dirty="0">
                <a:solidFill>
                  <a:srgbClr val="0070C0"/>
                </a:solidFill>
                <a:latin typeface="Bahnschrift SemiLight SemiConde" panose="020B0502040204020203" pitchFamily="34" charset="0"/>
                <a:ea typeface="Cascadia Code" panose="020B0609020000020004" pitchFamily="49" charset="0"/>
                <a:cs typeface="Cascadia Code" panose="020B0609020000020004" pitchFamily="49" charset="0"/>
              </a:rPr>
              <a:t>spawn/3 </a:t>
            </a: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never fails, even if </a:t>
            </a:r>
            <a:r>
              <a:rPr lang="en-US" sz="1800" dirty="0" err="1">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func</a:t>
            </a:r>
            <a:r>
              <a:rPr lang="en-US" sz="1800" dirty="0">
                <a:solidFill>
                  <a:schemeClr val="bg1"/>
                </a:solidFill>
                <a:latin typeface="Bahnschrift SemiLight SemiConde" panose="020B0502040204020203" pitchFamily="34" charset="0"/>
                <a:ea typeface="Cascadia Code" panose="020B0609020000020004" pitchFamily="49" charset="0"/>
                <a:cs typeface="Cascadia Code" panose="020B0609020000020004" pitchFamily="49" charset="0"/>
              </a:rPr>
              <a:t> does not exist… PID is returned and the new process terminates with a runtime error</a:t>
            </a:r>
          </a:p>
        </p:txBody>
      </p:sp>
    </p:spTree>
    <p:extLst>
      <p:ext uri="{BB962C8B-B14F-4D97-AF65-F5344CB8AC3E}">
        <p14:creationId xmlns:p14="http://schemas.microsoft.com/office/powerpoint/2010/main" val="307671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fade">
                                      <p:cBhvr>
                                        <p:cTn id="16" dur="500"/>
                                        <p:tgtEl>
                                          <p:spTgt spid="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500"/>
                                        <p:tgtEl>
                                          <p:spTgt spid="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fade">
                                      <p:cBhvr>
                                        <p:cTn id="36" dur="500"/>
                                        <p:tgtEl>
                                          <p:spTgt spid="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fade">
                                      <p:cBhvr>
                                        <p:cTn id="41" dur="500"/>
                                        <p:tgtEl>
                                          <p:spTgt spid="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9">
                                            <p:txEl>
                                              <p:pRg st="6" end="6"/>
                                            </p:txEl>
                                          </p:spTgt>
                                        </p:tgtEl>
                                        <p:attrNameLst>
                                          <p:attrName>style.visibility</p:attrName>
                                        </p:attrNameLst>
                                      </p:cBhvr>
                                      <p:to>
                                        <p:strVal val="visible"/>
                                      </p:to>
                                    </p:set>
                                    <p:animEffect transition="in" filter="fade">
                                      <p:cBhvr>
                                        <p:cTn id="46" dur="500"/>
                                        <p:tgtEl>
                                          <p:spTgt spid="9">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9">
                                            <p:txEl>
                                              <p:pRg st="7" end="7"/>
                                            </p:txEl>
                                          </p:spTgt>
                                        </p:tgtEl>
                                        <p:attrNameLst>
                                          <p:attrName>style.visibility</p:attrName>
                                        </p:attrNameLst>
                                      </p:cBhvr>
                                      <p:to>
                                        <p:strVal val="visible"/>
                                      </p:to>
                                    </p:set>
                                    <p:animEffect transition="in" filter="fade">
                                      <p:cBhvr>
                                        <p:cTn id="51"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FSM example</a:t>
            </a:r>
          </a:p>
        </p:txBody>
      </p:sp>
      <p:sp>
        <p:nvSpPr>
          <p:cNvPr id="9" name="Content Placeholder 1"/>
          <p:cNvSpPr txBox="1">
            <a:spLocks/>
          </p:cNvSpPr>
          <p:nvPr/>
        </p:nvSpPr>
        <p:spPr>
          <a:xfrm>
            <a:off x="304800" y="1127890"/>
            <a:ext cx="8137681" cy="550151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24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Let’s make an FSM simulation</a:t>
            </a:r>
          </a:p>
          <a:p>
            <a:pPr marL="274320" indent="-182880">
              <a:spcBef>
                <a:spcPts val="0"/>
              </a:spcBef>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First try will be make each state a separate process</a:t>
            </a:r>
          </a:p>
          <a:p>
            <a:pPr marL="274320" indent="-182880">
              <a:spcBef>
                <a:spcPts val="0"/>
              </a:spcBef>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We will have input be a list of atoms, something like this: [</a:t>
            </a:r>
            <a:r>
              <a:rPr lang="en-US" sz="18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a,b,c,b,c,b,a,a</a:t>
            </a: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
            </a:r>
          </a:p>
          <a:p>
            <a:pPr marL="274320" indent="-182880">
              <a:spcBef>
                <a:spcPts val="0"/>
              </a:spcBef>
              <a:buClrTx/>
              <a:buFont typeface="Arial" panose="020B0604020202020204" pitchFamily="34" charset="0"/>
              <a:buChar char="•"/>
            </a:pPr>
            <a:r>
              <a:rPr lang="en-US" sz="18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Valid inputs:</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a,a,b,b</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 ]</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a,a</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b,b,a,a,b,b,b,b</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i="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etc.</a:t>
            </a:r>
          </a:p>
          <a:p>
            <a:pPr marL="377190">
              <a:spcBef>
                <a:spcPts val="0"/>
              </a:spcBef>
              <a:buClrTx/>
              <a:buFont typeface="Arial" panose="020B0604020202020204" pitchFamily="34" charset="0"/>
              <a:buChar char="•"/>
            </a:pPr>
            <a:r>
              <a:rPr lang="en-US" sz="18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Invalid inputs:</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a,b</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a,b,b,a</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r>
              <a:rPr lang="en-US" sz="1600" dirty="0" err="1">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a,b,a,b,a,b</a:t>
            </a:r>
            <a:r>
              <a:rPr lang="en-US" sz="16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a:t>
            </a:r>
          </a:p>
          <a:p>
            <a:pPr marL="548640" lvl="1" indent="0">
              <a:spcBef>
                <a:spcPts val="0"/>
              </a:spcBef>
              <a:buClrTx/>
              <a:buNone/>
            </a:pPr>
            <a:r>
              <a:rPr lang="en-US" sz="1600" i="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etc.</a:t>
            </a:r>
          </a:p>
        </p:txBody>
      </p:sp>
      <p:pic>
        <p:nvPicPr>
          <p:cNvPr id="5" name="Picture 4">
            <a:extLst>
              <a:ext uri="{FF2B5EF4-FFF2-40B4-BE49-F238E27FC236}">
                <a16:creationId xmlns:a16="http://schemas.microsoft.com/office/drawing/2014/main" id="{8A9D39EE-CAAE-4060-A721-E14140FCA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2514600"/>
            <a:ext cx="5699281" cy="4101999"/>
          </a:xfrm>
          <a:prstGeom prst="rect">
            <a:avLst/>
          </a:prstGeom>
        </p:spPr>
      </p:pic>
      <p:sp>
        <p:nvSpPr>
          <p:cNvPr id="7" name="Rectangle: Rounded Corners 6">
            <a:extLst>
              <a:ext uri="{FF2B5EF4-FFF2-40B4-BE49-F238E27FC236}">
                <a16:creationId xmlns:a16="http://schemas.microsoft.com/office/drawing/2014/main" id="{BB0A44E2-9301-4DED-B3D0-48C8E4A564F9}"/>
              </a:ext>
            </a:extLst>
          </p:cNvPr>
          <p:cNvSpPr/>
          <p:nvPr/>
        </p:nvSpPr>
        <p:spPr>
          <a:xfrm>
            <a:off x="5867400" y="2667000"/>
            <a:ext cx="2362200" cy="53340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 indent="0">
              <a:spcBef>
                <a:spcPts val="0"/>
              </a:spcBef>
              <a:buClrTx/>
              <a:buNone/>
            </a:pPr>
            <a:r>
              <a:rPr lang="en-US"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Consider this FSM</a:t>
            </a:r>
          </a:p>
        </p:txBody>
      </p:sp>
    </p:spTree>
    <p:extLst>
      <p:ext uri="{BB962C8B-B14F-4D97-AF65-F5344CB8AC3E}">
        <p14:creationId xmlns:p14="http://schemas.microsoft.com/office/powerpoint/2010/main" val="118709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500"/>
                                        <p:tgtEl>
                                          <p:spTgt spid="9">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500"/>
                                        <p:tgtEl>
                                          <p:spTgt spid="9">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animEffect transition="in" filter="fade">
                                      <p:cBhvr>
                                        <p:cTn id="31" dur="500"/>
                                        <p:tgtEl>
                                          <p:spTgt spid="9">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animEffect transition="in" filter="fade">
                                      <p:cBhvr>
                                        <p:cTn id="35" dur="500"/>
                                        <p:tgtEl>
                                          <p:spTgt spid="9">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animEffect transition="in" filter="fade">
                                      <p:cBhvr>
                                        <p:cTn id="39" dur="500"/>
                                        <p:tgtEl>
                                          <p:spTgt spid="9">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Effect transition="in" filter="fade">
                                      <p:cBhvr>
                                        <p:cTn id="43" dur="500"/>
                                        <p:tgtEl>
                                          <p:spTgt spid="9">
                                            <p:txEl>
                                              <p:pRg st="9" end="9"/>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9">
                                            <p:txEl>
                                              <p:pRg st="11" end="11"/>
                                            </p:txEl>
                                          </p:spTgt>
                                        </p:tgtEl>
                                        <p:attrNameLst>
                                          <p:attrName>style.visibility</p:attrName>
                                        </p:attrNameLst>
                                      </p:cBhvr>
                                      <p:to>
                                        <p:strVal val="visible"/>
                                      </p:to>
                                    </p:set>
                                    <p:animEffect transition="in" filter="fade">
                                      <p:cBhvr>
                                        <p:cTn id="51" dur="500"/>
                                        <p:tgtEl>
                                          <p:spTgt spid="9">
                                            <p:txEl>
                                              <p:pRg st="11" end="11"/>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9">
                                            <p:txEl>
                                              <p:pRg st="12" end="12"/>
                                            </p:txEl>
                                          </p:spTgt>
                                        </p:tgtEl>
                                        <p:attrNameLst>
                                          <p:attrName>style.visibility</p:attrName>
                                        </p:attrNameLst>
                                      </p:cBhvr>
                                      <p:to>
                                        <p:strVal val="visible"/>
                                      </p:to>
                                    </p:set>
                                    <p:animEffect transition="in" filter="fade">
                                      <p:cBhvr>
                                        <p:cTn id="55" dur="500"/>
                                        <p:tgtEl>
                                          <p:spTgt spid="9">
                                            <p:txEl>
                                              <p:pRg st="12" end="12"/>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9">
                                            <p:txEl>
                                              <p:pRg st="13" end="13"/>
                                            </p:txEl>
                                          </p:spTgt>
                                        </p:tgtEl>
                                        <p:attrNameLst>
                                          <p:attrName>style.visibility</p:attrName>
                                        </p:attrNameLst>
                                      </p:cBhvr>
                                      <p:to>
                                        <p:strVal val="visible"/>
                                      </p:to>
                                    </p:set>
                                    <p:animEffect transition="in" filter="fade">
                                      <p:cBhvr>
                                        <p:cTn id="59" dur="500"/>
                                        <p:tgtEl>
                                          <p:spTgt spid="9">
                                            <p:txEl>
                                              <p:pRg st="13" end="13"/>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9">
                                            <p:txEl>
                                              <p:pRg st="14" end="14"/>
                                            </p:txEl>
                                          </p:spTgt>
                                        </p:tgtEl>
                                        <p:attrNameLst>
                                          <p:attrName>style.visibility</p:attrName>
                                        </p:attrNameLst>
                                      </p:cBhvr>
                                      <p:to>
                                        <p:strVal val="visible"/>
                                      </p:to>
                                    </p:set>
                                    <p:animEffect transition="in" filter="fade">
                                      <p:cBhvr>
                                        <p:cTn id="63" dur="500"/>
                                        <p:tgtEl>
                                          <p:spTgt spid="9">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FSM (one way)</a:t>
            </a:r>
          </a:p>
        </p:txBody>
      </p:sp>
      <p:sp>
        <p:nvSpPr>
          <p:cNvPr id="9" name="Content Placeholder 1"/>
          <p:cNvSpPr txBox="1">
            <a:spLocks/>
          </p:cNvSpPr>
          <p:nvPr/>
        </p:nvSpPr>
        <p:spPr>
          <a:xfrm>
            <a:off x="292521" y="1143000"/>
            <a:ext cx="7556079" cy="541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-module(fsm1).</a:t>
            </a:r>
          </a:p>
          <a:p>
            <a:pPr marL="109728" indent="0">
              <a:spcBef>
                <a:spcPts val="0"/>
              </a:spcBef>
              <a:spcAft>
                <a:spcPts val="0"/>
              </a:spcAft>
              <a:buNone/>
            </a:pP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-compile([</a:t>
            </a:r>
            <a:r>
              <a:rPr lang="en-US" sz="1400" dirty="0" err="1">
                <a:solidFill>
                  <a:srgbClr val="C0000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900" dirty="0">
              <a:solidFill>
                <a:srgbClr val="C0000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go()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 W}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io:read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("type input as atoms in a list: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("Input word: ~p ~n",[W]),</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a:solidFill>
                  <a:schemeClr val="bg2"/>
                </a:solidFill>
                <a:latin typeface="Consolas" panose="020B0609020204030204" pitchFamily="49" charset="0"/>
                <a:ea typeface="Cascadia Code" panose="020B0609020000020004" pitchFamily="49" charset="0"/>
                <a:cs typeface="Cascadia Code" panose="020B0609020000020004" pitchFamily="49" charset="0"/>
              </a:rPr>
              <a:t>% start up the state processes</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sa</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spawn(?</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MODULE,stateA</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register(sb, spawn(?</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MODULE,stateB</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spawn(?</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MODULE,stateX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Start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start state is X</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Final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accepting state is X</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Curr</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current state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fire(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Start,W</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clean() -&gt; unregister(</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sa</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,unregister(sb) ,unregister(</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endParaRPr lang="en-US" sz="10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fire(_, []) -&gt; clean(), accept;</a:t>
            </a:r>
          </a:p>
          <a:p>
            <a:pPr marL="109728" indent="0">
              <a:spcBef>
                <a:spcPts val="0"/>
              </a:spcBef>
              <a:spcAft>
                <a:spcPts val="0"/>
              </a:spcAft>
              <a:buNone/>
            </a:pPr>
            <a:endParaRPr lang="en-US" sz="10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fire(CS,[</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H|RestOfInput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("char: ~p ~n",[H]),</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CS ! {self(),H},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(1000),</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NextState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fire(</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NextState,RestOfInput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a:solidFill>
                  <a:schemeClr val="bg2"/>
                </a:solidFill>
                <a:latin typeface="Consolas" panose="020B0609020204030204" pitchFamily="49" charset="0"/>
                <a:ea typeface="Cascadia Code" panose="020B0609020000020004" pitchFamily="49" charset="0"/>
                <a:cs typeface="Cascadia Code" panose="020B0609020000020004" pitchFamily="49" charset="0"/>
              </a:rPr>
              <a:t>% keep going</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 -&gt;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("Error: Bad Input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 </a:t>
            </a:r>
            <a:r>
              <a:rPr lang="en-US" sz="1400" dirty="0">
                <a:solidFill>
                  <a:schemeClr val="bg2"/>
                </a:solidFill>
                <a:latin typeface="Consolas" panose="020B0609020204030204" pitchFamily="49" charset="0"/>
                <a:ea typeface="Cascadia Code" panose="020B0609020000020004" pitchFamily="49" charset="0"/>
                <a:cs typeface="Cascadia Code" panose="020B0609020000020004" pitchFamily="49" charset="0"/>
              </a:rPr>
              <a:t>% halt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221992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Effect transition="in" filter="fade">
                                      <p:cBhvr>
                                        <p:cTn id="15" dur="500"/>
                                        <p:tgtEl>
                                          <p:spTgt spid="9">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animEffect transition="in" filter="fade">
                                      <p:cBhvr>
                                        <p:cTn id="23" dur="500"/>
                                        <p:tgtEl>
                                          <p:spTgt spid="9">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7" end="7"/>
                                            </p:txEl>
                                          </p:spTgt>
                                        </p:tgtEl>
                                        <p:attrNameLst>
                                          <p:attrName>style.visibility</p:attrName>
                                        </p:attrNameLst>
                                      </p:cBhvr>
                                      <p:to>
                                        <p:strVal val="visible"/>
                                      </p:to>
                                    </p:set>
                                    <p:animEffect transition="in" filter="fade">
                                      <p:cBhvr>
                                        <p:cTn id="31" dur="500"/>
                                        <p:tgtEl>
                                          <p:spTgt spid="9">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9">
                                            <p:txEl>
                                              <p:pRg st="8" end="8"/>
                                            </p:txEl>
                                          </p:spTgt>
                                        </p:tgtEl>
                                        <p:attrNameLst>
                                          <p:attrName>style.visibility</p:attrName>
                                        </p:attrNameLst>
                                      </p:cBhvr>
                                      <p:to>
                                        <p:strVal val="visible"/>
                                      </p:to>
                                    </p:set>
                                    <p:animEffect transition="in" filter="fade">
                                      <p:cBhvr>
                                        <p:cTn id="35" dur="500"/>
                                        <p:tgtEl>
                                          <p:spTgt spid="9">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9">
                                            <p:txEl>
                                              <p:pRg st="9" end="9"/>
                                            </p:txEl>
                                          </p:spTgt>
                                        </p:tgtEl>
                                        <p:attrNameLst>
                                          <p:attrName>style.visibility</p:attrName>
                                        </p:attrNameLst>
                                      </p:cBhvr>
                                      <p:to>
                                        <p:strVal val="visible"/>
                                      </p:to>
                                    </p:set>
                                    <p:animEffect transition="in" filter="fade">
                                      <p:cBhvr>
                                        <p:cTn id="39" dur="500"/>
                                        <p:tgtEl>
                                          <p:spTgt spid="9">
                                            <p:txEl>
                                              <p:pRg st="9" end="9"/>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9">
                                            <p:txEl>
                                              <p:pRg st="10" end="10"/>
                                            </p:txEl>
                                          </p:spTgt>
                                        </p:tgtEl>
                                        <p:attrNameLst>
                                          <p:attrName>style.visibility</p:attrName>
                                        </p:attrNameLst>
                                      </p:cBhvr>
                                      <p:to>
                                        <p:strVal val="visible"/>
                                      </p:to>
                                    </p:set>
                                    <p:animEffect transition="in" filter="fade">
                                      <p:cBhvr>
                                        <p:cTn id="43" dur="500"/>
                                        <p:tgtEl>
                                          <p:spTgt spid="9">
                                            <p:txEl>
                                              <p:pRg st="10" end="1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9">
                                            <p:txEl>
                                              <p:pRg st="11" end="11"/>
                                            </p:txEl>
                                          </p:spTgt>
                                        </p:tgtEl>
                                        <p:attrNameLst>
                                          <p:attrName>style.visibility</p:attrName>
                                        </p:attrNameLst>
                                      </p:cBhvr>
                                      <p:to>
                                        <p:strVal val="visible"/>
                                      </p:to>
                                    </p:set>
                                    <p:animEffect transition="in" filter="fade">
                                      <p:cBhvr>
                                        <p:cTn id="47" dur="500"/>
                                        <p:tgtEl>
                                          <p:spTgt spid="9">
                                            <p:txEl>
                                              <p:pRg st="11" end="11"/>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9">
                                            <p:txEl>
                                              <p:pRg st="12" end="12"/>
                                            </p:txEl>
                                          </p:spTgt>
                                        </p:tgtEl>
                                        <p:attrNameLst>
                                          <p:attrName>style.visibility</p:attrName>
                                        </p:attrNameLst>
                                      </p:cBhvr>
                                      <p:to>
                                        <p:strVal val="visible"/>
                                      </p:to>
                                    </p:set>
                                    <p:animEffect transition="in" filter="fade">
                                      <p:cBhvr>
                                        <p:cTn id="51" dur="500"/>
                                        <p:tgtEl>
                                          <p:spTgt spid="9">
                                            <p:txEl>
                                              <p:pRg st="12" end="12"/>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9">
                                            <p:txEl>
                                              <p:pRg st="13" end="13"/>
                                            </p:txEl>
                                          </p:spTgt>
                                        </p:tgtEl>
                                        <p:attrNameLst>
                                          <p:attrName>style.visibility</p:attrName>
                                        </p:attrNameLst>
                                      </p:cBhvr>
                                      <p:to>
                                        <p:strVal val="visible"/>
                                      </p:to>
                                    </p:set>
                                    <p:animEffect transition="in" filter="fade">
                                      <p:cBhvr>
                                        <p:cTn id="55" dur="500"/>
                                        <p:tgtEl>
                                          <p:spTgt spid="9">
                                            <p:txEl>
                                              <p:pRg st="13" end="13"/>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9">
                                            <p:txEl>
                                              <p:pRg st="15" end="15"/>
                                            </p:txEl>
                                          </p:spTgt>
                                        </p:tgtEl>
                                        <p:attrNameLst>
                                          <p:attrName>style.visibility</p:attrName>
                                        </p:attrNameLst>
                                      </p:cBhvr>
                                      <p:to>
                                        <p:strVal val="visible"/>
                                      </p:to>
                                    </p:set>
                                    <p:animEffect transition="in" filter="fade">
                                      <p:cBhvr>
                                        <p:cTn id="59" dur="500"/>
                                        <p:tgtEl>
                                          <p:spTgt spid="9">
                                            <p:txEl>
                                              <p:pRg st="15" end="15"/>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9">
                                            <p:txEl>
                                              <p:pRg st="17" end="17"/>
                                            </p:txEl>
                                          </p:spTgt>
                                        </p:tgtEl>
                                        <p:attrNameLst>
                                          <p:attrName>style.visibility</p:attrName>
                                        </p:attrNameLst>
                                      </p:cBhvr>
                                      <p:to>
                                        <p:strVal val="visible"/>
                                      </p:to>
                                    </p:set>
                                    <p:animEffect transition="in" filter="fade">
                                      <p:cBhvr>
                                        <p:cTn id="63" dur="500"/>
                                        <p:tgtEl>
                                          <p:spTgt spid="9">
                                            <p:txEl>
                                              <p:pRg st="17" end="17"/>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9">
                                            <p:txEl>
                                              <p:pRg st="19" end="19"/>
                                            </p:txEl>
                                          </p:spTgt>
                                        </p:tgtEl>
                                        <p:attrNameLst>
                                          <p:attrName>style.visibility</p:attrName>
                                        </p:attrNameLst>
                                      </p:cBhvr>
                                      <p:to>
                                        <p:strVal val="visible"/>
                                      </p:to>
                                    </p:set>
                                    <p:animEffect transition="in" filter="fade">
                                      <p:cBhvr>
                                        <p:cTn id="67" dur="500"/>
                                        <p:tgtEl>
                                          <p:spTgt spid="9">
                                            <p:txEl>
                                              <p:pRg st="19" end="19"/>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9">
                                            <p:txEl>
                                              <p:pRg st="20" end="20"/>
                                            </p:txEl>
                                          </p:spTgt>
                                        </p:tgtEl>
                                        <p:attrNameLst>
                                          <p:attrName>style.visibility</p:attrName>
                                        </p:attrNameLst>
                                      </p:cBhvr>
                                      <p:to>
                                        <p:strVal val="visible"/>
                                      </p:to>
                                    </p:set>
                                    <p:animEffect transition="in" filter="fade">
                                      <p:cBhvr>
                                        <p:cTn id="71" dur="500"/>
                                        <p:tgtEl>
                                          <p:spTgt spid="9">
                                            <p:txEl>
                                              <p:pRg st="20" end="20"/>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9">
                                            <p:txEl>
                                              <p:pRg st="21" end="21"/>
                                            </p:txEl>
                                          </p:spTgt>
                                        </p:tgtEl>
                                        <p:attrNameLst>
                                          <p:attrName>style.visibility</p:attrName>
                                        </p:attrNameLst>
                                      </p:cBhvr>
                                      <p:to>
                                        <p:strVal val="visible"/>
                                      </p:to>
                                    </p:set>
                                    <p:animEffect transition="in" filter="fade">
                                      <p:cBhvr>
                                        <p:cTn id="75" dur="500"/>
                                        <p:tgtEl>
                                          <p:spTgt spid="9">
                                            <p:txEl>
                                              <p:pRg st="21" end="21"/>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9">
                                            <p:txEl>
                                              <p:pRg st="22" end="22"/>
                                            </p:txEl>
                                          </p:spTgt>
                                        </p:tgtEl>
                                        <p:attrNameLst>
                                          <p:attrName>style.visibility</p:attrName>
                                        </p:attrNameLst>
                                      </p:cBhvr>
                                      <p:to>
                                        <p:strVal val="visible"/>
                                      </p:to>
                                    </p:set>
                                    <p:animEffect transition="in" filter="fade">
                                      <p:cBhvr>
                                        <p:cTn id="79" dur="500"/>
                                        <p:tgtEl>
                                          <p:spTgt spid="9">
                                            <p:txEl>
                                              <p:pRg st="22" end="22"/>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9">
                                            <p:txEl>
                                              <p:pRg st="23" end="23"/>
                                            </p:txEl>
                                          </p:spTgt>
                                        </p:tgtEl>
                                        <p:attrNameLst>
                                          <p:attrName>style.visibility</p:attrName>
                                        </p:attrNameLst>
                                      </p:cBhvr>
                                      <p:to>
                                        <p:strVal val="visible"/>
                                      </p:to>
                                    </p:set>
                                    <p:animEffect transition="in" filter="fade">
                                      <p:cBhvr>
                                        <p:cTn id="83" dur="500"/>
                                        <p:tgtEl>
                                          <p:spTgt spid="9">
                                            <p:txEl>
                                              <p:pRg st="23" end="23"/>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9">
                                            <p:txEl>
                                              <p:pRg st="24" end="24"/>
                                            </p:txEl>
                                          </p:spTgt>
                                        </p:tgtEl>
                                        <p:attrNameLst>
                                          <p:attrName>style.visibility</p:attrName>
                                        </p:attrNameLst>
                                      </p:cBhvr>
                                      <p:to>
                                        <p:strVal val="visible"/>
                                      </p:to>
                                    </p:set>
                                    <p:animEffect transition="in" filter="fade">
                                      <p:cBhvr>
                                        <p:cTn id="87" dur="500"/>
                                        <p:tgtEl>
                                          <p:spTgt spid="9">
                                            <p:txEl>
                                              <p:pRg st="24" end="24"/>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9">
                                            <p:txEl>
                                              <p:pRg st="25" end="25"/>
                                            </p:txEl>
                                          </p:spTgt>
                                        </p:tgtEl>
                                        <p:attrNameLst>
                                          <p:attrName>style.visibility</p:attrName>
                                        </p:attrNameLst>
                                      </p:cBhvr>
                                      <p:to>
                                        <p:strVal val="visible"/>
                                      </p:to>
                                    </p:set>
                                    <p:animEffect transition="in" filter="fade">
                                      <p:cBhvr>
                                        <p:cTn id="91" dur="500"/>
                                        <p:tgtEl>
                                          <p:spTgt spid="9">
                                            <p:txEl>
                                              <p:pRg st="25" end="25"/>
                                            </p:txEl>
                                          </p:spTgt>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9">
                                            <p:txEl>
                                              <p:pRg st="26" end="26"/>
                                            </p:txEl>
                                          </p:spTgt>
                                        </p:tgtEl>
                                        <p:attrNameLst>
                                          <p:attrName>style.visibility</p:attrName>
                                        </p:attrNameLst>
                                      </p:cBhvr>
                                      <p:to>
                                        <p:strVal val="visible"/>
                                      </p:to>
                                    </p:set>
                                    <p:animEffect transition="in" filter="fade">
                                      <p:cBhvr>
                                        <p:cTn id="95" dur="500"/>
                                        <p:tgtEl>
                                          <p:spTgt spid="9">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7317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33377"/>
            <a:ext cx="8372475" cy="793902"/>
          </a:xfrm>
          <a:noFill/>
        </p:spPr>
        <p:txBody>
          <a:bodyPr>
            <a:normAutofit/>
          </a:bodyPr>
          <a:lstStyle/>
          <a:p>
            <a:pPr marL="109728" indent="0">
              <a:spcBef>
                <a:spcPts val="0"/>
              </a:spcBef>
              <a:spcAft>
                <a:spcPts val="0"/>
              </a:spcAft>
              <a:buNone/>
            </a:pPr>
            <a:r>
              <a:rPr lang="en-US" sz="3600" b="1" dirty="0">
                <a:solidFill>
                  <a:srgbClr val="0070C0"/>
                </a:solidFill>
                <a:latin typeface="Arial" panose="020B0604020202020204" pitchFamily="34" charset="0"/>
                <a:cs typeface="Arial" panose="020B0604020202020204" pitchFamily="34" charset="0"/>
              </a:rPr>
              <a:t>FSM (one way)</a:t>
            </a:r>
          </a:p>
        </p:txBody>
      </p:sp>
      <p:sp>
        <p:nvSpPr>
          <p:cNvPr id="9" name="Content Placeholder 1"/>
          <p:cNvSpPr txBox="1">
            <a:spLocks/>
          </p:cNvSpPr>
          <p:nvPr/>
        </p:nvSpPr>
        <p:spPr>
          <a:xfrm>
            <a:off x="310662" y="1339578"/>
            <a:ext cx="7556079" cy="518504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stateX</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 -&gt; </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X,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sa</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stateX</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b} -&gt; </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X,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",[b]),</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{sb},</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stateX</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 -&gt; </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X,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BadInput</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stateA</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 -&gt; </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A,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stateA</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 -&gt; </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BadInput</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A,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2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stateA</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spcBef>
                <a:spcPts val="0"/>
              </a:spcBef>
              <a:spcAft>
                <a:spcPts val="0"/>
              </a:spcAft>
              <a:buNone/>
            </a:pPr>
            <a:endPar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2"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process is created and terminated extremelly fast, that's why you can actually have thousands of them.</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Rectangle: Rounded Corners 3">
            <a:extLst>
              <a:ext uri="{FF2B5EF4-FFF2-40B4-BE49-F238E27FC236}">
                <a16:creationId xmlns:a16="http://schemas.microsoft.com/office/drawing/2014/main" id="{40DCE6AB-5BAA-48AC-B3AE-DC548E4EFF0A}"/>
              </a:ext>
            </a:extLst>
          </p:cNvPr>
          <p:cNvSpPr/>
          <p:nvPr/>
        </p:nvSpPr>
        <p:spPr>
          <a:xfrm>
            <a:off x="4267200" y="2362200"/>
            <a:ext cx="4343400" cy="2819400"/>
          </a:xfrm>
          <a:prstGeom prst="roundRect">
            <a:avLst/>
          </a:prstGeom>
          <a:solidFill>
            <a:srgbClr val="FBED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728" indent="0">
              <a:spcBef>
                <a:spcPts val="0"/>
              </a:spcBef>
              <a:spcAft>
                <a:spcPts val="0"/>
              </a:spcAft>
              <a:buNone/>
            </a:pP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stateB</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b}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B,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",[b]),</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sx</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stateB</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 -&gt; </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BadInput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("in B,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stateB</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188834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500"/>
                                        <p:tgtEl>
                                          <p:spTgt spid="9">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500"/>
                                        <p:tgtEl>
                                          <p:spTgt spid="9">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animEffect transition="in" filter="fade">
                                      <p:cBhvr>
                                        <p:cTn id="31" dur="500"/>
                                        <p:tgtEl>
                                          <p:spTgt spid="9">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animEffect transition="in" filter="fade">
                                      <p:cBhvr>
                                        <p:cTn id="35" dur="500"/>
                                        <p:tgtEl>
                                          <p:spTgt spid="9">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animEffect transition="in" filter="fade">
                                      <p:cBhvr>
                                        <p:cTn id="39" dur="500"/>
                                        <p:tgtEl>
                                          <p:spTgt spid="9">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Effect transition="in" filter="fade">
                                      <p:cBhvr>
                                        <p:cTn id="43" dur="500"/>
                                        <p:tgtEl>
                                          <p:spTgt spid="9">
                                            <p:txEl>
                                              <p:pRg st="9" end="9"/>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9">
                                            <p:txEl>
                                              <p:pRg st="11" end="11"/>
                                            </p:txEl>
                                          </p:spTgt>
                                        </p:tgtEl>
                                        <p:attrNameLst>
                                          <p:attrName>style.visibility</p:attrName>
                                        </p:attrNameLst>
                                      </p:cBhvr>
                                      <p:to>
                                        <p:strVal val="visible"/>
                                      </p:to>
                                    </p:set>
                                    <p:animEffect transition="in" filter="fade">
                                      <p:cBhvr>
                                        <p:cTn id="51" dur="500"/>
                                        <p:tgtEl>
                                          <p:spTgt spid="9">
                                            <p:txEl>
                                              <p:pRg st="11" end="11"/>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9">
                                            <p:txEl>
                                              <p:pRg st="12" end="12"/>
                                            </p:txEl>
                                          </p:spTgt>
                                        </p:tgtEl>
                                        <p:attrNameLst>
                                          <p:attrName>style.visibility</p:attrName>
                                        </p:attrNameLst>
                                      </p:cBhvr>
                                      <p:to>
                                        <p:strVal val="visible"/>
                                      </p:to>
                                    </p:set>
                                    <p:animEffect transition="in" filter="fade">
                                      <p:cBhvr>
                                        <p:cTn id="55" dur="500"/>
                                        <p:tgtEl>
                                          <p:spTgt spid="9">
                                            <p:txEl>
                                              <p:pRg st="12" end="12"/>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9">
                                            <p:txEl>
                                              <p:pRg st="13" end="13"/>
                                            </p:txEl>
                                          </p:spTgt>
                                        </p:tgtEl>
                                        <p:attrNameLst>
                                          <p:attrName>style.visibility</p:attrName>
                                        </p:attrNameLst>
                                      </p:cBhvr>
                                      <p:to>
                                        <p:strVal val="visible"/>
                                      </p:to>
                                    </p:set>
                                    <p:animEffect transition="in" filter="fade">
                                      <p:cBhvr>
                                        <p:cTn id="59" dur="500"/>
                                        <p:tgtEl>
                                          <p:spTgt spid="9">
                                            <p:txEl>
                                              <p:pRg st="13" end="13"/>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9">
                                            <p:txEl>
                                              <p:pRg st="15" end="15"/>
                                            </p:txEl>
                                          </p:spTgt>
                                        </p:tgtEl>
                                        <p:attrNameLst>
                                          <p:attrName>style.visibility</p:attrName>
                                        </p:attrNameLst>
                                      </p:cBhvr>
                                      <p:to>
                                        <p:strVal val="visible"/>
                                      </p:to>
                                    </p:set>
                                    <p:animEffect transition="in" filter="fade">
                                      <p:cBhvr>
                                        <p:cTn id="63" dur="500"/>
                                        <p:tgtEl>
                                          <p:spTgt spid="9">
                                            <p:txEl>
                                              <p:pRg st="15" end="15"/>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9">
                                            <p:txEl>
                                              <p:pRg st="16" end="16"/>
                                            </p:txEl>
                                          </p:spTgt>
                                        </p:tgtEl>
                                        <p:attrNameLst>
                                          <p:attrName>style.visibility</p:attrName>
                                        </p:attrNameLst>
                                      </p:cBhvr>
                                      <p:to>
                                        <p:strVal val="visible"/>
                                      </p:to>
                                    </p:set>
                                    <p:animEffect transition="in" filter="fade">
                                      <p:cBhvr>
                                        <p:cTn id="67" dur="500"/>
                                        <p:tgtEl>
                                          <p:spTgt spid="9">
                                            <p:txEl>
                                              <p:pRg st="16" end="16"/>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9">
                                            <p:txEl>
                                              <p:pRg st="17" end="17"/>
                                            </p:txEl>
                                          </p:spTgt>
                                        </p:tgtEl>
                                        <p:attrNameLst>
                                          <p:attrName>style.visibility</p:attrName>
                                        </p:attrNameLst>
                                      </p:cBhvr>
                                      <p:to>
                                        <p:strVal val="visible"/>
                                      </p:to>
                                    </p:set>
                                    <p:animEffect transition="in" filter="fade">
                                      <p:cBhvr>
                                        <p:cTn id="71" dur="500"/>
                                        <p:tgtEl>
                                          <p:spTgt spid="9">
                                            <p:txEl>
                                              <p:pRg st="17" end="17"/>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9">
                                            <p:txEl>
                                              <p:pRg st="18" end="18"/>
                                            </p:txEl>
                                          </p:spTgt>
                                        </p:tgtEl>
                                        <p:attrNameLst>
                                          <p:attrName>style.visibility</p:attrName>
                                        </p:attrNameLst>
                                      </p:cBhvr>
                                      <p:to>
                                        <p:strVal val="visible"/>
                                      </p:to>
                                    </p:set>
                                    <p:animEffect transition="in" filter="fade">
                                      <p:cBhvr>
                                        <p:cTn id="75" dur="500"/>
                                        <p:tgtEl>
                                          <p:spTgt spid="9">
                                            <p:txEl>
                                              <p:pRg st="18" end="18"/>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9">
                                            <p:txEl>
                                              <p:pRg st="19" end="19"/>
                                            </p:txEl>
                                          </p:spTgt>
                                        </p:tgtEl>
                                        <p:attrNameLst>
                                          <p:attrName>style.visibility</p:attrName>
                                        </p:attrNameLst>
                                      </p:cBhvr>
                                      <p:to>
                                        <p:strVal val="visible"/>
                                      </p:to>
                                    </p:set>
                                    <p:animEffect transition="in" filter="fade">
                                      <p:cBhvr>
                                        <p:cTn id="79" dur="500"/>
                                        <p:tgtEl>
                                          <p:spTgt spid="9">
                                            <p:txEl>
                                              <p:pRg st="19" end="19"/>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9">
                                            <p:txEl>
                                              <p:pRg st="20" end="20"/>
                                            </p:txEl>
                                          </p:spTgt>
                                        </p:tgtEl>
                                        <p:attrNameLst>
                                          <p:attrName>style.visibility</p:attrName>
                                        </p:attrNameLst>
                                      </p:cBhvr>
                                      <p:to>
                                        <p:strVal val="visible"/>
                                      </p:to>
                                    </p:set>
                                    <p:animEffect transition="in" filter="fade">
                                      <p:cBhvr>
                                        <p:cTn id="83" dur="500"/>
                                        <p:tgtEl>
                                          <p:spTgt spid="9">
                                            <p:txEl>
                                              <p:pRg st="20" end="20"/>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9">
                                            <p:txEl>
                                              <p:pRg st="21" end="21"/>
                                            </p:txEl>
                                          </p:spTgt>
                                        </p:tgtEl>
                                        <p:attrNameLst>
                                          <p:attrName>style.visibility</p:attrName>
                                        </p:attrNameLst>
                                      </p:cBhvr>
                                      <p:to>
                                        <p:strVal val="visible"/>
                                      </p:to>
                                    </p:set>
                                    <p:animEffect transition="in" filter="fade">
                                      <p:cBhvr>
                                        <p:cTn id="87" dur="500"/>
                                        <p:tgtEl>
                                          <p:spTgt spid="9">
                                            <p:txEl>
                                              <p:pRg st="21" end="21"/>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9">
                                            <p:txEl>
                                              <p:pRg st="22" end="22"/>
                                            </p:txEl>
                                          </p:spTgt>
                                        </p:tgtEl>
                                        <p:attrNameLst>
                                          <p:attrName>style.visibility</p:attrName>
                                        </p:attrNameLst>
                                      </p:cBhvr>
                                      <p:to>
                                        <p:strVal val="visible"/>
                                      </p:to>
                                    </p:set>
                                    <p:animEffect transition="in" filter="fade">
                                      <p:cBhvr>
                                        <p:cTn id="91" dur="500"/>
                                        <p:tgtEl>
                                          <p:spTgt spid="9">
                                            <p:txEl>
                                              <p:pRg st="22" end="22"/>
                                            </p:txEl>
                                          </p:spTgt>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9">
                                            <p:txEl>
                                              <p:pRg st="23" end="23"/>
                                            </p:txEl>
                                          </p:spTgt>
                                        </p:tgtEl>
                                        <p:attrNameLst>
                                          <p:attrName>style.visibility</p:attrName>
                                        </p:attrNameLst>
                                      </p:cBhvr>
                                      <p:to>
                                        <p:strVal val="visible"/>
                                      </p:to>
                                    </p:set>
                                    <p:animEffect transition="in" filter="fade">
                                      <p:cBhvr>
                                        <p:cTn id="95" dur="500"/>
                                        <p:tgtEl>
                                          <p:spTgt spid="9">
                                            <p:txEl>
                                              <p:pRg st="23" end="23"/>
                                            </p:txEl>
                                          </p:spTgt>
                                        </p:tgtEl>
                                      </p:cBhvr>
                                    </p:animEffect>
                                  </p:childTnLst>
                                </p:cTn>
                              </p:par>
                            </p:childTnLst>
                          </p:cTn>
                        </p:par>
                        <p:par>
                          <p:cTn id="96" fill="hold">
                            <p:stCondLst>
                              <p:cond delay="11500"/>
                            </p:stCondLst>
                            <p:childTnLst>
                              <p:par>
                                <p:cTn id="97" presetID="10" presetClass="entr" presetSubtype="0" fill="hold" nodeType="afterEffect">
                                  <p:stCondLst>
                                    <p:cond delay="0"/>
                                  </p:stCondLst>
                                  <p:childTnLst>
                                    <p:set>
                                      <p:cBhvr>
                                        <p:cTn id="98" dur="1" fill="hold">
                                          <p:stCondLst>
                                            <p:cond delay="0"/>
                                          </p:stCondLst>
                                        </p:cTn>
                                        <p:tgtEl>
                                          <p:spTgt spid="9">
                                            <p:txEl>
                                              <p:pRg st="24" end="24"/>
                                            </p:txEl>
                                          </p:spTgt>
                                        </p:tgtEl>
                                        <p:attrNameLst>
                                          <p:attrName>style.visibility</p:attrName>
                                        </p:attrNameLst>
                                      </p:cBhvr>
                                      <p:to>
                                        <p:strVal val="visible"/>
                                      </p:to>
                                    </p:set>
                                    <p:animEffect transition="in" filter="fade">
                                      <p:cBhvr>
                                        <p:cTn id="99" dur="500"/>
                                        <p:tgtEl>
                                          <p:spTgt spid="9">
                                            <p:txEl>
                                              <p:pRg st="24" end="24"/>
                                            </p:txEl>
                                          </p:spTgt>
                                        </p:tgtEl>
                                      </p:cBhvr>
                                    </p:animEffect>
                                  </p:childTnLst>
                                </p:cTn>
                              </p:par>
                            </p:childTnLst>
                          </p:cTn>
                        </p:par>
                        <p:par>
                          <p:cTn id="100" fill="hold">
                            <p:stCondLst>
                              <p:cond delay="12000"/>
                            </p:stCondLst>
                            <p:childTnLst>
                              <p:par>
                                <p:cTn id="101" presetID="10" presetClass="entr" presetSubtype="0" fill="hold" nodeType="afterEffect">
                                  <p:stCondLst>
                                    <p:cond delay="0"/>
                                  </p:stCondLst>
                                  <p:childTnLst>
                                    <p:set>
                                      <p:cBhvr>
                                        <p:cTn id="102" dur="1" fill="hold">
                                          <p:stCondLst>
                                            <p:cond delay="0"/>
                                          </p:stCondLst>
                                        </p:cTn>
                                        <p:tgtEl>
                                          <p:spTgt spid="9">
                                            <p:txEl>
                                              <p:pRg st="25" end="25"/>
                                            </p:txEl>
                                          </p:spTgt>
                                        </p:tgtEl>
                                        <p:attrNameLst>
                                          <p:attrName>style.visibility</p:attrName>
                                        </p:attrNameLst>
                                      </p:cBhvr>
                                      <p:to>
                                        <p:strVal val="visible"/>
                                      </p:to>
                                    </p:set>
                                    <p:animEffect transition="in" filter="fade">
                                      <p:cBhvr>
                                        <p:cTn id="103" dur="500"/>
                                        <p:tgtEl>
                                          <p:spTgt spid="9">
                                            <p:txEl>
                                              <p:pRg st="25" end="25"/>
                                            </p:txEl>
                                          </p:spTgt>
                                        </p:tgtEl>
                                      </p:cBhvr>
                                    </p:animEffect>
                                  </p:childTnLst>
                                </p:cTn>
                              </p:par>
                            </p:childTnLst>
                          </p:cTn>
                        </p:par>
                      </p:childTnLst>
                    </p:cTn>
                  </p:par>
                  <p:par>
                    <p:cTn id="104" fill="hold">
                      <p:stCondLst>
                        <p:cond delay="indefinite"/>
                      </p:stCondLst>
                      <p:childTnLst>
                        <p:par>
                          <p:cTn id="105" fill="hold">
                            <p:stCondLst>
                              <p:cond delay="0"/>
                            </p:stCondLst>
                            <p:childTnLst>
                              <p:par>
                                <p:cTn id="106" presetID="42" presetClass="entr" presetSubtype="0" fill="hold" grpId="0" nodeType="clickEffect">
                                  <p:stCondLst>
                                    <p:cond delay="0"/>
                                  </p:stCondLst>
                                  <p:childTnLst>
                                    <p:set>
                                      <p:cBhvr>
                                        <p:cTn id="107" dur="1" fill="hold">
                                          <p:stCondLst>
                                            <p:cond delay="0"/>
                                          </p:stCondLst>
                                        </p:cTn>
                                        <p:tgtEl>
                                          <p:spTgt spid="4"/>
                                        </p:tgtEl>
                                        <p:attrNameLst>
                                          <p:attrName>style.visibility</p:attrName>
                                        </p:attrNameLst>
                                      </p:cBhvr>
                                      <p:to>
                                        <p:strVal val="visible"/>
                                      </p:to>
                                    </p:set>
                                    <p:animEffect transition="in" filter="fade">
                                      <p:cBhvr>
                                        <p:cTn id="108" dur="1000"/>
                                        <p:tgtEl>
                                          <p:spTgt spid="4"/>
                                        </p:tgtEl>
                                      </p:cBhvr>
                                    </p:animEffect>
                                    <p:anim calcmode="lin" valueType="num">
                                      <p:cBhvr>
                                        <p:cTn id="109" dur="1000" fill="hold"/>
                                        <p:tgtEl>
                                          <p:spTgt spid="4"/>
                                        </p:tgtEl>
                                        <p:attrNameLst>
                                          <p:attrName>ppt_x</p:attrName>
                                        </p:attrNameLst>
                                      </p:cBhvr>
                                      <p:tavLst>
                                        <p:tav tm="0">
                                          <p:val>
                                            <p:strVal val="#ppt_x"/>
                                          </p:val>
                                        </p:tav>
                                        <p:tav tm="100000">
                                          <p:val>
                                            <p:strVal val="#ppt_x"/>
                                          </p:val>
                                        </p:tav>
                                      </p:tavLst>
                                    </p:anim>
                                    <p:anim calcmode="lin" valueType="num">
                                      <p:cBhvr>
                                        <p:cTn id="11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304800" y="1143001"/>
            <a:ext cx="8504223" cy="4876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erlang:is_process_alive</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(PID).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is_process_alive</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see if a process is running, or not</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true or false</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erlang:exit</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PID,reason</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exit(</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PID,reason</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terminate a running process</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true, always succeeds so to speak since whether</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PID exists or not before the call, when exit completes </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PID will be gone</a:t>
            </a:r>
          </a:p>
          <a:p>
            <a:pPr marL="109728" indent="0">
              <a:spcBef>
                <a:spcPts val="0"/>
              </a:spcBef>
              <a:spcAft>
                <a:spcPts val="0"/>
              </a:spcAft>
              <a:buNone/>
            </a:pPr>
            <a:endPar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8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erlang:process_info</a:t>
            </a: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(PID). </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or </a:t>
            </a:r>
            <a:r>
              <a:rPr lang="en-US" sz="1800" dirty="0" err="1">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process_info</a:t>
            </a: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(PID).</a:t>
            </a:r>
          </a:p>
          <a:p>
            <a:pPr marL="109728" indent="0">
              <a:spcBef>
                <a:spcPts val="0"/>
              </a:spcBef>
              <a:spcAft>
                <a:spcPts val="0"/>
              </a:spcAft>
              <a:buNone/>
            </a:pPr>
            <a:r>
              <a:rPr lang="en-US" sz="1800" dirty="0">
                <a:solidFill>
                  <a:schemeClr val="accent5">
                    <a:lumMod val="75000"/>
                  </a:schemeClr>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get stats like </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mem use</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heap size</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err="1">
                <a:solidFill>
                  <a:srgbClr val="00B0F0"/>
                </a:solidFill>
                <a:latin typeface="Consolas" panose="020B0609020204030204" pitchFamily="49" charset="0"/>
                <a:ea typeface="Cascadia Code" panose="020B0609020000020004" pitchFamily="49" charset="0"/>
                <a:cs typeface="Cascadia Mono" panose="020B0609020000020004" pitchFamily="49" charset="0"/>
              </a:rPr>
              <a:t>msg</a:t>
            </a:r>
            <a:r>
              <a:rPr lang="en-US" sz="1800" i="1" dirty="0">
                <a:solidFill>
                  <a:srgbClr val="00B0F0"/>
                </a:solidFill>
                <a:latin typeface="Consolas" panose="020B0609020204030204" pitchFamily="49" charset="0"/>
                <a:ea typeface="Cascadia Code" panose="020B0609020000020004" pitchFamily="49" charset="0"/>
                <a:cs typeface="Cascadia Mono" panose="020B0609020000020004" pitchFamily="49" charset="0"/>
              </a:rPr>
              <a:t> Q length</a:t>
            </a:r>
          </a:p>
          <a:p>
            <a:pPr marL="109728" indent="0">
              <a:spcBef>
                <a:spcPts val="0"/>
              </a:spcBef>
              <a:spcAft>
                <a:spcPts val="0"/>
              </a:spcAft>
              <a:buNone/>
            </a:pPr>
            <a:r>
              <a:rPr lang="en-US" sz="18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undefined, or a giant pile of info, but either way it </a:t>
            </a:r>
          </a:p>
          <a:p>
            <a:pPr marL="109728" indent="0">
              <a:spcBef>
                <a:spcPts val="0"/>
              </a:spcBef>
              <a:spcAft>
                <a:spcPts val="0"/>
              </a:spcAft>
              <a:buNone/>
            </a:pPr>
            <a:r>
              <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tells if PID is out there or not</a:t>
            </a:r>
          </a:p>
          <a:p>
            <a:pPr marL="109728" indent="0">
              <a:spcBef>
                <a:spcPts val="0"/>
              </a:spcBef>
              <a:spcAft>
                <a:spcPts val="0"/>
              </a:spcAft>
              <a:buNone/>
            </a:pPr>
            <a:endParaRPr lang="en-US" sz="18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p:txBody>
      </p:sp>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Other useful functions </a:t>
            </a:r>
            <a:endParaRPr lang="en-US" sz="2400" b="1" i="1" dirty="0">
              <a:solidFill>
                <a:srgbClr val="0070C0"/>
              </a:solidFill>
              <a:latin typeface="Arial" panose="020B0604020202020204" pitchFamily="34" charset="0"/>
              <a:cs typeface="Arial" panose="020B0604020202020204" pitchFamily="34" charset="0"/>
            </a:endParaRPr>
          </a:p>
        </p:txBody>
      </p:sp>
      <p:grpSp>
        <p:nvGrpSpPr>
          <p:cNvPr id="11" name="Group 10"/>
          <p:cNvGrpSpPr/>
          <p:nvPr/>
        </p:nvGrpSpPr>
        <p:grpSpPr>
          <a:xfrm>
            <a:off x="5410200" y="4114800"/>
            <a:ext cx="2895600" cy="1219200"/>
            <a:chOff x="5410200" y="4114800"/>
            <a:chExt cx="2895600" cy="1219200"/>
          </a:xfrm>
        </p:grpSpPr>
        <p:sp>
          <p:nvSpPr>
            <p:cNvPr id="2" name="Rounded Rectangle 1"/>
            <p:cNvSpPr/>
            <p:nvPr/>
          </p:nvSpPr>
          <p:spPr>
            <a:xfrm>
              <a:off x="5410200" y="4114800"/>
              <a:ext cx="2895600" cy="1219200"/>
            </a:xfrm>
            <a:prstGeom prst="roundRect">
              <a:avLst/>
            </a:prstGeom>
            <a:solidFill>
              <a:schemeClr val="accent4">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486400" y="4370457"/>
              <a:ext cx="2474271" cy="707886"/>
            </a:xfrm>
            <a:prstGeom prst="rect">
              <a:avLst/>
            </a:prstGeom>
            <a:noFill/>
          </p:spPr>
          <p:txBody>
            <a:bodyPr wrap="square" rtlCol="0">
              <a:spAutoFit/>
            </a:bodyPr>
            <a:lstStyle/>
            <a:p>
              <a:pPr algn="r"/>
              <a:r>
                <a:rPr lang="en-US" sz="2000" b="1" dirty="0">
                  <a:solidFill>
                    <a:srgbClr val="C00000"/>
                  </a:solidFill>
                </a:rPr>
                <a:t>Where do we get these PIDs?</a:t>
              </a:r>
            </a:p>
          </p:txBody>
        </p:sp>
      </p:grpSp>
      <p:sp>
        <p:nvSpPr>
          <p:cNvPr id="13" name="Freeform 12"/>
          <p:cNvSpPr/>
          <p:nvPr/>
        </p:nvSpPr>
        <p:spPr>
          <a:xfrm>
            <a:off x="4038600" y="1560945"/>
            <a:ext cx="2057400" cy="2558473"/>
          </a:xfrm>
          <a:custGeom>
            <a:avLst/>
            <a:gdLst>
              <a:gd name="connsiteX0" fmla="*/ 2567709 w 2595418"/>
              <a:gd name="connsiteY0" fmla="*/ 2558473 h 2558473"/>
              <a:gd name="connsiteX1" fmla="*/ 2576945 w 2595418"/>
              <a:gd name="connsiteY1" fmla="*/ 2262910 h 2558473"/>
              <a:gd name="connsiteX2" fmla="*/ 2595418 w 2595418"/>
              <a:gd name="connsiteY2" fmla="*/ 2179782 h 2558473"/>
              <a:gd name="connsiteX3" fmla="*/ 2576945 w 2595418"/>
              <a:gd name="connsiteY3" fmla="*/ 1939637 h 2558473"/>
              <a:gd name="connsiteX4" fmla="*/ 2558473 w 2595418"/>
              <a:gd name="connsiteY4" fmla="*/ 1791855 h 2558473"/>
              <a:gd name="connsiteX5" fmla="*/ 2549236 w 2595418"/>
              <a:gd name="connsiteY5" fmla="*/ 1717964 h 2558473"/>
              <a:gd name="connsiteX6" fmla="*/ 2540000 w 2595418"/>
              <a:gd name="connsiteY6" fmla="*/ 1690255 h 2558473"/>
              <a:gd name="connsiteX7" fmla="*/ 2530763 w 2595418"/>
              <a:gd name="connsiteY7" fmla="*/ 1644073 h 2558473"/>
              <a:gd name="connsiteX8" fmla="*/ 2521527 w 2595418"/>
              <a:gd name="connsiteY8" fmla="*/ 1560946 h 2558473"/>
              <a:gd name="connsiteX9" fmla="*/ 2503054 w 2595418"/>
              <a:gd name="connsiteY9" fmla="*/ 1524000 h 2558473"/>
              <a:gd name="connsiteX10" fmla="*/ 2466109 w 2595418"/>
              <a:gd name="connsiteY10" fmla="*/ 1468582 h 2558473"/>
              <a:gd name="connsiteX11" fmla="*/ 2447636 w 2595418"/>
              <a:gd name="connsiteY11" fmla="*/ 1413164 h 2558473"/>
              <a:gd name="connsiteX12" fmla="*/ 2438400 w 2595418"/>
              <a:gd name="connsiteY12" fmla="*/ 1385455 h 2558473"/>
              <a:gd name="connsiteX13" fmla="*/ 2401454 w 2595418"/>
              <a:gd name="connsiteY13" fmla="*/ 1330037 h 2558473"/>
              <a:gd name="connsiteX14" fmla="*/ 2364509 w 2595418"/>
              <a:gd name="connsiteY14" fmla="*/ 1265382 h 2558473"/>
              <a:gd name="connsiteX15" fmla="*/ 2355273 w 2595418"/>
              <a:gd name="connsiteY15" fmla="*/ 1228437 h 2558473"/>
              <a:gd name="connsiteX16" fmla="*/ 2318327 w 2595418"/>
              <a:gd name="connsiteY16" fmla="*/ 1145310 h 2558473"/>
              <a:gd name="connsiteX17" fmla="*/ 2309091 w 2595418"/>
              <a:gd name="connsiteY17" fmla="*/ 1117600 h 2558473"/>
              <a:gd name="connsiteX18" fmla="*/ 2272145 w 2595418"/>
              <a:gd name="connsiteY18" fmla="*/ 1052946 h 2558473"/>
              <a:gd name="connsiteX19" fmla="*/ 2262909 w 2595418"/>
              <a:gd name="connsiteY19" fmla="*/ 1025237 h 2558473"/>
              <a:gd name="connsiteX20" fmla="*/ 2216727 w 2595418"/>
              <a:gd name="connsiteY20" fmla="*/ 969819 h 2558473"/>
              <a:gd name="connsiteX21" fmla="*/ 2170545 w 2595418"/>
              <a:gd name="connsiteY21" fmla="*/ 923637 h 2558473"/>
              <a:gd name="connsiteX22" fmla="*/ 2152073 w 2595418"/>
              <a:gd name="connsiteY22" fmla="*/ 895928 h 2558473"/>
              <a:gd name="connsiteX23" fmla="*/ 2124363 w 2595418"/>
              <a:gd name="connsiteY23" fmla="*/ 886691 h 2558473"/>
              <a:gd name="connsiteX24" fmla="*/ 2096654 w 2595418"/>
              <a:gd name="connsiteY24" fmla="*/ 868219 h 2558473"/>
              <a:gd name="connsiteX25" fmla="*/ 1995054 w 2595418"/>
              <a:gd name="connsiteY25" fmla="*/ 794328 h 2558473"/>
              <a:gd name="connsiteX26" fmla="*/ 1976582 w 2595418"/>
              <a:gd name="connsiteY26" fmla="*/ 766619 h 2558473"/>
              <a:gd name="connsiteX27" fmla="*/ 1958109 w 2595418"/>
              <a:gd name="connsiteY27" fmla="*/ 729673 h 2558473"/>
              <a:gd name="connsiteX28" fmla="*/ 1893454 w 2595418"/>
              <a:gd name="connsiteY28" fmla="*/ 692728 h 2558473"/>
              <a:gd name="connsiteX29" fmla="*/ 1810327 w 2595418"/>
              <a:gd name="connsiteY29" fmla="*/ 646546 h 2558473"/>
              <a:gd name="connsiteX30" fmla="*/ 1782618 w 2595418"/>
              <a:gd name="connsiteY30" fmla="*/ 618837 h 2558473"/>
              <a:gd name="connsiteX31" fmla="*/ 1736436 w 2595418"/>
              <a:gd name="connsiteY31" fmla="*/ 600364 h 2558473"/>
              <a:gd name="connsiteX32" fmla="*/ 1671782 w 2595418"/>
              <a:gd name="connsiteY32" fmla="*/ 563419 h 2558473"/>
              <a:gd name="connsiteX33" fmla="*/ 1579418 w 2595418"/>
              <a:gd name="connsiteY33" fmla="*/ 480291 h 2558473"/>
              <a:gd name="connsiteX34" fmla="*/ 1551709 w 2595418"/>
              <a:gd name="connsiteY34" fmla="*/ 461819 h 2558473"/>
              <a:gd name="connsiteX35" fmla="*/ 1505527 w 2595418"/>
              <a:gd name="connsiteY35" fmla="*/ 443346 h 2558473"/>
              <a:gd name="connsiteX36" fmla="*/ 1468582 w 2595418"/>
              <a:gd name="connsiteY36" fmla="*/ 415637 h 2558473"/>
              <a:gd name="connsiteX37" fmla="*/ 1376218 w 2595418"/>
              <a:gd name="connsiteY37" fmla="*/ 360219 h 2558473"/>
              <a:gd name="connsiteX38" fmla="*/ 1348509 w 2595418"/>
              <a:gd name="connsiteY38" fmla="*/ 332510 h 2558473"/>
              <a:gd name="connsiteX39" fmla="*/ 1311563 w 2595418"/>
              <a:gd name="connsiteY39" fmla="*/ 314037 h 2558473"/>
              <a:gd name="connsiteX40" fmla="*/ 1283854 w 2595418"/>
              <a:gd name="connsiteY40" fmla="*/ 277091 h 2558473"/>
              <a:gd name="connsiteX41" fmla="*/ 1209963 w 2595418"/>
              <a:gd name="connsiteY41" fmla="*/ 221673 h 2558473"/>
              <a:gd name="connsiteX42" fmla="*/ 1154545 w 2595418"/>
              <a:gd name="connsiteY42" fmla="*/ 184728 h 2558473"/>
              <a:gd name="connsiteX43" fmla="*/ 1126836 w 2595418"/>
              <a:gd name="connsiteY43" fmla="*/ 166255 h 2558473"/>
              <a:gd name="connsiteX44" fmla="*/ 1089891 w 2595418"/>
              <a:gd name="connsiteY44" fmla="*/ 157019 h 2558473"/>
              <a:gd name="connsiteX45" fmla="*/ 1043709 w 2595418"/>
              <a:gd name="connsiteY45" fmla="*/ 138546 h 2558473"/>
              <a:gd name="connsiteX46" fmla="*/ 979054 w 2595418"/>
              <a:gd name="connsiteY46" fmla="*/ 110837 h 2558473"/>
              <a:gd name="connsiteX47" fmla="*/ 914400 w 2595418"/>
              <a:gd name="connsiteY47" fmla="*/ 83128 h 2558473"/>
              <a:gd name="connsiteX48" fmla="*/ 877454 w 2595418"/>
              <a:gd name="connsiteY48" fmla="*/ 64655 h 2558473"/>
              <a:gd name="connsiteX49" fmla="*/ 748145 w 2595418"/>
              <a:gd name="connsiteY49" fmla="*/ 46182 h 2558473"/>
              <a:gd name="connsiteX50" fmla="*/ 581891 w 2595418"/>
              <a:gd name="connsiteY50" fmla="*/ 27710 h 2558473"/>
              <a:gd name="connsiteX51" fmla="*/ 443345 w 2595418"/>
              <a:gd name="connsiteY51" fmla="*/ 9237 h 2558473"/>
              <a:gd name="connsiteX52" fmla="*/ 387927 w 2595418"/>
              <a:gd name="connsiteY52" fmla="*/ 0 h 2558473"/>
              <a:gd name="connsiteX53" fmla="*/ 0 w 2595418"/>
              <a:gd name="connsiteY53" fmla="*/ 9237 h 2558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2595418" h="2558473">
                <a:moveTo>
                  <a:pt x="2567709" y="2558473"/>
                </a:moveTo>
                <a:cubicBezTo>
                  <a:pt x="2570788" y="2459952"/>
                  <a:pt x="2571625" y="2361335"/>
                  <a:pt x="2576945" y="2262910"/>
                </a:cubicBezTo>
                <a:cubicBezTo>
                  <a:pt x="2577753" y="2247956"/>
                  <a:pt x="2591203" y="2196641"/>
                  <a:pt x="2595418" y="2179782"/>
                </a:cubicBezTo>
                <a:cubicBezTo>
                  <a:pt x="2575124" y="1834768"/>
                  <a:pt x="2596982" y="2160040"/>
                  <a:pt x="2576945" y="1939637"/>
                </a:cubicBezTo>
                <a:cubicBezTo>
                  <a:pt x="2564466" y="1802367"/>
                  <a:pt x="2581008" y="1859463"/>
                  <a:pt x="2558473" y="1791855"/>
                </a:cubicBezTo>
                <a:cubicBezTo>
                  <a:pt x="2555394" y="1767225"/>
                  <a:pt x="2553676" y="1742386"/>
                  <a:pt x="2549236" y="1717964"/>
                </a:cubicBezTo>
                <a:cubicBezTo>
                  <a:pt x="2547494" y="1708385"/>
                  <a:pt x="2542361" y="1699700"/>
                  <a:pt x="2540000" y="1690255"/>
                </a:cubicBezTo>
                <a:cubicBezTo>
                  <a:pt x="2536192" y="1675025"/>
                  <a:pt x="2532983" y="1659614"/>
                  <a:pt x="2530763" y="1644073"/>
                </a:cubicBezTo>
                <a:cubicBezTo>
                  <a:pt x="2526820" y="1616474"/>
                  <a:pt x="2527796" y="1588112"/>
                  <a:pt x="2521527" y="1560946"/>
                </a:cubicBezTo>
                <a:cubicBezTo>
                  <a:pt x="2518431" y="1547530"/>
                  <a:pt x="2510138" y="1535807"/>
                  <a:pt x="2503054" y="1524000"/>
                </a:cubicBezTo>
                <a:cubicBezTo>
                  <a:pt x="2491632" y="1504962"/>
                  <a:pt x="2466109" y="1468582"/>
                  <a:pt x="2466109" y="1468582"/>
                </a:cubicBezTo>
                <a:lnTo>
                  <a:pt x="2447636" y="1413164"/>
                </a:lnTo>
                <a:cubicBezTo>
                  <a:pt x="2444557" y="1403928"/>
                  <a:pt x="2443801" y="1393556"/>
                  <a:pt x="2438400" y="1385455"/>
                </a:cubicBezTo>
                <a:lnTo>
                  <a:pt x="2401454" y="1330037"/>
                </a:lnTo>
                <a:cubicBezTo>
                  <a:pt x="2373205" y="1245288"/>
                  <a:pt x="2420425" y="1377215"/>
                  <a:pt x="2364509" y="1265382"/>
                </a:cubicBezTo>
                <a:cubicBezTo>
                  <a:pt x="2358832" y="1254028"/>
                  <a:pt x="2358921" y="1240596"/>
                  <a:pt x="2355273" y="1228437"/>
                </a:cubicBezTo>
                <a:cubicBezTo>
                  <a:pt x="2337287" y="1168484"/>
                  <a:pt x="2345322" y="1185802"/>
                  <a:pt x="2318327" y="1145310"/>
                </a:cubicBezTo>
                <a:cubicBezTo>
                  <a:pt x="2315248" y="1136073"/>
                  <a:pt x="2313445" y="1126308"/>
                  <a:pt x="2309091" y="1117600"/>
                </a:cubicBezTo>
                <a:cubicBezTo>
                  <a:pt x="2262705" y="1024827"/>
                  <a:pt x="2320731" y="1166312"/>
                  <a:pt x="2272145" y="1052946"/>
                </a:cubicBezTo>
                <a:cubicBezTo>
                  <a:pt x="2268310" y="1043997"/>
                  <a:pt x="2267263" y="1033945"/>
                  <a:pt x="2262909" y="1025237"/>
                </a:cubicBezTo>
                <a:cubicBezTo>
                  <a:pt x="2245711" y="990841"/>
                  <a:pt x="2242259" y="1000458"/>
                  <a:pt x="2216727" y="969819"/>
                </a:cubicBezTo>
                <a:cubicBezTo>
                  <a:pt x="2178242" y="923637"/>
                  <a:pt x="2221345" y="957504"/>
                  <a:pt x="2170545" y="923637"/>
                </a:cubicBezTo>
                <a:cubicBezTo>
                  <a:pt x="2164388" y="914401"/>
                  <a:pt x="2160741" y="902863"/>
                  <a:pt x="2152073" y="895928"/>
                </a:cubicBezTo>
                <a:cubicBezTo>
                  <a:pt x="2144470" y="889846"/>
                  <a:pt x="2133071" y="891045"/>
                  <a:pt x="2124363" y="886691"/>
                </a:cubicBezTo>
                <a:cubicBezTo>
                  <a:pt x="2114434" y="881727"/>
                  <a:pt x="2105631" y="874748"/>
                  <a:pt x="2096654" y="868219"/>
                </a:cubicBezTo>
                <a:cubicBezTo>
                  <a:pt x="1982843" y="785448"/>
                  <a:pt x="2059572" y="837338"/>
                  <a:pt x="1995054" y="794328"/>
                </a:cubicBezTo>
                <a:cubicBezTo>
                  <a:pt x="1988897" y="785092"/>
                  <a:pt x="1982089" y="776257"/>
                  <a:pt x="1976582" y="766619"/>
                </a:cubicBezTo>
                <a:cubicBezTo>
                  <a:pt x="1969751" y="754664"/>
                  <a:pt x="1966924" y="740251"/>
                  <a:pt x="1958109" y="729673"/>
                </a:cubicBezTo>
                <a:cubicBezTo>
                  <a:pt x="1947456" y="716890"/>
                  <a:pt x="1904963" y="699633"/>
                  <a:pt x="1893454" y="692728"/>
                </a:cubicBezTo>
                <a:cubicBezTo>
                  <a:pt x="1814052" y="645087"/>
                  <a:pt x="1866063" y="665124"/>
                  <a:pt x="1810327" y="646546"/>
                </a:cubicBezTo>
                <a:cubicBezTo>
                  <a:pt x="1801091" y="637310"/>
                  <a:pt x="1793695" y="625760"/>
                  <a:pt x="1782618" y="618837"/>
                </a:cubicBezTo>
                <a:cubicBezTo>
                  <a:pt x="1768558" y="610050"/>
                  <a:pt x="1751587" y="607098"/>
                  <a:pt x="1736436" y="600364"/>
                </a:cubicBezTo>
                <a:cubicBezTo>
                  <a:pt x="1719715" y="592932"/>
                  <a:pt x="1686638" y="576624"/>
                  <a:pt x="1671782" y="563419"/>
                </a:cubicBezTo>
                <a:cubicBezTo>
                  <a:pt x="1583369" y="484831"/>
                  <a:pt x="1650290" y="530913"/>
                  <a:pt x="1579418" y="480291"/>
                </a:cubicBezTo>
                <a:cubicBezTo>
                  <a:pt x="1570385" y="473839"/>
                  <a:pt x="1561638" y="466783"/>
                  <a:pt x="1551709" y="461819"/>
                </a:cubicBezTo>
                <a:cubicBezTo>
                  <a:pt x="1536879" y="454404"/>
                  <a:pt x="1520020" y="451398"/>
                  <a:pt x="1505527" y="443346"/>
                </a:cubicBezTo>
                <a:cubicBezTo>
                  <a:pt x="1492070" y="435870"/>
                  <a:pt x="1481193" y="424465"/>
                  <a:pt x="1468582" y="415637"/>
                </a:cubicBezTo>
                <a:cubicBezTo>
                  <a:pt x="1412853" y="376626"/>
                  <a:pt x="1426109" y="385164"/>
                  <a:pt x="1376218" y="360219"/>
                </a:cubicBezTo>
                <a:cubicBezTo>
                  <a:pt x="1366982" y="350983"/>
                  <a:pt x="1359138" y="340102"/>
                  <a:pt x="1348509" y="332510"/>
                </a:cubicBezTo>
                <a:cubicBezTo>
                  <a:pt x="1337305" y="324507"/>
                  <a:pt x="1322017" y="322998"/>
                  <a:pt x="1311563" y="314037"/>
                </a:cubicBezTo>
                <a:cubicBezTo>
                  <a:pt x="1299875" y="304019"/>
                  <a:pt x="1293991" y="288676"/>
                  <a:pt x="1283854" y="277091"/>
                </a:cubicBezTo>
                <a:cubicBezTo>
                  <a:pt x="1219518" y="203563"/>
                  <a:pt x="1276445" y="269160"/>
                  <a:pt x="1209963" y="221673"/>
                </a:cubicBezTo>
                <a:cubicBezTo>
                  <a:pt x="1149425" y="178432"/>
                  <a:pt x="1213984" y="204540"/>
                  <a:pt x="1154545" y="184728"/>
                </a:cubicBezTo>
                <a:cubicBezTo>
                  <a:pt x="1145309" y="178570"/>
                  <a:pt x="1137039" y="170628"/>
                  <a:pt x="1126836" y="166255"/>
                </a:cubicBezTo>
                <a:cubicBezTo>
                  <a:pt x="1115168" y="161255"/>
                  <a:pt x="1101934" y="161033"/>
                  <a:pt x="1089891" y="157019"/>
                </a:cubicBezTo>
                <a:cubicBezTo>
                  <a:pt x="1074162" y="151776"/>
                  <a:pt x="1058538" y="145961"/>
                  <a:pt x="1043709" y="138546"/>
                </a:cubicBezTo>
                <a:cubicBezTo>
                  <a:pt x="979925" y="106653"/>
                  <a:pt x="1055945" y="130059"/>
                  <a:pt x="979054" y="110837"/>
                </a:cubicBezTo>
                <a:cubicBezTo>
                  <a:pt x="922901" y="73401"/>
                  <a:pt x="982563" y="108689"/>
                  <a:pt x="914400" y="83128"/>
                </a:cubicBezTo>
                <a:cubicBezTo>
                  <a:pt x="901508" y="78293"/>
                  <a:pt x="890642" y="68611"/>
                  <a:pt x="877454" y="64655"/>
                </a:cubicBezTo>
                <a:cubicBezTo>
                  <a:pt x="857991" y="58816"/>
                  <a:pt x="760510" y="47831"/>
                  <a:pt x="748145" y="46182"/>
                </a:cubicBezTo>
                <a:cubicBezTo>
                  <a:pt x="627774" y="30132"/>
                  <a:pt x="739619" y="42048"/>
                  <a:pt x="581891" y="27710"/>
                </a:cubicBezTo>
                <a:cubicBezTo>
                  <a:pt x="515054" y="5429"/>
                  <a:pt x="578953" y="24305"/>
                  <a:pt x="443345" y="9237"/>
                </a:cubicBezTo>
                <a:cubicBezTo>
                  <a:pt x="424732" y="7169"/>
                  <a:pt x="406400" y="3079"/>
                  <a:pt x="387927" y="0"/>
                </a:cubicBezTo>
                <a:lnTo>
                  <a:pt x="0" y="9237"/>
                </a:lnTo>
              </a:path>
            </a:pathLst>
          </a:custGeom>
          <a:noFill/>
          <a:ln w="41275">
            <a:solidFill>
              <a:schemeClr val="accent6">
                <a:lumMod val="60000"/>
                <a:lumOff val="40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2456873" y="2318327"/>
            <a:ext cx="3269672" cy="1782618"/>
          </a:xfrm>
          <a:custGeom>
            <a:avLst/>
            <a:gdLst>
              <a:gd name="connsiteX0" fmla="*/ 3269672 w 3269672"/>
              <a:gd name="connsiteY0" fmla="*/ 1782618 h 1782618"/>
              <a:gd name="connsiteX1" fmla="*/ 3260436 w 3269672"/>
              <a:gd name="connsiteY1" fmla="*/ 1505528 h 1782618"/>
              <a:gd name="connsiteX2" fmla="*/ 3241963 w 3269672"/>
              <a:gd name="connsiteY2" fmla="*/ 1477818 h 1782618"/>
              <a:gd name="connsiteX3" fmla="*/ 3232727 w 3269672"/>
              <a:gd name="connsiteY3" fmla="*/ 1450109 h 1782618"/>
              <a:gd name="connsiteX4" fmla="*/ 3214254 w 3269672"/>
              <a:gd name="connsiteY4" fmla="*/ 1413164 h 1782618"/>
              <a:gd name="connsiteX5" fmla="*/ 3205018 w 3269672"/>
              <a:gd name="connsiteY5" fmla="*/ 1385455 h 1782618"/>
              <a:gd name="connsiteX6" fmla="*/ 3186545 w 3269672"/>
              <a:gd name="connsiteY6" fmla="*/ 1311564 h 1782618"/>
              <a:gd name="connsiteX7" fmla="*/ 3168072 w 3269672"/>
              <a:gd name="connsiteY7" fmla="*/ 1283855 h 1782618"/>
              <a:gd name="connsiteX8" fmla="*/ 3149600 w 3269672"/>
              <a:gd name="connsiteY8" fmla="*/ 1246909 h 1782618"/>
              <a:gd name="connsiteX9" fmla="*/ 3131127 w 3269672"/>
              <a:gd name="connsiteY9" fmla="*/ 1219200 h 1782618"/>
              <a:gd name="connsiteX10" fmla="*/ 3094182 w 3269672"/>
              <a:gd name="connsiteY10" fmla="*/ 1154546 h 1782618"/>
              <a:gd name="connsiteX11" fmla="*/ 3066472 w 3269672"/>
              <a:gd name="connsiteY11" fmla="*/ 1126837 h 1782618"/>
              <a:gd name="connsiteX12" fmla="*/ 3048000 w 3269672"/>
              <a:gd name="connsiteY12" fmla="*/ 1089891 h 1782618"/>
              <a:gd name="connsiteX13" fmla="*/ 3029527 w 3269672"/>
              <a:gd name="connsiteY13" fmla="*/ 1034473 h 1782618"/>
              <a:gd name="connsiteX14" fmla="*/ 3011054 w 3269672"/>
              <a:gd name="connsiteY14" fmla="*/ 997528 h 1782618"/>
              <a:gd name="connsiteX15" fmla="*/ 2992582 w 3269672"/>
              <a:gd name="connsiteY15" fmla="*/ 932873 h 1782618"/>
              <a:gd name="connsiteX16" fmla="*/ 2974109 w 3269672"/>
              <a:gd name="connsiteY16" fmla="*/ 905164 h 1782618"/>
              <a:gd name="connsiteX17" fmla="*/ 2955636 w 3269672"/>
              <a:gd name="connsiteY17" fmla="*/ 849746 h 1782618"/>
              <a:gd name="connsiteX18" fmla="*/ 2946400 w 3269672"/>
              <a:gd name="connsiteY18" fmla="*/ 812800 h 1782618"/>
              <a:gd name="connsiteX19" fmla="*/ 2927927 w 3269672"/>
              <a:gd name="connsiteY19" fmla="*/ 785091 h 1782618"/>
              <a:gd name="connsiteX20" fmla="*/ 2909454 w 3269672"/>
              <a:gd name="connsiteY20" fmla="*/ 748146 h 1782618"/>
              <a:gd name="connsiteX21" fmla="*/ 2881745 w 3269672"/>
              <a:gd name="connsiteY21" fmla="*/ 683491 h 1782618"/>
              <a:gd name="connsiteX22" fmla="*/ 2789382 w 3269672"/>
              <a:gd name="connsiteY22" fmla="*/ 572655 h 1782618"/>
              <a:gd name="connsiteX23" fmla="*/ 2780145 w 3269672"/>
              <a:gd name="connsiteY23" fmla="*/ 535709 h 1782618"/>
              <a:gd name="connsiteX24" fmla="*/ 2743200 w 3269672"/>
              <a:gd name="connsiteY24" fmla="*/ 471055 h 1782618"/>
              <a:gd name="connsiteX25" fmla="*/ 2687782 w 3269672"/>
              <a:gd name="connsiteY25" fmla="*/ 415637 h 1782618"/>
              <a:gd name="connsiteX26" fmla="*/ 2669309 w 3269672"/>
              <a:gd name="connsiteY26" fmla="*/ 387928 h 1782618"/>
              <a:gd name="connsiteX27" fmla="*/ 2604654 w 3269672"/>
              <a:gd name="connsiteY27" fmla="*/ 341746 h 1782618"/>
              <a:gd name="connsiteX28" fmla="*/ 2493818 w 3269672"/>
              <a:gd name="connsiteY28" fmla="*/ 249382 h 1782618"/>
              <a:gd name="connsiteX29" fmla="*/ 2438400 w 3269672"/>
              <a:gd name="connsiteY29" fmla="*/ 212437 h 1782618"/>
              <a:gd name="connsiteX30" fmla="*/ 2336800 w 3269672"/>
              <a:gd name="connsiteY30" fmla="*/ 166255 h 1782618"/>
              <a:gd name="connsiteX31" fmla="*/ 2299854 w 3269672"/>
              <a:gd name="connsiteY31" fmla="*/ 147782 h 1782618"/>
              <a:gd name="connsiteX32" fmla="*/ 2272145 w 3269672"/>
              <a:gd name="connsiteY32" fmla="*/ 129309 h 1782618"/>
              <a:gd name="connsiteX33" fmla="*/ 2216727 w 3269672"/>
              <a:gd name="connsiteY33" fmla="*/ 110837 h 1782618"/>
              <a:gd name="connsiteX34" fmla="*/ 2133600 w 3269672"/>
              <a:gd name="connsiteY34" fmla="*/ 73891 h 1782618"/>
              <a:gd name="connsiteX35" fmla="*/ 2105891 w 3269672"/>
              <a:gd name="connsiteY35" fmla="*/ 64655 h 1782618"/>
              <a:gd name="connsiteX36" fmla="*/ 2078182 w 3269672"/>
              <a:gd name="connsiteY36" fmla="*/ 46182 h 1782618"/>
              <a:gd name="connsiteX37" fmla="*/ 2013527 w 3269672"/>
              <a:gd name="connsiteY37" fmla="*/ 27709 h 1782618"/>
              <a:gd name="connsiteX38" fmla="*/ 1939636 w 3269672"/>
              <a:gd name="connsiteY38" fmla="*/ 9237 h 1782618"/>
              <a:gd name="connsiteX39" fmla="*/ 1838036 w 3269672"/>
              <a:gd name="connsiteY39" fmla="*/ 0 h 1782618"/>
              <a:gd name="connsiteX40" fmla="*/ 1514763 w 3269672"/>
              <a:gd name="connsiteY40" fmla="*/ 9237 h 1782618"/>
              <a:gd name="connsiteX41" fmla="*/ 1385454 w 3269672"/>
              <a:gd name="connsiteY41" fmla="*/ 27709 h 1782618"/>
              <a:gd name="connsiteX42" fmla="*/ 1219200 w 3269672"/>
              <a:gd name="connsiteY42" fmla="*/ 46182 h 1782618"/>
              <a:gd name="connsiteX43" fmla="*/ 1136072 w 3269672"/>
              <a:gd name="connsiteY43" fmla="*/ 64655 h 1782618"/>
              <a:gd name="connsiteX44" fmla="*/ 1089891 w 3269672"/>
              <a:gd name="connsiteY44" fmla="*/ 73891 h 1782618"/>
              <a:gd name="connsiteX45" fmla="*/ 1016000 w 3269672"/>
              <a:gd name="connsiteY45" fmla="*/ 83128 h 1782618"/>
              <a:gd name="connsiteX46" fmla="*/ 979054 w 3269672"/>
              <a:gd name="connsiteY46" fmla="*/ 92364 h 1782618"/>
              <a:gd name="connsiteX47" fmla="*/ 932872 w 3269672"/>
              <a:gd name="connsiteY47" fmla="*/ 101600 h 1782618"/>
              <a:gd name="connsiteX48" fmla="*/ 905163 w 3269672"/>
              <a:gd name="connsiteY48" fmla="*/ 110837 h 1782618"/>
              <a:gd name="connsiteX49" fmla="*/ 803563 w 3269672"/>
              <a:gd name="connsiteY49" fmla="*/ 120073 h 1782618"/>
              <a:gd name="connsiteX50" fmla="*/ 720436 w 3269672"/>
              <a:gd name="connsiteY50" fmla="*/ 138546 h 1782618"/>
              <a:gd name="connsiteX51" fmla="*/ 674254 w 3269672"/>
              <a:gd name="connsiteY51" fmla="*/ 147782 h 1782618"/>
              <a:gd name="connsiteX52" fmla="*/ 646545 w 3269672"/>
              <a:gd name="connsiteY52" fmla="*/ 157018 h 1782618"/>
              <a:gd name="connsiteX53" fmla="*/ 609600 w 3269672"/>
              <a:gd name="connsiteY53" fmla="*/ 166255 h 1782618"/>
              <a:gd name="connsiteX54" fmla="*/ 581891 w 3269672"/>
              <a:gd name="connsiteY54" fmla="*/ 175491 h 1782618"/>
              <a:gd name="connsiteX55" fmla="*/ 489527 w 3269672"/>
              <a:gd name="connsiteY55" fmla="*/ 184728 h 1782618"/>
              <a:gd name="connsiteX56" fmla="*/ 424872 w 3269672"/>
              <a:gd name="connsiteY56" fmla="*/ 203200 h 1782618"/>
              <a:gd name="connsiteX57" fmla="*/ 378691 w 3269672"/>
              <a:gd name="connsiteY57" fmla="*/ 221673 h 1782618"/>
              <a:gd name="connsiteX58" fmla="*/ 314036 w 3269672"/>
              <a:gd name="connsiteY58" fmla="*/ 240146 h 1782618"/>
              <a:gd name="connsiteX59" fmla="*/ 286327 w 3269672"/>
              <a:gd name="connsiteY59" fmla="*/ 249382 h 1782618"/>
              <a:gd name="connsiteX60" fmla="*/ 249382 w 3269672"/>
              <a:gd name="connsiteY60" fmla="*/ 258618 h 1782618"/>
              <a:gd name="connsiteX61" fmla="*/ 101600 w 3269672"/>
              <a:gd name="connsiteY61" fmla="*/ 295564 h 1782618"/>
              <a:gd name="connsiteX62" fmla="*/ 0 w 3269672"/>
              <a:gd name="connsiteY62" fmla="*/ 304800 h 178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3269672" h="1782618">
                <a:moveTo>
                  <a:pt x="3269672" y="1782618"/>
                </a:moveTo>
                <a:cubicBezTo>
                  <a:pt x="3266593" y="1690255"/>
                  <a:pt x="3268803" y="1597563"/>
                  <a:pt x="3260436" y="1505528"/>
                </a:cubicBezTo>
                <a:cubicBezTo>
                  <a:pt x="3259431" y="1494473"/>
                  <a:pt x="3246927" y="1487747"/>
                  <a:pt x="3241963" y="1477818"/>
                </a:cubicBezTo>
                <a:cubicBezTo>
                  <a:pt x="3237609" y="1469110"/>
                  <a:pt x="3236562" y="1459058"/>
                  <a:pt x="3232727" y="1450109"/>
                </a:cubicBezTo>
                <a:cubicBezTo>
                  <a:pt x="3227303" y="1437454"/>
                  <a:pt x="3219678" y="1425819"/>
                  <a:pt x="3214254" y="1413164"/>
                </a:cubicBezTo>
                <a:cubicBezTo>
                  <a:pt x="3210419" y="1404215"/>
                  <a:pt x="3207379" y="1394900"/>
                  <a:pt x="3205018" y="1385455"/>
                </a:cubicBezTo>
                <a:cubicBezTo>
                  <a:pt x="3199747" y="1364371"/>
                  <a:pt x="3197104" y="1332680"/>
                  <a:pt x="3186545" y="1311564"/>
                </a:cubicBezTo>
                <a:cubicBezTo>
                  <a:pt x="3181580" y="1301635"/>
                  <a:pt x="3173579" y="1293493"/>
                  <a:pt x="3168072" y="1283855"/>
                </a:cubicBezTo>
                <a:cubicBezTo>
                  <a:pt x="3161241" y="1271900"/>
                  <a:pt x="3156431" y="1258864"/>
                  <a:pt x="3149600" y="1246909"/>
                </a:cubicBezTo>
                <a:cubicBezTo>
                  <a:pt x="3144093" y="1237271"/>
                  <a:pt x="3136635" y="1228838"/>
                  <a:pt x="3131127" y="1219200"/>
                </a:cubicBezTo>
                <a:cubicBezTo>
                  <a:pt x="3114705" y="1190463"/>
                  <a:pt x="3114635" y="1179089"/>
                  <a:pt x="3094182" y="1154546"/>
                </a:cubicBezTo>
                <a:cubicBezTo>
                  <a:pt x="3085820" y="1144511"/>
                  <a:pt x="3075709" y="1136073"/>
                  <a:pt x="3066472" y="1126837"/>
                </a:cubicBezTo>
                <a:cubicBezTo>
                  <a:pt x="3060315" y="1114522"/>
                  <a:pt x="3053114" y="1102675"/>
                  <a:pt x="3048000" y="1089891"/>
                </a:cubicBezTo>
                <a:cubicBezTo>
                  <a:pt x="3040768" y="1071812"/>
                  <a:pt x="3038235" y="1051889"/>
                  <a:pt x="3029527" y="1034473"/>
                </a:cubicBezTo>
                <a:lnTo>
                  <a:pt x="3011054" y="997528"/>
                </a:lnTo>
                <a:cubicBezTo>
                  <a:pt x="3008095" y="985691"/>
                  <a:pt x="2999207" y="946123"/>
                  <a:pt x="2992582" y="932873"/>
                </a:cubicBezTo>
                <a:cubicBezTo>
                  <a:pt x="2987618" y="922944"/>
                  <a:pt x="2978618" y="915308"/>
                  <a:pt x="2974109" y="905164"/>
                </a:cubicBezTo>
                <a:cubicBezTo>
                  <a:pt x="2966201" y="887370"/>
                  <a:pt x="2960358" y="868637"/>
                  <a:pt x="2955636" y="849746"/>
                </a:cubicBezTo>
                <a:cubicBezTo>
                  <a:pt x="2952557" y="837431"/>
                  <a:pt x="2951400" y="824468"/>
                  <a:pt x="2946400" y="812800"/>
                </a:cubicBezTo>
                <a:cubicBezTo>
                  <a:pt x="2942027" y="802597"/>
                  <a:pt x="2933435" y="794729"/>
                  <a:pt x="2927927" y="785091"/>
                </a:cubicBezTo>
                <a:cubicBezTo>
                  <a:pt x="2921096" y="773137"/>
                  <a:pt x="2914878" y="760801"/>
                  <a:pt x="2909454" y="748146"/>
                </a:cubicBezTo>
                <a:cubicBezTo>
                  <a:pt x="2895758" y="716188"/>
                  <a:pt x="2904723" y="716681"/>
                  <a:pt x="2881745" y="683491"/>
                </a:cubicBezTo>
                <a:cubicBezTo>
                  <a:pt x="2835026" y="616008"/>
                  <a:pt x="2832255" y="615528"/>
                  <a:pt x="2789382" y="572655"/>
                </a:cubicBezTo>
                <a:cubicBezTo>
                  <a:pt x="2786303" y="560340"/>
                  <a:pt x="2784602" y="547595"/>
                  <a:pt x="2780145" y="535709"/>
                </a:cubicBezTo>
                <a:cubicBezTo>
                  <a:pt x="2774722" y="521247"/>
                  <a:pt x="2754786" y="484089"/>
                  <a:pt x="2743200" y="471055"/>
                </a:cubicBezTo>
                <a:cubicBezTo>
                  <a:pt x="2725844" y="451529"/>
                  <a:pt x="2702273" y="437374"/>
                  <a:pt x="2687782" y="415637"/>
                </a:cubicBezTo>
                <a:cubicBezTo>
                  <a:pt x="2681624" y="406401"/>
                  <a:pt x="2677158" y="395777"/>
                  <a:pt x="2669309" y="387928"/>
                </a:cubicBezTo>
                <a:cubicBezTo>
                  <a:pt x="2614198" y="332817"/>
                  <a:pt x="2651867" y="383712"/>
                  <a:pt x="2604654" y="341746"/>
                </a:cubicBezTo>
                <a:cubicBezTo>
                  <a:pt x="2497973" y="246919"/>
                  <a:pt x="2601197" y="320969"/>
                  <a:pt x="2493818" y="249382"/>
                </a:cubicBezTo>
                <a:lnTo>
                  <a:pt x="2438400" y="212437"/>
                </a:lnTo>
                <a:cubicBezTo>
                  <a:pt x="2384567" y="194491"/>
                  <a:pt x="2419398" y="207554"/>
                  <a:pt x="2336800" y="166255"/>
                </a:cubicBezTo>
                <a:cubicBezTo>
                  <a:pt x="2324485" y="160097"/>
                  <a:pt x="2311310" y="155420"/>
                  <a:pt x="2299854" y="147782"/>
                </a:cubicBezTo>
                <a:cubicBezTo>
                  <a:pt x="2290618" y="141624"/>
                  <a:pt x="2282289" y="133817"/>
                  <a:pt x="2272145" y="129309"/>
                </a:cubicBezTo>
                <a:cubicBezTo>
                  <a:pt x="2254351" y="121401"/>
                  <a:pt x="2216727" y="110837"/>
                  <a:pt x="2216727" y="110837"/>
                </a:cubicBezTo>
                <a:cubicBezTo>
                  <a:pt x="2172817" y="81563"/>
                  <a:pt x="2199548" y="95874"/>
                  <a:pt x="2133600" y="73891"/>
                </a:cubicBezTo>
                <a:lnTo>
                  <a:pt x="2105891" y="64655"/>
                </a:lnTo>
                <a:cubicBezTo>
                  <a:pt x="2096655" y="58497"/>
                  <a:pt x="2088111" y="51146"/>
                  <a:pt x="2078182" y="46182"/>
                </a:cubicBezTo>
                <a:cubicBezTo>
                  <a:pt x="2063425" y="38804"/>
                  <a:pt x="2027328" y="31652"/>
                  <a:pt x="2013527" y="27709"/>
                </a:cubicBezTo>
                <a:cubicBezTo>
                  <a:pt x="1974433" y="16539"/>
                  <a:pt x="1989708" y="15496"/>
                  <a:pt x="1939636" y="9237"/>
                </a:cubicBezTo>
                <a:cubicBezTo>
                  <a:pt x="1905892" y="5019"/>
                  <a:pt x="1871903" y="3079"/>
                  <a:pt x="1838036" y="0"/>
                </a:cubicBezTo>
                <a:lnTo>
                  <a:pt x="1514763" y="9237"/>
                </a:lnTo>
                <a:cubicBezTo>
                  <a:pt x="1420251" y="13533"/>
                  <a:pt x="1456599" y="16763"/>
                  <a:pt x="1385454" y="27709"/>
                </a:cubicBezTo>
                <a:cubicBezTo>
                  <a:pt x="1336875" y="35183"/>
                  <a:pt x="1266439" y="41458"/>
                  <a:pt x="1219200" y="46182"/>
                </a:cubicBezTo>
                <a:cubicBezTo>
                  <a:pt x="1170345" y="62466"/>
                  <a:pt x="1207595" y="51651"/>
                  <a:pt x="1136072" y="64655"/>
                </a:cubicBezTo>
                <a:cubicBezTo>
                  <a:pt x="1120627" y="67463"/>
                  <a:pt x="1105407" y="71504"/>
                  <a:pt x="1089891" y="73891"/>
                </a:cubicBezTo>
                <a:cubicBezTo>
                  <a:pt x="1065358" y="77665"/>
                  <a:pt x="1040484" y="79047"/>
                  <a:pt x="1016000" y="83128"/>
                </a:cubicBezTo>
                <a:cubicBezTo>
                  <a:pt x="1003478" y="85215"/>
                  <a:pt x="991446" y="89610"/>
                  <a:pt x="979054" y="92364"/>
                </a:cubicBezTo>
                <a:cubicBezTo>
                  <a:pt x="963729" y="95769"/>
                  <a:pt x="948102" y="97792"/>
                  <a:pt x="932872" y="101600"/>
                </a:cubicBezTo>
                <a:cubicBezTo>
                  <a:pt x="923427" y="103961"/>
                  <a:pt x="914801" y="109460"/>
                  <a:pt x="905163" y="110837"/>
                </a:cubicBezTo>
                <a:cubicBezTo>
                  <a:pt x="871498" y="115646"/>
                  <a:pt x="837430" y="116994"/>
                  <a:pt x="803563" y="120073"/>
                </a:cubicBezTo>
                <a:cubicBezTo>
                  <a:pt x="664265" y="147932"/>
                  <a:pt x="837843" y="112455"/>
                  <a:pt x="720436" y="138546"/>
                </a:cubicBezTo>
                <a:cubicBezTo>
                  <a:pt x="705111" y="141952"/>
                  <a:pt x="689484" y="143975"/>
                  <a:pt x="674254" y="147782"/>
                </a:cubicBezTo>
                <a:cubicBezTo>
                  <a:pt x="664809" y="150143"/>
                  <a:pt x="655906" y="154343"/>
                  <a:pt x="646545" y="157018"/>
                </a:cubicBezTo>
                <a:cubicBezTo>
                  <a:pt x="634339" y="160505"/>
                  <a:pt x="621806" y="162768"/>
                  <a:pt x="609600" y="166255"/>
                </a:cubicBezTo>
                <a:cubicBezTo>
                  <a:pt x="600239" y="168930"/>
                  <a:pt x="591514" y="174011"/>
                  <a:pt x="581891" y="175491"/>
                </a:cubicBezTo>
                <a:cubicBezTo>
                  <a:pt x="551309" y="180196"/>
                  <a:pt x="520315" y="181649"/>
                  <a:pt x="489527" y="184728"/>
                </a:cubicBezTo>
                <a:cubicBezTo>
                  <a:pt x="460421" y="192004"/>
                  <a:pt x="451367" y="193264"/>
                  <a:pt x="424872" y="203200"/>
                </a:cubicBezTo>
                <a:cubicBezTo>
                  <a:pt x="409348" y="209021"/>
                  <a:pt x="394215" y="215851"/>
                  <a:pt x="378691" y="221673"/>
                </a:cubicBezTo>
                <a:cubicBezTo>
                  <a:pt x="343269" y="234956"/>
                  <a:pt x="354781" y="228505"/>
                  <a:pt x="314036" y="240146"/>
                </a:cubicBezTo>
                <a:cubicBezTo>
                  <a:pt x="304675" y="242821"/>
                  <a:pt x="295688" y="246707"/>
                  <a:pt x="286327" y="249382"/>
                </a:cubicBezTo>
                <a:cubicBezTo>
                  <a:pt x="274121" y="252869"/>
                  <a:pt x="261515" y="254885"/>
                  <a:pt x="249382" y="258618"/>
                </a:cubicBezTo>
                <a:cubicBezTo>
                  <a:pt x="129456" y="295519"/>
                  <a:pt x="207203" y="280478"/>
                  <a:pt x="101600" y="295564"/>
                </a:cubicBezTo>
                <a:cubicBezTo>
                  <a:pt x="50525" y="312589"/>
                  <a:pt x="83627" y="304800"/>
                  <a:pt x="0" y="304800"/>
                </a:cubicBezTo>
              </a:path>
            </a:pathLst>
          </a:custGeom>
          <a:noFill/>
          <a:ln w="38100">
            <a:solidFill>
              <a:schemeClr val="accent6">
                <a:lumMod val="60000"/>
                <a:lumOff val="40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3380509" y="3953164"/>
            <a:ext cx="2041236" cy="341745"/>
          </a:xfrm>
          <a:custGeom>
            <a:avLst/>
            <a:gdLst>
              <a:gd name="connsiteX0" fmla="*/ 2041236 w 2041236"/>
              <a:gd name="connsiteY0" fmla="*/ 341745 h 341745"/>
              <a:gd name="connsiteX1" fmla="*/ 1939636 w 2041236"/>
              <a:gd name="connsiteY1" fmla="*/ 249381 h 341745"/>
              <a:gd name="connsiteX2" fmla="*/ 1902691 w 2041236"/>
              <a:gd name="connsiteY2" fmla="*/ 221672 h 341745"/>
              <a:gd name="connsiteX3" fmla="*/ 1847273 w 2041236"/>
              <a:gd name="connsiteY3" fmla="*/ 203200 h 341745"/>
              <a:gd name="connsiteX4" fmla="*/ 1782618 w 2041236"/>
              <a:gd name="connsiteY4" fmla="*/ 166254 h 341745"/>
              <a:gd name="connsiteX5" fmla="*/ 1754909 w 2041236"/>
              <a:gd name="connsiteY5" fmla="*/ 147781 h 341745"/>
              <a:gd name="connsiteX6" fmla="*/ 1662546 w 2041236"/>
              <a:gd name="connsiteY6" fmla="*/ 120072 h 341745"/>
              <a:gd name="connsiteX7" fmla="*/ 1597891 w 2041236"/>
              <a:gd name="connsiteY7" fmla="*/ 92363 h 341745"/>
              <a:gd name="connsiteX8" fmla="*/ 1560946 w 2041236"/>
              <a:gd name="connsiteY8" fmla="*/ 64654 h 341745"/>
              <a:gd name="connsiteX9" fmla="*/ 1505527 w 2041236"/>
              <a:gd name="connsiteY9" fmla="*/ 46181 h 341745"/>
              <a:gd name="connsiteX10" fmla="*/ 1477818 w 2041236"/>
              <a:gd name="connsiteY10" fmla="*/ 36945 h 341745"/>
              <a:gd name="connsiteX11" fmla="*/ 1450109 w 2041236"/>
              <a:gd name="connsiteY11" fmla="*/ 27709 h 341745"/>
              <a:gd name="connsiteX12" fmla="*/ 1237673 w 2041236"/>
              <a:gd name="connsiteY12" fmla="*/ 0 h 341745"/>
              <a:gd name="connsiteX13" fmla="*/ 1089891 w 2041236"/>
              <a:gd name="connsiteY13" fmla="*/ 9236 h 341745"/>
              <a:gd name="connsiteX14" fmla="*/ 1062182 w 2041236"/>
              <a:gd name="connsiteY14" fmla="*/ 18472 h 341745"/>
              <a:gd name="connsiteX15" fmla="*/ 997527 w 2041236"/>
              <a:gd name="connsiteY15" fmla="*/ 27709 h 341745"/>
              <a:gd name="connsiteX16" fmla="*/ 775855 w 2041236"/>
              <a:gd name="connsiteY16" fmla="*/ 46181 h 341745"/>
              <a:gd name="connsiteX17" fmla="*/ 692727 w 2041236"/>
              <a:gd name="connsiteY17" fmla="*/ 73891 h 341745"/>
              <a:gd name="connsiteX18" fmla="*/ 665018 w 2041236"/>
              <a:gd name="connsiteY18" fmla="*/ 83127 h 341745"/>
              <a:gd name="connsiteX19" fmla="*/ 489527 w 2041236"/>
              <a:gd name="connsiteY19" fmla="*/ 92363 h 341745"/>
              <a:gd name="connsiteX20" fmla="*/ 461818 w 2041236"/>
              <a:gd name="connsiteY20" fmla="*/ 101600 h 341745"/>
              <a:gd name="connsiteX21" fmla="*/ 323273 w 2041236"/>
              <a:gd name="connsiteY21" fmla="*/ 110836 h 341745"/>
              <a:gd name="connsiteX22" fmla="*/ 240146 w 2041236"/>
              <a:gd name="connsiteY22" fmla="*/ 166254 h 341745"/>
              <a:gd name="connsiteX23" fmla="*/ 212436 w 2041236"/>
              <a:gd name="connsiteY23" fmla="*/ 175491 h 341745"/>
              <a:gd name="connsiteX24" fmla="*/ 184727 w 2041236"/>
              <a:gd name="connsiteY24" fmla="*/ 193963 h 341745"/>
              <a:gd name="connsiteX25" fmla="*/ 138546 w 2041236"/>
              <a:gd name="connsiteY25" fmla="*/ 203200 h 341745"/>
              <a:gd name="connsiteX26" fmla="*/ 110836 w 2041236"/>
              <a:gd name="connsiteY26" fmla="*/ 212436 h 341745"/>
              <a:gd name="connsiteX27" fmla="*/ 46182 w 2041236"/>
              <a:gd name="connsiteY27" fmla="*/ 240145 h 341745"/>
              <a:gd name="connsiteX28" fmla="*/ 0 w 2041236"/>
              <a:gd name="connsiteY28" fmla="*/ 277091 h 34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41236" h="341745">
                <a:moveTo>
                  <a:pt x="2041236" y="341745"/>
                </a:moveTo>
                <a:cubicBezTo>
                  <a:pt x="1929844" y="230352"/>
                  <a:pt x="2005779" y="296626"/>
                  <a:pt x="1939636" y="249381"/>
                </a:cubicBezTo>
                <a:cubicBezTo>
                  <a:pt x="1927110" y="240434"/>
                  <a:pt x="1916460" y="228556"/>
                  <a:pt x="1902691" y="221672"/>
                </a:cubicBezTo>
                <a:cubicBezTo>
                  <a:pt x="1885275" y="212964"/>
                  <a:pt x="1847273" y="203200"/>
                  <a:pt x="1847273" y="203200"/>
                </a:cubicBezTo>
                <a:cubicBezTo>
                  <a:pt x="1794633" y="150560"/>
                  <a:pt x="1847742" y="194165"/>
                  <a:pt x="1782618" y="166254"/>
                </a:cubicBezTo>
                <a:cubicBezTo>
                  <a:pt x="1772415" y="161881"/>
                  <a:pt x="1765112" y="152154"/>
                  <a:pt x="1754909" y="147781"/>
                </a:cubicBezTo>
                <a:cubicBezTo>
                  <a:pt x="1662058" y="107988"/>
                  <a:pt x="1786786" y="182189"/>
                  <a:pt x="1662546" y="120072"/>
                </a:cubicBezTo>
                <a:cubicBezTo>
                  <a:pt x="1616892" y="97246"/>
                  <a:pt x="1638662" y="105954"/>
                  <a:pt x="1597891" y="92363"/>
                </a:cubicBezTo>
                <a:cubicBezTo>
                  <a:pt x="1585576" y="83127"/>
                  <a:pt x="1574715" y="71538"/>
                  <a:pt x="1560946" y="64654"/>
                </a:cubicBezTo>
                <a:cubicBezTo>
                  <a:pt x="1543529" y="55946"/>
                  <a:pt x="1524000" y="52339"/>
                  <a:pt x="1505527" y="46181"/>
                </a:cubicBezTo>
                <a:lnTo>
                  <a:pt x="1477818" y="36945"/>
                </a:lnTo>
                <a:cubicBezTo>
                  <a:pt x="1468582" y="33866"/>
                  <a:pt x="1459747" y="29086"/>
                  <a:pt x="1450109" y="27709"/>
                </a:cubicBezTo>
                <a:cubicBezTo>
                  <a:pt x="1293201" y="5293"/>
                  <a:pt x="1364074" y="14044"/>
                  <a:pt x="1237673" y="0"/>
                </a:cubicBezTo>
                <a:cubicBezTo>
                  <a:pt x="1188412" y="3079"/>
                  <a:pt x="1138977" y="4069"/>
                  <a:pt x="1089891" y="9236"/>
                </a:cubicBezTo>
                <a:cubicBezTo>
                  <a:pt x="1080209" y="10255"/>
                  <a:pt x="1071729" y="16563"/>
                  <a:pt x="1062182" y="18472"/>
                </a:cubicBezTo>
                <a:cubicBezTo>
                  <a:pt x="1040834" y="22742"/>
                  <a:pt x="1019196" y="25612"/>
                  <a:pt x="997527" y="27709"/>
                </a:cubicBezTo>
                <a:cubicBezTo>
                  <a:pt x="923725" y="34851"/>
                  <a:pt x="775855" y="46181"/>
                  <a:pt x="775855" y="46181"/>
                </a:cubicBezTo>
                <a:lnTo>
                  <a:pt x="692727" y="73891"/>
                </a:lnTo>
                <a:cubicBezTo>
                  <a:pt x="683491" y="76970"/>
                  <a:pt x="674740" y="82615"/>
                  <a:pt x="665018" y="83127"/>
                </a:cubicBezTo>
                <a:lnTo>
                  <a:pt x="489527" y="92363"/>
                </a:lnTo>
                <a:cubicBezTo>
                  <a:pt x="480291" y="95442"/>
                  <a:pt x="471494" y="100525"/>
                  <a:pt x="461818" y="101600"/>
                </a:cubicBezTo>
                <a:cubicBezTo>
                  <a:pt x="415817" y="106711"/>
                  <a:pt x="368299" y="100116"/>
                  <a:pt x="323273" y="110836"/>
                </a:cubicBezTo>
                <a:cubicBezTo>
                  <a:pt x="226299" y="133925"/>
                  <a:pt x="302487" y="145473"/>
                  <a:pt x="240146" y="166254"/>
                </a:cubicBezTo>
                <a:cubicBezTo>
                  <a:pt x="230909" y="169333"/>
                  <a:pt x="221144" y="171137"/>
                  <a:pt x="212436" y="175491"/>
                </a:cubicBezTo>
                <a:cubicBezTo>
                  <a:pt x="202507" y="180455"/>
                  <a:pt x="195121" y="190065"/>
                  <a:pt x="184727" y="193963"/>
                </a:cubicBezTo>
                <a:cubicBezTo>
                  <a:pt x="170028" y="199475"/>
                  <a:pt x="153776" y="199392"/>
                  <a:pt x="138546" y="203200"/>
                </a:cubicBezTo>
                <a:cubicBezTo>
                  <a:pt x="129100" y="205561"/>
                  <a:pt x="120073" y="209357"/>
                  <a:pt x="110836" y="212436"/>
                </a:cubicBezTo>
                <a:cubicBezTo>
                  <a:pt x="41271" y="258814"/>
                  <a:pt x="129682" y="204359"/>
                  <a:pt x="46182" y="240145"/>
                </a:cubicBezTo>
                <a:cubicBezTo>
                  <a:pt x="25792" y="248883"/>
                  <a:pt x="14896" y="262195"/>
                  <a:pt x="0" y="277091"/>
                </a:cubicBezTo>
              </a:path>
            </a:pathLst>
          </a:custGeom>
          <a:noFill/>
          <a:ln w="34925">
            <a:solidFill>
              <a:schemeClr val="accent6">
                <a:lumMod val="60000"/>
                <a:lumOff val="40000"/>
              </a:schemeClr>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917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400"/>
                                  </p:stCondLst>
                                  <p:childTnLst>
                                    <p:set>
                                      <p:cBhvr>
                                        <p:cTn id="12" dur="1" fill="hold">
                                          <p:stCondLst>
                                            <p:cond delay="0"/>
                                          </p:stCondLst>
                                        </p:cTn>
                                        <p:tgtEl>
                                          <p:spTgt spid="13"/>
                                        </p:tgtEl>
                                        <p:attrNameLst>
                                          <p:attrName>style.visibility</p:attrName>
                                        </p:attrNameLst>
                                      </p:cBhvr>
                                      <p:to>
                                        <p:strVal val="visible"/>
                                      </p:to>
                                    </p:set>
                                    <p:animEffect transition="in" filter="wipe(right)">
                                      <p:cBhvr>
                                        <p:cTn id="13" dur="500"/>
                                        <p:tgtEl>
                                          <p:spTgt spid="13"/>
                                        </p:tgtEl>
                                      </p:cBhvr>
                                    </p:animEffect>
                                  </p:childTnLst>
                                </p:cTn>
                              </p:par>
                            </p:childTnLst>
                          </p:cTn>
                        </p:par>
                        <p:par>
                          <p:cTn id="14" fill="hold">
                            <p:stCondLst>
                              <p:cond delay="1900"/>
                            </p:stCondLst>
                            <p:childTnLst>
                              <p:par>
                                <p:cTn id="15" presetID="22" presetClass="entr" presetSubtype="2"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right)">
                                      <p:cBhvr>
                                        <p:cTn id="17" dur="500"/>
                                        <p:tgtEl>
                                          <p:spTgt spid="15"/>
                                        </p:tgtEl>
                                      </p:cBhvr>
                                    </p:animEffect>
                                  </p:childTnLst>
                                </p:cTn>
                              </p:par>
                              <p:par>
                                <p:cTn id="18" presetID="22" presetClass="entr" presetSubtype="2" fill="hold" grpId="0" nodeType="with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wipe(right)">
                                      <p:cBhvr>
                                        <p:cTn id="2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6"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FSM (another way)</a:t>
            </a:r>
          </a:p>
        </p:txBody>
      </p:sp>
      <p:sp>
        <p:nvSpPr>
          <p:cNvPr id="9" name="Content Placeholder 1"/>
          <p:cNvSpPr txBox="1">
            <a:spLocks/>
          </p:cNvSpPr>
          <p:nvPr/>
        </p:nvSpPr>
        <p:spPr>
          <a:xfrm>
            <a:off x="304800" y="990600"/>
            <a:ext cx="7543800" cy="55306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-module(fsm2).</a:t>
            </a:r>
          </a:p>
          <a:p>
            <a:pPr marL="109728" indent="0">
              <a:spcBef>
                <a:spcPts val="0"/>
              </a:spcBef>
              <a:spcAft>
                <a:spcPts val="0"/>
              </a:spcAft>
              <a:buNone/>
            </a:pPr>
            <a:r>
              <a:rPr lang="en-US" sz="14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-compile([</a:t>
            </a:r>
            <a:r>
              <a:rPr lang="en-US" sz="1400" b="1" dirty="0" err="1">
                <a:solidFill>
                  <a:srgbClr val="C00000"/>
                </a:solidFill>
                <a:latin typeface="Courier New" panose="02070309020205020404" pitchFamily="49" charset="0"/>
                <a:ea typeface="Cascadia Code" panose="020B0609020000020004" pitchFamily="49" charset="0"/>
                <a:cs typeface="Courier New" panose="02070309020205020404" pitchFamily="49" charset="0"/>
              </a:rPr>
              <a:t>export_all</a:t>
            </a:r>
            <a:r>
              <a:rPr lang="en-US" sz="14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endPar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spcBef>
                <a:spcPts val="0"/>
              </a:spcBef>
              <a:spcAft>
                <a:spcPts val="0"/>
              </a:spcAft>
              <a:buNone/>
            </a:pP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receive</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X, end of input, so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accept~n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clean(), accept;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a|Rest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X,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p~n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timer:sleep</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(1000),</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sa</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Rest,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b|Rest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X,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p~n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",[b]),</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timer:sleep</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(1000),</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sb</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 Rest,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M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X, ~p,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fail~n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",[M]),</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clean(),</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exit(self(),</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bad_input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end.</a:t>
            </a:r>
          </a:p>
        </p:txBody>
      </p:sp>
      <p:grpSp>
        <p:nvGrpSpPr>
          <p:cNvPr id="7" name="Group 6"/>
          <p:cNvGrpSpPr/>
          <p:nvPr/>
        </p:nvGrpSpPr>
        <p:grpSpPr>
          <a:xfrm>
            <a:off x="4419600" y="2971800"/>
            <a:ext cx="4579283" cy="2133600"/>
            <a:chOff x="4419600" y="2971800"/>
            <a:chExt cx="4579283" cy="2133600"/>
          </a:xfrm>
        </p:grpSpPr>
        <p:sp>
          <p:nvSpPr>
            <p:cNvPr id="5" name="Rounded Rectangle 4"/>
            <p:cNvSpPr/>
            <p:nvPr/>
          </p:nvSpPr>
          <p:spPr>
            <a:xfrm>
              <a:off x="4419600" y="2971800"/>
              <a:ext cx="4579283" cy="2133600"/>
            </a:xfrm>
            <a:prstGeom prst="roundRect">
              <a:avLst/>
            </a:prstGeom>
            <a:solidFill>
              <a:srgbClr val="FEF9EC">
                <a:alpha val="9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419600" y="3127626"/>
              <a:ext cx="4495800" cy="1815882"/>
            </a:xfrm>
            <a:prstGeom prst="rect">
              <a:avLst/>
            </a:prstGeom>
            <a:noFill/>
          </p:spPr>
          <p:txBody>
            <a:bodyPr wrap="square" rtlCol="0">
              <a:spAutoFit/>
            </a:bodyPr>
            <a:lstStyle/>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go() -&gt;  </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{ok, W} = </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io:read</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("type input list: "),</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register(</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sa</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spawn(?</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MODULE,stateA</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register(</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sb</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spawn(?</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MODULE,stateB</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register(</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spawn(?</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MODULE,stateX</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Start = </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a:t>
              </a:r>
              <a:r>
                <a:rPr lang="en-US" sz="1400" b="1" dirty="0">
                  <a:solidFill>
                    <a:srgbClr val="0070C0"/>
                  </a:solidFill>
                  <a:latin typeface="Consolas" panose="020B0609020204030204" pitchFamily="49" charset="0"/>
                  <a:ea typeface="Cascadia Code" panose="020B0609020000020004" pitchFamily="49" charset="0"/>
                  <a:cs typeface="Courier New" panose="02070309020205020404" pitchFamily="49" charset="0"/>
                </a:rPr>
                <a:t>% start state is X</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Final = </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a:t>
              </a:r>
              <a:r>
                <a:rPr lang="en-US" sz="1400" b="1" dirty="0">
                  <a:solidFill>
                    <a:srgbClr val="0070C0"/>
                  </a:solidFill>
                  <a:latin typeface="Consolas" panose="020B0609020204030204" pitchFamily="49" charset="0"/>
                  <a:ea typeface="Cascadia Code" panose="020B0609020000020004" pitchFamily="49" charset="0"/>
                  <a:cs typeface="Courier New" panose="02070309020205020404" pitchFamily="49" charset="0"/>
                </a:rPr>
                <a:t>% accepting state is X</a:t>
              </a:r>
            </a:p>
            <a:p>
              <a:pPr marL="109728" indent="0">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nsolas" panose="020B0609020204030204" pitchFamily="49" charset="0"/>
                  <a:ea typeface="Cascadia Code" panose="020B0609020000020004" pitchFamily="49" charset="0"/>
                  <a:cs typeface="Courier New" panose="02070309020205020404" pitchFamily="49" charset="0"/>
                </a:rPr>
                <a:t>sx!W</a:t>
              </a:r>
              <a:r>
                <a:rPr lang="en-US" sz="1400" b="1" dirty="0">
                  <a:solidFill>
                    <a:schemeClr val="bg1"/>
                  </a:solidFill>
                  <a:latin typeface="Consolas" panose="020B0609020204030204" pitchFamily="49" charset="0"/>
                  <a:ea typeface="Cascadia Code" panose="020B0609020000020004" pitchFamily="49" charset="0"/>
                  <a:cs typeface="Courier New" panose="02070309020205020404" pitchFamily="49" charset="0"/>
                </a:rPr>
                <a:t>. </a:t>
              </a:r>
              <a:r>
                <a:rPr lang="en-US" sz="1400" b="1" dirty="0">
                  <a:solidFill>
                    <a:srgbClr val="0070C0"/>
                  </a:solidFill>
                  <a:latin typeface="Consolas" panose="020B0609020204030204" pitchFamily="49" charset="0"/>
                  <a:ea typeface="Cascadia Code" panose="020B0609020000020004" pitchFamily="49" charset="0"/>
                  <a:cs typeface="Courier New" panose="02070309020205020404" pitchFamily="49" charset="0"/>
                </a:rPr>
                <a:t>% send the input to start state </a:t>
              </a:r>
            </a:p>
          </p:txBody>
        </p:sp>
      </p:grpSp>
    </p:spTree>
    <p:extLst>
      <p:ext uri="{BB962C8B-B14F-4D97-AF65-F5344CB8AC3E}">
        <p14:creationId xmlns:p14="http://schemas.microsoft.com/office/powerpoint/2010/main" val="25257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Effect transition="in" filter="fade">
                                      <p:cBhvr>
                                        <p:cTn id="15" dur="500"/>
                                        <p:tgtEl>
                                          <p:spTgt spid="9">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animEffect transition="in" filter="fade">
                                      <p:cBhvr>
                                        <p:cTn id="23" dur="500"/>
                                        <p:tgtEl>
                                          <p:spTgt spid="9">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7" end="7"/>
                                            </p:txEl>
                                          </p:spTgt>
                                        </p:tgtEl>
                                        <p:attrNameLst>
                                          <p:attrName>style.visibility</p:attrName>
                                        </p:attrNameLst>
                                      </p:cBhvr>
                                      <p:to>
                                        <p:strVal val="visible"/>
                                      </p:to>
                                    </p:set>
                                    <p:animEffect transition="in" filter="fade">
                                      <p:cBhvr>
                                        <p:cTn id="31" dur="500"/>
                                        <p:tgtEl>
                                          <p:spTgt spid="9">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9">
                                            <p:txEl>
                                              <p:pRg st="8" end="8"/>
                                            </p:txEl>
                                          </p:spTgt>
                                        </p:tgtEl>
                                        <p:attrNameLst>
                                          <p:attrName>style.visibility</p:attrName>
                                        </p:attrNameLst>
                                      </p:cBhvr>
                                      <p:to>
                                        <p:strVal val="visible"/>
                                      </p:to>
                                    </p:set>
                                    <p:animEffect transition="in" filter="fade">
                                      <p:cBhvr>
                                        <p:cTn id="35" dur="500"/>
                                        <p:tgtEl>
                                          <p:spTgt spid="9">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9">
                                            <p:txEl>
                                              <p:pRg st="9" end="9"/>
                                            </p:txEl>
                                          </p:spTgt>
                                        </p:tgtEl>
                                        <p:attrNameLst>
                                          <p:attrName>style.visibility</p:attrName>
                                        </p:attrNameLst>
                                      </p:cBhvr>
                                      <p:to>
                                        <p:strVal val="visible"/>
                                      </p:to>
                                    </p:set>
                                    <p:animEffect transition="in" filter="fade">
                                      <p:cBhvr>
                                        <p:cTn id="39" dur="500"/>
                                        <p:tgtEl>
                                          <p:spTgt spid="9">
                                            <p:txEl>
                                              <p:pRg st="9" end="9"/>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9">
                                            <p:txEl>
                                              <p:pRg st="10" end="10"/>
                                            </p:txEl>
                                          </p:spTgt>
                                        </p:tgtEl>
                                        <p:attrNameLst>
                                          <p:attrName>style.visibility</p:attrName>
                                        </p:attrNameLst>
                                      </p:cBhvr>
                                      <p:to>
                                        <p:strVal val="visible"/>
                                      </p:to>
                                    </p:set>
                                    <p:animEffect transition="in" filter="fade">
                                      <p:cBhvr>
                                        <p:cTn id="43" dur="500"/>
                                        <p:tgtEl>
                                          <p:spTgt spid="9">
                                            <p:txEl>
                                              <p:pRg st="10" end="1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9">
                                            <p:txEl>
                                              <p:pRg st="11" end="11"/>
                                            </p:txEl>
                                          </p:spTgt>
                                        </p:tgtEl>
                                        <p:attrNameLst>
                                          <p:attrName>style.visibility</p:attrName>
                                        </p:attrNameLst>
                                      </p:cBhvr>
                                      <p:to>
                                        <p:strVal val="visible"/>
                                      </p:to>
                                    </p:set>
                                    <p:animEffect transition="in" filter="fade">
                                      <p:cBhvr>
                                        <p:cTn id="47" dur="500"/>
                                        <p:tgtEl>
                                          <p:spTgt spid="9">
                                            <p:txEl>
                                              <p:pRg st="11" end="11"/>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9">
                                            <p:txEl>
                                              <p:pRg st="12" end="12"/>
                                            </p:txEl>
                                          </p:spTgt>
                                        </p:tgtEl>
                                        <p:attrNameLst>
                                          <p:attrName>style.visibility</p:attrName>
                                        </p:attrNameLst>
                                      </p:cBhvr>
                                      <p:to>
                                        <p:strVal val="visible"/>
                                      </p:to>
                                    </p:set>
                                    <p:animEffect transition="in" filter="fade">
                                      <p:cBhvr>
                                        <p:cTn id="51" dur="500"/>
                                        <p:tgtEl>
                                          <p:spTgt spid="9">
                                            <p:txEl>
                                              <p:pRg st="12" end="12"/>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9">
                                            <p:txEl>
                                              <p:pRg st="13" end="13"/>
                                            </p:txEl>
                                          </p:spTgt>
                                        </p:tgtEl>
                                        <p:attrNameLst>
                                          <p:attrName>style.visibility</p:attrName>
                                        </p:attrNameLst>
                                      </p:cBhvr>
                                      <p:to>
                                        <p:strVal val="visible"/>
                                      </p:to>
                                    </p:set>
                                    <p:animEffect transition="in" filter="fade">
                                      <p:cBhvr>
                                        <p:cTn id="55" dur="500"/>
                                        <p:tgtEl>
                                          <p:spTgt spid="9">
                                            <p:txEl>
                                              <p:pRg st="13" end="13"/>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9">
                                            <p:txEl>
                                              <p:pRg st="14" end="14"/>
                                            </p:txEl>
                                          </p:spTgt>
                                        </p:tgtEl>
                                        <p:attrNameLst>
                                          <p:attrName>style.visibility</p:attrName>
                                        </p:attrNameLst>
                                      </p:cBhvr>
                                      <p:to>
                                        <p:strVal val="visible"/>
                                      </p:to>
                                    </p:set>
                                    <p:animEffect transition="in" filter="fade">
                                      <p:cBhvr>
                                        <p:cTn id="59" dur="500"/>
                                        <p:tgtEl>
                                          <p:spTgt spid="9">
                                            <p:txEl>
                                              <p:pRg st="14" end="14"/>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9">
                                            <p:txEl>
                                              <p:pRg st="15" end="15"/>
                                            </p:txEl>
                                          </p:spTgt>
                                        </p:tgtEl>
                                        <p:attrNameLst>
                                          <p:attrName>style.visibility</p:attrName>
                                        </p:attrNameLst>
                                      </p:cBhvr>
                                      <p:to>
                                        <p:strVal val="visible"/>
                                      </p:to>
                                    </p:set>
                                    <p:animEffect transition="in" filter="fade">
                                      <p:cBhvr>
                                        <p:cTn id="63" dur="500"/>
                                        <p:tgtEl>
                                          <p:spTgt spid="9">
                                            <p:txEl>
                                              <p:pRg st="15" end="15"/>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9">
                                            <p:txEl>
                                              <p:pRg st="16" end="16"/>
                                            </p:txEl>
                                          </p:spTgt>
                                        </p:tgtEl>
                                        <p:attrNameLst>
                                          <p:attrName>style.visibility</p:attrName>
                                        </p:attrNameLst>
                                      </p:cBhvr>
                                      <p:to>
                                        <p:strVal val="visible"/>
                                      </p:to>
                                    </p:set>
                                    <p:animEffect transition="in" filter="fade">
                                      <p:cBhvr>
                                        <p:cTn id="67" dur="500"/>
                                        <p:tgtEl>
                                          <p:spTgt spid="9">
                                            <p:txEl>
                                              <p:pRg st="16" end="16"/>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9">
                                            <p:txEl>
                                              <p:pRg st="17" end="17"/>
                                            </p:txEl>
                                          </p:spTgt>
                                        </p:tgtEl>
                                        <p:attrNameLst>
                                          <p:attrName>style.visibility</p:attrName>
                                        </p:attrNameLst>
                                      </p:cBhvr>
                                      <p:to>
                                        <p:strVal val="visible"/>
                                      </p:to>
                                    </p:set>
                                    <p:animEffect transition="in" filter="fade">
                                      <p:cBhvr>
                                        <p:cTn id="71" dur="500"/>
                                        <p:tgtEl>
                                          <p:spTgt spid="9">
                                            <p:txEl>
                                              <p:pRg st="17" end="17"/>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9">
                                            <p:txEl>
                                              <p:pRg st="18" end="18"/>
                                            </p:txEl>
                                          </p:spTgt>
                                        </p:tgtEl>
                                        <p:attrNameLst>
                                          <p:attrName>style.visibility</p:attrName>
                                        </p:attrNameLst>
                                      </p:cBhvr>
                                      <p:to>
                                        <p:strVal val="visible"/>
                                      </p:to>
                                    </p:set>
                                    <p:animEffect transition="in" filter="fade">
                                      <p:cBhvr>
                                        <p:cTn id="75" dur="500"/>
                                        <p:tgtEl>
                                          <p:spTgt spid="9">
                                            <p:txEl>
                                              <p:pRg st="18" end="18"/>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9">
                                            <p:txEl>
                                              <p:pRg st="19" end="19"/>
                                            </p:txEl>
                                          </p:spTgt>
                                        </p:tgtEl>
                                        <p:attrNameLst>
                                          <p:attrName>style.visibility</p:attrName>
                                        </p:attrNameLst>
                                      </p:cBhvr>
                                      <p:to>
                                        <p:strVal val="visible"/>
                                      </p:to>
                                    </p:set>
                                    <p:animEffect transition="in" filter="fade">
                                      <p:cBhvr>
                                        <p:cTn id="79" dur="500"/>
                                        <p:tgtEl>
                                          <p:spTgt spid="9">
                                            <p:txEl>
                                              <p:pRg st="19" end="19"/>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9">
                                            <p:txEl>
                                              <p:pRg st="20" end="20"/>
                                            </p:txEl>
                                          </p:spTgt>
                                        </p:tgtEl>
                                        <p:attrNameLst>
                                          <p:attrName>style.visibility</p:attrName>
                                        </p:attrNameLst>
                                      </p:cBhvr>
                                      <p:to>
                                        <p:strVal val="visible"/>
                                      </p:to>
                                    </p:set>
                                    <p:animEffect transition="in" filter="fade">
                                      <p:cBhvr>
                                        <p:cTn id="83" dur="500"/>
                                        <p:tgtEl>
                                          <p:spTgt spid="9">
                                            <p:txEl>
                                              <p:pRg st="20" end="20"/>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9">
                                            <p:txEl>
                                              <p:pRg st="21" end="21"/>
                                            </p:txEl>
                                          </p:spTgt>
                                        </p:tgtEl>
                                        <p:attrNameLst>
                                          <p:attrName>style.visibility</p:attrName>
                                        </p:attrNameLst>
                                      </p:cBhvr>
                                      <p:to>
                                        <p:strVal val="visible"/>
                                      </p:to>
                                    </p:set>
                                    <p:animEffect transition="in" filter="fade">
                                      <p:cBhvr>
                                        <p:cTn id="87" dur="500"/>
                                        <p:tgtEl>
                                          <p:spTgt spid="9">
                                            <p:txEl>
                                              <p:pRg st="21" end="21"/>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9">
                                            <p:txEl>
                                              <p:pRg st="22" end="22"/>
                                            </p:txEl>
                                          </p:spTgt>
                                        </p:tgtEl>
                                        <p:attrNameLst>
                                          <p:attrName>style.visibility</p:attrName>
                                        </p:attrNameLst>
                                      </p:cBhvr>
                                      <p:to>
                                        <p:strVal val="visible"/>
                                      </p:to>
                                    </p:set>
                                    <p:animEffect transition="in" filter="fade">
                                      <p:cBhvr>
                                        <p:cTn id="91" dur="500"/>
                                        <p:tgtEl>
                                          <p:spTgt spid="9">
                                            <p:txEl>
                                              <p:pRg st="22" end="22"/>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nodeType="clickEffect">
                                  <p:stCondLst>
                                    <p:cond delay="0"/>
                                  </p:stCondLst>
                                  <p:childTnLst>
                                    <p:set>
                                      <p:cBhvr>
                                        <p:cTn id="95" dur="1" fill="hold">
                                          <p:stCondLst>
                                            <p:cond delay="0"/>
                                          </p:stCondLst>
                                        </p:cTn>
                                        <p:tgtEl>
                                          <p:spTgt spid="7"/>
                                        </p:tgtEl>
                                        <p:attrNameLst>
                                          <p:attrName>style.visibility</p:attrName>
                                        </p:attrNameLst>
                                      </p:cBhvr>
                                      <p:to>
                                        <p:strVal val="visible"/>
                                      </p:to>
                                    </p:set>
                                    <p:animEffect transition="in" filter="fade">
                                      <p:cBhvr>
                                        <p:cTn id="96" dur="1000"/>
                                        <p:tgtEl>
                                          <p:spTgt spid="7"/>
                                        </p:tgtEl>
                                      </p:cBhvr>
                                    </p:animEffect>
                                    <p:anim calcmode="lin" valueType="num">
                                      <p:cBhvr>
                                        <p:cTn id="97" dur="1000" fill="hold"/>
                                        <p:tgtEl>
                                          <p:spTgt spid="7"/>
                                        </p:tgtEl>
                                        <p:attrNameLst>
                                          <p:attrName>ppt_x</p:attrName>
                                        </p:attrNameLst>
                                      </p:cBhvr>
                                      <p:tavLst>
                                        <p:tav tm="0">
                                          <p:val>
                                            <p:strVal val="#ppt_x"/>
                                          </p:val>
                                        </p:tav>
                                        <p:tav tm="100000">
                                          <p:val>
                                            <p:strVal val="#ppt_x"/>
                                          </p:val>
                                        </p:tav>
                                      </p:tavLst>
                                    </p:anim>
                                    <p:anim calcmode="lin" valueType="num">
                                      <p:cBhvr>
                                        <p:cTn id="9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txBox="1">
            <a:spLocks/>
          </p:cNvSpPr>
          <p:nvPr/>
        </p:nvSpPr>
        <p:spPr>
          <a:xfrm>
            <a:off x="292521" y="1174903"/>
            <a:ext cx="8241879" cy="55306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stateA</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receive</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a|Rest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A,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p~n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timer:sleep</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(1000),</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 Rest,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stateA</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M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A, ~p,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fail~n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",[M]),</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clean(),</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exit(self(),</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bad_input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end.</a:t>
            </a:r>
          </a:p>
          <a:p>
            <a:pPr marL="109728" indent="0">
              <a:spcBef>
                <a:spcPts val="0"/>
              </a:spcBef>
              <a:spcAft>
                <a:spcPts val="0"/>
              </a:spcAft>
              <a:buNone/>
            </a:pPr>
            <a:endPar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spcBef>
                <a:spcPts val="0"/>
              </a:spcBef>
              <a:spcAft>
                <a:spcPts val="0"/>
              </a:spcAft>
              <a:buNone/>
            </a:pP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stateB</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receive</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b|Rest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B,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p~n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",[b]),</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timer:sleep</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(1000),</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 Rest,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stateB</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M -&gt; </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io:fwrite</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("in B, ~p, </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fail~n</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",[M]),</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clean(),</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exit(self(),</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bad_input</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pPr marL="109728" indent="0">
              <a:spcBef>
                <a:spcPts val="0"/>
              </a:spcBef>
              <a:spcAft>
                <a:spcPts val="0"/>
              </a:spcAft>
              <a:buNone/>
            </a:pP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end.</a:t>
            </a:r>
          </a:p>
        </p:txBody>
      </p:sp>
      <p:sp>
        <p:nvSpPr>
          <p:cNvPr id="8" name="Rounded Rectangle 7"/>
          <p:cNvSpPr/>
          <p:nvPr/>
        </p:nvSpPr>
        <p:spPr>
          <a:xfrm>
            <a:off x="304800" y="381001"/>
            <a:ext cx="8524875" cy="7317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33377"/>
            <a:ext cx="8372475" cy="793902"/>
          </a:xfrm>
          <a:noFill/>
        </p:spPr>
        <p:txBody>
          <a:bodyPr>
            <a:normAutofit/>
          </a:bodyPr>
          <a:lstStyle/>
          <a:p>
            <a:pPr marL="109728" indent="0">
              <a:spcBef>
                <a:spcPts val="0"/>
              </a:spcBef>
              <a:spcAft>
                <a:spcPts val="0"/>
              </a:spcAft>
              <a:buNone/>
            </a:pPr>
            <a:r>
              <a:rPr lang="en-US" sz="3600" b="1" dirty="0">
                <a:solidFill>
                  <a:srgbClr val="0070C0"/>
                </a:solidFill>
                <a:latin typeface="Arial" panose="020B0604020202020204" pitchFamily="34" charset="0"/>
                <a:cs typeface="Arial" panose="020B0604020202020204" pitchFamily="34" charset="0"/>
              </a:rPr>
              <a:t>FSM (another way)</a:t>
            </a:r>
          </a:p>
        </p:txBody>
      </p:sp>
      <p:sp>
        <p:nvSpPr>
          <p:cNvPr id="2"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process is created and terminated extremelly fast, that's why you can actually have thousands of them.</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process executes some piece of code, then it terminates. It can also run forever.</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 name="Group 6"/>
          <p:cNvGrpSpPr/>
          <p:nvPr/>
        </p:nvGrpSpPr>
        <p:grpSpPr>
          <a:xfrm>
            <a:off x="5029200" y="3639761"/>
            <a:ext cx="2672043" cy="1618039"/>
            <a:chOff x="5029200" y="3639761"/>
            <a:chExt cx="2672043" cy="1618039"/>
          </a:xfrm>
        </p:grpSpPr>
        <p:sp>
          <p:nvSpPr>
            <p:cNvPr id="5" name="Rounded Rectangle 4"/>
            <p:cNvSpPr/>
            <p:nvPr/>
          </p:nvSpPr>
          <p:spPr>
            <a:xfrm>
              <a:off x="5029200" y="3639761"/>
              <a:ext cx="2672043" cy="1618039"/>
            </a:xfrm>
            <a:prstGeom prst="roundRect">
              <a:avLst/>
            </a:prstGeom>
            <a:solidFill>
              <a:srgbClr val="FEF5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257800" y="3931286"/>
              <a:ext cx="2443443" cy="1169551"/>
            </a:xfrm>
            <a:prstGeom prst="rect">
              <a:avLst/>
            </a:prstGeom>
            <a:noFill/>
          </p:spPr>
          <p:txBody>
            <a:bodyPr wrap="square" rtlCol="0">
              <a:spAutoFit/>
            </a:bodyPr>
            <a:lstStyle/>
            <a:p>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clean() -&gt; </a:t>
              </a:r>
            </a:p>
            <a:p>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unregister(</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sa</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p>
            <a:p>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unregister(</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sb</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p>
            <a:p>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unregister(</a:t>
              </a:r>
              <a:r>
                <a:rPr lang="en-US" sz="14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sx</a:t>
              </a:r>
              <a:r>
                <a:rPr lang="en-US" sz="14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p>
            <a:p>
              <a:endParaRPr lang="en-US" sz="1400" dirty="0"/>
            </a:p>
          </p:txBody>
        </p:sp>
      </p:grpSp>
    </p:spTree>
    <p:extLst>
      <p:ext uri="{BB962C8B-B14F-4D97-AF65-F5344CB8AC3E}">
        <p14:creationId xmlns:p14="http://schemas.microsoft.com/office/powerpoint/2010/main" val="375623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500"/>
                                        <p:tgtEl>
                                          <p:spTgt spid="9">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500"/>
                                        <p:tgtEl>
                                          <p:spTgt spid="9">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animEffect transition="in" filter="fade">
                                      <p:cBhvr>
                                        <p:cTn id="31" dur="500"/>
                                        <p:tgtEl>
                                          <p:spTgt spid="9">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animEffect transition="in" filter="fade">
                                      <p:cBhvr>
                                        <p:cTn id="35" dur="500"/>
                                        <p:tgtEl>
                                          <p:spTgt spid="9">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animEffect transition="in" filter="fade">
                                      <p:cBhvr>
                                        <p:cTn id="39" dur="500"/>
                                        <p:tgtEl>
                                          <p:spTgt spid="9">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Effect transition="in" filter="fade">
                                      <p:cBhvr>
                                        <p:cTn id="43" dur="500"/>
                                        <p:tgtEl>
                                          <p:spTgt spid="9">
                                            <p:txEl>
                                              <p:pRg st="9" end="9"/>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9">
                                            <p:txEl>
                                              <p:pRg st="11" end="11"/>
                                            </p:txEl>
                                          </p:spTgt>
                                        </p:tgtEl>
                                        <p:attrNameLst>
                                          <p:attrName>style.visibility</p:attrName>
                                        </p:attrNameLst>
                                      </p:cBhvr>
                                      <p:to>
                                        <p:strVal val="visible"/>
                                      </p:to>
                                    </p:set>
                                    <p:animEffect transition="in" filter="fade">
                                      <p:cBhvr>
                                        <p:cTn id="51" dur="500"/>
                                        <p:tgtEl>
                                          <p:spTgt spid="9">
                                            <p:txEl>
                                              <p:pRg st="11" end="11"/>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9">
                                            <p:txEl>
                                              <p:pRg st="13" end="13"/>
                                            </p:txEl>
                                          </p:spTgt>
                                        </p:tgtEl>
                                        <p:attrNameLst>
                                          <p:attrName>style.visibility</p:attrName>
                                        </p:attrNameLst>
                                      </p:cBhvr>
                                      <p:to>
                                        <p:strVal val="visible"/>
                                      </p:to>
                                    </p:set>
                                    <p:animEffect transition="in" filter="fade">
                                      <p:cBhvr>
                                        <p:cTn id="55" dur="500"/>
                                        <p:tgtEl>
                                          <p:spTgt spid="9">
                                            <p:txEl>
                                              <p:pRg st="13" end="13"/>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9">
                                            <p:txEl>
                                              <p:pRg st="14" end="14"/>
                                            </p:txEl>
                                          </p:spTgt>
                                        </p:tgtEl>
                                        <p:attrNameLst>
                                          <p:attrName>style.visibility</p:attrName>
                                        </p:attrNameLst>
                                      </p:cBhvr>
                                      <p:to>
                                        <p:strVal val="visible"/>
                                      </p:to>
                                    </p:set>
                                    <p:animEffect transition="in" filter="fade">
                                      <p:cBhvr>
                                        <p:cTn id="59" dur="500"/>
                                        <p:tgtEl>
                                          <p:spTgt spid="9">
                                            <p:txEl>
                                              <p:pRg st="14" end="14"/>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9">
                                            <p:txEl>
                                              <p:pRg st="15" end="15"/>
                                            </p:txEl>
                                          </p:spTgt>
                                        </p:tgtEl>
                                        <p:attrNameLst>
                                          <p:attrName>style.visibility</p:attrName>
                                        </p:attrNameLst>
                                      </p:cBhvr>
                                      <p:to>
                                        <p:strVal val="visible"/>
                                      </p:to>
                                    </p:set>
                                    <p:animEffect transition="in" filter="fade">
                                      <p:cBhvr>
                                        <p:cTn id="63" dur="500"/>
                                        <p:tgtEl>
                                          <p:spTgt spid="9">
                                            <p:txEl>
                                              <p:pRg st="15" end="15"/>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9">
                                            <p:txEl>
                                              <p:pRg st="16" end="16"/>
                                            </p:txEl>
                                          </p:spTgt>
                                        </p:tgtEl>
                                        <p:attrNameLst>
                                          <p:attrName>style.visibility</p:attrName>
                                        </p:attrNameLst>
                                      </p:cBhvr>
                                      <p:to>
                                        <p:strVal val="visible"/>
                                      </p:to>
                                    </p:set>
                                    <p:animEffect transition="in" filter="fade">
                                      <p:cBhvr>
                                        <p:cTn id="67" dur="500"/>
                                        <p:tgtEl>
                                          <p:spTgt spid="9">
                                            <p:txEl>
                                              <p:pRg st="16" end="16"/>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9">
                                            <p:txEl>
                                              <p:pRg st="17" end="17"/>
                                            </p:txEl>
                                          </p:spTgt>
                                        </p:tgtEl>
                                        <p:attrNameLst>
                                          <p:attrName>style.visibility</p:attrName>
                                        </p:attrNameLst>
                                      </p:cBhvr>
                                      <p:to>
                                        <p:strVal val="visible"/>
                                      </p:to>
                                    </p:set>
                                    <p:animEffect transition="in" filter="fade">
                                      <p:cBhvr>
                                        <p:cTn id="71" dur="500"/>
                                        <p:tgtEl>
                                          <p:spTgt spid="9">
                                            <p:txEl>
                                              <p:pRg st="17" end="17"/>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9">
                                            <p:txEl>
                                              <p:pRg st="18" end="18"/>
                                            </p:txEl>
                                          </p:spTgt>
                                        </p:tgtEl>
                                        <p:attrNameLst>
                                          <p:attrName>style.visibility</p:attrName>
                                        </p:attrNameLst>
                                      </p:cBhvr>
                                      <p:to>
                                        <p:strVal val="visible"/>
                                      </p:to>
                                    </p:set>
                                    <p:animEffect transition="in" filter="fade">
                                      <p:cBhvr>
                                        <p:cTn id="75" dur="500"/>
                                        <p:tgtEl>
                                          <p:spTgt spid="9">
                                            <p:txEl>
                                              <p:pRg st="18" end="18"/>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9">
                                            <p:txEl>
                                              <p:pRg st="19" end="19"/>
                                            </p:txEl>
                                          </p:spTgt>
                                        </p:tgtEl>
                                        <p:attrNameLst>
                                          <p:attrName>style.visibility</p:attrName>
                                        </p:attrNameLst>
                                      </p:cBhvr>
                                      <p:to>
                                        <p:strVal val="visible"/>
                                      </p:to>
                                    </p:set>
                                    <p:animEffect transition="in" filter="fade">
                                      <p:cBhvr>
                                        <p:cTn id="79" dur="500"/>
                                        <p:tgtEl>
                                          <p:spTgt spid="9">
                                            <p:txEl>
                                              <p:pRg st="19" end="19"/>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9">
                                            <p:txEl>
                                              <p:pRg st="20" end="20"/>
                                            </p:txEl>
                                          </p:spTgt>
                                        </p:tgtEl>
                                        <p:attrNameLst>
                                          <p:attrName>style.visibility</p:attrName>
                                        </p:attrNameLst>
                                      </p:cBhvr>
                                      <p:to>
                                        <p:strVal val="visible"/>
                                      </p:to>
                                    </p:set>
                                    <p:animEffect transition="in" filter="fade">
                                      <p:cBhvr>
                                        <p:cTn id="83" dur="500"/>
                                        <p:tgtEl>
                                          <p:spTgt spid="9">
                                            <p:txEl>
                                              <p:pRg st="20" end="20"/>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9">
                                            <p:txEl>
                                              <p:pRg st="21" end="21"/>
                                            </p:txEl>
                                          </p:spTgt>
                                        </p:tgtEl>
                                        <p:attrNameLst>
                                          <p:attrName>style.visibility</p:attrName>
                                        </p:attrNameLst>
                                      </p:cBhvr>
                                      <p:to>
                                        <p:strVal val="visible"/>
                                      </p:to>
                                    </p:set>
                                    <p:animEffect transition="in" filter="fade">
                                      <p:cBhvr>
                                        <p:cTn id="87" dur="500"/>
                                        <p:tgtEl>
                                          <p:spTgt spid="9">
                                            <p:txEl>
                                              <p:pRg st="21" end="21"/>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9">
                                            <p:txEl>
                                              <p:pRg st="22" end="22"/>
                                            </p:txEl>
                                          </p:spTgt>
                                        </p:tgtEl>
                                        <p:attrNameLst>
                                          <p:attrName>style.visibility</p:attrName>
                                        </p:attrNameLst>
                                      </p:cBhvr>
                                      <p:to>
                                        <p:strVal val="visible"/>
                                      </p:to>
                                    </p:set>
                                    <p:animEffect transition="in" filter="fade">
                                      <p:cBhvr>
                                        <p:cTn id="91" dur="500"/>
                                        <p:tgtEl>
                                          <p:spTgt spid="9">
                                            <p:txEl>
                                              <p:pRg st="22" end="22"/>
                                            </p:txEl>
                                          </p:spTgt>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9">
                                            <p:txEl>
                                              <p:pRg st="23" end="23"/>
                                            </p:txEl>
                                          </p:spTgt>
                                        </p:tgtEl>
                                        <p:attrNameLst>
                                          <p:attrName>style.visibility</p:attrName>
                                        </p:attrNameLst>
                                      </p:cBhvr>
                                      <p:to>
                                        <p:strVal val="visible"/>
                                      </p:to>
                                    </p:set>
                                    <p:animEffect transition="in" filter="fade">
                                      <p:cBhvr>
                                        <p:cTn id="95" dur="500"/>
                                        <p:tgtEl>
                                          <p:spTgt spid="9">
                                            <p:txEl>
                                              <p:pRg st="23" end="23"/>
                                            </p:txEl>
                                          </p:spTgt>
                                        </p:tgtEl>
                                      </p:cBhvr>
                                    </p:animEffect>
                                  </p:childTnLst>
                                </p:cTn>
                              </p:par>
                            </p:childTnLst>
                          </p:cTn>
                        </p:par>
                        <p:par>
                          <p:cTn id="96" fill="hold">
                            <p:stCondLst>
                              <p:cond delay="11500"/>
                            </p:stCondLst>
                            <p:childTnLst>
                              <p:par>
                                <p:cTn id="97" presetID="10" presetClass="entr" presetSubtype="0" fill="hold" nodeType="afterEffect">
                                  <p:stCondLst>
                                    <p:cond delay="0"/>
                                  </p:stCondLst>
                                  <p:childTnLst>
                                    <p:set>
                                      <p:cBhvr>
                                        <p:cTn id="98" dur="1" fill="hold">
                                          <p:stCondLst>
                                            <p:cond delay="0"/>
                                          </p:stCondLst>
                                        </p:cTn>
                                        <p:tgtEl>
                                          <p:spTgt spid="9">
                                            <p:txEl>
                                              <p:pRg st="24" end="24"/>
                                            </p:txEl>
                                          </p:spTgt>
                                        </p:tgtEl>
                                        <p:attrNameLst>
                                          <p:attrName>style.visibility</p:attrName>
                                        </p:attrNameLst>
                                      </p:cBhvr>
                                      <p:to>
                                        <p:strVal val="visible"/>
                                      </p:to>
                                    </p:set>
                                    <p:animEffect transition="in" filter="fade">
                                      <p:cBhvr>
                                        <p:cTn id="99" dur="500"/>
                                        <p:tgtEl>
                                          <p:spTgt spid="9">
                                            <p:txEl>
                                              <p:pRg st="24" end="24"/>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nodeType="clickEffect">
                                  <p:stCondLst>
                                    <p:cond delay="0"/>
                                  </p:stCondLst>
                                  <p:childTnLst>
                                    <p:set>
                                      <p:cBhvr>
                                        <p:cTn id="103" dur="1" fill="hold">
                                          <p:stCondLst>
                                            <p:cond delay="0"/>
                                          </p:stCondLst>
                                        </p:cTn>
                                        <p:tgtEl>
                                          <p:spTgt spid="7"/>
                                        </p:tgtEl>
                                        <p:attrNameLst>
                                          <p:attrName>style.visibility</p:attrName>
                                        </p:attrNameLst>
                                      </p:cBhvr>
                                      <p:to>
                                        <p:strVal val="visible"/>
                                      </p:to>
                                    </p:set>
                                    <p:animEffect transition="in" filter="fade">
                                      <p:cBhvr>
                                        <p:cTn id="104" dur="1000"/>
                                        <p:tgtEl>
                                          <p:spTgt spid="7"/>
                                        </p:tgtEl>
                                      </p:cBhvr>
                                    </p:animEffect>
                                    <p:anim calcmode="lin" valueType="num">
                                      <p:cBhvr>
                                        <p:cTn id="105" dur="1000" fill="hold"/>
                                        <p:tgtEl>
                                          <p:spTgt spid="7"/>
                                        </p:tgtEl>
                                        <p:attrNameLst>
                                          <p:attrName>ppt_x</p:attrName>
                                        </p:attrNameLst>
                                      </p:cBhvr>
                                      <p:tavLst>
                                        <p:tav tm="0">
                                          <p:val>
                                            <p:strVal val="#ppt_x"/>
                                          </p:val>
                                        </p:tav>
                                        <p:tav tm="100000">
                                          <p:val>
                                            <p:strVal val="#ppt_x"/>
                                          </p:val>
                                        </p:tav>
                                      </p:tavLst>
                                    </p:anim>
                                    <p:anim calcmode="lin" valueType="num">
                                      <p:cBhvr>
                                        <p:cTn id="10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1143000"/>
            <a:ext cx="8368544" cy="1981200"/>
          </a:xfrm>
          <a:prstGeom prst="roundRect">
            <a:avLst/>
          </a:prstGeom>
          <a:solidFill>
            <a:srgbClr val="F4E4CC">
              <a:alpha val="25000"/>
            </a:srgbClr>
          </a:solidFill>
          <a:ln w="158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900" dirty="0">
              <a:solidFill>
                <a:srgbClr val="0070C0"/>
              </a:solidFill>
              <a:latin typeface="MV Boli" panose="02000500030200090000" pitchFamily="2" charset="0"/>
              <a:cs typeface="MV Boli" panose="02000500030200090000" pitchFamily="2" charset="0"/>
            </a:endParaRPr>
          </a:p>
        </p:txBody>
      </p:sp>
      <p:sp>
        <p:nvSpPr>
          <p:cNvPr id="3" name="Title 2"/>
          <p:cNvSpPr>
            <a:spLocks noGrp="1"/>
          </p:cNvSpPr>
          <p:nvPr>
            <p:ph type="title"/>
          </p:nvPr>
        </p:nvSpPr>
        <p:spPr>
          <a:xfrm>
            <a:off x="762000" y="1676400"/>
            <a:ext cx="2133600" cy="1066800"/>
          </a:xfrm>
        </p:spPr>
        <p:txBody>
          <a:bodyPr>
            <a:noAutofit/>
          </a:bodyPr>
          <a:lstStyle/>
          <a:p>
            <a:pPr algn="ctr"/>
            <a:r>
              <a:rPr lang="en-US" sz="6000" b="1" dirty="0">
                <a:solidFill>
                  <a:srgbClr val="0070C0"/>
                </a:solidFill>
                <a:latin typeface="MV Boli" panose="02000500030200090000" pitchFamily="2" charset="0"/>
                <a:cs typeface="MV Boli" panose="02000500030200090000" pitchFamily="2" charset="0"/>
              </a:rPr>
              <a:t>END</a:t>
            </a:r>
          </a:p>
        </p:txBody>
      </p:sp>
    </p:spTree>
    <p:extLst>
      <p:ext uri="{BB962C8B-B14F-4D97-AF65-F5344CB8AC3E}">
        <p14:creationId xmlns:p14="http://schemas.microsoft.com/office/powerpoint/2010/main" val="115458954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 Monitoring</a:t>
            </a:r>
          </a:p>
        </p:txBody>
      </p:sp>
      <p:sp>
        <p:nvSpPr>
          <p:cNvPr id="7" name="Content Placeholder 1"/>
          <p:cNvSpPr txBox="1">
            <a:spLocks/>
          </p:cNvSpPr>
          <p:nvPr/>
        </p:nvSpPr>
        <p:spPr>
          <a:xfrm>
            <a:off x="304800" y="1143000"/>
            <a:ext cx="74676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Monitors are alternative to Links</a:t>
            </a:r>
          </a:p>
        </p:txBody>
      </p:sp>
      <p:sp>
        <p:nvSpPr>
          <p:cNvPr id="9" name="Content Placeholder 1"/>
          <p:cNvSpPr txBox="1">
            <a:spLocks/>
          </p:cNvSpPr>
          <p:nvPr/>
        </p:nvSpPr>
        <p:spPr>
          <a:xfrm>
            <a:off x="304800" y="1752599"/>
            <a:ext cx="8382000" cy="1295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800"/>
              </a:spcAft>
              <a:buClrTx/>
              <a:buFont typeface="Arial" panose="020B0604020202020204" pitchFamily="34" charset="0"/>
              <a:buChar char="•"/>
            </a:pPr>
            <a:r>
              <a:rPr lang="en-US" sz="1600" b="1"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Monitors are unidirectional</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This worker will wait for ?TIMEOUT </a:t>
            </a:r>
            <a:r>
              <a:rPr lang="en-US" sz="1600" dirty="0" err="1">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ms</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and if it does not receive any work it will die</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a `{'DOWN', Ref, process, </a:t>
            </a:r>
            <a:r>
              <a:rPr lang="en-US" sz="1600" dirty="0" err="1">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PidOfTerminatedProc</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 Reason}` message will be send to its monitors.</a:t>
            </a:r>
          </a:p>
        </p:txBody>
      </p:sp>
      <p:sp>
        <p:nvSpPr>
          <p:cNvPr id="10" name="Content Placeholder 1"/>
          <p:cNvSpPr txBox="1">
            <a:spLocks/>
          </p:cNvSpPr>
          <p:nvPr/>
        </p:nvSpPr>
        <p:spPr>
          <a:xfrm>
            <a:off x="304800" y="3047998"/>
            <a:ext cx="8524875" cy="35814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4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-module(monitors).</a:t>
            </a:r>
          </a:p>
          <a:p>
            <a:pPr marL="109728" indent="0">
              <a:lnSpc>
                <a:spcPct val="110000"/>
              </a:lnSpc>
              <a:spcBef>
                <a:spcPts val="0"/>
              </a:spcBef>
              <a:spcAft>
                <a:spcPts val="0"/>
              </a:spcAft>
              <a:buNone/>
            </a:pPr>
            <a:r>
              <a:rPr lang="en-US" sz="14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-compile([</a:t>
            </a:r>
            <a:r>
              <a:rPr lang="en-US" sz="14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export_all</a:t>
            </a:r>
            <a:r>
              <a:rPr lang="en-US" sz="14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4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-define (TIMEOUT, 3000).</a:t>
            </a:r>
          </a:p>
          <a:p>
            <a:pPr marL="109728" indent="0">
              <a:lnSpc>
                <a:spcPct val="110000"/>
              </a:lnSpc>
              <a:spcBef>
                <a:spcPts val="0"/>
              </a:spcBef>
              <a:spcAft>
                <a:spcPts val="0"/>
              </a:spcAft>
              <a:buNone/>
            </a:pPr>
            <a:endParaRPr lang="en-US" sz="105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4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worker() -&gt;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do_work</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(worker ~p) will work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now~n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worker()</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after ?TIMEOUT -&gt;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(worker ~p) have no work to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do~n</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[self()]),</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(worker ~p) will die now ...~n", [self()]),</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4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no_activity</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1053056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fade">
                                      <p:cBhvr>
                                        <p:cTn id="19" dur="500"/>
                                        <p:tgtEl>
                                          <p:spTgt spid="9">
                                            <p:txEl>
                                              <p:pRg st="1" end="1"/>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fade">
                                      <p:cBhvr>
                                        <p:cTn id="28" dur="500"/>
                                        <p:tgtEl>
                                          <p:spTgt spid="10">
                                            <p:txEl>
                                              <p:pRg st="0" end="0"/>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0">
                                            <p:txEl>
                                              <p:pRg st="1" end="1"/>
                                            </p:txEl>
                                          </p:spTgt>
                                        </p:tgtEl>
                                        <p:attrNameLst>
                                          <p:attrName>style.visibility</p:attrName>
                                        </p:attrNameLst>
                                      </p:cBhvr>
                                      <p:to>
                                        <p:strVal val="visible"/>
                                      </p:to>
                                    </p:set>
                                    <p:animEffect transition="in" filter="fade">
                                      <p:cBhvr>
                                        <p:cTn id="31" dur="500"/>
                                        <p:tgtEl>
                                          <p:spTgt spid="10">
                                            <p:txEl>
                                              <p:pRg st="1" end="1"/>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
                                            <p:txEl>
                                              <p:pRg st="2" end="2"/>
                                            </p:txEl>
                                          </p:spTgt>
                                        </p:tgtEl>
                                        <p:attrNameLst>
                                          <p:attrName>style.visibility</p:attrName>
                                        </p:attrNameLst>
                                      </p:cBhvr>
                                      <p:to>
                                        <p:strVal val="visible"/>
                                      </p:to>
                                    </p:set>
                                    <p:animEffect transition="in" filter="fade">
                                      <p:cBhvr>
                                        <p:cTn id="34" dur="500"/>
                                        <p:tgtEl>
                                          <p:spTgt spid="10">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4" end="4"/>
                                            </p:txEl>
                                          </p:spTgt>
                                        </p:tgtEl>
                                        <p:attrNameLst>
                                          <p:attrName>style.visibility</p:attrName>
                                        </p:attrNameLst>
                                      </p:cBhvr>
                                      <p:to>
                                        <p:strVal val="visible"/>
                                      </p:to>
                                    </p:set>
                                    <p:animEffect transition="in" filter="fade">
                                      <p:cBhvr>
                                        <p:cTn id="39" dur="500"/>
                                        <p:tgtEl>
                                          <p:spTgt spid="10">
                                            <p:txEl>
                                              <p:pRg st="4" end="4"/>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0">
                                            <p:txEl>
                                              <p:pRg st="5" end="5"/>
                                            </p:txEl>
                                          </p:spTgt>
                                        </p:tgtEl>
                                        <p:attrNameLst>
                                          <p:attrName>style.visibility</p:attrName>
                                        </p:attrNameLst>
                                      </p:cBhvr>
                                      <p:to>
                                        <p:strVal val="visible"/>
                                      </p:to>
                                    </p:set>
                                    <p:animEffect transition="in" filter="fade">
                                      <p:cBhvr>
                                        <p:cTn id="42" dur="500"/>
                                        <p:tgtEl>
                                          <p:spTgt spid="10">
                                            <p:txEl>
                                              <p:pRg st="5" end="5"/>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10">
                                            <p:txEl>
                                              <p:pRg st="6" end="6"/>
                                            </p:txEl>
                                          </p:spTgt>
                                        </p:tgtEl>
                                        <p:attrNameLst>
                                          <p:attrName>style.visibility</p:attrName>
                                        </p:attrNameLst>
                                      </p:cBhvr>
                                      <p:to>
                                        <p:strVal val="visible"/>
                                      </p:to>
                                    </p:set>
                                    <p:animEffect transition="in" filter="fade">
                                      <p:cBhvr>
                                        <p:cTn id="45" dur="500"/>
                                        <p:tgtEl>
                                          <p:spTgt spid="10">
                                            <p:txEl>
                                              <p:pRg st="6" end="6"/>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10">
                                            <p:txEl>
                                              <p:pRg st="7" end="7"/>
                                            </p:txEl>
                                          </p:spTgt>
                                        </p:tgtEl>
                                        <p:attrNameLst>
                                          <p:attrName>style.visibility</p:attrName>
                                        </p:attrNameLst>
                                      </p:cBhvr>
                                      <p:to>
                                        <p:strVal val="visible"/>
                                      </p:to>
                                    </p:set>
                                    <p:animEffect transition="in" filter="fade">
                                      <p:cBhvr>
                                        <p:cTn id="48" dur="500"/>
                                        <p:tgtEl>
                                          <p:spTgt spid="10">
                                            <p:txEl>
                                              <p:pRg st="7" end="7"/>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10">
                                            <p:txEl>
                                              <p:pRg st="8" end="8"/>
                                            </p:txEl>
                                          </p:spTgt>
                                        </p:tgtEl>
                                        <p:attrNameLst>
                                          <p:attrName>style.visibility</p:attrName>
                                        </p:attrNameLst>
                                      </p:cBhvr>
                                      <p:to>
                                        <p:strVal val="visible"/>
                                      </p:to>
                                    </p:set>
                                    <p:animEffect transition="in" filter="fade">
                                      <p:cBhvr>
                                        <p:cTn id="51" dur="500"/>
                                        <p:tgtEl>
                                          <p:spTgt spid="10">
                                            <p:txEl>
                                              <p:pRg st="8" end="8"/>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10">
                                            <p:txEl>
                                              <p:pRg st="9" end="9"/>
                                            </p:txEl>
                                          </p:spTgt>
                                        </p:tgtEl>
                                        <p:attrNameLst>
                                          <p:attrName>style.visibility</p:attrName>
                                        </p:attrNameLst>
                                      </p:cBhvr>
                                      <p:to>
                                        <p:strVal val="visible"/>
                                      </p:to>
                                    </p:set>
                                    <p:animEffect transition="in" filter="fade">
                                      <p:cBhvr>
                                        <p:cTn id="54" dur="500"/>
                                        <p:tgtEl>
                                          <p:spTgt spid="10">
                                            <p:txEl>
                                              <p:pRg st="9" end="9"/>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10">
                                            <p:txEl>
                                              <p:pRg st="10" end="10"/>
                                            </p:txEl>
                                          </p:spTgt>
                                        </p:tgtEl>
                                        <p:attrNameLst>
                                          <p:attrName>style.visibility</p:attrName>
                                        </p:attrNameLst>
                                      </p:cBhvr>
                                      <p:to>
                                        <p:strVal val="visible"/>
                                      </p:to>
                                    </p:set>
                                    <p:animEffect transition="in" filter="fade">
                                      <p:cBhvr>
                                        <p:cTn id="57" dur="500"/>
                                        <p:tgtEl>
                                          <p:spTgt spid="10">
                                            <p:txEl>
                                              <p:pRg st="10" end="10"/>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10">
                                            <p:txEl>
                                              <p:pRg st="11" end="11"/>
                                            </p:txEl>
                                          </p:spTgt>
                                        </p:tgtEl>
                                        <p:attrNameLst>
                                          <p:attrName>style.visibility</p:attrName>
                                        </p:attrNameLst>
                                      </p:cBhvr>
                                      <p:to>
                                        <p:strVal val="visible"/>
                                      </p:to>
                                    </p:set>
                                    <p:animEffect transition="in" filter="fade">
                                      <p:cBhvr>
                                        <p:cTn id="60" dur="500"/>
                                        <p:tgtEl>
                                          <p:spTgt spid="10">
                                            <p:txEl>
                                              <p:pRg st="11" end="11"/>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10">
                                            <p:txEl>
                                              <p:pRg st="12" end="12"/>
                                            </p:txEl>
                                          </p:spTgt>
                                        </p:tgtEl>
                                        <p:attrNameLst>
                                          <p:attrName>style.visibility</p:attrName>
                                        </p:attrNameLst>
                                      </p:cBhvr>
                                      <p:to>
                                        <p:strVal val="visible"/>
                                      </p:to>
                                    </p:set>
                                    <p:animEffect transition="in" filter="fade">
                                      <p:cBhvr>
                                        <p:cTn id="63" dur="500"/>
                                        <p:tgtEl>
                                          <p:spTgt spid="10">
                                            <p:txEl>
                                              <p:pRg st="12" end="12"/>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10">
                                            <p:txEl>
                                              <p:pRg st="13" end="13"/>
                                            </p:txEl>
                                          </p:spTgt>
                                        </p:tgtEl>
                                        <p:attrNameLst>
                                          <p:attrName>style.visibility</p:attrName>
                                        </p:attrNameLst>
                                      </p:cBhvr>
                                      <p:to>
                                        <p:strVal val="visible"/>
                                      </p:to>
                                    </p:set>
                                    <p:animEffect transition="in" filter="fade">
                                      <p:cBhvr>
                                        <p:cTn id="66" dur="500"/>
                                        <p:tgtEl>
                                          <p:spTgt spid="10">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 Code: Monitoring</a:t>
            </a:r>
          </a:p>
        </p:txBody>
      </p:sp>
      <p:sp>
        <p:nvSpPr>
          <p:cNvPr id="9" name="Content Placeholder 1"/>
          <p:cNvSpPr txBox="1">
            <a:spLocks/>
          </p:cNvSpPr>
          <p:nvPr/>
        </p:nvSpPr>
        <p:spPr>
          <a:xfrm>
            <a:off x="304800" y="1219200"/>
            <a:ext cx="7772400" cy="1752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To monitor a process, use the function `</a:t>
            </a:r>
            <a:r>
              <a:rPr lang="en-US" sz="1600" dirty="0" err="1">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erlang:monitor</a:t>
            </a: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then listen for `</a:t>
            </a:r>
            <a:r>
              <a:rPr lang="en-US" sz="16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DOWN</a:t>
            </a: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messages in the `</a:t>
            </a:r>
            <a:r>
              <a:rPr lang="en-US" sz="16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receive</a:t>
            </a: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block.</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Repeated calls to `</a:t>
            </a:r>
            <a:r>
              <a:rPr lang="en-US" sz="1600" dirty="0" err="1">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erlang:monitor</a:t>
            </a: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 will create several, independent monitors.</a:t>
            </a:r>
          </a:p>
          <a:p>
            <a:pPr marL="274320" indent="-182880">
              <a:spcBef>
                <a:spcPts val="0"/>
              </a:spcBef>
              <a:spcAft>
                <a:spcPts val="800"/>
              </a:spcAft>
              <a:buClrTx/>
              <a:buFont typeface="Arial" panose="020B0604020202020204" pitchFamily="34" charset="0"/>
              <a:buChar char="•"/>
            </a:pPr>
            <a:r>
              <a:rPr lang="en-US" sz="1600" dirty="0">
                <a:solidFill>
                  <a:srgbClr val="C00000"/>
                </a:solidFill>
                <a:latin typeface="Bahnschrift SemiCondensed" panose="020B0502040204020203" pitchFamily="34" charset="0"/>
                <a:ea typeface="Cascadia Code" panose="020B0609020000020004" pitchFamily="49" charset="0"/>
                <a:cs typeface="Cascadia Code" panose="020B0609020000020004" pitchFamily="49" charset="0"/>
              </a:rPr>
              <a:t>register/2 </a:t>
            </a: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is a BIF to associate a name (an atom) with a PID… making sort of an alias</a:t>
            </a:r>
          </a:p>
          <a:p>
            <a:pPr marL="274320" indent="-182880">
              <a:spcBef>
                <a:spcPts val="0"/>
              </a:spcBef>
              <a:spcAft>
                <a:spcPts val="800"/>
              </a:spcAft>
              <a:buClrTx/>
              <a:buFont typeface="Arial" panose="020B0604020202020204" pitchFamily="34" charset="0"/>
              <a:buChar char="•"/>
            </a:pP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A process is automatically un-registered when it terminates</a:t>
            </a:r>
          </a:p>
        </p:txBody>
      </p:sp>
      <p:sp>
        <p:nvSpPr>
          <p:cNvPr id="10" name="Content Placeholder 1"/>
          <p:cNvSpPr txBox="1">
            <a:spLocks/>
          </p:cNvSpPr>
          <p:nvPr/>
        </p:nvSpPr>
        <p:spPr>
          <a:xfrm>
            <a:off x="304800" y="2971800"/>
            <a:ext cx="8610600" cy="3581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parent() -&gt;</a:t>
            </a: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spawn(monitors, worker, []),</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register(worker,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Ref =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erlang:monitor</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(process,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 (parent) have a new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worker~p~n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?MODULE !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new_worker</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receive</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{'DOWN', Ref, process,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Reason} -&gt;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("I(parent) My worker ~p died (~p)~n",[</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Pid,Reason</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parent()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332373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500"/>
                                        <p:tgtEl>
                                          <p:spTgt spid="9">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500"/>
                                        <p:tgtEl>
                                          <p:spTgt spid="9">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500"/>
                                        <p:tgtEl>
                                          <p:spTgt spid="10">
                                            <p:txEl>
                                              <p:pRg st="0" end="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Effect transition="in" filter="fade">
                                      <p:cBhvr>
                                        <p:cTn id="30" dur="500"/>
                                        <p:tgtEl>
                                          <p:spTgt spid="10">
                                            <p:txEl>
                                              <p:pRg st="2" end="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0">
                                            <p:txEl>
                                              <p:pRg st="3" end="3"/>
                                            </p:txEl>
                                          </p:spTgt>
                                        </p:tgtEl>
                                        <p:attrNameLst>
                                          <p:attrName>style.visibility</p:attrName>
                                        </p:attrNameLst>
                                      </p:cBhvr>
                                      <p:to>
                                        <p:strVal val="visible"/>
                                      </p:to>
                                    </p:set>
                                    <p:animEffect transition="in" filter="fade">
                                      <p:cBhvr>
                                        <p:cTn id="33" dur="500"/>
                                        <p:tgtEl>
                                          <p:spTgt spid="10">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0">
                                            <p:txEl>
                                              <p:pRg st="5" end="5"/>
                                            </p:txEl>
                                          </p:spTgt>
                                        </p:tgtEl>
                                        <p:attrNameLst>
                                          <p:attrName>style.visibility</p:attrName>
                                        </p:attrNameLst>
                                      </p:cBhvr>
                                      <p:to>
                                        <p:strVal val="visible"/>
                                      </p:to>
                                    </p:set>
                                    <p:animEffect transition="in" filter="fade">
                                      <p:cBhvr>
                                        <p:cTn id="38" dur="500"/>
                                        <p:tgtEl>
                                          <p:spTgt spid="10">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0">
                                            <p:txEl>
                                              <p:pRg st="6" end="6"/>
                                            </p:txEl>
                                          </p:spTgt>
                                        </p:tgtEl>
                                        <p:attrNameLst>
                                          <p:attrName>style.visibility</p:attrName>
                                        </p:attrNameLst>
                                      </p:cBhvr>
                                      <p:to>
                                        <p:strVal val="visible"/>
                                      </p:to>
                                    </p:set>
                                    <p:animEffect transition="in" filter="fade">
                                      <p:cBhvr>
                                        <p:cTn id="41" dur="500"/>
                                        <p:tgtEl>
                                          <p:spTgt spid="10">
                                            <p:txEl>
                                              <p:pRg st="6" end="6"/>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10">
                                            <p:txEl>
                                              <p:pRg st="7" end="7"/>
                                            </p:txEl>
                                          </p:spTgt>
                                        </p:tgtEl>
                                        <p:attrNameLst>
                                          <p:attrName>style.visibility</p:attrName>
                                        </p:attrNameLst>
                                      </p:cBhvr>
                                      <p:to>
                                        <p:strVal val="visible"/>
                                      </p:to>
                                    </p:set>
                                    <p:animEffect transition="in" filter="fade">
                                      <p:cBhvr>
                                        <p:cTn id="44" dur="500"/>
                                        <p:tgtEl>
                                          <p:spTgt spid="10">
                                            <p:txEl>
                                              <p:pRg st="7" end="7"/>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0">
                                            <p:txEl>
                                              <p:pRg st="8" end="8"/>
                                            </p:txEl>
                                          </p:spTgt>
                                        </p:tgtEl>
                                        <p:attrNameLst>
                                          <p:attrName>style.visibility</p:attrName>
                                        </p:attrNameLst>
                                      </p:cBhvr>
                                      <p:to>
                                        <p:strVal val="visible"/>
                                      </p:to>
                                    </p:set>
                                    <p:animEffect transition="in" filter="fade">
                                      <p:cBhvr>
                                        <p:cTn id="47" dur="500"/>
                                        <p:tgtEl>
                                          <p:spTgt spid="10">
                                            <p:txEl>
                                              <p:pRg st="8" end="8"/>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0">
                                            <p:txEl>
                                              <p:pRg st="9" end="9"/>
                                            </p:txEl>
                                          </p:spTgt>
                                        </p:tgtEl>
                                        <p:attrNameLst>
                                          <p:attrName>style.visibility</p:attrName>
                                        </p:attrNameLst>
                                      </p:cBhvr>
                                      <p:to>
                                        <p:strVal val="visible"/>
                                      </p:to>
                                    </p:set>
                                    <p:animEffect transition="in" filter="fade">
                                      <p:cBhvr>
                                        <p:cTn id="50" dur="500"/>
                                        <p:tgtEl>
                                          <p:spTgt spid="10">
                                            <p:txEl>
                                              <p:pRg st="9" end="9"/>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0">
                                            <p:txEl>
                                              <p:pRg st="10" end="10"/>
                                            </p:txEl>
                                          </p:spTgt>
                                        </p:tgtEl>
                                        <p:attrNameLst>
                                          <p:attrName>style.visibility</p:attrName>
                                        </p:attrNameLst>
                                      </p:cBhvr>
                                      <p:to>
                                        <p:strVal val="visible"/>
                                      </p:to>
                                    </p:set>
                                    <p:animEffect transition="in" filter="fade">
                                      <p:cBhvr>
                                        <p:cTn id="53" dur="500"/>
                                        <p:tgtEl>
                                          <p:spTgt spid="10">
                                            <p:txEl>
                                              <p:pRg st="10" end="10"/>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0">
                                            <p:txEl>
                                              <p:pRg st="11" end="11"/>
                                            </p:txEl>
                                          </p:spTgt>
                                        </p:tgtEl>
                                        <p:attrNameLst>
                                          <p:attrName>style.visibility</p:attrName>
                                        </p:attrNameLst>
                                      </p:cBhvr>
                                      <p:to>
                                        <p:strVal val="visible"/>
                                      </p:to>
                                    </p:set>
                                    <p:animEffect transition="in" filter="fade">
                                      <p:cBhvr>
                                        <p:cTn id="56" dur="500"/>
                                        <p:tgtEl>
                                          <p:spTgt spid="10">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 Code: Monitoring</a:t>
            </a:r>
          </a:p>
        </p:txBody>
      </p:sp>
      <p:sp>
        <p:nvSpPr>
          <p:cNvPr id="10" name="Content Placeholder 1"/>
          <p:cNvSpPr txBox="1">
            <a:spLocks/>
          </p:cNvSpPr>
          <p:nvPr/>
        </p:nvSpPr>
        <p:spPr>
          <a:xfrm>
            <a:off x="304800" y="1143000"/>
            <a:ext cx="8524875" cy="53340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loop() </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-&gt; receive</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new_worker</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WorkerPid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(?TIMEOUT-2000),</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WorkerPid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do_work</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loop()</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a:p>
            <a:pPr marL="109728" indent="0">
              <a:lnSpc>
                <a:spcPct val="110000"/>
              </a:lnSpc>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b="1"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start() -&gt; </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spawn(monitors, loop, []),</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register(?MODULE,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ParentPid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spawn(monitors, parent, []),</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register(parent,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ParentPid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Ref =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erlang:monitor</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(process,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Pid</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erlang:demonitor</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(Ref),  </a:t>
            </a:r>
            <a:r>
              <a:rPr lang="en-US" sz="16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removes the monitor from process Ref</a:t>
            </a:r>
          </a:p>
          <a:p>
            <a:pPr marL="109728" indent="0">
              <a:lnSpc>
                <a:spcPct val="110000"/>
              </a:lnSpc>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(round(?TIMEOUT*1.5)),</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whereis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(worker), finished),</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whereis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(parent), finished),</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exit(</a:t>
            </a:r>
            <a:r>
              <a:rPr lang="en-US"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whereis</a:t>
            </a: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(?MODULE), finished),</a:t>
            </a:r>
          </a:p>
          <a:p>
            <a:pPr marL="109728" indent="0">
              <a:lnSpc>
                <a:spcPct val="110000"/>
              </a:lnSpc>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ok.</a:t>
            </a:r>
          </a:p>
        </p:txBody>
      </p:sp>
    </p:spTree>
    <p:extLst>
      <p:ext uri="{BB962C8B-B14F-4D97-AF65-F5344CB8AC3E}">
        <p14:creationId xmlns:p14="http://schemas.microsoft.com/office/powerpoint/2010/main" val="63595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fade">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6" end="6"/>
                                            </p:txEl>
                                          </p:spTgt>
                                        </p:tgtEl>
                                        <p:attrNameLst>
                                          <p:attrName>style.visibility</p:attrName>
                                        </p:attrNameLst>
                                      </p:cBhvr>
                                      <p:to>
                                        <p:strVal val="visible"/>
                                      </p:to>
                                    </p:set>
                                    <p:animEffect transition="in" filter="fade">
                                      <p:cBhvr>
                                        <p:cTn id="32" dur="500"/>
                                        <p:tgtEl>
                                          <p:spTgt spid="10">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7" end="7"/>
                                            </p:txEl>
                                          </p:spTgt>
                                        </p:tgtEl>
                                        <p:attrNameLst>
                                          <p:attrName>style.visibility</p:attrName>
                                        </p:attrNameLst>
                                      </p:cBhvr>
                                      <p:to>
                                        <p:strVal val="visible"/>
                                      </p:to>
                                    </p:set>
                                    <p:animEffect transition="in" filter="fade">
                                      <p:cBhvr>
                                        <p:cTn id="37" dur="500"/>
                                        <p:tgtEl>
                                          <p:spTgt spid="10">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xEl>
                                              <p:pRg st="9" end="9"/>
                                            </p:txEl>
                                          </p:spTgt>
                                        </p:tgtEl>
                                        <p:attrNameLst>
                                          <p:attrName>style.visibility</p:attrName>
                                        </p:attrNameLst>
                                      </p:cBhvr>
                                      <p:to>
                                        <p:strVal val="visible"/>
                                      </p:to>
                                    </p:set>
                                    <p:animEffect transition="in" filter="fade">
                                      <p:cBhvr>
                                        <p:cTn id="42" dur="500"/>
                                        <p:tgtEl>
                                          <p:spTgt spid="10">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xEl>
                                              <p:pRg st="10" end="10"/>
                                            </p:txEl>
                                          </p:spTgt>
                                        </p:tgtEl>
                                        <p:attrNameLst>
                                          <p:attrName>style.visibility</p:attrName>
                                        </p:attrNameLst>
                                      </p:cBhvr>
                                      <p:to>
                                        <p:strVal val="visible"/>
                                      </p:to>
                                    </p:set>
                                    <p:animEffect transition="in" filter="fade">
                                      <p:cBhvr>
                                        <p:cTn id="47" dur="500"/>
                                        <p:tgtEl>
                                          <p:spTgt spid="10">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
                                            <p:txEl>
                                              <p:pRg st="12" end="12"/>
                                            </p:txEl>
                                          </p:spTgt>
                                        </p:tgtEl>
                                        <p:attrNameLst>
                                          <p:attrName>style.visibility</p:attrName>
                                        </p:attrNameLst>
                                      </p:cBhvr>
                                      <p:to>
                                        <p:strVal val="visible"/>
                                      </p:to>
                                    </p:set>
                                    <p:animEffect transition="in" filter="fade">
                                      <p:cBhvr>
                                        <p:cTn id="52" dur="500"/>
                                        <p:tgtEl>
                                          <p:spTgt spid="10">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
                                            <p:txEl>
                                              <p:pRg st="13" end="13"/>
                                            </p:txEl>
                                          </p:spTgt>
                                        </p:tgtEl>
                                        <p:attrNameLst>
                                          <p:attrName>style.visibility</p:attrName>
                                        </p:attrNameLst>
                                      </p:cBhvr>
                                      <p:to>
                                        <p:strVal val="visible"/>
                                      </p:to>
                                    </p:set>
                                    <p:animEffect transition="in" filter="fade">
                                      <p:cBhvr>
                                        <p:cTn id="57" dur="500"/>
                                        <p:tgtEl>
                                          <p:spTgt spid="10">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
                                            <p:txEl>
                                              <p:pRg st="15" end="15"/>
                                            </p:txEl>
                                          </p:spTgt>
                                        </p:tgtEl>
                                        <p:attrNameLst>
                                          <p:attrName>style.visibility</p:attrName>
                                        </p:attrNameLst>
                                      </p:cBhvr>
                                      <p:to>
                                        <p:strVal val="visible"/>
                                      </p:to>
                                    </p:set>
                                    <p:animEffect transition="in" filter="fade">
                                      <p:cBhvr>
                                        <p:cTn id="62" dur="500"/>
                                        <p:tgtEl>
                                          <p:spTgt spid="10">
                                            <p:txEl>
                                              <p:pRg st="15" end="1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0">
                                            <p:txEl>
                                              <p:pRg st="16" end="16"/>
                                            </p:txEl>
                                          </p:spTgt>
                                        </p:tgtEl>
                                        <p:attrNameLst>
                                          <p:attrName>style.visibility</p:attrName>
                                        </p:attrNameLst>
                                      </p:cBhvr>
                                      <p:to>
                                        <p:strVal val="visible"/>
                                      </p:to>
                                    </p:set>
                                    <p:animEffect transition="in" filter="fade">
                                      <p:cBhvr>
                                        <p:cTn id="67" dur="500"/>
                                        <p:tgtEl>
                                          <p:spTgt spid="10">
                                            <p:txEl>
                                              <p:pRg st="16" end="1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0">
                                            <p:txEl>
                                              <p:pRg st="17" end="17"/>
                                            </p:txEl>
                                          </p:spTgt>
                                        </p:tgtEl>
                                        <p:attrNameLst>
                                          <p:attrName>style.visibility</p:attrName>
                                        </p:attrNameLst>
                                      </p:cBhvr>
                                      <p:to>
                                        <p:strVal val="visible"/>
                                      </p:to>
                                    </p:set>
                                    <p:animEffect transition="in" filter="fade">
                                      <p:cBhvr>
                                        <p:cTn id="72" dur="500"/>
                                        <p:tgtEl>
                                          <p:spTgt spid="10">
                                            <p:txEl>
                                              <p:pRg st="17" end="1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0">
                                            <p:txEl>
                                              <p:pRg st="18" end="18"/>
                                            </p:txEl>
                                          </p:spTgt>
                                        </p:tgtEl>
                                        <p:attrNameLst>
                                          <p:attrName>style.visibility</p:attrName>
                                        </p:attrNameLst>
                                      </p:cBhvr>
                                      <p:to>
                                        <p:strVal val="visible"/>
                                      </p:to>
                                    </p:set>
                                    <p:animEffect transition="in" filter="fade">
                                      <p:cBhvr>
                                        <p:cTn id="77" dur="500"/>
                                        <p:tgtEl>
                                          <p:spTgt spid="10">
                                            <p:txEl>
                                              <p:pRg st="18" end="1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0">
                                            <p:txEl>
                                              <p:pRg st="19" end="19"/>
                                            </p:txEl>
                                          </p:spTgt>
                                        </p:tgtEl>
                                        <p:attrNameLst>
                                          <p:attrName>style.visibility</p:attrName>
                                        </p:attrNameLst>
                                      </p:cBhvr>
                                      <p:to>
                                        <p:strVal val="visible"/>
                                      </p:to>
                                    </p:set>
                                    <p:animEffect transition="in" filter="fade">
                                      <p:cBhvr>
                                        <p:cTn id="82" dur="500"/>
                                        <p:tgtEl>
                                          <p:spTgt spid="10">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Grabbing PIDs</a:t>
            </a:r>
            <a:endParaRPr lang="en-US" sz="24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143001"/>
            <a:ext cx="8504223" cy="3124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-module(</a:t>
            </a:r>
            <a:r>
              <a:rPr lang="en-US" sz="1050" b="1" dirty="0">
                <a:solidFill>
                  <a:srgbClr val="C00000"/>
                </a:solidFill>
                <a:latin typeface="Consolas" panose="020B0609020204030204" pitchFamily="49" charset="0"/>
                <a:ea typeface="Cascadia Code" panose="020B0609020000020004" pitchFamily="49" charset="0"/>
                <a:cs typeface="Cascadia Mono" panose="020B0609020000020004" pitchFamily="49" charset="0"/>
              </a:rPr>
              <a:t>basic</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Export the start function</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-export([start/0]).</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-compile([</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export_all</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endPar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Define a function that prints a message</a:t>
            </a:r>
          </a:p>
          <a:p>
            <a:pPr marL="109728" indent="0">
              <a:spcBef>
                <a:spcPts val="0"/>
              </a:spcBef>
              <a:spcAft>
                <a:spcPts val="0"/>
              </a:spcAft>
              <a:buNone/>
            </a:pP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print_message</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(Name) -&gt;</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io:format</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("Hello from process ~s!~n", [Name]).</a:t>
            </a:r>
          </a:p>
          <a:p>
            <a:pPr marL="109728" indent="0">
              <a:spcBef>
                <a:spcPts val="0"/>
              </a:spcBef>
              <a:spcAft>
                <a:spcPts val="0"/>
              </a:spcAft>
              <a:buNone/>
            </a:pPr>
            <a:endPar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Define the start function that spawns processes</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start() -&gt;</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 Spawn two processes that run the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print_message</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function</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05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Pid1 = spawn(fun() -&gt; </a:t>
            </a:r>
            <a:r>
              <a:rPr lang="en-US" sz="1050" b="1"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print_message</a:t>
            </a:r>
            <a:r>
              <a:rPr lang="en-US" sz="105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("Process 1") end),</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Pid2 = spawn(fun() -&gt;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print_message</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("Process 2") end),</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Pid3 = spawn(fun() -&gt;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io:format</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(“Process 3”) end),</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 Output the PIDs of the spawned processes</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io:format</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("Spawned process 1 with PID: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p~n</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050" b="1"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Pid1</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io:format</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("Spawned process 2 with PID: ~</a:t>
            </a:r>
            <a:r>
              <a:rPr lang="en-US" sz="105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p~n</a:t>
            </a:r>
            <a:r>
              <a:rPr lang="en-US" sz="105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[Pid2]).</a:t>
            </a:r>
            <a:endParaRPr lang="en-US" sz="1200" i="1"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p:txBody>
      </p:sp>
      <p:sp>
        <p:nvSpPr>
          <p:cNvPr id="7" name="Content Placeholder 1">
            <a:extLst>
              <a:ext uri="{FF2B5EF4-FFF2-40B4-BE49-F238E27FC236}">
                <a16:creationId xmlns:a16="http://schemas.microsoft.com/office/drawing/2014/main" id="{F0B134DF-D6B2-44FF-B2B7-0D7D5CA7EDB4}"/>
              </a:ext>
            </a:extLst>
          </p:cNvPr>
          <p:cNvSpPr txBox="1">
            <a:spLocks/>
          </p:cNvSpPr>
          <p:nvPr/>
        </p:nvSpPr>
        <p:spPr>
          <a:xfrm>
            <a:off x="267037" y="4648200"/>
            <a:ext cx="8063881" cy="137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IN Shell:</a:t>
            </a:r>
          </a:p>
          <a:p>
            <a:pPr marL="109728" indent="0">
              <a:spcBef>
                <a:spcPts val="0"/>
              </a:spcBef>
              <a:spcAft>
                <a:spcPts val="0"/>
              </a:spcAft>
              <a:buNone/>
            </a:pPr>
            <a:r>
              <a:rPr lang="en-US" sz="1200" b="1"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P3 = spawn(fun() -&gt; </a:t>
            </a:r>
            <a:r>
              <a:rPr lang="en-US" sz="12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io:format</a:t>
            </a: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(“Process 3”) end).</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loop() -&gt; loop().  % define inf workload</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P2 = spawn(fun() -&gt; loop() end).</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p>
          <a:p>
            <a:pPr marL="109728" indent="0">
              <a:spcBef>
                <a:spcPts val="0"/>
              </a:spcBef>
              <a:spcAft>
                <a:spcPts val="0"/>
              </a:spcAft>
              <a:buNone/>
            </a:pPr>
            <a:r>
              <a:rPr lang="en-US" sz="1200" i="1"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now check is P1 and P2 exist.</a:t>
            </a:r>
          </a:p>
          <a:p>
            <a:pPr marL="109728" indent="0">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p>
        </p:txBody>
      </p:sp>
    </p:spTree>
    <p:extLst>
      <p:ext uri="{BB962C8B-B14F-4D97-AF65-F5344CB8AC3E}">
        <p14:creationId xmlns:p14="http://schemas.microsoft.com/office/powerpoint/2010/main" val="25465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500"/>
                                        <p:tgtEl>
                                          <p:spTgt spid="5">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fade">
                                      <p:cBhvr>
                                        <p:cTn id="31" dur="500"/>
                                        <p:tgtEl>
                                          <p:spTgt spid="5">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fade">
                                      <p:cBhvr>
                                        <p:cTn id="35" dur="500"/>
                                        <p:tgtEl>
                                          <p:spTgt spid="5">
                                            <p:txEl>
                                              <p:pRg st="9" end="9"/>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500"/>
                                        <p:tgtEl>
                                          <p:spTgt spid="5">
                                            <p:txEl>
                                              <p:pRg st="10" end="10"/>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animEffect transition="in" filter="fade">
                                      <p:cBhvr>
                                        <p:cTn id="43" dur="500"/>
                                        <p:tgtEl>
                                          <p:spTgt spid="5">
                                            <p:txEl>
                                              <p:pRg st="11" end="11"/>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13" end="13"/>
                                            </p:txEl>
                                          </p:spTgt>
                                        </p:tgtEl>
                                        <p:attrNameLst>
                                          <p:attrName>style.visibility</p:attrName>
                                        </p:attrNameLst>
                                      </p:cBhvr>
                                      <p:to>
                                        <p:strVal val="visible"/>
                                      </p:to>
                                    </p:set>
                                    <p:animEffect transition="in" filter="fade">
                                      <p:cBhvr>
                                        <p:cTn id="51" dur="500"/>
                                        <p:tgtEl>
                                          <p:spTgt spid="5">
                                            <p:txEl>
                                              <p:pRg st="13" end="13"/>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14" end="14"/>
                                            </p:txEl>
                                          </p:spTgt>
                                        </p:tgtEl>
                                        <p:attrNameLst>
                                          <p:attrName>style.visibility</p:attrName>
                                        </p:attrNameLst>
                                      </p:cBhvr>
                                      <p:to>
                                        <p:strVal val="visible"/>
                                      </p:to>
                                    </p:set>
                                    <p:animEffect transition="in" filter="fade">
                                      <p:cBhvr>
                                        <p:cTn id="55" dur="500"/>
                                        <p:tgtEl>
                                          <p:spTgt spid="5">
                                            <p:txEl>
                                              <p:pRg st="14" end="14"/>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15" end="15"/>
                                            </p:txEl>
                                          </p:spTgt>
                                        </p:tgtEl>
                                        <p:attrNameLst>
                                          <p:attrName>style.visibility</p:attrName>
                                        </p:attrNameLst>
                                      </p:cBhvr>
                                      <p:to>
                                        <p:strVal val="visible"/>
                                      </p:to>
                                    </p:set>
                                    <p:animEffect transition="in" filter="fade">
                                      <p:cBhvr>
                                        <p:cTn id="59" dur="500"/>
                                        <p:tgtEl>
                                          <p:spTgt spid="5">
                                            <p:txEl>
                                              <p:pRg st="15" end="15"/>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16" end="16"/>
                                            </p:txEl>
                                          </p:spTgt>
                                        </p:tgtEl>
                                        <p:attrNameLst>
                                          <p:attrName>style.visibility</p:attrName>
                                        </p:attrNameLst>
                                      </p:cBhvr>
                                      <p:to>
                                        <p:strVal val="visible"/>
                                      </p:to>
                                    </p:set>
                                    <p:animEffect transition="in" filter="fade">
                                      <p:cBhvr>
                                        <p:cTn id="63" dur="500"/>
                                        <p:tgtEl>
                                          <p:spTgt spid="5">
                                            <p:txEl>
                                              <p:pRg st="16" end="16"/>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
                                            <p:txEl>
                                              <p:pRg st="17" end="17"/>
                                            </p:txEl>
                                          </p:spTgt>
                                        </p:tgtEl>
                                        <p:attrNameLst>
                                          <p:attrName>style.visibility</p:attrName>
                                        </p:attrNameLst>
                                      </p:cBhvr>
                                      <p:to>
                                        <p:strVal val="visible"/>
                                      </p:to>
                                    </p:set>
                                    <p:animEffect transition="in" filter="fade">
                                      <p:cBhvr>
                                        <p:cTn id="67" dur="500"/>
                                        <p:tgtEl>
                                          <p:spTgt spid="5">
                                            <p:txEl>
                                              <p:pRg st="17" end="17"/>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
                                            <p:txEl>
                                              <p:pRg st="18" end="18"/>
                                            </p:txEl>
                                          </p:spTgt>
                                        </p:tgtEl>
                                        <p:attrNameLst>
                                          <p:attrName>style.visibility</p:attrName>
                                        </p:attrNameLst>
                                      </p:cBhvr>
                                      <p:to>
                                        <p:strVal val="visible"/>
                                      </p:to>
                                    </p:set>
                                    <p:animEffect transition="in" filter="fade">
                                      <p:cBhvr>
                                        <p:cTn id="71" dur="500"/>
                                        <p:tgtEl>
                                          <p:spTgt spid="5">
                                            <p:txEl>
                                              <p:pRg st="18" end="18"/>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7">
                                            <p:txEl>
                                              <p:pRg st="0" end="0"/>
                                            </p:txEl>
                                          </p:spTgt>
                                        </p:tgtEl>
                                        <p:attrNameLst>
                                          <p:attrName>style.visibility</p:attrName>
                                        </p:attrNameLst>
                                      </p:cBhvr>
                                      <p:to>
                                        <p:strVal val="visible"/>
                                      </p:to>
                                    </p:set>
                                    <p:animEffect transition="in" filter="fade">
                                      <p:cBhvr>
                                        <p:cTn id="75" dur="500"/>
                                        <p:tgtEl>
                                          <p:spTgt spid="7">
                                            <p:txEl>
                                              <p:pRg st="0" end="0"/>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7">
                                            <p:txEl>
                                              <p:pRg st="1" end="1"/>
                                            </p:txEl>
                                          </p:spTgt>
                                        </p:tgtEl>
                                        <p:attrNameLst>
                                          <p:attrName>style.visibility</p:attrName>
                                        </p:attrNameLst>
                                      </p:cBhvr>
                                      <p:to>
                                        <p:strVal val="visible"/>
                                      </p:to>
                                    </p:set>
                                    <p:animEffect transition="in" filter="fade">
                                      <p:cBhvr>
                                        <p:cTn id="79" dur="500"/>
                                        <p:tgtEl>
                                          <p:spTgt spid="7">
                                            <p:txEl>
                                              <p:pRg st="1" end="1"/>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7">
                                            <p:txEl>
                                              <p:pRg st="2" end="2"/>
                                            </p:txEl>
                                          </p:spTgt>
                                        </p:tgtEl>
                                        <p:attrNameLst>
                                          <p:attrName>style.visibility</p:attrName>
                                        </p:attrNameLst>
                                      </p:cBhvr>
                                      <p:to>
                                        <p:strVal val="visible"/>
                                      </p:to>
                                    </p:set>
                                    <p:animEffect transition="in" filter="fade">
                                      <p:cBhvr>
                                        <p:cTn id="83" dur="500"/>
                                        <p:tgtEl>
                                          <p:spTgt spid="7">
                                            <p:txEl>
                                              <p:pRg st="2" end="2"/>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7">
                                            <p:txEl>
                                              <p:pRg st="3" end="3"/>
                                            </p:txEl>
                                          </p:spTgt>
                                        </p:tgtEl>
                                        <p:attrNameLst>
                                          <p:attrName>style.visibility</p:attrName>
                                        </p:attrNameLst>
                                      </p:cBhvr>
                                      <p:to>
                                        <p:strVal val="visible"/>
                                      </p:to>
                                    </p:set>
                                    <p:animEffect transition="in" filter="fade">
                                      <p:cBhvr>
                                        <p:cTn id="87" dur="500"/>
                                        <p:tgtEl>
                                          <p:spTgt spid="7">
                                            <p:txEl>
                                              <p:pRg st="3" end="3"/>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7">
                                            <p:txEl>
                                              <p:pRg st="4" end="4"/>
                                            </p:txEl>
                                          </p:spTgt>
                                        </p:tgtEl>
                                        <p:attrNameLst>
                                          <p:attrName>style.visibility</p:attrName>
                                        </p:attrNameLst>
                                      </p:cBhvr>
                                      <p:to>
                                        <p:strVal val="visible"/>
                                      </p:to>
                                    </p:set>
                                    <p:animEffect transition="in" filter="fade">
                                      <p:cBhvr>
                                        <p:cTn id="91" dur="500"/>
                                        <p:tgtEl>
                                          <p:spTgt spid="7">
                                            <p:txEl>
                                              <p:pRg st="4" end="4"/>
                                            </p:txEl>
                                          </p:spTgt>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7">
                                            <p:txEl>
                                              <p:pRg st="5" end="5"/>
                                            </p:txEl>
                                          </p:spTgt>
                                        </p:tgtEl>
                                        <p:attrNameLst>
                                          <p:attrName>style.visibility</p:attrName>
                                        </p:attrNameLst>
                                      </p:cBhvr>
                                      <p:to>
                                        <p:strVal val="visible"/>
                                      </p:to>
                                    </p:set>
                                    <p:animEffect transition="in" filter="fade">
                                      <p:cBhvr>
                                        <p:cTn id="95" dur="500"/>
                                        <p:tgtEl>
                                          <p:spTgt spid="7">
                                            <p:txEl>
                                              <p:pRg st="5" end="5"/>
                                            </p:txEl>
                                          </p:spTgt>
                                        </p:tgtEl>
                                      </p:cBhvr>
                                    </p:animEffect>
                                  </p:childTnLst>
                                </p:cTn>
                              </p:par>
                            </p:childTnLst>
                          </p:cTn>
                        </p:par>
                        <p:par>
                          <p:cTn id="96" fill="hold">
                            <p:stCondLst>
                              <p:cond delay="11500"/>
                            </p:stCondLst>
                            <p:childTnLst>
                              <p:par>
                                <p:cTn id="97" presetID="10" presetClass="entr" presetSubtype="0" fill="hold" nodeType="afterEffect">
                                  <p:stCondLst>
                                    <p:cond delay="0"/>
                                  </p:stCondLst>
                                  <p:childTnLst>
                                    <p:set>
                                      <p:cBhvr>
                                        <p:cTn id="98" dur="1" fill="hold">
                                          <p:stCondLst>
                                            <p:cond delay="0"/>
                                          </p:stCondLst>
                                        </p:cTn>
                                        <p:tgtEl>
                                          <p:spTgt spid="7">
                                            <p:txEl>
                                              <p:pRg st="6" end="6"/>
                                            </p:txEl>
                                          </p:spTgt>
                                        </p:tgtEl>
                                        <p:attrNameLst>
                                          <p:attrName>style.visibility</p:attrName>
                                        </p:attrNameLst>
                                      </p:cBhvr>
                                      <p:to>
                                        <p:strVal val="visible"/>
                                      </p:to>
                                    </p:set>
                                    <p:animEffect transition="in" filter="fade">
                                      <p:cBhvr>
                                        <p:cTn id="99"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6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6519"/>
            <a:ext cx="8372475" cy="61408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How many processes?</a:t>
            </a:r>
            <a:endParaRPr lang="en-US" sz="24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457200" y="1143001"/>
            <a:ext cx="8351823" cy="2895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800" dirty="0">
                <a:solidFill>
                  <a:srgbClr val="C00000"/>
                </a:solidFill>
                <a:latin typeface="Bahnschrift SemiBold" panose="020B0502040204020203" pitchFamily="34" charset="0"/>
                <a:ea typeface="Cascadia Code" panose="020B0609020000020004" pitchFamily="49" charset="0"/>
                <a:cs typeface="Cascadia Mono" panose="020B0609020000020004" pitchFamily="49" charset="0"/>
              </a:rPr>
              <a:t>Default max # processes allowed when ERTS runs is implementation defined … </a:t>
            </a:r>
            <a:r>
              <a:rPr lang="en-US" sz="1800" dirty="0">
                <a:solidFill>
                  <a:srgbClr val="0070C0"/>
                </a:solidFill>
                <a:latin typeface="Bahnschrift SemiBold" panose="020B0502040204020203" pitchFamily="34" charset="0"/>
                <a:ea typeface="Cascadia Code" panose="020B0609020000020004" pitchFamily="49" charset="0"/>
                <a:cs typeface="Cascadia Mono" panose="020B0609020000020004" pitchFamily="49" charset="0"/>
              </a:rPr>
              <a:t>u</a:t>
            </a:r>
            <a:r>
              <a:rPr lang="en-US" sz="1800" i="1" dirty="0">
                <a:solidFill>
                  <a:srgbClr val="0070C0"/>
                </a:solidFill>
                <a:latin typeface="Bahnschrift SemiBold" panose="020B0502040204020203" pitchFamily="34" charset="0"/>
                <a:ea typeface="Cascadia Code" panose="020B0609020000020004" pitchFamily="49" charset="0"/>
                <a:cs typeface="Cascadia Mono" panose="020B0609020000020004" pitchFamily="49" charset="0"/>
              </a:rPr>
              <a:t>sed to be ~35,000</a:t>
            </a:r>
          </a:p>
          <a:p>
            <a:pPr marL="109728" indent="0">
              <a:spcBef>
                <a:spcPts val="0"/>
              </a:spcBef>
              <a:spcAft>
                <a:spcPts val="0"/>
              </a:spcAft>
              <a:buNone/>
            </a:pPr>
            <a:endParaRPr lang="en-US" sz="1050" i="1"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600" b="1" i="1"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Now its more… you can check it</a:t>
            </a:r>
            <a:endParaRPr lang="en-US" sz="1600" i="1" dirty="0">
              <a:solidFill>
                <a:schemeClr val="bg1"/>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6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&gt;&gt; </a:t>
            </a:r>
            <a:r>
              <a:rPr lang="en-US" sz="16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erlang:system_info</a:t>
            </a:r>
            <a:r>
              <a:rPr lang="en-US" sz="16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a:t>
            </a:r>
            <a:r>
              <a:rPr lang="en-US" sz="16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process_limit</a:t>
            </a:r>
            <a:r>
              <a:rPr lang="en-US" sz="16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600" dirty="0">
                <a:solidFill>
                  <a:schemeClr val="accent6">
                    <a:lumMod val="75000"/>
                  </a:schemeClr>
                </a:solidFill>
                <a:latin typeface="Consolas" panose="020B0609020204030204" pitchFamily="49" charset="0"/>
                <a:ea typeface="Cascadia Code" panose="020B0609020000020004" pitchFamily="49" charset="0"/>
                <a:cs typeface="Cascadia Mono" panose="020B0609020000020004" pitchFamily="49" charset="0"/>
              </a:rPr>
              <a:t>     262144</a:t>
            </a:r>
          </a:p>
          <a:p>
            <a:pPr marL="109728" indent="0">
              <a:spcBef>
                <a:spcPts val="0"/>
              </a:spcBef>
              <a:spcAft>
                <a:spcPts val="0"/>
              </a:spcAft>
              <a:buNone/>
            </a:pPr>
            <a:endParaRPr lang="en-US" sz="1050" dirty="0">
              <a:solidFill>
                <a:srgbClr val="0070C0"/>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Need more than that? Start your </a:t>
            </a:r>
            <a:r>
              <a:rPr lang="en-US" sz="16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erl</a:t>
            </a: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runtime with +P </a:t>
            </a:r>
            <a:r>
              <a:rPr lang="en-US" sz="1600" dirty="0" err="1">
                <a:solidFill>
                  <a:schemeClr val="bg1"/>
                </a:solidFill>
                <a:latin typeface="Consolas" panose="020B0609020204030204" pitchFamily="49" charset="0"/>
                <a:ea typeface="Cascadia Code" panose="020B0609020000020004" pitchFamily="49" charset="0"/>
                <a:cs typeface="Cascadia Mono" panose="020B0609020000020004" pitchFamily="49" charset="0"/>
              </a:rPr>
              <a:t>param</a:t>
            </a: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Open an OS shell and run</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  </a:t>
            </a:r>
            <a:r>
              <a:rPr lang="en-US" sz="16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&gt;&gt; </a:t>
            </a:r>
            <a:r>
              <a:rPr lang="en-US" sz="1600" dirty="0" err="1">
                <a:solidFill>
                  <a:srgbClr val="0070C0"/>
                </a:solidFill>
                <a:latin typeface="Consolas" panose="020B0609020204030204" pitchFamily="49" charset="0"/>
                <a:ea typeface="Cascadia Code" panose="020B0609020000020004" pitchFamily="49" charset="0"/>
                <a:cs typeface="Cascadia Mono" panose="020B0609020000020004" pitchFamily="49" charset="0"/>
              </a:rPr>
              <a:t>erl</a:t>
            </a:r>
            <a:r>
              <a:rPr lang="en-US" sz="1600" dirty="0">
                <a:solidFill>
                  <a:srgbClr val="0070C0"/>
                </a:solidFill>
                <a:latin typeface="Consolas" panose="020B0609020204030204" pitchFamily="49" charset="0"/>
                <a:ea typeface="Cascadia Code" panose="020B0609020000020004" pitchFamily="49" charset="0"/>
                <a:cs typeface="Cascadia Mono" panose="020B0609020000020004" pitchFamily="49" charset="0"/>
              </a:rPr>
              <a:t> +P 2000000 </a:t>
            </a:r>
          </a:p>
          <a:p>
            <a:pPr marL="109728" indent="0">
              <a:spcBef>
                <a:spcPts val="0"/>
              </a:spcBef>
              <a:spcAft>
                <a:spcPts val="0"/>
              </a:spcAft>
              <a:buNone/>
            </a:pPr>
            <a:r>
              <a:rPr lang="en-US" sz="1600" dirty="0">
                <a:solidFill>
                  <a:schemeClr val="bg1"/>
                </a:solidFill>
                <a:latin typeface="Consolas" panose="020B0609020204030204" pitchFamily="49" charset="0"/>
                <a:ea typeface="Cascadia Code" panose="020B0609020000020004" pitchFamily="49" charset="0"/>
                <a:cs typeface="Cascadia Mono" panose="020B0609020000020004" pitchFamily="49" charset="0"/>
              </a:rPr>
              <a:t>and you will get some max number more than 2 million (for example)</a:t>
            </a:r>
          </a:p>
          <a:p>
            <a:pPr marL="109728" indent="0">
              <a:spcBef>
                <a:spcPts val="0"/>
              </a:spcBef>
              <a:spcAft>
                <a:spcPts val="0"/>
              </a:spcAft>
              <a:buNone/>
            </a:pPr>
            <a:endPar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endParaRPr>
          </a:p>
        </p:txBody>
      </p:sp>
      <p:grpSp>
        <p:nvGrpSpPr>
          <p:cNvPr id="4" name="Group 3"/>
          <p:cNvGrpSpPr/>
          <p:nvPr/>
        </p:nvGrpSpPr>
        <p:grpSpPr>
          <a:xfrm>
            <a:off x="381000" y="4038600"/>
            <a:ext cx="7620000" cy="2514600"/>
            <a:chOff x="381000" y="4038600"/>
            <a:chExt cx="7620000" cy="2514600"/>
          </a:xfrm>
        </p:grpSpPr>
        <p:sp>
          <p:nvSpPr>
            <p:cNvPr id="2" name="Rounded Rectangle 1"/>
            <p:cNvSpPr/>
            <p:nvPr/>
          </p:nvSpPr>
          <p:spPr>
            <a:xfrm>
              <a:off x="381000" y="4114800"/>
              <a:ext cx="7620000" cy="2438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1"/>
            <p:cNvSpPr txBox="1">
              <a:spLocks/>
            </p:cNvSpPr>
            <p:nvPr/>
          </p:nvSpPr>
          <p:spPr>
            <a:xfrm>
              <a:off x="685800" y="4038600"/>
              <a:ext cx="7010400" cy="2362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Microsoft Windows [Version 10.0.19045.5371]</a:t>
              </a:r>
            </a:p>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(c) Microsoft Corporation. All rights reserved.</a:t>
              </a:r>
            </a:p>
            <a:p>
              <a:pPr marL="109728" indent="0">
                <a:spcBef>
                  <a:spcPts val="0"/>
                </a:spcBef>
                <a:spcAft>
                  <a:spcPts val="0"/>
                </a:spcAft>
                <a:buNone/>
              </a:pPr>
              <a:endPar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endParaRPr>
            </a:p>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C:\Users\stotts&gt;erl +P 2000000</a:t>
              </a:r>
            </a:p>
            <a:p>
              <a:pPr marL="109728" indent="0">
                <a:spcBef>
                  <a:spcPts val="0"/>
                </a:spcBef>
                <a:spcAft>
                  <a:spcPts val="0"/>
                </a:spcAft>
                <a:buNone/>
              </a:pPr>
              <a:r>
                <a:rPr lang="en-US" sz="1600" dirty="0" err="1">
                  <a:solidFill>
                    <a:srgbClr val="F9FDC3"/>
                  </a:solidFill>
                  <a:latin typeface="Consolas" panose="020B0609020204030204" pitchFamily="49" charset="0"/>
                  <a:ea typeface="Cascadia Code" panose="020B0609020000020004" pitchFamily="49" charset="0"/>
                  <a:cs typeface="Cascadia Mono" panose="020B0609020000020004" pitchFamily="49" charset="0"/>
                </a:rPr>
                <a:t>Eshell</a:t>
              </a: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 V12.1  (abort with ^G)</a:t>
              </a:r>
            </a:p>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1&gt; </a:t>
              </a:r>
              <a:r>
                <a:rPr lang="en-US" sz="1600" dirty="0" err="1">
                  <a:solidFill>
                    <a:srgbClr val="F9FDC3"/>
                  </a:solidFill>
                  <a:latin typeface="Consolas" panose="020B0609020204030204" pitchFamily="49" charset="0"/>
                  <a:ea typeface="Cascadia Code" panose="020B0609020000020004" pitchFamily="49" charset="0"/>
                  <a:cs typeface="Cascadia Mono" panose="020B0609020000020004" pitchFamily="49" charset="0"/>
                </a:rPr>
                <a:t>erlang:system_info</a:t>
              </a: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a:t>
              </a:r>
              <a:r>
                <a:rPr lang="en-US" sz="1600" dirty="0" err="1">
                  <a:solidFill>
                    <a:srgbClr val="F9FDC3"/>
                  </a:solidFill>
                  <a:latin typeface="Consolas" panose="020B0609020204030204" pitchFamily="49" charset="0"/>
                  <a:ea typeface="Cascadia Code" panose="020B0609020000020004" pitchFamily="49" charset="0"/>
                  <a:cs typeface="Cascadia Mono" panose="020B0609020000020004" pitchFamily="49" charset="0"/>
                </a:rPr>
                <a:t>process_limit</a:t>
              </a: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a:t>
              </a:r>
            </a:p>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2097152</a:t>
              </a:r>
            </a:p>
            <a:p>
              <a:pPr marL="109728" indent="0">
                <a:spcBef>
                  <a:spcPts val="0"/>
                </a:spcBef>
                <a:spcAft>
                  <a:spcPts val="0"/>
                </a:spcAft>
                <a:buNone/>
              </a:pPr>
              <a:r>
                <a:rPr lang="en-US" sz="1600" dirty="0">
                  <a:solidFill>
                    <a:srgbClr val="F9FDC3"/>
                  </a:solidFill>
                  <a:latin typeface="Consolas" panose="020B0609020204030204" pitchFamily="49" charset="0"/>
                  <a:ea typeface="Cascadia Code" panose="020B0609020000020004" pitchFamily="49" charset="0"/>
                  <a:cs typeface="Cascadia Mono" panose="020B0609020000020004" pitchFamily="49" charset="0"/>
                </a:rPr>
                <a:t>2</a:t>
              </a:r>
            </a:p>
          </p:txBody>
        </p:sp>
      </p:grpSp>
    </p:spTree>
    <p:extLst>
      <p:ext uri="{BB962C8B-B14F-4D97-AF65-F5344CB8AC3E}">
        <p14:creationId xmlns:p14="http://schemas.microsoft.com/office/powerpoint/2010/main" val="1577428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500"/>
                                        <p:tgtEl>
                                          <p:spTgt spid="5">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500"/>
                                        <p:tgtEl>
                                          <p:spTgt spid="5">
                                            <p:txEl>
                                              <p:pRg st="6" end="6"/>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fade">
                                      <p:cBhvr>
                                        <p:cTn id="35" dur="500"/>
                                        <p:tgtEl>
                                          <p:spTgt spid="5">
                                            <p:txEl>
                                              <p:pRg st="9" end="9"/>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fade">
                                      <p:cBhvr>
                                        <p:cTn id="40" dur="1000"/>
                                        <p:tgtEl>
                                          <p:spTgt spid="4"/>
                                        </p:tgtEl>
                                      </p:cBhvr>
                                    </p:animEffect>
                                    <p:anim calcmode="lin" valueType="num">
                                      <p:cBhvr>
                                        <p:cTn id="41" dur="1000" fill="hold"/>
                                        <p:tgtEl>
                                          <p:spTgt spid="4"/>
                                        </p:tgtEl>
                                        <p:attrNameLst>
                                          <p:attrName>ppt_x</p:attrName>
                                        </p:attrNameLst>
                                      </p:cBhvr>
                                      <p:tavLst>
                                        <p:tav tm="0">
                                          <p:val>
                                            <p:strVal val="#ppt_x"/>
                                          </p:val>
                                        </p:tav>
                                        <p:tav tm="100000">
                                          <p:val>
                                            <p:strVal val="#ppt_x"/>
                                          </p:val>
                                        </p:tav>
                                      </p:tavLst>
                                    </p:anim>
                                    <p:anim calcmode="lin" valueType="num">
                                      <p:cBhvr>
                                        <p:cTn id="4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24560</TotalTime>
  <Words>11793</Words>
  <Application>Microsoft Office PowerPoint</Application>
  <PresentationFormat>On-screen Show (4:3)</PresentationFormat>
  <Paragraphs>1299</Paragraphs>
  <Slides>75</Slides>
  <Notes>0</Notes>
  <HiddenSlides>4</HiddenSlides>
  <MMClips>0</MMClips>
  <ScaleCrop>false</ScaleCrop>
  <HeadingPairs>
    <vt:vector size="6" baseType="variant">
      <vt:variant>
        <vt:lpstr>Fonts Used</vt:lpstr>
      </vt:variant>
      <vt:variant>
        <vt:i4>23</vt:i4>
      </vt:variant>
      <vt:variant>
        <vt:lpstr>Theme</vt:lpstr>
      </vt:variant>
      <vt:variant>
        <vt:i4>1</vt:i4>
      </vt:variant>
      <vt:variant>
        <vt:lpstr>Slide Titles</vt:lpstr>
      </vt:variant>
      <vt:variant>
        <vt:i4>75</vt:i4>
      </vt:variant>
    </vt:vector>
  </HeadingPairs>
  <TitlesOfParts>
    <vt:vector size="99" baseType="lpstr">
      <vt:lpstr>Arial</vt:lpstr>
      <vt:lpstr>Arial Narrow</vt:lpstr>
      <vt:lpstr>Arial Unicode MS</vt:lpstr>
      <vt:lpstr>Bahnschrift</vt:lpstr>
      <vt:lpstr>Bahnschrift Condensed</vt:lpstr>
      <vt:lpstr>Bahnschrift Light Condensed</vt:lpstr>
      <vt:lpstr>Bahnschrift SemiBold</vt:lpstr>
      <vt:lpstr>Bahnschrift SemiBold SemiConden</vt:lpstr>
      <vt:lpstr>Bahnschrift SemiCondensed</vt:lpstr>
      <vt:lpstr>Bahnschrift SemiLight</vt:lpstr>
      <vt:lpstr>Bahnschrift SemiLight SemiConde</vt:lpstr>
      <vt:lpstr>Calibri</vt:lpstr>
      <vt:lpstr>Cascadia Code</vt:lpstr>
      <vt:lpstr>Cascadia Code Light</vt:lpstr>
      <vt:lpstr>Cascadia Mono</vt:lpstr>
      <vt:lpstr>Century Gothic</vt:lpstr>
      <vt:lpstr>Consolas</vt:lpstr>
      <vt:lpstr>Courier New</vt:lpstr>
      <vt:lpstr>Lucida Sans</vt:lpstr>
      <vt:lpstr>MV Boli</vt:lpstr>
      <vt:lpstr>Verdana</vt:lpstr>
      <vt:lpstr>Wingdings</vt:lpstr>
      <vt:lpstr>Wingdings 3</vt:lpstr>
      <vt:lpstr>Slice</vt:lpstr>
      <vt:lpstr>On Beyond Objects Programming in the 21th century  COMP 590-059  Fall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lpstr>PowerPoint Presentation</vt:lpstr>
      <vt:lpstr>PowerPoint Presentation</vt:lpstr>
      <vt:lpstr>PowerPoint Presentation</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Elemental Design Patterns</dc:title>
  <dc:creator>pds</dc:creator>
  <cp:lastModifiedBy>David Stotts</cp:lastModifiedBy>
  <cp:revision>1562</cp:revision>
  <dcterms:created xsi:type="dcterms:W3CDTF">2013-02-22T17:09:52Z</dcterms:created>
  <dcterms:modified xsi:type="dcterms:W3CDTF">2026-02-17T21:57:48Z</dcterms:modified>
</cp:coreProperties>
</file>