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2" d="100"/>
          <a:sy n="142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385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303520" cy="5143500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502920"/>
            <a:ext cx="4754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74320" y="1261872"/>
            <a:ext cx="4754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200" b="1" dirty="0">
                <a:solidFill>
                  <a:srgbClr val="4D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Channels</a:t>
            </a:r>
            <a:endParaRPr lang="en-US" sz="6200" dirty="0"/>
          </a:p>
        </p:txBody>
      </p:sp>
      <p:sp>
        <p:nvSpPr>
          <p:cNvPr id="6" name="Text 4"/>
          <p:cNvSpPr/>
          <p:nvPr/>
        </p:nvSpPr>
        <p:spPr>
          <a:xfrm>
            <a:off x="274320" y="2286000"/>
            <a:ext cx="4754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ACBE"/>
                </a:solidFill>
              </a:rPr>
              <a:t>A typed pipe between goroutines.</a:t>
            </a:r>
            <a:endParaRPr lang="en-US" sz="1400" dirty="0"/>
          </a:p>
          <a:p>
            <a:pPr marL="0" indent="0">
              <a:buNone/>
            </a:pPr>
            <a:r>
              <a:rPr lang="en-US" sz="1400" i="1" dirty="0">
                <a:solidFill>
                  <a:srgbClr val="8AACBE"/>
                </a:solidFill>
              </a:rPr>
              <a:t>One sends. One receives.</a:t>
            </a:r>
            <a:endParaRPr lang="en-US" sz="1400" dirty="0"/>
          </a:p>
          <a:p>
            <a:pPr marL="0" indent="0">
              <a:buNone/>
            </a:pPr>
            <a:r>
              <a:rPr lang="en-US" sz="1400" i="1" dirty="0">
                <a:solidFill>
                  <a:srgbClr val="8AACBE"/>
                </a:solidFill>
              </a:rPr>
              <a:t>No shared memory needed.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3310128"/>
            <a:ext cx="1078992" cy="310896"/>
          </a:xfrm>
          <a:prstGeom prst="rect">
            <a:avLst/>
          </a:prstGeom>
          <a:solidFill>
            <a:srgbClr val="FFFFFF"/>
          </a:solidFill>
          <a:ln w="19050">
            <a:solidFill>
              <a:srgbClr val="007A8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3310128"/>
            <a:ext cx="10789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Typed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463040" y="3310128"/>
            <a:ext cx="1078992" cy="310896"/>
          </a:xfrm>
          <a:prstGeom prst="rect">
            <a:avLst/>
          </a:prstGeom>
          <a:solidFill>
            <a:srgbClr val="FFFFFF"/>
          </a:solidFill>
          <a:ln w="19050">
            <a:solidFill>
              <a:srgbClr val="007A8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63040" y="3310128"/>
            <a:ext cx="10789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651760" y="3310128"/>
            <a:ext cx="1078992" cy="310896"/>
          </a:xfrm>
          <a:prstGeom prst="rect">
            <a:avLst/>
          </a:prstGeom>
          <a:solidFill>
            <a:srgbClr val="FFFFFF"/>
          </a:solidFill>
          <a:ln w="19050">
            <a:solidFill>
              <a:srgbClr val="007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51760" y="3310128"/>
            <a:ext cx="10789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Directional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840480" y="3310128"/>
            <a:ext cx="1078992" cy="310896"/>
          </a:xfrm>
          <a:prstGeom prst="rect">
            <a:avLst/>
          </a:prstGeom>
          <a:solidFill>
            <a:srgbClr val="FFFFFF"/>
          </a:solidFill>
          <a:ln w="19050">
            <a:solidFill>
              <a:srgbClr val="007A8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0" y="3310128"/>
            <a:ext cx="10789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Closeable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577840" y="1005840"/>
            <a:ext cx="1371600" cy="603504"/>
          </a:xfrm>
          <a:prstGeom prst="rect">
            <a:avLst/>
          </a:prstGeom>
          <a:solidFill>
            <a:srgbClr val="EAF7F8"/>
          </a:solidFill>
          <a:ln w="25400">
            <a:solidFill>
              <a:srgbClr val="007A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577840" y="1005840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7A82"/>
                </a:solidFill>
              </a:rPr>
              <a:t>Goroutine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7A82"/>
                </a:solidFill>
              </a:rPr>
              <a:t>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995160" y="1170432"/>
            <a:ext cx="164592" cy="182880"/>
          </a:xfrm>
          <a:prstGeom prst="rect">
            <a:avLst/>
          </a:prstGeom>
          <a:solidFill>
            <a:srgbClr val="9C6600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59752" y="1042416"/>
            <a:ext cx="1097280" cy="438912"/>
          </a:xfrm>
          <a:prstGeom prst="rect">
            <a:avLst/>
          </a:prstGeom>
          <a:solidFill>
            <a:srgbClr val="9C6600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59752" y="1042416"/>
            <a:ext cx="1097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 int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257032" y="1170432"/>
            <a:ext cx="164592" cy="182880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421624" y="1005840"/>
            <a:ext cx="658368" cy="603504"/>
          </a:xfrm>
          <a:prstGeom prst="rect">
            <a:avLst/>
          </a:prstGeom>
          <a:solidFill>
            <a:srgbClr val="F0FAF4"/>
          </a:solidFill>
          <a:ln w="25400">
            <a:solidFill>
              <a:srgbClr val="1A6B3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21624" y="1005840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6B3C"/>
                </a:solidFill>
              </a:rPr>
              <a:t>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A6B3C"/>
                </a:solidFill>
              </a:rPr>
              <a:t>B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577840" y="1682496"/>
            <a:ext cx="3502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&lt;- 42  (send)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577840" y="1938528"/>
            <a:ext cx="3502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6B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&lt;-ch  (receive)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577840" y="2212848"/>
            <a:ext cx="3474720" cy="248716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577840" y="2212848"/>
            <a:ext cx="34747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27" name="Text 25"/>
          <p:cNvSpPr/>
          <p:nvPr/>
        </p:nvSpPr>
        <p:spPr>
          <a:xfrm>
            <a:off x="5687568" y="224942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channel_basics.go</a:t>
            </a:r>
            <a:endParaRPr lang="en-US" sz="900" b="1" dirty="0"/>
          </a:p>
        </p:txBody>
      </p:sp>
      <p:sp>
        <p:nvSpPr>
          <p:cNvPr id="28" name="Shape 26"/>
          <p:cNvSpPr/>
          <p:nvPr/>
        </p:nvSpPr>
        <p:spPr>
          <a:xfrm>
            <a:off x="8046720" y="2231136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9" name="Text 27"/>
          <p:cNvSpPr/>
          <p:nvPr/>
        </p:nvSpPr>
        <p:spPr>
          <a:xfrm>
            <a:off x="8046720" y="2231136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705856" y="2523744"/>
            <a:ext cx="3236976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:= make(chan int)</a:t>
            </a: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send — goroutine A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&lt;- 42</a:t>
            </a: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receive — goroutine B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&lt;-ch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fmt.Println(x)  // 42</a:t>
            </a:r>
            <a:endParaRPr lang="en-US" sz="1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02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 — The Arrow Always Follows the Data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The  &lt;-  operator is the entire channel syntax. Its direction tells you whether you're sending or receiving.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68680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1A5EA8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68680"/>
            <a:ext cx="2798064" cy="274320"/>
          </a:xfrm>
          <a:prstGeom prst="rect">
            <a:avLst/>
          </a:prstGeom>
          <a:solidFill>
            <a:srgbClr val="1A5EA8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686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8328" y="1216152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" y="1216152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:= make(chan int)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8328" y="1728216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unbuffered channel of ints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172968" y="868680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72968" y="868680"/>
            <a:ext cx="2798064" cy="274320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4" name="Text 12"/>
          <p:cNvSpPr/>
          <p:nvPr/>
        </p:nvSpPr>
        <p:spPr>
          <a:xfrm>
            <a:off x="3282696" y="8686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82696" y="1216152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1216152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&lt;- 42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82696" y="1728216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put 42 into the channel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117336" y="868680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1A6B3C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17336" y="868680"/>
            <a:ext cx="2798064" cy="274320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20" name="Text 18"/>
          <p:cNvSpPr/>
          <p:nvPr/>
        </p:nvSpPr>
        <p:spPr>
          <a:xfrm>
            <a:off x="6227064" y="8686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27064" y="1216152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81928" y="1216152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&lt;-ch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27064" y="1728216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take a value out, assign to x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28600" y="2441448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5A6B7A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28600" y="2441448"/>
            <a:ext cx="2798064" cy="274320"/>
          </a:xfrm>
          <a:prstGeom prst="rect">
            <a:avLst/>
          </a:prstGeom>
          <a:solidFill>
            <a:srgbClr val="5A6B7A"/>
          </a:solidFill>
          <a:ln/>
        </p:spPr>
      </p:sp>
      <p:sp>
        <p:nvSpPr>
          <p:cNvPr id="26" name="Text 24"/>
          <p:cNvSpPr/>
          <p:nvPr/>
        </p:nvSpPr>
        <p:spPr>
          <a:xfrm>
            <a:off x="338328" y="24414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(discard)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38328" y="2788920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93192" y="278892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&lt;-ch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38328" y="3300984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receive and throw away the value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172968" y="2441448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6B3FA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172968" y="2441448"/>
            <a:ext cx="2798064" cy="274320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32" name="Text 30"/>
          <p:cNvSpPr/>
          <p:nvPr/>
        </p:nvSpPr>
        <p:spPr>
          <a:xfrm>
            <a:off x="3282696" y="24414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282696" y="2788920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37560" y="278892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x, ok := &lt;-ch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282696" y="3300984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ok is false if channel is closed+empty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6117336" y="2441448"/>
            <a:ext cx="2798064" cy="1426464"/>
          </a:xfrm>
          <a:prstGeom prst="rect">
            <a:avLst/>
          </a:prstGeom>
          <a:solidFill>
            <a:srgbClr val="F4F7FB"/>
          </a:solidFill>
          <a:ln w="19050">
            <a:solidFill>
              <a:srgbClr val="A8201A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117336" y="2441448"/>
            <a:ext cx="2798064" cy="274320"/>
          </a:xfrm>
          <a:prstGeom prst="rect">
            <a:avLst/>
          </a:prstGeom>
          <a:solidFill>
            <a:srgbClr val="A8201A"/>
          </a:solidFill>
          <a:ln/>
        </p:spPr>
      </p:sp>
      <p:sp>
        <p:nvSpPr>
          <p:cNvPr id="38" name="Text 36"/>
          <p:cNvSpPr/>
          <p:nvPr/>
        </p:nvSpPr>
        <p:spPr>
          <a:xfrm>
            <a:off x="6227064" y="24414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227064" y="2788920"/>
            <a:ext cx="2578608" cy="43891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81928" y="278892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close(ch)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227064" y="3300984"/>
            <a:ext cx="2578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rgbClr val="1C2B3A"/>
                </a:solidFill>
              </a:rPr>
              <a:t>signal no more values will be sent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0" y="4645152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0" y="4645152"/>
            <a:ext cx="73152" cy="51206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44" name="Text 42"/>
          <p:cNvSpPr/>
          <p:nvPr/>
        </p:nvSpPr>
        <p:spPr>
          <a:xfrm>
            <a:off x="182880" y="468172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arrow  &lt;-  always points in the direction data flows. ch &lt;- val pushes data INTO the channel. val := &lt;-ch pulls data OUT. Easy to read at a glance.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03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Unbuffered vs Buffered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Unbuffered channels synchronize — both sides must be ready. Buffered channels queue — sender only blocks when full.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64008" cy="3931920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C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Unbuffered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84048" y="111556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make(chan int)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28600" y="1426464"/>
            <a:ext cx="4224528" cy="1371600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28600" y="1426464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" y="1463040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unbuffered.go</a:t>
            </a:r>
            <a:endParaRPr lang="en-US" sz="900" b="1" dirty="0"/>
          </a:p>
        </p:txBody>
      </p:sp>
      <p:sp>
        <p:nvSpPr>
          <p:cNvPr id="12" name="Shape 10"/>
          <p:cNvSpPr/>
          <p:nvPr/>
        </p:nvSpPr>
        <p:spPr>
          <a:xfrm>
            <a:off x="3447288" y="1444752"/>
            <a:ext cx="914400" cy="237744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3" name="Text 11"/>
          <p:cNvSpPr/>
          <p:nvPr/>
        </p:nvSpPr>
        <p:spPr>
          <a:xfrm>
            <a:off x="3447288" y="144475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56616" y="1737360"/>
            <a:ext cx="39867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:= make(chan int)   // no buffer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 func() { ch &lt;- 42 }()  // blocks until receiver ready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&lt;-ch                  // blocks until sender sends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fmt.Println(x)             // 42</a:t>
            </a:r>
            <a:endParaRPr lang="en-US" sz="950" b="1" dirty="0"/>
          </a:p>
        </p:txBody>
      </p:sp>
      <p:sp>
        <p:nvSpPr>
          <p:cNvPr id="15" name="Shape 13"/>
          <p:cNvSpPr/>
          <p:nvPr/>
        </p:nvSpPr>
        <p:spPr>
          <a:xfrm>
            <a:off x="228600" y="2871216"/>
            <a:ext cx="4224528" cy="1572768"/>
          </a:xfrm>
          <a:prstGeom prst="rect">
            <a:avLst/>
          </a:prstGeom>
          <a:solidFill>
            <a:srgbClr val="FFFBF0"/>
          </a:solidFill>
          <a:ln w="1270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28600" y="2871216"/>
            <a:ext cx="64008" cy="1572768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7" name="Text 15"/>
          <p:cNvSpPr/>
          <p:nvPr/>
        </p:nvSpPr>
        <p:spPr>
          <a:xfrm>
            <a:off x="384048" y="292608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C6600"/>
                </a:solidFill>
              </a:rPr>
              <a:t>Rendezvous model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200400"/>
            <a:ext cx="1737360" cy="566928"/>
          </a:xfrm>
          <a:prstGeom prst="rect">
            <a:avLst/>
          </a:prstGeom>
          <a:solidFill>
            <a:srgbClr val="FEE8CC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21868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C6600"/>
                </a:solidFill>
              </a:rPr>
              <a:t>Sender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3456432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&lt;- 42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377440" y="3200400"/>
            <a:ext cx="1737360" cy="566928"/>
          </a:xfrm>
          <a:prstGeom prst="rect">
            <a:avLst/>
          </a:prstGeom>
          <a:solidFill>
            <a:srgbClr val="E8F4FF"/>
          </a:solidFill>
          <a:ln w="12700">
            <a:solidFill>
              <a:srgbClr val="1A5E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468880" y="321868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5EA8"/>
                </a:solidFill>
              </a:rPr>
              <a:t>Receiver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468880" y="3456432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&lt;-ch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212848" y="3483864"/>
            <a:ext cx="146304" cy="0"/>
          </a:xfrm>
          <a:prstGeom prst="line">
            <a:avLst/>
          </a:prstGeom>
          <a:noFill/>
          <a:ln w="12700">
            <a:solidFill>
              <a:srgbClr val="5A6B7A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600200" y="382219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A6B7A"/>
                </a:solidFill>
              </a:rPr>
              <a:t>must meet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90872" y="822960"/>
            <a:ext cx="64008" cy="3931920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Buffered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46320" y="111556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make(chan int, 3)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690872" y="1426464"/>
            <a:ext cx="4224528" cy="1371600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90872" y="1426464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1463040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buffered.go</a:t>
            </a:r>
            <a:endParaRPr lang="en-US" sz="900" b="1" dirty="0"/>
          </a:p>
        </p:txBody>
      </p:sp>
      <p:sp>
        <p:nvSpPr>
          <p:cNvPr id="32" name="Shape 30"/>
          <p:cNvSpPr/>
          <p:nvPr/>
        </p:nvSpPr>
        <p:spPr>
          <a:xfrm>
            <a:off x="7909560" y="1444752"/>
            <a:ext cx="914400" cy="237744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33" name="Text 31"/>
          <p:cNvSpPr/>
          <p:nvPr/>
        </p:nvSpPr>
        <p:spPr>
          <a:xfrm>
            <a:off x="7909560" y="144475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818888" y="1737360"/>
            <a:ext cx="39867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:= make(chan int, 3)  // buffer holds 3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&lt;- 1   // no block — space in buffer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&lt;- 2   // no block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&lt;- 3   // no block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&lt;- 4   // BLOCKS — buffer full</a:t>
            </a:r>
            <a:endParaRPr lang="en-US" sz="950" b="1" dirty="0"/>
          </a:p>
        </p:txBody>
      </p:sp>
      <p:sp>
        <p:nvSpPr>
          <p:cNvPr id="35" name="Shape 33"/>
          <p:cNvSpPr/>
          <p:nvPr/>
        </p:nvSpPr>
        <p:spPr>
          <a:xfrm>
            <a:off x="4690872" y="2871216"/>
            <a:ext cx="4224528" cy="1572768"/>
          </a:xfrm>
          <a:prstGeom prst="rect">
            <a:avLst/>
          </a:prstGeom>
          <a:solidFill>
            <a:srgbClr val="F0FAF4"/>
          </a:solidFill>
          <a:ln w="12700">
            <a:solidFill>
              <a:srgbClr val="1A6B3C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690872" y="2871216"/>
            <a:ext cx="64008" cy="1572768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0" y="292608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3C"/>
                </a:solidFill>
              </a:rPr>
              <a:t>Buffer diagram  (capacity 3)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937760" y="3218688"/>
            <a:ext cx="877824" cy="512064"/>
          </a:xfrm>
          <a:prstGeom prst="rect">
            <a:avLst/>
          </a:prstGeom>
          <a:solidFill>
            <a:srgbClr val="D4EDDA"/>
          </a:solidFill>
          <a:ln w="19050">
            <a:solidFill>
              <a:srgbClr val="1A6B3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7760" y="3218688"/>
            <a:ext cx="87782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6B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5961888" y="3218688"/>
            <a:ext cx="877824" cy="512064"/>
          </a:xfrm>
          <a:prstGeom prst="rect">
            <a:avLst/>
          </a:prstGeom>
          <a:solidFill>
            <a:srgbClr val="D4EDDA"/>
          </a:solidFill>
          <a:ln w="19050">
            <a:solidFill>
              <a:srgbClr val="1A6B3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961888" y="3218688"/>
            <a:ext cx="87782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6B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6986016" y="3218688"/>
            <a:ext cx="877824" cy="512064"/>
          </a:xfrm>
          <a:prstGeom prst="rect">
            <a:avLst/>
          </a:prstGeom>
          <a:solidFill>
            <a:srgbClr val="D4EDDA"/>
          </a:solidFill>
          <a:ln w="19050">
            <a:solidFill>
              <a:srgbClr val="1A6B3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986016" y="3218688"/>
            <a:ext cx="87782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6B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[3]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8010144" y="3218688"/>
            <a:ext cx="749808" cy="512064"/>
          </a:xfrm>
          <a:prstGeom prst="rect">
            <a:avLst/>
          </a:prstGeom>
          <a:solidFill>
            <a:srgbClr val="FFE8E8"/>
          </a:solidFill>
          <a:ln w="19050">
            <a:solidFill>
              <a:srgbClr val="A8201A"/>
            </a:solidFill>
            <a:prstDash val="dash"/>
          </a:ln>
        </p:spPr>
      </p:sp>
      <p:sp>
        <p:nvSpPr>
          <p:cNvPr id="45" name="Text 43"/>
          <p:cNvSpPr/>
          <p:nvPr/>
        </p:nvSpPr>
        <p:spPr>
          <a:xfrm>
            <a:off x="8010144" y="3218688"/>
            <a:ext cx="74980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A8201A"/>
                </a:solidFill>
              </a:rPr>
              <a:t>[4]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A8201A"/>
                </a:solidFill>
              </a:rPr>
              <a:t>✗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937760" y="3803904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201A"/>
                </a:solidFill>
              </a:rPr>
              <a:t>← full, sender blocks here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0" y="4809744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0" y="4809744"/>
            <a:ext cx="73152" cy="51206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49" name="Text 47"/>
          <p:cNvSpPr/>
          <p:nvPr/>
        </p:nvSpPr>
        <p:spPr>
          <a:xfrm>
            <a:off x="182880" y="4846320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Unbuffered = synchronization point (both goroutines must be ready simultaneously).  Buffered = queue (decouples sender and receiver up to the buffer size).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04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Channels and Ranging Over Them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close() signals no more values are coming. range automatically stops when a channel is closed.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4224528" cy="345643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closing.go</a:t>
            </a:r>
            <a:endParaRPr lang="en-US" sz="900" b="1" dirty="0"/>
          </a:p>
        </p:txBody>
      </p:sp>
      <p:sp>
        <p:nvSpPr>
          <p:cNvPr id="9" name="Shape 7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0" name="Text 8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271016"/>
            <a:ext cx="3986784" cy="28437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Producer closes when done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producer(ch chan&lt;- int)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i := 0; i &lt; 5; i++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ch &lt;- i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close(ch)   // signal: no more values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Consumer — manual close detection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x, ok := &lt;-ch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!ok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channel is closed and empty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fmt.Println("done")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Consumer — idiomatic: use range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v := range ch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fmt.Println(v)   // stops when ch is closed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</p:txBody>
      </p:sp>
      <p:sp>
        <p:nvSpPr>
          <p:cNvPr id="12" name="Shape 10"/>
          <p:cNvSpPr/>
          <p:nvPr/>
        </p:nvSpPr>
        <p:spPr>
          <a:xfrm>
            <a:off x="4690872" y="822960"/>
            <a:ext cx="4224528" cy="1719072"/>
          </a:xfrm>
          <a:prstGeom prst="rect">
            <a:avLst/>
          </a:prstGeom>
          <a:solidFill>
            <a:srgbClr val="F4F7FB"/>
          </a:solidFill>
          <a:ln w="19050">
            <a:solidFill>
              <a:srgbClr val="1A6B3C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822960"/>
            <a:ext cx="64008" cy="1719072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89611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6B3C"/>
                </a:solidFill>
              </a:rPr>
              <a:t>Safe to do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207008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close() by the SENDER only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46320" y="1609344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Receive from a closed channel (gets zero value + ok=false)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0" y="2011680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Range over a channel — exits cleanly on close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90872" y="2743200"/>
            <a:ext cx="4224528" cy="1719072"/>
          </a:xfrm>
          <a:prstGeom prst="rect">
            <a:avLst/>
          </a:prstGeom>
          <a:solidFill>
            <a:srgbClr val="F4F7FB"/>
          </a:solidFill>
          <a:ln w="19050">
            <a:solidFill>
              <a:srgbClr val="A8201A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90872" y="2743200"/>
            <a:ext cx="64008" cy="1719072"/>
          </a:xfrm>
          <a:prstGeom prst="rect">
            <a:avLst/>
          </a:prstGeom>
          <a:solidFill>
            <a:srgbClr val="A8201A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281635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201A"/>
                </a:solidFill>
              </a:rPr>
              <a:t>Will panic at runtime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3127248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Sending to a closed channel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46320" y="3529584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Closing an already-closed channel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3931920"/>
            <a:ext cx="38953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</a:rPr>
              <a:t>• Closing a nil channel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90872" y="4626864"/>
            <a:ext cx="4224528" cy="384048"/>
          </a:xfrm>
          <a:prstGeom prst="rect">
            <a:avLst/>
          </a:prstGeom>
          <a:solidFill>
            <a:srgbClr val="EAF7F8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90872" y="4626864"/>
            <a:ext cx="64008" cy="38404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4645152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</a:rPr>
              <a:t>Receiving from a closed channel returns the zero value (0, "", false, nil) with ok=false. It does NOT block and does NOT panic.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0" y="5074920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0" y="5074920"/>
            <a:ext cx="73152" cy="512064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29" name="Text 27"/>
          <p:cNvSpPr/>
          <p:nvPr/>
        </p:nvSpPr>
        <p:spPr>
          <a:xfrm>
            <a:off x="182880" y="5111496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sender should close a channel — the receiver never knows if more sends are coming. Closing is a signal, not required; only needed when receivers use range or check ok.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05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Directional Channels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You can restrict a channel parameter to send-only or receive-only. This makes intent explicit and is enforced by the compiler.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46888" y="817123"/>
            <a:ext cx="8686800" cy="2320295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868680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7498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directional.go</a:t>
            </a:r>
            <a:endParaRPr lang="en-US" sz="900" b="1" dirty="0"/>
          </a:p>
        </p:txBody>
      </p:sp>
      <p:sp>
        <p:nvSpPr>
          <p:cNvPr id="9" name="Shape 7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0" name="Text 8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133856"/>
            <a:ext cx="8449056" cy="1975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Bidirectional — can send AND receive (used when creating the channel)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 := make(chan int)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Send-only  chan&lt;-  (arrow points INTO the channel type)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producer(ch chan&lt;- int) {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ch &lt;- 42       // OK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x := &lt;-ch     // COMPILE ERROR: cannot receive from send-only channel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Receive-only  &lt;-chan  (arrow points OUT of the channel type)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consumer(ch &lt;-chan int) {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x := &lt;-ch     // OK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ch &lt;- 99      // COMPILE ERROR: cannot send to receive-only channel</a:t>
            </a:r>
            <a:endParaRPr lang="en-US" sz="1000" b="1" dirty="0"/>
          </a:p>
          <a:p>
            <a:pPr marL="0" indent="0">
              <a:buNone/>
            </a:pPr>
            <a:r>
              <a:rPr lang="en-US" sz="100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b="1" dirty="0"/>
          </a:p>
        </p:txBody>
      </p:sp>
      <p:sp>
        <p:nvSpPr>
          <p:cNvPr id="13" name="Text 11"/>
          <p:cNvSpPr/>
          <p:nvPr/>
        </p:nvSpPr>
        <p:spPr>
          <a:xfrm>
            <a:off x="301752" y="3143781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404872" y="283464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07992" y="2834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76872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28600" y="3194037"/>
            <a:ext cx="2011680" cy="606549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31720" y="3584448"/>
            <a:ext cx="2011680" cy="54227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434840" y="3584447"/>
            <a:ext cx="2377440" cy="574877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903720" y="3584448"/>
            <a:ext cx="1920240" cy="574876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331720" y="4145014"/>
            <a:ext cx="2011680" cy="372121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434840" y="4159326"/>
            <a:ext cx="2377440" cy="357810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903720" y="4145016"/>
            <a:ext cx="1920240" cy="372120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B7334E0-1882-4927-AB2D-CCD0DC7E347E}"/>
              </a:ext>
            </a:extLst>
          </p:cNvPr>
          <p:cNvGrpSpPr/>
          <p:nvPr/>
        </p:nvGrpSpPr>
        <p:grpSpPr>
          <a:xfrm>
            <a:off x="210312" y="3200400"/>
            <a:ext cx="8613648" cy="1316736"/>
            <a:chOff x="210312" y="2834640"/>
            <a:chExt cx="8613648" cy="1682496"/>
          </a:xfrm>
        </p:grpSpPr>
        <p:sp>
          <p:nvSpPr>
            <p:cNvPr id="12" name="Shape 10"/>
            <p:cNvSpPr/>
            <p:nvPr/>
          </p:nvSpPr>
          <p:spPr>
            <a:xfrm>
              <a:off x="228600" y="2834640"/>
              <a:ext cx="2011680" cy="274320"/>
            </a:xfrm>
            <a:prstGeom prst="rect">
              <a:avLst/>
            </a:prstGeom>
            <a:solidFill>
              <a:srgbClr val="1C2B3A"/>
            </a:solidFill>
            <a:ln/>
          </p:spPr>
        </p:sp>
        <p:sp>
          <p:nvSpPr>
            <p:cNvPr id="14" name="Shape 12"/>
            <p:cNvSpPr/>
            <p:nvPr/>
          </p:nvSpPr>
          <p:spPr>
            <a:xfrm>
              <a:off x="2331720" y="2834640"/>
              <a:ext cx="2011680" cy="274320"/>
            </a:xfrm>
            <a:prstGeom prst="rect">
              <a:avLst/>
            </a:prstGeom>
            <a:solidFill>
              <a:srgbClr val="1C2B3A"/>
            </a:solidFill>
            <a:ln/>
          </p:spPr>
        </p:sp>
        <p:sp>
          <p:nvSpPr>
            <p:cNvPr id="16" name="Shape 14"/>
            <p:cNvSpPr/>
            <p:nvPr/>
          </p:nvSpPr>
          <p:spPr>
            <a:xfrm>
              <a:off x="4434840" y="2834640"/>
              <a:ext cx="2377440" cy="274320"/>
            </a:xfrm>
            <a:prstGeom prst="rect">
              <a:avLst/>
            </a:prstGeom>
            <a:solidFill>
              <a:srgbClr val="1C2B3A"/>
            </a:solidFill>
            <a:ln/>
          </p:spPr>
        </p:sp>
        <p:sp>
          <p:nvSpPr>
            <p:cNvPr id="18" name="Shape 16"/>
            <p:cNvSpPr/>
            <p:nvPr/>
          </p:nvSpPr>
          <p:spPr>
            <a:xfrm>
              <a:off x="6903720" y="2834640"/>
              <a:ext cx="1920240" cy="274320"/>
            </a:xfrm>
            <a:prstGeom prst="rect">
              <a:avLst/>
            </a:prstGeom>
            <a:solidFill>
              <a:srgbClr val="1C2B3A"/>
            </a:solidFill>
            <a:ln/>
          </p:spPr>
        </p:sp>
        <p:sp>
          <p:nvSpPr>
            <p:cNvPr id="22" name="Text 20"/>
            <p:cNvSpPr/>
            <p:nvPr/>
          </p:nvSpPr>
          <p:spPr>
            <a:xfrm>
              <a:off x="356616" y="3108960"/>
              <a:ext cx="186537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007A82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chan int</a:t>
              </a:r>
              <a:endParaRPr lang="en-US" sz="1000" dirty="0"/>
            </a:p>
          </p:txBody>
        </p:sp>
        <p:sp>
          <p:nvSpPr>
            <p:cNvPr id="23" name="Shape 21"/>
            <p:cNvSpPr/>
            <p:nvPr/>
          </p:nvSpPr>
          <p:spPr>
            <a:xfrm>
              <a:off x="2331720" y="3108960"/>
              <a:ext cx="2011680" cy="457200"/>
            </a:xfrm>
            <a:prstGeom prst="rect">
              <a:avLst/>
            </a:prstGeom>
            <a:solidFill>
              <a:srgbClr val="F4F7FB"/>
            </a:solidFill>
            <a:ln w="6350">
              <a:solidFill>
                <a:srgbClr val="D0DCE8"/>
              </a:solidFill>
              <a:prstDash val="solid"/>
            </a:ln>
          </p:spPr>
        </p:sp>
        <p:sp>
          <p:nvSpPr>
            <p:cNvPr id="24" name="Text 22"/>
            <p:cNvSpPr/>
            <p:nvPr/>
          </p:nvSpPr>
          <p:spPr>
            <a:xfrm>
              <a:off x="2404872" y="3108960"/>
              <a:ext cx="186537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Bidirectional</a:t>
              </a:r>
              <a:endParaRPr lang="en-US" sz="950" dirty="0"/>
            </a:p>
          </p:txBody>
        </p:sp>
        <p:sp>
          <p:nvSpPr>
            <p:cNvPr id="25" name="Shape 23"/>
            <p:cNvSpPr/>
            <p:nvPr/>
          </p:nvSpPr>
          <p:spPr>
            <a:xfrm>
              <a:off x="4434840" y="3108960"/>
              <a:ext cx="2377440" cy="457200"/>
            </a:xfrm>
            <a:prstGeom prst="rect">
              <a:avLst/>
            </a:prstGeom>
            <a:solidFill>
              <a:srgbClr val="F4F7FB"/>
            </a:solidFill>
            <a:ln w="6350">
              <a:solidFill>
                <a:srgbClr val="D0DCE8"/>
              </a:solidFill>
              <a:prstDash val="solid"/>
            </a:ln>
          </p:spPr>
        </p:sp>
        <p:sp>
          <p:nvSpPr>
            <p:cNvPr id="26" name="Text 24"/>
            <p:cNvSpPr/>
            <p:nvPr/>
          </p:nvSpPr>
          <p:spPr>
            <a:xfrm>
              <a:off x="4507992" y="3108960"/>
              <a:ext cx="223113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Send and receive</a:t>
              </a:r>
              <a:endParaRPr lang="en-US" sz="950" dirty="0"/>
            </a:p>
          </p:txBody>
        </p:sp>
        <p:sp>
          <p:nvSpPr>
            <p:cNvPr id="27" name="Shape 25"/>
            <p:cNvSpPr/>
            <p:nvPr/>
          </p:nvSpPr>
          <p:spPr>
            <a:xfrm>
              <a:off x="6903720" y="3108960"/>
              <a:ext cx="1920240" cy="457200"/>
            </a:xfrm>
            <a:prstGeom prst="rect">
              <a:avLst/>
            </a:prstGeom>
            <a:solidFill>
              <a:srgbClr val="F4F7FB"/>
            </a:solidFill>
            <a:ln w="6350">
              <a:solidFill>
                <a:srgbClr val="D0DCE8"/>
              </a:solidFill>
              <a:prstDash val="solid"/>
            </a:ln>
          </p:spPr>
        </p:sp>
        <p:sp>
          <p:nvSpPr>
            <p:cNvPr id="28" name="Text 26"/>
            <p:cNvSpPr/>
            <p:nvPr/>
          </p:nvSpPr>
          <p:spPr>
            <a:xfrm>
              <a:off x="6976872" y="3108960"/>
              <a:ext cx="177393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Creating / passing around</a:t>
              </a:r>
              <a:endParaRPr lang="en-US" sz="950" dirty="0"/>
            </a:p>
          </p:txBody>
        </p:sp>
        <p:sp>
          <p:nvSpPr>
            <p:cNvPr id="29" name="Shape 27"/>
            <p:cNvSpPr/>
            <p:nvPr/>
          </p:nvSpPr>
          <p:spPr>
            <a:xfrm>
              <a:off x="210312" y="3610688"/>
              <a:ext cx="2011680" cy="430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D0DCE8"/>
              </a:solidFill>
              <a:prstDash val="solid"/>
            </a:ln>
          </p:spPr>
        </p:sp>
        <p:sp>
          <p:nvSpPr>
            <p:cNvPr id="31" name="Text 29"/>
            <p:cNvSpPr/>
            <p:nvPr/>
          </p:nvSpPr>
          <p:spPr>
            <a:xfrm>
              <a:off x="329184" y="3575304"/>
              <a:ext cx="186537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9C6600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chan&lt;- int</a:t>
              </a:r>
              <a:endParaRPr lang="en-US" sz="1000" dirty="0"/>
            </a:p>
          </p:txBody>
        </p:sp>
        <p:sp>
          <p:nvSpPr>
            <p:cNvPr id="33" name="Text 31"/>
            <p:cNvSpPr/>
            <p:nvPr/>
          </p:nvSpPr>
          <p:spPr>
            <a:xfrm>
              <a:off x="2404872" y="3584448"/>
              <a:ext cx="186537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Send-only</a:t>
              </a:r>
              <a:endParaRPr lang="en-US" sz="950" dirty="0"/>
            </a:p>
          </p:txBody>
        </p:sp>
        <p:sp>
          <p:nvSpPr>
            <p:cNvPr id="35" name="Text 33"/>
            <p:cNvSpPr/>
            <p:nvPr/>
          </p:nvSpPr>
          <p:spPr>
            <a:xfrm>
              <a:off x="4507992" y="3584448"/>
              <a:ext cx="2231136" cy="45720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Can only send — arrow into chan</a:t>
              </a:r>
              <a:endParaRPr lang="en-US" sz="950" dirty="0"/>
            </a:p>
          </p:txBody>
        </p:sp>
        <p:sp>
          <p:nvSpPr>
            <p:cNvPr id="37" name="Text 35"/>
            <p:cNvSpPr/>
            <p:nvPr/>
          </p:nvSpPr>
          <p:spPr>
            <a:xfrm>
              <a:off x="6976872" y="3584448"/>
              <a:ext cx="177393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Function that only sends</a:t>
              </a:r>
              <a:endParaRPr lang="en-US" sz="950" dirty="0"/>
            </a:p>
          </p:txBody>
        </p:sp>
        <p:sp>
          <p:nvSpPr>
            <p:cNvPr id="38" name="Shape 36"/>
            <p:cNvSpPr/>
            <p:nvPr/>
          </p:nvSpPr>
          <p:spPr>
            <a:xfrm>
              <a:off x="228600" y="4041648"/>
              <a:ext cx="2011680" cy="475488"/>
            </a:xfrm>
            <a:prstGeom prst="rect">
              <a:avLst/>
            </a:prstGeom>
            <a:solidFill>
              <a:srgbClr val="F4F7FB"/>
            </a:solidFill>
            <a:ln w="6350">
              <a:solidFill>
                <a:srgbClr val="D0DCE8"/>
              </a:solidFill>
              <a:prstDash val="solid"/>
            </a:ln>
          </p:spPr>
        </p:sp>
        <p:sp>
          <p:nvSpPr>
            <p:cNvPr id="40" name="Text 38"/>
            <p:cNvSpPr/>
            <p:nvPr/>
          </p:nvSpPr>
          <p:spPr>
            <a:xfrm>
              <a:off x="374904" y="4113993"/>
              <a:ext cx="1865376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1A6B3C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&lt;-chan int</a:t>
              </a:r>
              <a:endParaRPr lang="en-US" sz="1000" dirty="0"/>
            </a:p>
          </p:txBody>
        </p:sp>
        <p:sp>
          <p:nvSpPr>
            <p:cNvPr id="42" name="Text 40"/>
            <p:cNvSpPr/>
            <p:nvPr/>
          </p:nvSpPr>
          <p:spPr>
            <a:xfrm>
              <a:off x="2404872" y="4059936"/>
              <a:ext cx="186537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Receive-only</a:t>
              </a:r>
              <a:endParaRPr lang="en-US" sz="950" dirty="0"/>
            </a:p>
          </p:txBody>
        </p:sp>
        <p:sp>
          <p:nvSpPr>
            <p:cNvPr id="44" name="Text 42"/>
            <p:cNvSpPr/>
            <p:nvPr/>
          </p:nvSpPr>
          <p:spPr>
            <a:xfrm>
              <a:off x="4507992" y="4059936"/>
              <a:ext cx="223113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Can only receive — arrow out of chan</a:t>
              </a:r>
              <a:endParaRPr lang="en-US" sz="950" dirty="0"/>
            </a:p>
          </p:txBody>
        </p:sp>
        <p:sp>
          <p:nvSpPr>
            <p:cNvPr id="46" name="Text 44"/>
            <p:cNvSpPr/>
            <p:nvPr/>
          </p:nvSpPr>
          <p:spPr>
            <a:xfrm>
              <a:off x="6976872" y="4059936"/>
              <a:ext cx="177393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C2B3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Function that only receives</a:t>
              </a:r>
              <a:endParaRPr lang="en-US" sz="950" dirty="0"/>
            </a:p>
          </p:txBody>
        </p:sp>
      </p:grpSp>
      <p:sp>
        <p:nvSpPr>
          <p:cNvPr id="47" name="Shape 45"/>
          <p:cNvSpPr/>
          <p:nvPr/>
        </p:nvSpPr>
        <p:spPr>
          <a:xfrm>
            <a:off x="228600" y="4572000"/>
            <a:ext cx="8686800" cy="512064"/>
          </a:xfrm>
          <a:prstGeom prst="rect">
            <a:avLst/>
          </a:prstGeom>
          <a:solidFill>
            <a:srgbClr val="F4F7FB"/>
          </a:solidFill>
          <a:ln w="12700">
            <a:solidFill>
              <a:srgbClr val="6B3FA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228600" y="4572000"/>
            <a:ext cx="64008" cy="512064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49" name="Text 47"/>
          <p:cNvSpPr/>
          <p:nvPr/>
        </p:nvSpPr>
        <p:spPr>
          <a:xfrm>
            <a:off x="393192" y="4645152"/>
            <a:ext cx="84673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6B3FA0"/>
                </a:solidFill>
              </a:rPr>
              <a:t>Why bother?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393192" y="4901184"/>
            <a:ext cx="846734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Directional constraints are documentation enforced by the compiler. If a function signature says  chan&lt;- int , you immediately know it only sends — no need to read the body. Misuse is a compile error, not a runtime bug.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06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— Waiting on Multiple Channels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select is like a switch for channels. It blocks until one case is ready, then executes it.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5074920" cy="3785616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50749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886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select.go</a:t>
            </a:r>
            <a:endParaRPr lang="en-US" sz="900" b="1" dirty="0"/>
          </a:p>
        </p:txBody>
      </p:sp>
      <p:sp>
        <p:nvSpPr>
          <p:cNvPr id="9" name="Shape 7"/>
          <p:cNvSpPr/>
          <p:nvPr/>
        </p:nvSpPr>
        <p:spPr>
          <a:xfrm>
            <a:off x="429768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0" name="Text 8"/>
          <p:cNvSpPr/>
          <p:nvPr/>
        </p:nvSpPr>
        <p:spPr>
          <a:xfrm>
            <a:off x="429768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207007"/>
            <a:ext cx="4837176" cy="3344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Blocks until one case fires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case msg := &lt;-ch1: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r>
              <a:rPr lang="en-US" sz="950" b="1" dirty="0" err="1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</a:t>
            </a: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("ch1:", msg)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case msg := &lt;-ch2: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r>
              <a:rPr lang="en-US" sz="950" b="1" dirty="0" err="1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</a:t>
            </a: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("ch2:", msg)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case ch3 &lt;- "hello":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r>
              <a:rPr lang="en-US" sz="950" b="1" dirty="0" err="1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</a:t>
            </a: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("sent to ch3")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case &lt;-time.After(1 * time.Second):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fmt.Println("timed out")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Non-blocking with default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case msg := &lt;-ch: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r>
              <a:rPr lang="en-US" sz="950" b="1" dirty="0" err="1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</a:t>
            </a: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("got:", msg)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default: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</a:t>
            </a:r>
            <a:r>
              <a:rPr lang="en-US" sz="950" b="1" dirty="0" err="1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</a:t>
            </a: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("nothing ready")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</p:txBody>
      </p:sp>
      <p:sp>
        <p:nvSpPr>
          <p:cNvPr id="12" name="Shape 10"/>
          <p:cNvSpPr/>
          <p:nvPr/>
        </p:nvSpPr>
        <p:spPr>
          <a:xfrm>
            <a:off x="5468112" y="822960"/>
            <a:ext cx="3447288" cy="950976"/>
          </a:xfrm>
          <a:prstGeom prst="rect">
            <a:avLst/>
          </a:prstGeom>
          <a:solidFill>
            <a:srgbClr val="F4F7FB"/>
          </a:solidFill>
          <a:ln w="12700">
            <a:solidFill>
              <a:srgbClr val="007A82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68112" y="822960"/>
            <a:ext cx="64008" cy="950976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4" name="Text 12"/>
          <p:cNvSpPr/>
          <p:nvPr/>
        </p:nvSpPr>
        <p:spPr>
          <a:xfrm>
            <a:off x="5596128" y="896112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7A82"/>
                </a:solidFill>
              </a:rPr>
              <a:t>Multiple ready?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596128" y="1133856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If more than one case is ready at the same time, Go picks one at random — no priority. This is intentional: it prevents starvation.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468112" y="1865376"/>
            <a:ext cx="3447288" cy="950976"/>
          </a:xfrm>
          <a:prstGeom prst="rect">
            <a:avLst/>
          </a:prstGeom>
          <a:solidFill>
            <a:srgbClr val="F4F7FB"/>
          </a:solidFill>
          <a:ln w="1270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468112" y="1865376"/>
            <a:ext cx="64008" cy="950976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8" name="Text 16"/>
          <p:cNvSpPr/>
          <p:nvPr/>
        </p:nvSpPr>
        <p:spPr>
          <a:xfrm>
            <a:off x="5596128" y="1938528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9C6600"/>
                </a:solidFill>
              </a:rPr>
              <a:t>No cases ready?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596128" y="2176272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select blocks until at least one channel is ready. Adding a default case makes it non-blocking — falls through immediately if nothing is ready.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68112" y="2907792"/>
            <a:ext cx="3447288" cy="950976"/>
          </a:xfrm>
          <a:prstGeom prst="rect">
            <a:avLst/>
          </a:prstGeom>
          <a:solidFill>
            <a:srgbClr val="F4F7FB"/>
          </a:solidFill>
          <a:ln w="12700">
            <a:solidFill>
              <a:srgbClr val="1A6B3C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68112" y="2907792"/>
            <a:ext cx="64008" cy="950976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22" name="Text 20"/>
          <p:cNvSpPr/>
          <p:nvPr/>
        </p:nvSpPr>
        <p:spPr>
          <a:xfrm>
            <a:off x="5596128" y="2980944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6B3C"/>
                </a:solidFill>
              </a:rPr>
              <a:t>time.After trick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596128" y="3218688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time.After(d) returns a channel that receives after duration d. Used in select, it becomes a timeout — a very common pattern.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468112" y="3950208"/>
            <a:ext cx="3447288" cy="950976"/>
          </a:xfrm>
          <a:prstGeom prst="rect">
            <a:avLst/>
          </a:prstGeom>
          <a:solidFill>
            <a:srgbClr val="F4F7FB"/>
          </a:solidFill>
          <a:ln w="12700">
            <a:solidFill>
              <a:srgbClr val="6B3FA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468112" y="3950208"/>
            <a:ext cx="64008" cy="950976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26" name="Text 24"/>
          <p:cNvSpPr/>
          <p:nvPr/>
        </p:nvSpPr>
        <p:spPr>
          <a:xfrm>
            <a:off x="5596128" y="4023360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6B3FA0"/>
                </a:solidFill>
              </a:rPr>
              <a:t>Nil channels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596128" y="4261104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A nil channel in a select case is never ready and is permanently skipped. Useful for dynamically disabling cases without restructuring the select.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0" y="5029200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5029200"/>
            <a:ext cx="73152" cy="512064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30" name="Text 28"/>
          <p:cNvSpPr/>
          <p:nvPr/>
        </p:nvSpPr>
        <p:spPr>
          <a:xfrm>
            <a:off x="182880" y="5065776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is the multiplexer. Without it, you'd need complex logic to watch multiple channels. With it, you just list the cases and Go handles the coordination.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07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Model — Don't Share Memory, Communicate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Channels are Go's answer to the question: how do goroutines safely share data?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41248"/>
            <a:ext cx="8686800" cy="749808"/>
          </a:xfrm>
          <a:prstGeom prst="rect">
            <a:avLst/>
          </a:prstGeom>
          <a:solidFill>
            <a:srgbClr val="EAF7F8"/>
          </a:solidFill>
          <a:ln w="25400">
            <a:solidFill>
              <a:srgbClr val="007A82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41248"/>
            <a:ext cx="91440" cy="74980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877824"/>
            <a:ext cx="8321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007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"Don't communicate by sharing memory — share memory by communicating."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28600" y="1700784"/>
            <a:ext cx="4224528" cy="256032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0" name="Text 8"/>
          <p:cNvSpPr/>
          <p:nvPr/>
        </p:nvSpPr>
        <p:spPr>
          <a:xfrm>
            <a:off x="320040" y="1700784"/>
            <a:ext cx="4041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Traditional approach (threads + locks)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28600" y="1956816"/>
            <a:ext cx="4224528" cy="1828800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28600" y="1956816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3" name="Text 11"/>
          <p:cNvSpPr/>
          <p:nvPr/>
        </p:nvSpPr>
        <p:spPr>
          <a:xfrm>
            <a:off x="338328" y="1993392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56616" y="2157984"/>
            <a:ext cx="398678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Multiple goroutines share this var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counter int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mu sync.Mutex</a:t>
            </a:r>
            <a:endParaRPr lang="en-US" sz="950" b="1" dirty="0"/>
          </a:p>
          <a:p>
            <a:pPr marL="0" indent="0">
              <a:buNone/>
            </a:pP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Every goroutine must remember to lock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mu.Lock()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counter++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mu.Unlock()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Forget the lock → data race</a:t>
            </a:r>
            <a:endParaRPr lang="en-US" sz="950" b="1" dirty="0"/>
          </a:p>
        </p:txBody>
      </p:sp>
      <p:sp>
        <p:nvSpPr>
          <p:cNvPr id="15" name="Shape 13"/>
          <p:cNvSpPr/>
          <p:nvPr/>
        </p:nvSpPr>
        <p:spPr>
          <a:xfrm>
            <a:off x="228600" y="3840480"/>
            <a:ext cx="4224528" cy="658368"/>
          </a:xfrm>
          <a:prstGeom prst="rect">
            <a:avLst/>
          </a:prstGeom>
          <a:solidFill>
            <a:srgbClr val="F4F7FB"/>
          </a:solidFill>
          <a:ln w="12700">
            <a:solidFill>
              <a:srgbClr val="C94A0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28600" y="3840480"/>
            <a:ext cx="64008" cy="658368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7" name="Text 15"/>
          <p:cNvSpPr/>
          <p:nvPr/>
        </p:nvSpPr>
        <p:spPr>
          <a:xfrm>
            <a:off x="393192" y="38770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State is shared. Access must be manually protected. Easy to forget. Hard to reason about.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90872" y="1700784"/>
            <a:ext cx="4224528" cy="256032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9" name="Text 17"/>
          <p:cNvSpPr/>
          <p:nvPr/>
        </p:nvSpPr>
        <p:spPr>
          <a:xfrm>
            <a:off x="4782312" y="1700784"/>
            <a:ext cx="4041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Go preferred approach (channels)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90872" y="1956816"/>
            <a:ext cx="4224528" cy="1828800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90872" y="1956816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22" name="Text 20"/>
          <p:cNvSpPr/>
          <p:nvPr/>
        </p:nvSpPr>
        <p:spPr>
          <a:xfrm>
            <a:off x="4800600" y="1993392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18888" y="2267712"/>
            <a:ext cx="3986784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One goroutine OWNS the counter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Others send messages to it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counterActor(ch &lt;-chan int)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 := 0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delta := range ch {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n += delta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b="1" dirty="0"/>
          </a:p>
          <a:p>
            <a:pPr marL="0" indent="0">
              <a:buNone/>
            </a:pPr>
            <a:r>
              <a:rPr lang="en-US" sz="950" b="1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No lock needed — one owner</a:t>
            </a:r>
            <a:endParaRPr lang="en-US" sz="950" b="1" dirty="0"/>
          </a:p>
        </p:txBody>
      </p:sp>
      <p:sp>
        <p:nvSpPr>
          <p:cNvPr id="24" name="Shape 22"/>
          <p:cNvSpPr/>
          <p:nvPr/>
        </p:nvSpPr>
        <p:spPr>
          <a:xfrm>
            <a:off x="4690872" y="3840480"/>
            <a:ext cx="4224528" cy="658368"/>
          </a:xfrm>
          <a:prstGeom prst="rect">
            <a:avLst/>
          </a:prstGeom>
          <a:solidFill>
            <a:srgbClr val="F4F7FB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90872" y="3840480"/>
            <a:ext cx="64008" cy="65836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6" name="Text 24"/>
          <p:cNvSpPr/>
          <p:nvPr/>
        </p:nvSpPr>
        <p:spPr>
          <a:xfrm>
            <a:off x="4855464" y="38770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State is owned by one goroutine. Others communicate via channel. No shared access, no lock needed.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0" y="4572000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5A6B7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0" y="4572000"/>
            <a:ext cx="73152" cy="512064"/>
          </a:xfrm>
          <a:prstGeom prst="rect">
            <a:avLst/>
          </a:prstGeom>
          <a:solidFill>
            <a:srgbClr val="5A6B7A"/>
          </a:solidFill>
          <a:ln/>
        </p:spPr>
      </p:sp>
      <p:sp>
        <p:nvSpPr>
          <p:cNvPr id="29" name="Text 27"/>
          <p:cNvSpPr/>
          <p:nvPr/>
        </p:nvSpPr>
        <p:spPr>
          <a:xfrm>
            <a:off x="182880" y="4608576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preference, not a rule. A sync.Mutex is sometimes the cleaner choice for simple shared counters. Use whichever makes the ownership and flow of data clearest.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1401</Words>
  <Application>Microsoft Office PowerPoint</Application>
  <PresentationFormat>On-screen Show (16:9)</PresentationFormat>
  <Paragraphs>226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Channels</dc:title>
  <dc:subject>PptxGenJS Presentation</dc:subject>
  <dc:creator>PptxGenJS</dc:creator>
  <cp:lastModifiedBy>David Stotts</cp:lastModifiedBy>
  <cp:revision>5</cp:revision>
  <dcterms:created xsi:type="dcterms:W3CDTF">2026-03-12T17:47:37Z</dcterms:created>
  <dcterms:modified xsi:type="dcterms:W3CDTF">2026-03-12T18:05:16Z</dcterms:modified>
</cp:coreProperties>
</file>