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1" r:id="rId2"/>
  </p:sldMasterIdLst>
  <p:notesMasterIdLst>
    <p:notesMasterId r:id="rId11"/>
  </p:notesMasterIdLst>
  <p:sldIdLst>
    <p:sldId id="684" r:id="rId3"/>
    <p:sldId id="685" r:id="rId4"/>
    <p:sldId id="256" r:id="rId5"/>
    <p:sldId id="257" r:id="rId6"/>
    <p:sldId id="258" r:id="rId7"/>
    <p:sldId id="259" r:id="rId8"/>
    <p:sldId id="260" r:id="rId9"/>
    <p:sldId id="261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7" d="100"/>
          <a:sy n="117" d="100"/>
        </p:scale>
        <p:origin x="120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9555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085850"/>
            <a:ext cx="3563258" cy="85725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685800"/>
            <a:ext cx="3280974" cy="360045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8" y="2057400"/>
            <a:ext cx="3564223" cy="1562100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4629150"/>
            <a:ext cx="5811724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825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400050"/>
            <a:ext cx="8077200" cy="234315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2882900"/>
            <a:ext cx="7281332" cy="3429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671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00050"/>
            <a:ext cx="8077200" cy="2171700"/>
          </a:xfrm>
        </p:spPr>
        <p:txBody>
          <a:bodyPr anchor="ctr">
            <a:normAutofit/>
          </a:bodyPr>
          <a:lstStyle>
            <a:lvl1pPr algn="l">
              <a:defRPr sz="21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086100"/>
            <a:ext cx="6383552" cy="142875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30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400050"/>
            <a:ext cx="6859787" cy="2171700"/>
          </a:xfrm>
        </p:spPr>
        <p:txBody>
          <a:bodyPr anchor="ctr">
            <a:normAutofit/>
          </a:bodyPr>
          <a:lstStyle>
            <a:lvl1pPr algn="l">
              <a:defRPr sz="21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1" y="2571750"/>
            <a:ext cx="6402467" cy="36195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1" y="3225802"/>
            <a:ext cx="6382361" cy="1289048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1" y="532968"/>
            <a:ext cx="457319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1" y="2076451"/>
            <a:ext cx="457319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8350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2571750"/>
            <a:ext cx="6382361" cy="1273050"/>
          </a:xfrm>
        </p:spPr>
        <p:txBody>
          <a:bodyPr anchor="b">
            <a:normAutofit/>
          </a:bodyPr>
          <a:lstStyle>
            <a:lvl1pPr algn="l">
              <a:defRPr sz="21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849735"/>
            <a:ext cx="6383552" cy="6651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76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400050"/>
            <a:ext cx="6859786" cy="2171700"/>
          </a:xfrm>
        </p:spPr>
        <p:txBody>
          <a:bodyPr anchor="ctr">
            <a:normAutofit/>
          </a:bodyPr>
          <a:lstStyle>
            <a:lvl1pPr algn="l">
              <a:defRPr sz="21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1" y="2914650"/>
            <a:ext cx="6382361" cy="787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714750"/>
            <a:ext cx="6382360" cy="8001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1" y="532968"/>
            <a:ext cx="457319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1" y="2076451"/>
            <a:ext cx="457319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5077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00050"/>
            <a:ext cx="7525658" cy="21717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1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1" y="2946401"/>
            <a:ext cx="6382361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575051"/>
            <a:ext cx="6382360" cy="939799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885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>
            <a:normAutofit/>
          </a:bodyPr>
          <a:lstStyle>
            <a:lvl1pPr algn="l"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1" y="400051"/>
            <a:ext cx="6554867" cy="282575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663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400050"/>
            <a:ext cx="2044194" cy="3314700"/>
          </a:xfrm>
        </p:spPr>
        <p:txBody>
          <a:bodyPr vert="eaVert">
            <a:normAutofit/>
          </a:bodyPr>
          <a:lstStyle>
            <a:lvl1pPr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00050"/>
            <a:ext cx="5850012" cy="41148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0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4" y="877448"/>
            <a:ext cx="4814835" cy="374535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00050"/>
            <a:ext cx="6154713" cy="2343151"/>
          </a:xfrm>
        </p:spPr>
        <p:txBody>
          <a:bodyPr anchor="b">
            <a:normAutofit/>
          </a:bodyPr>
          <a:lstStyle>
            <a:lvl1pPr algn="l">
              <a:defRPr sz="33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82901"/>
            <a:ext cx="4954250" cy="14351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07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1" y="400050"/>
            <a:ext cx="6554867" cy="2825753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48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85900"/>
            <a:ext cx="6402468" cy="1739900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1" y="3365500"/>
            <a:ext cx="6402467" cy="11493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977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1" y="400050"/>
            <a:ext cx="3949967" cy="282575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400050"/>
            <a:ext cx="3948238" cy="2819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582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400050"/>
            <a:ext cx="3716866" cy="457200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857251"/>
            <a:ext cx="3945467" cy="23685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7" y="425053"/>
            <a:ext cx="3764051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3" y="857250"/>
            <a:ext cx="3956705" cy="23622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63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595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49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400050"/>
            <a:ext cx="3200400" cy="1143000"/>
          </a:xfrm>
        </p:spPr>
        <p:txBody>
          <a:bodyPr anchor="b">
            <a:normAutofit/>
          </a:bodyPr>
          <a:lstStyle>
            <a:lvl1pPr algn="l">
              <a:defRPr sz="1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00050"/>
            <a:ext cx="4438755" cy="41148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1657352"/>
            <a:ext cx="3200400" cy="156845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40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2921001"/>
            <a:ext cx="2470456" cy="1993900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1" y="400051"/>
            <a:ext cx="6554867" cy="28257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6" y="4629153"/>
            <a:ext cx="1200463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C30AAD-270B-45A5-9812-B3FF80DA1D53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4629150"/>
            <a:ext cx="5811724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7" y="4183859"/>
            <a:ext cx="856907" cy="5024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1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1AC0F1D-8C17-445D-B92E-6E4FAA8C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2178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  <p:sldLayoutId id="2147483668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4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257300" y="171450"/>
            <a:ext cx="6629400" cy="17145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  <a:alpha val="82000"/>
                </a:schemeClr>
              </a:gs>
              <a:gs pos="49000">
                <a:schemeClr val="accent4">
                  <a:lumMod val="20000"/>
                  <a:lumOff val="80000"/>
                  <a:alpha val="53000"/>
                </a:schemeClr>
              </a:gs>
              <a:gs pos="86000">
                <a:schemeClr val="accent4">
                  <a:lumMod val="20000"/>
                  <a:lumOff val="80000"/>
                  <a:alpha val="42000"/>
                </a:schemeClr>
              </a:gs>
              <a:gs pos="100000">
                <a:schemeClr val="accent4">
                  <a:lumMod val="20000"/>
                  <a:lumOff val="80000"/>
                  <a:alpha val="16000"/>
                </a:schemeClr>
              </a:gs>
            </a:gsLst>
            <a:lin ang="5400000" scaled="1"/>
            <a:tileRect/>
          </a:gradFill>
          <a:ln>
            <a:solidFill>
              <a:srgbClr val="FBEDDD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n-US" sz="1350">
              <a:solidFill>
                <a:prstClr val="white"/>
              </a:solidFill>
              <a:latin typeface="Century Gothic" panose="020B0502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228600"/>
            <a:ext cx="5715000" cy="1543050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en-US" sz="3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 Beyond Objects</a:t>
            </a:r>
            <a:br>
              <a:rPr lang="en-US" b="1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Programming in the 21</a:t>
            </a:r>
            <a:r>
              <a:rPr lang="en-US" sz="1800" b="1" baseline="30000" dirty="0">
                <a:solidFill>
                  <a:schemeClr val="accent3">
                    <a:lumMod val="75000"/>
                  </a:schemeClr>
                </a:solidFill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th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  <a:latin typeface="MV Boli" panose="02000500030200090000" pitchFamily="2" charset="0"/>
                <a:ea typeface="Verdana" pitchFamily="34" charset="0"/>
                <a:cs typeface="MV Boli" panose="02000500030200090000" pitchFamily="2" charset="0"/>
              </a:rPr>
              <a:t> century</a:t>
            </a:r>
            <a:br>
              <a:rPr lang="en-US" b="1" dirty="0">
                <a:solidFill>
                  <a:schemeClr val="accent3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en-US" sz="1800" b="1" dirty="0">
                <a:solidFill>
                  <a:schemeClr val="accent3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1200" b="1" i="1" dirty="0">
                <a:solidFill>
                  <a:schemeClr val="accent4">
                    <a:lumMod val="50000"/>
                  </a:schemeClr>
                </a:solidFill>
                <a:latin typeface="Lucida Sans" panose="020B0602030504020204" pitchFamily="34" charset="0"/>
                <a:ea typeface="Verdana" pitchFamily="34" charset="0"/>
                <a:cs typeface="Verdana" pitchFamily="34" charset="0"/>
              </a:rPr>
              <a:t>COMP 590-059 </a:t>
            </a:r>
            <a:br>
              <a:rPr lang="en-US" sz="1200" b="1" i="1" dirty="0">
                <a:solidFill>
                  <a:schemeClr val="accent4">
                    <a:lumMod val="50000"/>
                  </a:schemeClr>
                </a:solidFill>
                <a:latin typeface="Lucida Sans" panose="020B0602030504020204" pitchFamily="34" charset="0"/>
                <a:ea typeface="Verdana" pitchFamily="34" charset="0"/>
                <a:cs typeface="Verdana" pitchFamily="34" charset="0"/>
              </a:rPr>
            </a:br>
            <a:r>
              <a:rPr lang="en-US" sz="1200" b="1" i="1" dirty="0">
                <a:solidFill>
                  <a:schemeClr val="accent4">
                    <a:lumMod val="50000"/>
                  </a:schemeClr>
                </a:solidFill>
                <a:latin typeface="Lucida Sans" panose="020B0602030504020204" pitchFamily="34" charset="0"/>
                <a:ea typeface="Verdana" pitchFamily="34" charset="0"/>
                <a:cs typeface="Verdana" pitchFamily="34" charset="0"/>
              </a:rPr>
              <a:t>Spring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86350" y="3943350"/>
            <a:ext cx="2571750" cy="857250"/>
          </a:xfrm>
        </p:spPr>
        <p:txBody>
          <a:bodyPr>
            <a:normAutofit fontScale="32500" lnSpcReduction="20000"/>
          </a:bodyPr>
          <a:lstStyle/>
          <a:p>
            <a:pPr algn="r">
              <a:lnSpc>
                <a:spcPts val="75"/>
              </a:lnSpc>
              <a:spcBef>
                <a:spcPts val="0"/>
              </a:spcBef>
            </a:pPr>
            <a:r>
              <a:rPr lang="en-US" sz="1800" i="1" dirty="0">
                <a:solidFill>
                  <a:schemeClr val="accent2">
                    <a:lumMod val="50000"/>
                  </a:schemeClr>
                </a:solidFill>
              </a:rPr>
              <a:t>  </a:t>
            </a:r>
          </a:p>
          <a:p>
            <a:pPr algn="r"/>
            <a:r>
              <a:rPr lang="en-US" sz="3675" b="1" i="1" dirty="0">
                <a:solidFill>
                  <a:srgbClr val="FEF5E8"/>
                </a:solidFill>
                <a:latin typeface="Bahnschrift SemiLight" panose="020B0502040204020203" pitchFamily="34" charset="0"/>
              </a:rPr>
              <a:t>David Stotts</a:t>
            </a:r>
          </a:p>
          <a:p>
            <a:pPr algn="r"/>
            <a:r>
              <a:rPr lang="en-US" sz="3675" b="1" i="1" dirty="0">
                <a:solidFill>
                  <a:srgbClr val="FEF5E8"/>
                </a:solidFill>
                <a:latin typeface="Bahnschrift SemiLight" panose="020B0502040204020203" pitchFamily="34" charset="0"/>
              </a:rPr>
              <a:t>Computer Science </a:t>
            </a:r>
            <a:r>
              <a:rPr lang="en-US" sz="3675" b="1" i="1" dirty="0" err="1">
                <a:solidFill>
                  <a:srgbClr val="FEF5E8"/>
                </a:solidFill>
                <a:latin typeface="Bahnschrift SemiLight" panose="020B0502040204020203" pitchFamily="34" charset="0"/>
              </a:rPr>
              <a:t>Dept</a:t>
            </a:r>
            <a:endParaRPr lang="en-US" sz="3675" b="1" i="1" dirty="0">
              <a:solidFill>
                <a:srgbClr val="FEF5E8"/>
              </a:solidFill>
              <a:latin typeface="Bahnschrift SemiLight" panose="020B0502040204020203" pitchFamily="34" charset="0"/>
            </a:endParaRPr>
          </a:p>
          <a:p>
            <a:pPr algn="r"/>
            <a:r>
              <a:rPr lang="en-US" sz="3675" b="1" i="1" dirty="0">
                <a:solidFill>
                  <a:srgbClr val="FEF5E8"/>
                </a:solidFill>
                <a:latin typeface="Bahnschrift SemiLight" panose="020B0502040204020203" pitchFamily="34" charset="0"/>
              </a:rPr>
              <a:t>UNC Chapel Hill</a:t>
            </a:r>
            <a:endParaRPr lang="en-US" sz="1875" b="1" i="1" dirty="0">
              <a:solidFill>
                <a:srgbClr val="FEF5E8"/>
              </a:solidFill>
              <a:latin typeface="Bahnschrift Semi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42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3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8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257300" y="228600"/>
            <a:ext cx="6629400" cy="17145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  <a:alpha val="82000"/>
                </a:schemeClr>
              </a:gs>
              <a:gs pos="49000">
                <a:schemeClr val="accent4">
                  <a:lumMod val="20000"/>
                  <a:lumOff val="80000"/>
                  <a:alpha val="53000"/>
                </a:schemeClr>
              </a:gs>
              <a:gs pos="86000">
                <a:schemeClr val="accent4">
                  <a:lumMod val="20000"/>
                  <a:lumOff val="80000"/>
                  <a:alpha val="42000"/>
                </a:schemeClr>
              </a:gs>
              <a:gs pos="100000">
                <a:schemeClr val="accent4">
                  <a:lumMod val="20000"/>
                  <a:lumOff val="80000"/>
                  <a:alpha val="16000"/>
                </a:schemeClr>
              </a:gs>
            </a:gsLst>
            <a:lin ang="5400000" scaled="1"/>
            <a:tileRect/>
          </a:gradFill>
          <a:ln>
            <a:solidFill>
              <a:srgbClr val="FBEDDD">
                <a:alpha val="2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n-US" sz="1350">
              <a:solidFill>
                <a:prstClr val="white"/>
              </a:solidFill>
              <a:latin typeface="Century Gothic" panose="020B0502020202020204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EEFF106-D063-4ECC-9EFE-192E781BAD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0393" y="514349"/>
            <a:ext cx="6164036" cy="1094015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3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Go Struct vs. class</a:t>
            </a:r>
            <a:br>
              <a:rPr lang="en-US" sz="36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1200" b="1" i="1" dirty="0">
              <a:solidFill>
                <a:schemeClr val="accent3">
                  <a:lumMod val="75000"/>
                </a:schemeClr>
              </a:solidFill>
              <a:latin typeface="Lucida Sans" panose="020B0602030504020204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57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chemeClr val="bg1">
                    <a:lumMod val="65000"/>
                  </a:schemeClr>
                </a:solidFill>
              </a:rPr>
              <a:t>01</a:t>
            </a:r>
            <a:endParaRPr lang="en-US" sz="3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struct  ≈  Java class</a:t>
            </a:r>
            <a:endParaRPr lang="en-US" sz="2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The struct is the closest Go equivalent — but Go deliberately splits what Java bundles into one declaration.</a:t>
            </a:r>
            <a:endParaRPr lang="en-US" sz="11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228600" y="822960"/>
            <a:ext cx="4224528" cy="385876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822960"/>
            <a:ext cx="4224528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8" name="Text 6"/>
          <p:cNvSpPr/>
          <p:nvPr/>
        </p:nvSpPr>
        <p:spPr>
          <a:xfrm>
            <a:off x="338328" y="859536"/>
            <a:ext cx="30358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Rectangle.java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447288" y="841248"/>
            <a:ext cx="914400" cy="237744"/>
          </a:xfrm>
          <a:prstGeom prst="rect">
            <a:avLst/>
          </a:prstGeom>
          <a:solidFill>
            <a:srgbClr val="C94A00"/>
          </a:solidFill>
          <a:ln/>
        </p:spPr>
      </p:sp>
      <p:sp>
        <p:nvSpPr>
          <p:cNvPr id="10" name="Text 8"/>
          <p:cNvSpPr/>
          <p:nvPr/>
        </p:nvSpPr>
        <p:spPr>
          <a:xfrm>
            <a:off x="3447288" y="841248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Java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56616" y="1133856"/>
            <a:ext cx="3986784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class Rectangle {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fields (private by convention)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private double width;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private double height;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constructor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public Rectangle(double w, double h) {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this.width  = w;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this.height = h;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method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public double area() {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return width * height;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public double perimeter() {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return 2 * (width + height);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690872" y="822960"/>
            <a:ext cx="4224528" cy="385876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90872" y="822960"/>
            <a:ext cx="4224528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14" name="Text 12"/>
          <p:cNvSpPr/>
          <p:nvPr/>
        </p:nvSpPr>
        <p:spPr>
          <a:xfrm>
            <a:off x="4800600" y="859536"/>
            <a:ext cx="30358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rectangle.go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7909560" y="841248"/>
            <a:ext cx="914400" cy="237744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16" name="Text 14"/>
          <p:cNvSpPr/>
          <p:nvPr/>
        </p:nvSpPr>
        <p:spPr>
          <a:xfrm>
            <a:off x="7909560" y="841248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818888" y="1133856"/>
            <a:ext cx="3986784" cy="3474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data only — no methods inside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 Rectangle struct {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width  float64   // lowercase = unexported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height float64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"constructor" — just a function by convention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NewRectangle(w, h float64) Rectangle {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Rectangle{width: w, height: h}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methods live outside the struct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(r Rectangle) Area() float64 {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r.width * r.height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(r Rectangle) Perimeter() float64 {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2 * (r.width + r.height)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462272" y="841248"/>
            <a:ext cx="219456" cy="3840480"/>
          </a:xfrm>
          <a:prstGeom prst="rect">
            <a:avLst/>
          </a:prstGeom>
          <a:solidFill>
            <a:srgbClr val="E8EFF5"/>
          </a:solidFill>
          <a:ln w="12700">
            <a:solidFill>
              <a:srgbClr val="D0DC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25696" y="2596896"/>
            <a:ext cx="29260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0" y="4736592"/>
            <a:ext cx="914400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007A82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4736592"/>
            <a:ext cx="73152" cy="512064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22" name="Text 20"/>
          <p:cNvSpPr/>
          <p:nvPr/>
        </p:nvSpPr>
        <p:spPr>
          <a:xfrm>
            <a:off x="182880" y="4773168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 bundles data + behavior + visibility + constructor into one class block.  Go separates them — struct holds data, methods are defined outside, visibility is just capitalization.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chemeClr val="bg1">
                    <a:lumMod val="65000"/>
                  </a:schemeClr>
                </a:solidFill>
              </a:rPr>
              <a:t>02</a:t>
            </a:r>
            <a:endParaRPr lang="en-US" sz="3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Java Puts in a Class — How Go Splits It Up</a:t>
            </a:r>
            <a:endParaRPr lang="en-US" sz="2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Go intentionally separates concerns that Java bundles together. Each has its own construct.</a:t>
            </a:r>
            <a:endParaRPr lang="en-US" sz="11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228600" y="822960"/>
            <a:ext cx="1170432" cy="2926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7" name="Text 5"/>
          <p:cNvSpPr/>
          <p:nvPr/>
        </p:nvSpPr>
        <p:spPr>
          <a:xfrm>
            <a:off x="301752" y="822960"/>
            <a:ext cx="10789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Concern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1481328" y="822960"/>
            <a:ext cx="2377440" cy="2926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9" name="Text 7"/>
          <p:cNvSpPr/>
          <p:nvPr/>
        </p:nvSpPr>
        <p:spPr>
          <a:xfrm>
            <a:off x="1554480" y="82296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950208" y="822960"/>
            <a:ext cx="2926080" cy="2926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11" name="Text 9"/>
          <p:cNvSpPr/>
          <p:nvPr/>
        </p:nvSpPr>
        <p:spPr>
          <a:xfrm>
            <a:off x="4023360" y="822960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967728" y="822960"/>
            <a:ext cx="1920240" cy="2926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13" name="Text 11"/>
          <p:cNvSpPr/>
          <p:nvPr/>
        </p:nvSpPr>
        <p:spPr>
          <a:xfrm>
            <a:off x="7040880" y="82296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28600" y="1115568"/>
            <a:ext cx="1170432" cy="74980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28600" y="1115568"/>
            <a:ext cx="54864" cy="749808"/>
          </a:xfrm>
          <a:prstGeom prst="rect">
            <a:avLst/>
          </a:prstGeom>
          <a:solidFill>
            <a:srgbClr val="1A5EA8"/>
          </a:solidFill>
          <a:ln/>
        </p:spPr>
      </p:sp>
      <p:sp>
        <p:nvSpPr>
          <p:cNvPr id="16" name="Text 14"/>
          <p:cNvSpPr/>
          <p:nvPr/>
        </p:nvSpPr>
        <p:spPr>
          <a:xfrm>
            <a:off x="338328" y="1115568"/>
            <a:ext cx="102412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5E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/ Fields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1481328" y="1115568"/>
            <a:ext cx="2377440" cy="74980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554480" y="1170432"/>
            <a:ext cx="226771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private double width;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private double height;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950208" y="1115568"/>
            <a:ext cx="2926080" cy="74980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023360" y="1170432"/>
            <a:ext cx="28163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 Rectangle struct {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width  float64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height float64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6967728" y="1115568"/>
            <a:ext cx="1920240" cy="74980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059168" y="1115568"/>
            <a:ext cx="179222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5E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 holds the data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228600" y="1865376"/>
            <a:ext cx="1170432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28600" y="1865376"/>
            <a:ext cx="54864" cy="749808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25" name="Text 23"/>
          <p:cNvSpPr/>
          <p:nvPr/>
        </p:nvSpPr>
        <p:spPr>
          <a:xfrm>
            <a:off x="338328" y="1865376"/>
            <a:ext cx="102412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7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 / Methods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1481328" y="1865376"/>
            <a:ext cx="23774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554480" y="1920240"/>
            <a:ext cx="226771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double area() {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width * height;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3950208" y="1865376"/>
            <a:ext cx="292608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023360" y="1920240"/>
            <a:ext cx="28163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(r Rectangle) Area() float64 {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r.width * r.height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6967728" y="1865376"/>
            <a:ext cx="1920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059168" y="1865376"/>
            <a:ext cx="179222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007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defined outside struct, anywhere in package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228600" y="2615184"/>
            <a:ext cx="1170432" cy="74980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28600" y="2615184"/>
            <a:ext cx="54864" cy="749808"/>
          </a:xfrm>
          <a:prstGeom prst="rect">
            <a:avLst/>
          </a:prstGeom>
          <a:solidFill>
            <a:srgbClr val="1A6B3C"/>
          </a:solidFill>
          <a:ln/>
        </p:spPr>
      </p:sp>
      <p:sp>
        <p:nvSpPr>
          <p:cNvPr id="34" name="Text 32"/>
          <p:cNvSpPr/>
          <p:nvPr/>
        </p:nvSpPr>
        <p:spPr>
          <a:xfrm>
            <a:off x="338328" y="2615184"/>
            <a:ext cx="102412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Constructor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1481328" y="2615184"/>
            <a:ext cx="2377440" cy="74980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554480" y="2670048"/>
            <a:ext cx="226771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Rectangle(double w, double h) {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this.width = w;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3950208" y="2615184"/>
            <a:ext cx="2926080" cy="74980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023360" y="2670048"/>
            <a:ext cx="28163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NewRectangle(w, h float64) Rectangle {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Rectangle{width:w, height:h}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6967728" y="2615184"/>
            <a:ext cx="1920240" cy="74980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059168" y="2615184"/>
            <a:ext cx="179222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6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 a plain function — no special syntax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228600" y="3364992"/>
            <a:ext cx="1170432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228600" y="3364992"/>
            <a:ext cx="54864" cy="749808"/>
          </a:xfrm>
          <a:prstGeom prst="rect">
            <a:avLst/>
          </a:prstGeom>
          <a:solidFill>
            <a:srgbClr val="6B3FA0"/>
          </a:solidFill>
          <a:ln/>
        </p:spPr>
      </p:sp>
      <p:sp>
        <p:nvSpPr>
          <p:cNvPr id="43" name="Text 41"/>
          <p:cNvSpPr/>
          <p:nvPr/>
        </p:nvSpPr>
        <p:spPr>
          <a:xfrm>
            <a:off x="338328" y="3364992"/>
            <a:ext cx="102412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6B3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Interfaces / Contracts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1481328" y="3364992"/>
            <a:ext cx="23774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1554480" y="3419856"/>
            <a:ext cx="226771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class Rect implements Shape {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must declare intent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800" dirty="0"/>
          </a:p>
        </p:txBody>
      </p:sp>
      <p:sp>
        <p:nvSpPr>
          <p:cNvPr id="46" name="Shape 44"/>
          <p:cNvSpPr/>
          <p:nvPr/>
        </p:nvSpPr>
        <p:spPr>
          <a:xfrm>
            <a:off x="3950208" y="3364992"/>
            <a:ext cx="292608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023360" y="3419856"/>
            <a:ext cx="28163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nothing! if Area() exists, Rectangle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automatically satisfies Shape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6967728" y="3364992"/>
            <a:ext cx="1920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059168" y="3364992"/>
            <a:ext cx="179222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3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implicit — duck typing at the type level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228600" y="4114800"/>
            <a:ext cx="1170432" cy="74980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228600" y="4114800"/>
            <a:ext cx="54864" cy="749808"/>
          </a:xfrm>
          <a:prstGeom prst="rect">
            <a:avLst/>
          </a:prstGeom>
          <a:solidFill>
            <a:srgbClr val="9C6600"/>
          </a:solidFill>
          <a:ln/>
        </p:spPr>
      </p:sp>
      <p:sp>
        <p:nvSpPr>
          <p:cNvPr id="52" name="Text 50"/>
          <p:cNvSpPr/>
          <p:nvPr/>
        </p:nvSpPr>
        <p:spPr>
          <a:xfrm>
            <a:off x="338328" y="4114800"/>
            <a:ext cx="102412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9C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Control</a:t>
            </a:r>
            <a:endParaRPr lang="en-US" sz="950" dirty="0"/>
          </a:p>
        </p:txBody>
      </p:sp>
      <p:sp>
        <p:nvSpPr>
          <p:cNvPr id="53" name="Shape 51"/>
          <p:cNvSpPr/>
          <p:nvPr/>
        </p:nvSpPr>
        <p:spPr>
          <a:xfrm>
            <a:off x="1481328" y="4114800"/>
            <a:ext cx="2377440" cy="74980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1554480" y="4169664"/>
            <a:ext cx="226771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private double width;   // field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 double Area()  { }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3950208" y="4114800"/>
            <a:ext cx="2926080" cy="74980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4023360" y="4169664"/>
            <a:ext cx="28163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width  float64   // unexported (lowercase)</a:t>
            </a:r>
            <a:endParaRPr lang="en-US" sz="800" dirty="0"/>
          </a:p>
          <a:p>
            <a:pPr marL="0" indent="0">
              <a:buNone/>
            </a:pPr>
            <a:r>
              <a:rPr lang="en-US" sz="8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Area() float64   // exported   (Uppercase)</a:t>
            </a:r>
            <a:endParaRPr lang="en-US" sz="800" dirty="0"/>
          </a:p>
        </p:txBody>
      </p:sp>
      <p:sp>
        <p:nvSpPr>
          <p:cNvPr id="57" name="Shape 55"/>
          <p:cNvSpPr/>
          <p:nvPr/>
        </p:nvSpPr>
        <p:spPr>
          <a:xfrm>
            <a:off x="6967728" y="4114800"/>
            <a:ext cx="1920240" cy="749808"/>
          </a:xfrm>
          <a:prstGeom prst="rect">
            <a:avLst/>
          </a:prstGeom>
          <a:solidFill>
            <a:srgbClr val="F4F7FB"/>
          </a:solidFill>
          <a:ln w="6350">
            <a:solidFill>
              <a:srgbClr val="D0DCE8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7059168" y="4114800"/>
            <a:ext cx="179222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C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capitalization only — no keywords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0" y="4773168"/>
            <a:ext cx="914400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0" y="4773168"/>
            <a:ext cx="73152" cy="512064"/>
          </a:xfrm>
          <a:prstGeom prst="rect">
            <a:avLst/>
          </a:prstGeom>
          <a:solidFill>
            <a:srgbClr val="6B3FA0"/>
          </a:solidFill>
          <a:ln/>
        </p:spPr>
      </p:sp>
      <p:sp>
        <p:nvSpPr>
          <p:cNvPr id="61" name="Text 59"/>
          <p:cNvSpPr/>
          <p:nvPr/>
        </p:nvSpPr>
        <p:spPr>
          <a:xfrm>
            <a:off x="182880" y="4809744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Go's separation is intentional: a struct never declares what interfaces it implements. If the methods match, it satisfies the interface automatically — anywhere, by anyone.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chemeClr val="bg1">
                    <a:lumMod val="65000"/>
                  </a:schemeClr>
                </a:solidFill>
              </a:rPr>
              <a:t>03</a:t>
            </a:r>
            <a:endParaRPr lang="en-US" sz="3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Key Philosophical Difference — Implicit Interfaces</a:t>
            </a:r>
            <a:endParaRPr lang="en-US" sz="2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Java requires you to declare intent. Go infers it. This changes how you design abstractions.</a:t>
            </a:r>
            <a:endParaRPr lang="en-US" sz="11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228600" y="822960"/>
            <a:ext cx="73152" cy="3858768"/>
          </a:xfrm>
          <a:prstGeom prst="rect">
            <a:avLst/>
          </a:prstGeom>
          <a:solidFill>
            <a:srgbClr val="C94A00"/>
          </a:solidFill>
          <a:ln/>
        </p:spPr>
      </p:sp>
      <p:sp>
        <p:nvSpPr>
          <p:cNvPr id="7" name="Text 5"/>
          <p:cNvSpPr/>
          <p:nvPr/>
        </p:nvSpPr>
        <p:spPr>
          <a:xfrm>
            <a:off x="384048" y="82296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4A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Java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84048" y="111556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C2B3A"/>
                </a:solidFill>
              </a:rPr>
              <a:t>You must declare your intent up front.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28600" y="1408176"/>
            <a:ext cx="4160520" cy="148132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28600" y="1408176"/>
            <a:ext cx="4160520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11" name="Text 9"/>
          <p:cNvSpPr/>
          <p:nvPr/>
        </p:nvSpPr>
        <p:spPr>
          <a:xfrm>
            <a:off x="338328" y="1444752"/>
            <a:ext cx="2971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Shape.java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383280" y="1426464"/>
            <a:ext cx="914400" cy="237744"/>
          </a:xfrm>
          <a:prstGeom prst="rect">
            <a:avLst/>
          </a:prstGeom>
          <a:solidFill>
            <a:srgbClr val="C94A00"/>
          </a:solidFill>
          <a:ln/>
        </p:spPr>
      </p:sp>
      <p:sp>
        <p:nvSpPr>
          <p:cNvPr id="13" name="Text 11"/>
          <p:cNvSpPr/>
          <p:nvPr/>
        </p:nvSpPr>
        <p:spPr>
          <a:xfrm>
            <a:off x="3383280" y="1426464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Java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56616" y="1719072"/>
            <a:ext cx="392277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interface Shape {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double area();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Rectangle must DECLARE it implements Shape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class Rectangle implements Shape {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public double area() { return width * height; }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28600" y="2962656"/>
            <a:ext cx="4160520" cy="1444752"/>
          </a:xfrm>
          <a:prstGeom prst="rect">
            <a:avLst/>
          </a:prstGeom>
          <a:solidFill>
            <a:srgbClr val="FEF3EE"/>
          </a:solidFill>
          <a:ln w="12700">
            <a:solidFill>
              <a:srgbClr val="C94A0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28600" y="2962656"/>
            <a:ext cx="73152" cy="1444752"/>
          </a:xfrm>
          <a:prstGeom prst="rect">
            <a:avLst/>
          </a:prstGeom>
          <a:solidFill>
            <a:srgbClr val="C94A00"/>
          </a:solidFill>
          <a:ln/>
        </p:spPr>
      </p:sp>
      <p:sp>
        <p:nvSpPr>
          <p:cNvPr id="17" name="Text 15"/>
          <p:cNvSpPr/>
          <p:nvPr/>
        </p:nvSpPr>
        <p:spPr>
          <a:xfrm>
            <a:off x="384048" y="3017520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94A00"/>
                </a:solidFill>
              </a:rPr>
              <a:t>Consequence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84048" y="3273552"/>
            <a:ext cx="384048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</a:rPr>
              <a:t>Rectangle is permanently coupled to the Shape interface. To implement a second interface from a third-party library, you must modify Rectangle — or wrap it. You can't retrofit interfaces you don't own.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526280" y="841248"/>
            <a:ext cx="0" cy="3858768"/>
          </a:xfrm>
          <a:prstGeom prst="line">
            <a:avLst/>
          </a:prstGeom>
          <a:noFill/>
          <a:ln w="12700">
            <a:solidFill>
              <a:srgbClr val="D0DCE8"/>
            </a:solidFill>
            <a:prstDash val="dash"/>
          </a:ln>
        </p:spPr>
      </p:sp>
      <p:sp>
        <p:nvSpPr>
          <p:cNvPr id="20" name="Text 18"/>
          <p:cNvSpPr/>
          <p:nvPr/>
        </p:nvSpPr>
        <p:spPr>
          <a:xfrm>
            <a:off x="4352544" y="2596896"/>
            <a:ext cx="43891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5A6B7A"/>
                </a:solidFill>
              </a:rPr>
              <a:t>vs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754880" y="822960"/>
            <a:ext cx="73152" cy="3858768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22" name="Text 20"/>
          <p:cNvSpPr/>
          <p:nvPr/>
        </p:nvSpPr>
        <p:spPr>
          <a:xfrm>
            <a:off x="4919472" y="82296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7A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919472" y="111556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C2B3A"/>
                </a:solidFill>
              </a:rPr>
              <a:t>Satisfaction is inferred — no declaration needed.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754880" y="1408176"/>
            <a:ext cx="4160520" cy="148132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54880" y="1408176"/>
            <a:ext cx="4160520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26" name="Text 24"/>
          <p:cNvSpPr/>
          <p:nvPr/>
        </p:nvSpPr>
        <p:spPr>
          <a:xfrm>
            <a:off x="4864608" y="1444752"/>
            <a:ext cx="2971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shape.go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7909560" y="1426464"/>
            <a:ext cx="914400" cy="237744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28" name="Text 26"/>
          <p:cNvSpPr/>
          <p:nvPr/>
        </p:nvSpPr>
        <p:spPr>
          <a:xfrm>
            <a:off x="7909560" y="1426464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882896" y="1719072"/>
            <a:ext cx="392277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 Shape interface {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Area() float64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Rectangle says NOTHING about Shape.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It just has an Area() method.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That's enough — it satisfies Shape automatically.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754880" y="2962656"/>
            <a:ext cx="4160520" cy="1444752"/>
          </a:xfrm>
          <a:prstGeom prst="rect">
            <a:avLst/>
          </a:prstGeom>
          <a:solidFill>
            <a:srgbClr val="EAF7F8"/>
          </a:solidFill>
          <a:ln w="12700">
            <a:solidFill>
              <a:srgbClr val="007A82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754880" y="2962656"/>
            <a:ext cx="73152" cy="1444752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32" name="Text 30"/>
          <p:cNvSpPr/>
          <p:nvPr/>
        </p:nvSpPr>
        <p:spPr>
          <a:xfrm>
            <a:off x="4919472" y="3017520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A82"/>
                </a:solidFill>
              </a:rPr>
              <a:t>Consequence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919472" y="3273552"/>
            <a:ext cx="384048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</a:rPr>
              <a:t>Any type with an Area() method satisfies Shape — including types in other packages that were written before Shape existed. You can define interfaces against types you don't own. Abstractions emerge rather than being planned.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0" y="4736592"/>
            <a:ext cx="914400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007A82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0" y="4736592"/>
            <a:ext cx="73152" cy="512064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36" name="Text 34"/>
          <p:cNvSpPr/>
          <p:nvPr/>
        </p:nvSpPr>
        <p:spPr>
          <a:xfrm>
            <a:off x="182880" y="4773168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why Go code tends toward small, single-method interfaces (io.Reader, io.Writer, fmt.Stringer). They're easy to satisfy accidentally — which is the point.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chemeClr val="bg1">
                    <a:lumMod val="65000"/>
                  </a:schemeClr>
                </a:solidFill>
              </a:rPr>
              <a:t>04</a:t>
            </a:r>
            <a:endParaRPr lang="en-US" sz="3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Instances</a:t>
            </a:r>
            <a:endParaRPr lang="en-US" sz="2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Java always uses  new. Go has several options — struct literals, constructor functions, and new().</a:t>
            </a:r>
            <a:endParaRPr lang="en-US" sz="11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228600" y="822960"/>
            <a:ext cx="4224528" cy="230428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822960"/>
            <a:ext cx="4224528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8" name="Text 6"/>
          <p:cNvSpPr/>
          <p:nvPr/>
        </p:nvSpPr>
        <p:spPr>
          <a:xfrm>
            <a:off x="338328" y="859536"/>
            <a:ext cx="30358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Main.java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447288" y="841248"/>
            <a:ext cx="914400" cy="237744"/>
          </a:xfrm>
          <a:prstGeom prst="rect">
            <a:avLst/>
          </a:prstGeom>
          <a:solidFill>
            <a:srgbClr val="C94A00"/>
          </a:solidFill>
          <a:ln/>
        </p:spPr>
      </p:sp>
      <p:sp>
        <p:nvSpPr>
          <p:cNvPr id="10" name="Text 8"/>
          <p:cNvSpPr/>
          <p:nvPr/>
        </p:nvSpPr>
        <p:spPr>
          <a:xfrm>
            <a:off x="3447288" y="841248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Java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56616" y="1133856"/>
            <a:ext cx="3986784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Java — always use new keyword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Rectangle r1 = new Rectangle(5.0, 3.0);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With var (Java 10+)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r2 = new Rectangle(10.0, 4.0);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Array of objects — each needs new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Rectangle[] shapes = {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new Rectangle(1.0, 2.0),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new Rectangle(3.0, 4.0),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};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690872" y="822960"/>
            <a:ext cx="4224528" cy="230428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90872" y="822960"/>
            <a:ext cx="4224528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14" name="Text 12"/>
          <p:cNvSpPr/>
          <p:nvPr/>
        </p:nvSpPr>
        <p:spPr>
          <a:xfrm>
            <a:off x="4800600" y="859536"/>
            <a:ext cx="30358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main.go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7909560" y="841248"/>
            <a:ext cx="914400" cy="237744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16" name="Text 14"/>
          <p:cNvSpPr/>
          <p:nvPr/>
        </p:nvSpPr>
        <p:spPr>
          <a:xfrm>
            <a:off x="7909560" y="841248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818888" y="1133856"/>
            <a:ext cx="3986784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Go — option 1: struct literal (most common)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r1 := Rectangle{width: 5.0, height: 3.0}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option 2: constructor function (when you need validation)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r2 := NewRectangle(10.0, 4.0)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option 3: new() — returns a *pointer*, zero-valued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r3 := new(Rectangle)   // r3.width==0, r3.height==0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slice of structs — no "new" needed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shapes := []Rectangle{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{width: 1.0, height: 2.0},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{width: 3.0, height: 4.0},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526280" y="841248"/>
            <a:ext cx="0" cy="2304288"/>
          </a:xfrm>
          <a:prstGeom prst="line">
            <a:avLst/>
          </a:prstGeom>
          <a:noFill/>
          <a:ln w="12700">
            <a:solidFill>
              <a:srgbClr val="D0DCE8"/>
            </a:solidFill>
            <a:prstDash val="dash"/>
          </a:ln>
        </p:spPr>
      </p:sp>
      <p:sp>
        <p:nvSpPr>
          <p:cNvPr id="19" name="Text 17"/>
          <p:cNvSpPr/>
          <p:nvPr/>
        </p:nvSpPr>
        <p:spPr>
          <a:xfrm>
            <a:off x="4352544" y="1920240"/>
            <a:ext cx="3474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5A6B7A"/>
                </a:solidFill>
              </a:rPr>
              <a:t>vs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28600" y="3218688"/>
            <a:ext cx="4224528" cy="1188720"/>
          </a:xfrm>
          <a:prstGeom prst="rect">
            <a:avLst/>
          </a:prstGeom>
          <a:solidFill>
            <a:srgbClr val="F4F7FB"/>
          </a:solidFill>
          <a:ln w="12700">
            <a:solidFill>
              <a:srgbClr val="C94A00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28600" y="3218688"/>
            <a:ext cx="64008" cy="1188720"/>
          </a:xfrm>
          <a:prstGeom prst="rect">
            <a:avLst/>
          </a:prstGeom>
          <a:solidFill>
            <a:srgbClr val="C94A00"/>
          </a:solidFill>
          <a:ln/>
        </p:spPr>
      </p:sp>
      <p:sp>
        <p:nvSpPr>
          <p:cNvPr id="22" name="Text 20"/>
          <p:cNvSpPr/>
          <p:nvPr/>
        </p:nvSpPr>
        <p:spPr>
          <a:xfrm>
            <a:off x="393192" y="3291840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94A00"/>
                </a:solidFill>
              </a:rPr>
              <a:t>Java: new is mandatory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393192" y="3547872"/>
            <a:ext cx="4005072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</a:rPr>
              <a:t>Every object creation goes through new. The constructor is a special method — same name as the class, no return type. Objects always live on the heap.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4690872" y="3218688"/>
            <a:ext cx="4224528" cy="1188720"/>
          </a:xfrm>
          <a:prstGeom prst="rect">
            <a:avLst/>
          </a:prstGeom>
          <a:solidFill>
            <a:srgbClr val="F4F7FB"/>
          </a:solidFill>
          <a:ln w="12700">
            <a:solidFill>
              <a:srgbClr val="007A82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690872" y="3218688"/>
            <a:ext cx="64008" cy="1188720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26" name="Text 24"/>
          <p:cNvSpPr/>
          <p:nvPr/>
        </p:nvSpPr>
        <p:spPr>
          <a:xfrm>
            <a:off x="4855464" y="3291840"/>
            <a:ext cx="40050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07A82"/>
                </a:solidFill>
              </a:rPr>
              <a:t>Go: struct literals are values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4855464" y="3547872"/>
            <a:ext cx="4005072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</a:rPr>
              <a:t>Struct literals create value types by default — they can live on the stack. Use &amp; or new() when you need a pointer. Constructor functions (New...) are just conventions, not language features.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0" y="4480560"/>
            <a:ext cx="914400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9C660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0" y="4480560"/>
            <a:ext cx="73152" cy="512064"/>
          </a:xfrm>
          <a:prstGeom prst="rect">
            <a:avLst/>
          </a:prstGeom>
          <a:solidFill>
            <a:srgbClr val="9C6600"/>
          </a:solidFill>
          <a:ln/>
        </p:spPr>
      </p:sp>
      <p:sp>
        <p:nvSpPr>
          <p:cNvPr id="30" name="Text 28"/>
          <p:cNvSpPr/>
          <p:nvPr/>
        </p:nvSpPr>
        <p:spPr>
          <a:xfrm>
            <a:off x="182880" y="4517136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structs are values — assigning one copies it (like int or float). Java objects are always references. This is the single biggest day-to-day behavioral difference.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chemeClr val="bg1">
                    <a:lumMod val="65000"/>
                  </a:schemeClr>
                </a:solidFill>
              </a:rPr>
              <a:t>05</a:t>
            </a:r>
            <a:endParaRPr lang="en-US" sz="3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Instances — Methods, Fields, Passing Around</a:t>
            </a:r>
            <a:endParaRPr lang="en-US" sz="2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Dot notation is the same. The difference is value vs reference semantics when passing to functions.</a:t>
            </a:r>
            <a:endParaRPr lang="en-US" sz="11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228600" y="822960"/>
            <a:ext cx="4224528" cy="2907792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822960"/>
            <a:ext cx="4224528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8" name="Text 6"/>
          <p:cNvSpPr/>
          <p:nvPr/>
        </p:nvSpPr>
        <p:spPr>
          <a:xfrm>
            <a:off x="338328" y="859536"/>
            <a:ext cx="30358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Usage.java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447288" y="841248"/>
            <a:ext cx="914400" cy="237744"/>
          </a:xfrm>
          <a:prstGeom prst="rect">
            <a:avLst/>
          </a:prstGeom>
          <a:solidFill>
            <a:srgbClr val="C94A00"/>
          </a:solidFill>
          <a:ln/>
        </p:spPr>
      </p:sp>
      <p:sp>
        <p:nvSpPr>
          <p:cNvPr id="10" name="Text 8"/>
          <p:cNvSpPr/>
          <p:nvPr/>
        </p:nvSpPr>
        <p:spPr>
          <a:xfrm>
            <a:off x="3447288" y="841248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Java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56616" y="1133856"/>
            <a:ext cx="3986784" cy="2523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r = new Rectangle(5.0, 3.0);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calling methods — dot notation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double a = r.area();        // 15.0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double p = r.perimeter();   // 16.0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Java objects are REFERENCES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passing to a function shares the object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printInfo(r);               // r is a reference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modifying inside a method affects the caller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static void stretch(Rectangle r) {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r.width = r.width * 2;  // mutates caller's object!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stretch(r);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System.out.println(r.area()); // 30.0 — changed!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690872" y="822960"/>
            <a:ext cx="4224528" cy="2907792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90872" y="822960"/>
            <a:ext cx="4224528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14" name="Text 12"/>
          <p:cNvSpPr/>
          <p:nvPr/>
        </p:nvSpPr>
        <p:spPr>
          <a:xfrm>
            <a:off x="4800600" y="859536"/>
            <a:ext cx="30358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usage.go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7909560" y="841248"/>
            <a:ext cx="914400" cy="237744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16" name="Text 14"/>
          <p:cNvSpPr/>
          <p:nvPr/>
        </p:nvSpPr>
        <p:spPr>
          <a:xfrm>
            <a:off x="7909560" y="841248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818888" y="1133856"/>
            <a:ext cx="3986784" cy="2523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 := Rectangle{width: 5.0, height: 3.0}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calling methods — same dot notation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:= r.Area()        // 15.0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 := r.Perimeter()   // 16.0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Go structs are VALUES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passing to a function COPIES the struct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printInfo(r)         // r is copied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to mutate, use a pointer receiver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stretch(r *Rectangle) {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r.width = r.width * 2   // mutates via pointer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stretch(&amp;r)          // pass address explicitly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fmt.Println(r.Area()) // 30.0 — changed via pointer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526280" y="841248"/>
            <a:ext cx="0" cy="2907792"/>
          </a:xfrm>
          <a:prstGeom prst="line">
            <a:avLst/>
          </a:prstGeom>
          <a:noFill/>
          <a:ln w="12700">
            <a:solidFill>
              <a:srgbClr val="D0DCE8"/>
            </a:solidFill>
            <a:prstDash val="dash"/>
          </a:ln>
        </p:spPr>
      </p:sp>
      <p:sp>
        <p:nvSpPr>
          <p:cNvPr id="19" name="Text 17"/>
          <p:cNvSpPr/>
          <p:nvPr/>
        </p:nvSpPr>
        <p:spPr>
          <a:xfrm>
            <a:off x="4352544" y="2231136"/>
            <a:ext cx="3474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5A6B7A"/>
                </a:solidFill>
              </a:rPr>
              <a:t>vs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690872" y="3803904"/>
            <a:ext cx="4224528" cy="658368"/>
          </a:xfrm>
          <a:prstGeom prst="rect">
            <a:avLst/>
          </a:prstGeom>
          <a:solidFill>
            <a:srgbClr val="EAF7F8"/>
          </a:solidFill>
          <a:ln w="12700">
            <a:solidFill>
              <a:srgbClr val="007A82"/>
            </a:solidFill>
            <a:prstDash val="solid"/>
          </a:ln>
          <a:effectLst>
            <a:outerShdw blurRad="50800" dist="25400" dir="8100000" algn="bl" rotWithShape="0">
              <a:srgbClr val="1C2B3A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690872" y="3803904"/>
            <a:ext cx="64008" cy="658368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22" name="Shape 20"/>
          <p:cNvSpPr/>
          <p:nvPr/>
        </p:nvSpPr>
        <p:spPr>
          <a:xfrm>
            <a:off x="4690872" y="4133088"/>
            <a:ext cx="4224528" cy="0"/>
          </a:xfrm>
          <a:prstGeom prst="line">
            <a:avLst/>
          </a:prstGeom>
          <a:noFill/>
          <a:ln w="6350">
            <a:solidFill>
              <a:srgbClr val="D0DCE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28032" y="383133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Value receiver    func (r Rectangle) Area()     r is a copy — safe for reads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828032" y="415137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Pointer receiver  func (r *Rectangle) Scale()  r is a pointer — can mutate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0" y="4535424"/>
            <a:ext cx="914400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007A8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0" y="4535424"/>
            <a:ext cx="73152" cy="512064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27" name="Text 25"/>
          <p:cNvSpPr/>
          <p:nvPr/>
        </p:nvSpPr>
        <p:spPr>
          <a:xfrm>
            <a:off x="182880" y="4572000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Go, choose value receiver when the method only reads. Choose pointer receiver when it needs to mutate, or when the struct is large and you want to avoid copying.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C2B3A"/>
          </a:solidFill>
          <a:ln/>
        </p:spPr>
      </p:sp>
      <p:sp>
        <p:nvSpPr>
          <p:cNvPr id="3" name="Text 1"/>
          <p:cNvSpPr/>
          <p:nvPr/>
        </p:nvSpPr>
        <p:spPr>
          <a:xfrm>
            <a:off x="228600" y="73152"/>
            <a:ext cx="6400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chemeClr val="bg1">
                    <a:lumMod val="65000"/>
                  </a:schemeClr>
                </a:solidFill>
              </a:rPr>
              <a:t>06</a:t>
            </a:r>
            <a:endParaRPr lang="en-US" sz="3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868680" y="73152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Putting It Together — A Complete Working Example</a:t>
            </a:r>
            <a:endParaRPr lang="en-US" sz="2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868680" y="475488"/>
            <a:ext cx="7955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Structs in slices, ranging over them, using interfaces. This is idiomatic Go.</a:t>
            </a:r>
            <a:endParaRPr lang="en-US" sz="11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228600" y="822960"/>
            <a:ext cx="4224528" cy="331012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822960"/>
            <a:ext cx="4224528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8" name="Text 6"/>
          <p:cNvSpPr/>
          <p:nvPr/>
        </p:nvSpPr>
        <p:spPr>
          <a:xfrm>
            <a:off x="338328" y="859536"/>
            <a:ext cx="30358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ShapeDemo.java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447288" y="841248"/>
            <a:ext cx="914400" cy="237744"/>
          </a:xfrm>
          <a:prstGeom prst="rect">
            <a:avLst/>
          </a:prstGeom>
          <a:solidFill>
            <a:srgbClr val="C94A00"/>
          </a:solidFill>
          <a:ln/>
        </p:spPr>
      </p:sp>
      <p:sp>
        <p:nvSpPr>
          <p:cNvPr id="10" name="Text 8"/>
          <p:cNvSpPr/>
          <p:nvPr/>
        </p:nvSpPr>
        <p:spPr>
          <a:xfrm>
            <a:off x="3447288" y="841248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Java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56616" y="1133856"/>
            <a:ext cx="3986784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interface Shape {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double area();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String name();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850" dirty="0"/>
          </a:p>
          <a:p>
            <a:pPr marL="0" indent="0">
              <a:buNone/>
            </a:pP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Rectangle implements Shape {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private double w, h;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Rectangle(double w, double h) { this.w=w; this.h=h; }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public double area()  { return w * h; }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public String name()  { return "Rectangle"; }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850" dirty="0"/>
          </a:p>
          <a:p>
            <a:pPr marL="0" indent="0">
              <a:buNone/>
            </a:pP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Circle implements Shape {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private double r;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Circle(double r) { this.r = r; }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public double area()  { return Math.PI * r * r; }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public String name()  { return "Circle"; }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850" dirty="0"/>
          </a:p>
          <a:p>
            <a:pPr marL="0" indent="0">
              <a:buNone/>
            </a:pP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class ShapeDemo {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public static void main(String[] args) {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Shape[] shapes = {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new Rectangle(5, 3),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new Circle(4),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};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for (Shape s : shapes) {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System.out.printf("%s area: %.2f%n",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s.name(), s.area());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}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4690872" y="822960"/>
            <a:ext cx="4224528" cy="3310128"/>
          </a:xfrm>
          <a:prstGeom prst="rect">
            <a:avLst/>
          </a:prstGeom>
          <a:solidFill>
            <a:srgbClr val="F6F8FA"/>
          </a:solidFill>
          <a:ln w="12700">
            <a:solidFill>
              <a:srgbClr val="D0D7DE"/>
            </a:solidFill>
            <a:prstDash val="solid"/>
          </a:ln>
          <a:effectLst>
            <a:outerShdw blurRad="101600" dist="38100" dir="8100000" algn="bl" rotWithShape="0">
              <a:srgbClr val="1C2B3A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90872" y="822960"/>
            <a:ext cx="4224528" cy="274320"/>
          </a:xfrm>
          <a:prstGeom prst="rect">
            <a:avLst/>
          </a:prstGeom>
          <a:solidFill>
            <a:srgbClr val="EAEEF2"/>
          </a:solidFill>
          <a:ln/>
        </p:spPr>
      </p:sp>
      <p:sp>
        <p:nvSpPr>
          <p:cNvPr id="14" name="Text 12"/>
          <p:cNvSpPr/>
          <p:nvPr/>
        </p:nvSpPr>
        <p:spPr>
          <a:xfrm>
            <a:off x="4800600" y="859536"/>
            <a:ext cx="30358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A6B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shapes.go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7909560" y="841248"/>
            <a:ext cx="914400" cy="237744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16" name="Text 14"/>
          <p:cNvSpPr/>
          <p:nvPr/>
        </p:nvSpPr>
        <p:spPr>
          <a:xfrm>
            <a:off x="7909560" y="841248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818888" y="1133856"/>
            <a:ext cx="3986784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 Shape interface {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Area() float64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Name() string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850" dirty="0"/>
          </a:p>
          <a:p>
            <a:pPr marL="0" indent="0">
              <a:buNone/>
            </a:pP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 Rectangle struct{ W, H float64 }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(r Rectangle) Area() float64 { return r.W * r.H }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(r Rectangle) Name() string  { return "Rectangle" }</a:t>
            </a:r>
            <a:endParaRPr lang="en-US" sz="850" dirty="0"/>
          </a:p>
          <a:p>
            <a:pPr marL="0" indent="0">
              <a:buNone/>
            </a:pP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 Circle struct{ R float64 }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(c Circle) Area() float64 { return math.Pi * c.R * c.R }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(c Circle) Name() string  { return "Circle" }</a:t>
            </a:r>
            <a:endParaRPr lang="en-US" sz="850" dirty="0"/>
          </a:p>
          <a:p>
            <a:pPr marL="0" indent="0">
              <a:buNone/>
            </a:pP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 main() {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shapes := []Shape{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Rectangle{W: 5, H: 3},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Circle{R: 4},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 _, s := range shapes {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fmt.Printf("%s area: %.2f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s.Name(), s.Area())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Rectangle area: 15.00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2429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Circle area:    50.27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4526280" y="841248"/>
            <a:ext cx="0" cy="3310128"/>
          </a:xfrm>
          <a:prstGeom prst="line">
            <a:avLst/>
          </a:prstGeom>
          <a:noFill/>
          <a:ln w="12700">
            <a:solidFill>
              <a:srgbClr val="D0DCE8"/>
            </a:solidFill>
            <a:prstDash val="dash"/>
          </a:ln>
        </p:spPr>
      </p:sp>
      <p:sp>
        <p:nvSpPr>
          <p:cNvPr id="19" name="Text 17"/>
          <p:cNvSpPr/>
          <p:nvPr/>
        </p:nvSpPr>
        <p:spPr>
          <a:xfrm>
            <a:off x="4352544" y="2450592"/>
            <a:ext cx="3474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5A6B7A"/>
                </a:solidFill>
              </a:rPr>
              <a:t>vs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28600" y="4206240"/>
            <a:ext cx="4224528" cy="310896"/>
          </a:xfrm>
          <a:prstGeom prst="rect">
            <a:avLst/>
          </a:prstGeom>
          <a:solidFill>
            <a:srgbClr val="F4F7FB"/>
          </a:solidFill>
          <a:ln w="12700">
            <a:solidFill>
              <a:srgbClr val="C94A0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28600" y="4206240"/>
            <a:ext cx="64008" cy="310896"/>
          </a:xfrm>
          <a:prstGeom prst="rect">
            <a:avLst/>
          </a:prstGeom>
          <a:solidFill>
            <a:srgbClr val="C94A00"/>
          </a:solidFill>
          <a:ln/>
        </p:spPr>
      </p:sp>
      <p:sp>
        <p:nvSpPr>
          <p:cNvPr id="22" name="Text 20"/>
          <p:cNvSpPr/>
          <p:nvPr/>
        </p:nvSpPr>
        <p:spPr>
          <a:xfrm>
            <a:off x="393192" y="42245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</a:rPr>
              <a:t>Rectangle and Circle explicitly declare implements Shape.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690872" y="4206240"/>
            <a:ext cx="4224528" cy="310896"/>
          </a:xfrm>
          <a:prstGeom prst="rect">
            <a:avLst/>
          </a:prstGeom>
          <a:solidFill>
            <a:srgbClr val="F4F7FB"/>
          </a:solidFill>
          <a:ln w="12700">
            <a:solidFill>
              <a:srgbClr val="007A82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690872" y="4206240"/>
            <a:ext cx="64008" cy="310896"/>
          </a:xfrm>
          <a:prstGeom prst="rect">
            <a:avLst/>
          </a:prstGeom>
          <a:solidFill>
            <a:srgbClr val="007A82"/>
          </a:solidFill>
          <a:ln/>
        </p:spPr>
      </p:sp>
      <p:sp>
        <p:nvSpPr>
          <p:cNvPr id="25" name="Text 23"/>
          <p:cNvSpPr/>
          <p:nvPr/>
        </p:nvSpPr>
        <p:spPr>
          <a:xfrm>
            <a:off x="4855464" y="42245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B3A"/>
                </a:solidFill>
              </a:rPr>
              <a:t>Rectangle and Circle say nothing about Shape. They just have the methods — Go figures the rest out.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0" y="4590288"/>
            <a:ext cx="914400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6B3FA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0" y="4590288"/>
            <a:ext cx="73152" cy="512064"/>
          </a:xfrm>
          <a:prstGeom prst="rect">
            <a:avLst/>
          </a:prstGeom>
          <a:solidFill>
            <a:srgbClr val="6B3FA0"/>
          </a:solidFill>
          <a:ln/>
        </p:spPr>
      </p:sp>
      <p:sp>
        <p:nvSpPr>
          <p:cNvPr id="28" name="Text 26"/>
          <p:cNvSpPr/>
          <p:nvPr/>
        </p:nvSpPr>
        <p:spPr>
          <a:xfrm>
            <a:off x="182880" y="4626864"/>
            <a:ext cx="8778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Notice: the Go interface and the structs that satisfy it can live in completely separate packages — neither needs to know about the other at the time of writing.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1874</Words>
  <Application>Microsoft Office PowerPoint</Application>
  <PresentationFormat>On-screen Show (16:9)</PresentationFormat>
  <Paragraphs>287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Bahnschrift SemiLight</vt:lpstr>
      <vt:lpstr>Calibri</vt:lpstr>
      <vt:lpstr>Century Gothic</vt:lpstr>
      <vt:lpstr>Consolas</vt:lpstr>
      <vt:lpstr>Lucida Sans</vt:lpstr>
      <vt:lpstr>MV Boli</vt:lpstr>
      <vt:lpstr>Verdana</vt:lpstr>
      <vt:lpstr>Wingdings 3</vt:lpstr>
      <vt:lpstr>Office Theme</vt:lpstr>
      <vt:lpstr>Slice</vt:lpstr>
      <vt:lpstr>On Beyond Objects Programming in the 21th century  COMP 590-059  Spring 2026</vt:lpstr>
      <vt:lpstr>Go Struct vs. class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 Struct vs Java Class</dc:title>
  <dc:subject>PptxGenJS Presentation</dc:subject>
  <dc:creator>PptxGenJS</dc:creator>
  <cp:lastModifiedBy>David Stotts</cp:lastModifiedBy>
  <cp:revision>4</cp:revision>
  <dcterms:created xsi:type="dcterms:W3CDTF">2026-03-12T13:07:12Z</dcterms:created>
  <dcterms:modified xsi:type="dcterms:W3CDTF">2026-03-12T13:35:46Z</dcterms:modified>
</cp:coreProperties>
</file>