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45" r:id="rId1"/>
  </p:sldMasterIdLst>
  <p:notesMasterIdLst>
    <p:notesMasterId r:id="rId37"/>
  </p:notesMasterIdLst>
  <p:sldIdLst>
    <p:sldId id="539" r:id="rId2"/>
    <p:sldId id="597" r:id="rId3"/>
    <p:sldId id="653" r:id="rId4"/>
    <p:sldId id="673" r:id="rId5"/>
    <p:sldId id="674" r:id="rId6"/>
    <p:sldId id="660" r:id="rId7"/>
    <p:sldId id="676" r:id="rId8"/>
    <p:sldId id="679" r:id="rId9"/>
    <p:sldId id="680" r:id="rId10"/>
    <p:sldId id="682" r:id="rId11"/>
    <p:sldId id="686" r:id="rId12"/>
    <p:sldId id="683" r:id="rId13"/>
    <p:sldId id="685" r:id="rId14"/>
    <p:sldId id="687" r:id="rId15"/>
    <p:sldId id="688" r:id="rId16"/>
    <p:sldId id="677" r:id="rId17"/>
    <p:sldId id="689" r:id="rId18"/>
    <p:sldId id="690" r:id="rId19"/>
    <p:sldId id="691" r:id="rId20"/>
    <p:sldId id="692" r:id="rId21"/>
    <p:sldId id="693" r:id="rId22"/>
    <p:sldId id="696" r:id="rId23"/>
    <p:sldId id="697" r:id="rId24"/>
    <p:sldId id="675" r:id="rId25"/>
    <p:sldId id="663" r:id="rId26"/>
    <p:sldId id="703" r:id="rId27"/>
    <p:sldId id="702" r:id="rId28"/>
    <p:sldId id="698" r:id="rId29"/>
    <p:sldId id="699" r:id="rId30"/>
    <p:sldId id="701" r:id="rId31"/>
    <p:sldId id="694" r:id="rId32"/>
    <p:sldId id="472" r:id="rId33"/>
    <p:sldId id="684" r:id="rId34"/>
    <p:sldId id="681" r:id="rId35"/>
    <p:sldId id="651" r:id="rId36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BFBFB"/>
    <a:srgbClr val="C6341C"/>
    <a:srgbClr val="FFFFFF"/>
    <a:srgbClr val="B34D1F"/>
    <a:srgbClr val="FFFDF3"/>
    <a:srgbClr val="FEF5E8"/>
    <a:srgbClr val="BE442C"/>
    <a:srgbClr val="F3FEE2"/>
    <a:srgbClr val="E2FBC1"/>
    <a:srgbClr val="F9FDC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5251" autoAdjust="0"/>
    <p:restoredTop sz="94633" autoAdjust="0"/>
  </p:normalViewPr>
  <p:slideViewPr>
    <p:cSldViewPr>
      <p:cViewPr varScale="1">
        <p:scale>
          <a:sx n="108" d="100"/>
          <a:sy n="108" d="100"/>
        </p:scale>
        <p:origin x="630" y="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2172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90" d="100"/>
        <a:sy n="90" d="100"/>
      </p:scale>
      <p:origin x="0" y="4032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notesMaster" Target="notesMasters/notesMaster1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E5731CC-7623-49A2-BDB8-9242858AF01D}" type="datetimeFigureOut">
              <a:rPr lang="en-US" smtClean="0"/>
              <a:t>4/9/2026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947FE0E-92D0-472F-9E15-224B450E13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373772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4334933" y="1169931"/>
            <a:ext cx="4814835" cy="4993802"/>
            <a:chOff x="4334933" y="1169931"/>
            <a:chExt cx="4814835" cy="4993802"/>
          </a:xfrm>
        </p:grpSpPr>
        <p:cxnSp>
          <p:nvCxnSpPr>
            <p:cNvPr id="17" name="Straight Connector 16"/>
            <p:cNvCxnSpPr/>
            <p:nvPr/>
          </p:nvCxnSpPr>
          <p:spPr>
            <a:xfrm flipH="1">
              <a:off x="6009259" y="1169931"/>
              <a:ext cx="3134741" cy="3134741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 flipH="1">
              <a:off x="4334933" y="1348898"/>
              <a:ext cx="4814835" cy="4814835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5225595" y="1469269"/>
              <a:ext cx="3912054" cy="3912054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/>
          </p:nvCxnSpPr>
          <p:spPr>
            <a:xfrm flipH="1">
              <a:off x="5304588" y="1307856"/>
              <a:ext cx="3839412" cy="3839412"/>
            </a:xfrm>
            <a:prstGeom prst="line">
              <a:avLst/>
            </a:prstGeom>
            <a:ln w="3175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>
            <a:xfrm flipH="1">
              <a:off x="5707078" y="1770196"/>
              <a:ext cx="3430571" cy="3430570"/>
            </a:xfrm>
            <a:prstGeom prst="line">
              <a:avLst/>
            </a:prstGeom>
            <a:ln w="3175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3400" y="533400"/>
            <a:ext cx="6154713" cy="3124201"/>
          </a:xfrm>
        </p:spPr>
        <p:txBody>
          <a:bodyPr anchor="b">
            <a:normAutofit/>
          </a:bodyPr>
          <a:lstStyle>
            <a:lvl1pPr algn="l">
              <a:defRPr sz="4400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33400" y="3843868"/>
            <a:ext cx="4954250" cy="1913466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C30AAD-270B-45A5-9812-B3FF80DA1D53}" type="datetimeFigureOut">
              <a:rPr lang="en-US" smtClean="0"/>
              <a:t>4/9/2026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AC0F1D-8C17-445D-B92E-6E4FAA8C84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09006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533400" y="533400"/>
            <a:ext cx="8077200" cy="31242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762002" y="3843867"/>
            <a:ext cx="7281332" cy="457200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C30AAD-270B-45A5-9812-B3FF80DA1D53}" type="datetimeFigureOut">
              <a:rPr lang="en-US" smtClean="0"/>
              <a:t>4/9/2026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AC0F1D-8C17-445D-B92E-6E4FAA8C84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26336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533400"/>
            <a:ext cx="8077200" cy="2895600"/>
          </a:xfrm>
        </p:spPr>
        <p:txBody>
          <a:bodyPr anchor="ctr">
            <a:normAutofit/>
          </a:bodyPr>
          <a:lstStyle>
            <a:lvl1pPr algn="l">
              <a:defRPr sz="28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4114800"/>
            <a:ext cx="6383552" cy="1905000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C30AAD-270B-45A5-9812-B3FF80DA1D53}" type="datetimeFigureOut">
              <a:rPr lang="en-US" smtClean="0"/>
              <a:t>4/9/2026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AC0F1D-8C17-445D-B92E-6E4FAA8C84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832663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6283" y="533400"/>
            <a:ext cx="6859787" cy="2895600"/>
          </a:xfrm>
        </p:spPr>
        <p:txBody>
          <a:bodyPr anchor="ctr">
            <a:normAutofit/>
          </a:bodyPr>
          <a:lstStyle>
            <a:lvl1pPr algn="l">
              <a:defRPr sz="2800" b="0" cap="all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066800" y="3429000"/>
            <a:ext cx="6402467" cy="4826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4301070"/>
            <a:ext cx="6382361" cy="171873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C30AAD-270B-45A5-9812-B3FF80DA1D53}" type="datetimeFigureOut">
              <a:rPr lang="en-US" smtClean="0"/>
              <a:t>4/9/2026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AC0F1D-8C17-445D-B92E-6E4FAA8C8454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228600" y="710624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696200" y="2768601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27028617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3429000"/>
            <a:ext cx="6382361" cy="1697400"/>
          </a:xfrm>
        </p:spPr>
        <p:txBody>
          <a:bodyPr anchor="b">
            <a:normAutofit/>
          </a:bodyPr>
          <a:lstStyle>
            <a:lvl1pPr algn="l">
              <a:defRPr sz="28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5132980"/>
            <a:ext cx="6383552" cy="886819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C30AAD-270B-45A5-9812-B3FF80DA1D53}" type="datetimeFigureOut">
              <a:rPr lang="en-US" smtClean="0"/>
              <a:t>4/9/2026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AC0F1D-8C17-445D-B92E-6E4FAA8C84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735752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6284" y="533400"/>
            <a:ext cx="6859786" cy="2895600"/>
          </a:xfrm>
        </p:spPr>
        <p:txBody>
          <a:bodyPr anchor="ctr">
            <a:normAutofit/>
          </a:bodyPr>
          <a:lstStyle>
            <a:lvl1pPr algn="l">
              <a:defRPr sz="2800" b="0" cap="all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533400" y="3886200"/>
            <a:ext cx="6382361" cy="1049866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0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4953000"/>
            <a:ext cx="6382360" cy="1066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C30AAD-270B-45A5-9812-B3FF80DA1D53}" type="datetimeFigureOut">
              <a:rPr lang="en-US" smtClean="0"/>
              <a:t>4/9/2026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AC0F1D-8C17-445D-B92E-6E4FAA8C8454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228600" y="710624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696200" y="2768601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90002455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533400"/>
            <a:ext cx="7525658" cy="28956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sz="2800" b="0" dirty="0"/>
            </a:lvl1pPr>
          </a:lstStyle>
          <a:p>
            <a:pPr marL="0"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533400" y="3928534"/>
            <a:ext cx="6382361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0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4766735"/>
            <a:ext cx="6382360" cy="1253065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C30AAD-270B-45A5-9812-B3FF80DA1D53}" type="datetimeFigureOut">
              <a:rPr lang="en-US" smtClean="0"/>
              <a:t>4/9/2026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AC0F1D-8C17-445D-B92E-6E4FAA8C84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002509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</p:spPr>
        <p:txBody>
          <a:bodyPr>
            <a:normAutofit/>
          </a:bodyPr>
          <a:lstStyle>
            <a:lvl1pPr algn="l">
              <a:defRPr sz="2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3400" y="533401"/>
            <a:ext cx="6554867" cy="3767670"/>
          </a:xfrm>
        </p:spPr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C30AAD-270B-45A5-9812-B3FF80DA1D53}" type="datetimeFigureOut">
              <a:rPr lang="en-US" smtClean="0"/>
              <a:t>4/9/2026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AC0F1D-8C17-445D-B92E-6E4FAA8C84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14294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66406" y="533400"/>
            <a:ext cx="2044194" cy="4419600"/>
          </a:xfrm>
        </p:spPr>
        <p:txBody>
          <a:bodyPr vert="eaVert">
            <a:normAutofit/>
          </a:bodyPr>
          <a:lstStyle>
            <a:lvl1pPr>
              <a:defRPr sz="2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3400" y="533400"/>
            <a:ext cx="5850012" cy="5486400"/>
          </a:xfrm>
        </p:spPr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C30AAD-270B-45A5-9812-B3FF80DA1D53}" type="datetimeFigureOut">
              <a:rPr lang="en-US" smtClean="0"/>
              <a:t>4/9/2026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AC0F1D-8C17-445D-B92E-6E4FAA8C84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17040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533400"/>
            <a:ext cx="6554867" cy="3767670"/>
          </a:xfrm>
        </p:spPr>
        <p:txBody>
          <a:bodyPr anchor="ctr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C30AAD-270B-45A5-9812-B3FF80DA1D53}" type="datetimeFigureOut">
              <a:rPr lang="en-US" smtClean="0"/>
              <a:t>4/9/2026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AC0F1D-8C17-445D-B92E-6E4FAA8C84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09763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1981199"/>
            <a:ext cx="6402468" cy="2319867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4487333"/>
            <a:ext cx="6402467" cy="1532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C30AAD-270B-45A5-9812-B3FF80DA1D53}" type="datetimeFigureOut">
              <a:rPr lang="en-US" smtClean="0"/>
              <a:t>4/9/2026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AC0F1D-8C17-445D-B92E-6E4FAA8C84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50070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Content Placeholder 3"/>
          <p:cNvSpPr>
            <a:spLocks noGrp="1"/>
          </p:cNvSpPr>
          <p:nvPr>
            <p:ph sz="half" idx="13"/>
          </p:nvPr>
        </p:nvSpPr>
        <p:spPr>
          <a:xfrm>
            <a:off x="533400" y="533400"/>
            <a:ext cx="3949967" cy="3767667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2" name="Content Placeholder 5"/>
          <p:cNvSpPr>
            <a:spLocks noGrp="1"/>
          </p:cNvSpPr>
          <p:nvPr>
            <p:ph sz="quarter" idx="4"/>
          </p:nvPr>
        </p:nvSpPr>
        <p:spPr>
          <a:xfrm>
            <a:off x="4662362" y="533400"/>
            <a:ext cx="3948238" cy="3759200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C30AAD-270B-45A5-9812-B3FF80DA1D53}" type="datetimeFigureOut">
              <a:rPr lang="en-US" smtClean="0"/>
              <a:t>4/9/2026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AC0F1D-8C17-445D-B92E-6E4FAA8C84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11668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1" y="533400"/>
            <a:ext cx="3716866" cy="609600"/>
          </a:xfrm>
        </p:spPr>
        <p:txBody>
          <a:bodyPr anchor="b">
            <a:noAutofit/>
          </a:bodyPr>
          <a:lstStyle>
            <a:lvl1pPr marL="0" indent="0">
              <a:buNone/>
              <a:defRPr sz="2400" b="0" cap="all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3399" y="1143000"/>
            <a:ext cx="3945467" cy="3158067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55016" y="566738"/>
            <a:ext cx="376405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 cap="all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2362" y="1143000"/>
            <a:ext cx="3956705" cy="3149600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C30AAD-270B-45A5-9812-B3FF80DA1D53}" type="datetimeFigureOut">
              <a:rPr lang="en-US" smtClean="0"/>
              <a:t>4/9/2026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AC0F1D-8C17-445D-B92E-6E4FAA8C84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68060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C30AAD-270B-45A5-9812-B3FF80DA1D53}" type="datetimeFigureOut">
              <a:rPr lang="en-US" smtClean="0"/>
              <a:t>4/9/2026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AC0F1D-8C17-445D-B92E-6E4FAA8C84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46632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C30AAD-270B-45A5-9812-B3FF80DA1D53}" type="datetimeFigureOut">
              <a:rPr lang="en-US" smtClean="0"/>
              <a:t>4/9/2026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AC0F1D-8C17-445D-B92E-6E4FAA8C84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09187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18667" y="533400"/>
            <a:ext cx="3200400" cy="1524000"/>
          </a:xfrm>
        </p:spPr>
        <p:txBody>
          <a:bodyPr anchor="b">
            <a:normAutofit/>
          </a:bodyPr>
          <a:lstStyle>
            <a:lvl1pPr algn="l">
              <a:defRPr sz="20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399" y="533400"/>
            <a:ext cx="4438755" cy="5486400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418667" y="2209802"/>
            <a:ext cx="3200400" cy="2091267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C30AAD-270B-45A5-9812-B3FF80DA1D53}" type="datetimeFigureOut">
              <a:rPr lang="en-US" smtClean="0"/>
              <a:t>4/9/2026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AC0F1D-8C17-445D-B92E-6E4FAA8C84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71391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95800" y="1447800"/>
            <a:ext cx="3563258" cy="11430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762000" y="914400"/>
            <a:ext cx="3280974" cy="48006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496027" y="2743200"/>
            <a:ext cx="3564223" cy="2082800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C30AAD-270B-45A5-9812-B3FF80DA1D53}" type="datetimeFigureOut">
              <a:rPr lang="en-US" smtClean="0"/>
              <a:t>4/9/2026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33400" y="6172200"/>
            <a:ext cx="5811724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AC0F1D-8C17-445D-B92E-6E4FAA8C84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98708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jp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9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6670675" y="3894667"/>
            <a:ext cx="2470456" cy="2658533"/>
            <a:chOff x="6687077" y="3259666"/>
            <a:chExt cx="2981857" cy="3208867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8756120" y="3259666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6687077" y="3486677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7772400" y="3581400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7923214" y="3433394"/>
              <a:ext cx="1739738" cy="173974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8398935" y="3985317"/>
              <a:ext cx="1264017" cy="1264016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533401"/>
            <a:ext cx="6554867" cy="37676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430245" y="6172203"/>
            <a:ext cx="1200463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DDC30AAD-270B-45A5-9812-B3FF80DA1D53}" type="datetimeFigureOut">
              <a:rPr lang="en-US" smtClean="0"/>
              <a:t>4/9/2026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33400" y="6172200"/>
            <a:ext cx="5811724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774426" y="5578478"/>
            <a:ext cx="856907" cy="669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28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61AC0F1D-8C17-445D-B92E-6E4FAA8C84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9861928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846" r:id="rId1"/>
    <p:sldLayoutId id="2147483847" r:id="rId2"/>
    <p:sldLayoutId id="2147483848" r:id="rId3"/>
    <p:sldLayoutId id="2147483849" r:id="rId4"/>
    <p:sldLayoutId id="2147483850" r:id="rId5"/>
    <p:sldLayoutId id="2147483851" r:id="rId6"/>
    <p:sldLayoutId id="2147483852" r:id="rId7"/>
    <p:sldLayoutId id="2147483853" r:id="rId8"/>
    <p:sldLayoutId id="2147483854" r:id="rId9"/>
    <p:sldLayoutId id="2147483855" r:id="rId10"/>
    <p:sldLayoutId id="2147483856" r:id="rId11"/>
    <p:sldLayoutId id="2147483857" r:id="rId12"/>
    <p:sldLayoutId id="2147483858" r:id="rId13"/>
    <p:sldLayoutId id="2147483859" r:id="rId14"/>
    <p:sldLayoutId id="2147483860" r:id="rId15"/>
    <p:sldLayoutId id="2147483861" r:id="rId16"/>
    <p:sldLayoutId id="2147483862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2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20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8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6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cs.unc.edu/~stotts/590/mcheck/meet.fsm" TargetMode="External"/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cs.unc.edu/~stotts/COMP204/senotes/L04.html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hyperlink" Target="http://www.cs.unc.edu/~stotts/COMP590-059-f21/slides/clarke-mcb.pdf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alphaModFix amt="80000"/>
            <a:lum/>
          </a:blip>
          <a:srcRect/>
          <a:stretch>
            <a:fillRect l="-4000" r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228600" y="228600"/>
            <a:ext cx="8686800" cy="2438400"/>
          </a:xfrm>
          <a:prstGeom prst="roundRect">
            <a:avLst/>
          </a:prstGeom>
          <a:gradFill flip="none" rotWithShape="1">
            <a:gsLst>
              <a:gs pos="0">
                <a:schemeClr val="accent5">
                  <a:lumMod val="5000"/>
                  <a:lumOff val="95000"/>
                  <a:alpha val="10000"/>
                </a:schemeClr>
              </a:gs>
              <a:gs pos="49000">
                <a:schemeClr val="accent5">
                  <a:lumMod val="45000"/>
                  <a:lumOff val="55000"/>
                  <a:alpha val="98000"/>
                </a:schemeClr>
              </a:gs>
              <a:gs pos="86000">
                <a:schemeClr val="accent5">
                  <a:lumMod val="45000"/>
                  <a:lumOff val="55000"/>
                  <a:alpha val="74000"/>
                </a:schemeClr>
              </a:gs>
              <a:gs pos="100000">
                <a:schemeClr val="accent5">
                  <a:lumMod val="30000"/>
                  <a:lumOff val="70000"/>
                </a:schemeClr>
              </a:gs>
            </a:gsLst>
            <a:lin ang="5400000" scaled="1"/>
            <a:tileRect/>
          </a:gradFill>
          <a:ln>
            <a:solidFill>
              <a:srgbClr val="FBEDDD">
                <a:alpha val="25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304800"/>
            <a:ext cx="7620000" cy="2133600"/>
          </a:xfrm>
        </p:spPr>
        <p:txBody>
          <a:bodyPr>
            <a:noAutofit/>
          </a:bodyPr>
          <a:lstStyle/>
          <a:p>
            <a:pPr algn="r">
              <a:spcBef>
                <a:spcPts val="0"/>
              </a:spcBef>
            </a:pPr>
            <a:r>
              <a:rPr lang="en-US" sz="4800" b="1" dirty="0"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On Beyond Objects</a:t>
            </a:r>
            <a:br>
              <a:rPr lang="en-US" b="1" dirty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</a:br>
            <a:r>
              <a:rPr lang="en-US" sz="2400" b="1" dirty="0">
                <a:solidFill>
                  <a:srgbClr val="0070C0"/>
                </a:solidFill>
                <a:latin typeface="MV Boli" panose="02000500030200090000" pitchFamily="2" charset="0"/>
                <a:ea typeface="Verdana" pitchFamily="34" charset="0"/>
                <a:cs typeface="MV Boli" panose="02000500030200090000" pitchFamily="2" charset="0"/>
              </a:rPr>
              <a:t>Programming in the 21</a:t>
            </a:r>
            <a:r>
              <a:rPr lang="en-US" sz="2400" b="1" baseline="30000" dirty="0">
                <a:solidFill>
                  <a:srgbClr val="0070C0"/>
                </a:solidFill>
                <a:latin typeface="MV Boli" panose="02000500030200090000" pitchFamily="2" charset="0"/>
                <a:ea typeface="Verdana" pitchFamily="34" charset="0"/>
                <a:cs typeface="MV Boli" panose="02000500030200090000" pitchFamily="2" charset="0"/>
              </a:rPr>
              <a:t>th</a:t>
            </a:r>
            <a:r>
              <a:rPr lang="en-US" sz="2400" b="1" dirty="0">
                <a:solidFill>
                  <a:srgbClr val="0070C0"/>
                </a:solidFill>
                <a:latin typeface="MV Boli" panose="02000500030200090000" pitchFamily="2" charset="0"/>
                <a:ea typeface="Verdana" pitchFamily="34" charset="0"/>
                <a:cs typeface="MV Boli" panose="02000500030200090000" pitchFamily="2" charset="0"/>
              </a:rPr>
              <a:t> century</a:t>
            </a:r>
            <a:br>
              <a:rPr lang="en-US" b="1" dirty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</a:br>
            <a:br>
              <a:rPr lang="en-US" sz="2400" b="1" dirty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</a:br>
            <a:r>
              <a:rPr lang="en-US" sz="1600" b="1" i="1" dirty="0">
                <a:solidFill>
                  <a:schemeClr val="bg1">
                    <a:lumMod val="65000"/>
                    <a:lumOff val="35000"/>
                  </a:schemeClr>
                </a:solidFill>
                <a:latin typeface="Lucida Sans" panose="020B0602030504020204" pitchFamily="34" charset="0"/>
                <a:ea typeface="Verdana" pitchFamily="34" charset="0"/>
                <a:cs typeface="Verdana" pitchFamily="34" charset="0"/>
              </a:rPr>
              <a:t>COMP 590-059 </a:t>
            </a:r>
            <a:br>
              <a:rPr lang="en-US" sz="1600" b="1" i="1" dirty="0">
                <a:solidFill>
                  <a:schemeClr val="bg1">
                    <a:lumMod val="65000"/>
                    <a:lumOff val="35000"/>
                  </a:schemeClr>
                </a:solidFill>
                <a:latin typeface="Lucida Sans" panose="020B0602030504020204" pitchFamily="34" charset="0"/>
                <a:ea typeface="Verdana" pitchFamily="34" charset="0"/>
                <a:cs typeface="Verdana" pitchFamily="34" charset="0"/>
              </a:rPr>
            </a:br>
            <a:r>
              <a:rPr lang="en-US" sz="1600" b="1" i="1" dirty="0">
                <a:solidFill>
                  <a:schemeClr val="bg1">
                    <a:lumMod val="65000"/>
                    <a:lumOff val="35000"/>
                  </a:schemeClr>
                </a:solidFill>
                <a:latin typeface="Lucida Sans" panose="020B0602030504020204" pitchFamily="34" charset="0"/>
                <a:ea typeface="Verdana" pitchFamily="34" charset="0"/>
                <a:cs typeface="Verdana" pitchFamily="34" charset="0"/>
              </a:rPr>
              <a:t>Fall 2021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24400" y="5257800"/>
            <a:ext cx="3962400" cy="1143000"/>
          </a:xfrm>
        </p:spPr>
        <p:txBody>
          <a:bodyPr>
            <a:normAutofit fontScale="32500" lnSpcReduction="20000"/>
          </a:bodyPr>
          <a:lstStyle/>
          <a:p>
            <a:pPr algn="r">
              <a:lnSpc>
                <a:spcPts val="100"/>
              </a:lnSpc>
              <a:spcBef>
                <a:spcPts val="0"/>
              </a:spcBef>
            </a:pPr>
            <a:r>
              <a:rPr lang="en-US" sz="2400" i="1" dirty="0">
                <a:solidFill>
                  <a:schemeClr val="accent2">
                    <a:lumMod val="50000"/>
                  </a:schemeClr>
                </a:solidFill>
              </a:rPr>
              <a:t>  </a:t>
            </a:r>
          </a:p>
          <a:p>
            <a:pPr algn="r"/>
            <a:r>
              <a:rPr lang="en-US" sz="4900" b="1" i="1" dirty="0">
                <a:solidFill>
                  <a:schemeClr val="accent3">
                    <a:lumMod val="20000"/>
                    <a:lumOff val="80000"/>
                  </a:schemeClr>
                </a:solidFill>
              </a:rPr>
              <a:t>David Stotts</a:t>
            </a:r>
          </a:p>
          <a:p>
            <a:pPr algn="r"/>
            <a:r>
              <a:rPr lang="en-US" sz="4900" b="1" i="1" dirty="0">
                <a:solidFill>
                  <a:schemeClr val="accent3">
                    <a:lumMod val="20000"/>
                    <a:lumOff val="80000"/>
                  </a:schemeClr>
                </a:solidFill>
              </a:rPr>
              <a:t>Computer Science </a:t>
            </a:r>
            <a:r>
              <a:rPr lang="en-US" sz="4900" b="1" i="1" dirty="0" err="1">
                <a:solidFill>
                  <a:schemeClr val="accent3">
                    <a:lumMod val="20000"/>
                    <a:lumOff val="80000"/>
                  </a:schemeClr>
                </a:solidFill>
              </a:rPr>
              <a:t>Dept</a:t>
            </a:r>
            <a:endParaRPr lang="en-US" sz="4900" b="1" i="1" dirty="0">
              <a:solidFill>
                <a:schemeClr val="accent3">
                  <a:lumMod val="20000"/>
                  <a:lumOff val="80000"/>
                </a:schemeClr>
              </a:solidFill>
            </a:endParaRPr>
          </a:p>
          <a:p>
            <a:pPr algn="r"/>
            <a:r>
              <a:rPr lang="en-US" sz="4900" b="1" i="1" dirty="0">
                <a:solidFill>
                  <a:schemeClr val="accent3">
                    <a:lumMod val="20000"/>
                    <a:lumOff val="80000"/>
                  </a:schemeClr>
                </a:solidFill>
              </a:rPr>
              <a:t>UNC Chapel Hill</a:t>
            </a:r>
            <a:endParaRPr lang="en-US" sz="2500" b="1" i="1" dirty="0">
              <a:solidFill>
                <a:schemeClr val="accent3">
                  <a:lumMod val="20000"/>
                  <a:lumOff val="8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97772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8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8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6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2" grpId="0"/>
      <p:bldP spid="3" grpId="0" uiExpand="1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ed Rectangle 7"/>
          <p:cNvSpPr/>
          <p:nvPr/>
        </p:nvSpPr>
        <p:spPr>
          <a:xfrm>
            <a:off x="304800" y="381001"/>
            <a:ext cx="8524875" cy="838200"/>
          </a:xfrm>
          <a:prstGeom prst="roundRect">
            <a:avLst/>
          </a:prstGeom>
          <a:solidFill>
            <a:schemeClr val="accent5">
              <a:lumMod val="20000"/>
              <a:lumOff val="80000"/>
              <a:alpha val="27000"/>
            </a:schemeClr>
          </a:solidFill>
          <a:ln w="15875">
            <a:solidFill>
              <a:schemeClr val="tx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000" dirty="0">
              <a:solidFill>
                <a:srgbClr val="0070C0"/>
              </a:solidFill>
            </a:endParaRPr>
          </a:p>
        </p:txBody>
      </p:sp>
      <p:sp>
        <p:nvSpPr>
          <p:cNvPr id="6" name="Content Placeholder 1"/>
          <p:cNvSpPr>
            <a:spLocks noGrp="1"/>
          </p:cNvSpPr>
          <p:nvPr>
            <p:ph idx="1"/>
          </p:nvPr>
        </p:nvSpPr>
        <p:spPr>
          <a:xfrm>
            <a:off x="457200" y="333376"/>
            <a:ext cx="8372475" cy="885825"/>
          </a:xfrm>
          <a:noFill/>
        </p:spPr>
        <p:txBody>
          <a:bodyPr>
            <a:normAutofit/>
          </a:bodyPr>
          <a:lstStyle/>
          <a:p>
            <a:pPr marL="109728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Temporal Logic</a:t>
            </a:r>
          </a:p>
        </p:txBody>
      </p:sp>
      <p:sp>
        <p:nvSpPr>
          <p:cNvPr id="7" name="Content Placeholder 1"/>
          <p:cNvSpPr txBox="1">
            <a:spLocks/>
          </p:cNvSpPr>
          <p:nvPr/>
        </p:nvSpPr>
        <p:spPr>
          <a:xfrm>
            <a:off x="304800" y="1265162"/>
            <a:ext cx="7467600" cy="411238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20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8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6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109728" indent="0">
              <a:buFont typeface="Wingdings 3" panose="05040102010807070707" pitchFamily="18" charset="2"/>
              <a:buNone/>
            </a:pPr>
            <a:r>
              <a:rPr lang="en-US" sz="2400" b="1" dirty="0">
                <a:solidFill>
                  <a:srgbClr val="BE442C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Path Quantification gives Branching Time Temporal Logic</a:t>
            </a:r>
          </a:p>
        </p:txBody>
      </p:sp>
      <p:sp>
        <p:nvSpPr>
          <p:cNvPr id="9" name="Content Placeholder 1"/>
          <p:cNvSpPr txBox="1">
            <a:spLocks/>
          </p:cNvSpPr>
          <p:nvPr/>
        </p:nvSpPr>
        <p:spPr>
          <a:xfrm>
            <a:off x="304799" y="1676400"/>
            <a:ext cx="7772401" cy="4876800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20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8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6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274320" indent="-182880">
              <a:spcBef>
                <a:spcPts val="0"/>
              </a:spcBef>
              <a:spcAft>
                <a:spcPts val="1200"/>
              </a:spcAft>
              <a:buClrTx/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bg1"/>
                </a:solidFill>
                <a:latin typeface="Bahnschrift" panose="020B0502040204020203" pitchFamily="34" charset="0"/>
                <a:ea typeface="Cascadia Code" panose="020B0609020000020004" pitchFamily="49" charset="0"/>
                <a:cs typeface="Cascadia Code" panose="020B0609020000020004" pitchFamily="49" charset="0"/>
              </a:rPr>
              <a:t>We need a notation to make assertions on all possible program behaviors (all traces) and not simply one trace</a:t>
            </a:r>
          </a:p>
          <a:p>
            <a:pPr marL="274320" indent="-182880">
              <a:spcBef>
                <a:spcPts val="0"/>
              </a:spcBef>
              <a:buClrTx/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bg1"/>
                </a:solidFill>
                <a:latin typeface="Bahnschrift" panose="020B0502040204020203" pitchFamily="34" charset="0"/>
                <a:ea typeface="Cascadia Code" panose="020B0609020000020004" pitchFamily="49" charset="0"/>
                <a:cs typeface="Cascadia Code" panose="020B0609020000020004" pitchFamily="49" charset="0"/>
              </a:rPr>
              <a:t>So, we add path quantifiers to CTL :</a:t>
            </a:r>
          </a:p>
          <a:p>
            <a:pPr marL="468630" lvl="1" indent="0">
              <a:spcBef>
                <a:spcPts val="0"/>
              </a:spcBef>
              <a:spcAft>
                <a:spcPts val="0"/>
              </a:spcAft>
              <a:buClrTx/>
              <a:buNone/>
            </a:pPr>
            <a:r>
              <a:rPr lang="en-US" sz="1400" b="1" i="1" dirty="0">
                <a:solidFill>
                  <a:srgbClr val="C00000"/>
                </a:solidFill>
                <a:latin typeface="Cascadia Code" panose="020B0609020000020004" pitchFamily="49" charset="0"/>
                <a:ea typeface="Cascadia Code" panose="020B0609020000020004" pitchFamily="49" charset="0"/>
                <a:cs typeface="Cascadia Code" panose="020B0609020000020004" pitchFamily="49" charset="0"/>
              </a:rPr>
              <a:t>A</a:t>
            </a:r>
            <a:r>
              <a:rPr lang="en-US" sz="1400" i="1" dirty="0">
                <a:solidFill>
                  <a:srgbClr val="0070C0"/>
                </a:solidFill>
                <a:latin typeface="Cascadia Code" panose="020B0609020000020004" pitchFamily="49" charset="0"/>
                <a:ea typeface="Cascadia Code" panose="020B0609020000020004" pitchFamily="49" charset="0"/>
                <a:cs typeface="Cascadia Code" panose="020B0609020000020004" pitchFamily="49" charset="0"/>
              </a:rPr>
              <a:t>  for all paths        </a:t>
            </a:r>
            <a:r>
              <a:rPr lang="en-US" sz="1400" i="1" dirty="0">
                <a:solidFill>
                  <a:srgbClr val="C00000"/>
                </a:solidFill>
                <a:latin typeface="Cascadia Code" panose="020B0609020000020004" pitchFamily="49" charset="0"/>
                <a:ea typeface="Cascadia Code" panose="020B0609020000020004" pitchFamily="49" charset="0"/>
                <a:cs typeface="Cascadia Code" panose="020B0609020000020004" pitchFamily="49" charset="0"/>
              </a:rPr>
              <a:t>AG(</a:t>
            </a:r>
            <a:r>
              <a:rPr lang="en-US" sz="1400" i="1" dirty="0" err="1">
                <a:solidFill>
                  <a:srgbClr val="C00000"/>
                </a:solidFill>
                <a:latin typeface="Cascadia Code" panose="020B0609020000020004" pitchFamily="49" charset="0"/>
                <a:ea typeface="Cascadia Code" panose="020B0609020000020004" pitchFamily="49" charset="0"/>
                <a:cs typeface="Cascadia Code" panose="020B0609020000020004" pitchFamily="49" charset="0"/>
              </a:rPr>
              <a:t>PvQ</a:t>
            </a:r>
            <a:r>
              <a:rPr lang="en-US" sz="1400" i="1" dirty="0">
                <a:solidFill>
                  <a:srgbClr val="C00000"/>
                </a:solidFill>
                <a:latin typeface="Cascadia Code" panose="020B0609020000020004" pitchFamily="49" charset="0"/>
                <a:ea typeface="Cascadia Code" panose="020B0609020000020004" pitchFamily="49" charset="0"/>
                <a:cs typeface="Cascadia Code" panose="020B0609020000020004" pitchFamily="49" charset="0"/>
              </a:rPr>
              <a:t>)     AX(R)      AF(Q ^ S)</a:t>
            </a:r>
          </a:p>
          <a:p>
            <a:pPr marL="468630" lvl="1" indent="0">
              <a:spcBef>
                <a:spcPts val="0"/>
              </a:spcBef>
              <a:spcAft>
                <a:spcPts val="0"/>
              </a:spcAft>
              <a:buClrTx/>
              <a:buNone/>
            </a:pPr>
            <a:r>
              <a:rPr lang="en-US" sz="1400" b="1" i="1" dirty="0">
                <a:solidFill>
                  <a:srgbClr val="C00000"/>
                </a:solidFill>
                <a:latin typeface="Cascadia Code" panose="020B0609020000020004" pitchFamily="49" charset="0"/>
                <a:ea typeface="Cascadia Code" panose="020B0609020000020004" pitchFamily="49" charset="0"/>
                <a:cs typeface="Cascadia Code" panose="020B0609020000020004" pitchFamily="49" charset="0"/>
              </a:rPr>
              <a:t>E </a:t>
            </a:r>
            <a:r>
              <a:rPr lang="en-US" sz="1400" i="1" dirty="0">
                <a:solidFill>
                  <a:srgbClr val="0070C0"/>
                </a:solidFill>
                <a:latin typeface="Cascadia Code" panose="020B0609020000020004" pitchFamily="49" charset="0"/>
                <a:ea typeface="Cascadia Code" panose="020B0609020000020004" pitchFamily="49" charset="0"/>
                <a:cs typeface="Cascadia Code" panose="020B0609020000020004" pitchFamily="49" charset="0"/>
              </a:rPr>
              <a:t> for some path        </a:t>
            </a:r>
            <a:r>
              <a:rPr lang="en-US" sz="1400" i="1" dirty="0">
                <a:solidFill>
                  <a:srgbClr val="C00000"/>
                </a:solidFill>
                <a:latin typeface="Cascadia Code" panose="020B0609020000020004" pitchFamily="49" charset="0"/>
                <a:ea typeface="Cascadia Code" panose="020B0609020000020004" pitchFamily="49" charset="0"/>
                <a:cs typeface="Cascadia Code" panose="020B0609020000020004" pitchFamily="49" charset="0"/>
              </a:rPr>
              <a:t>EF(W -&gt; Z)  E(P U Q)   EG( Z ^ ~D ) </a:t>
            </a:r>
          </a:p>
          <a:p>
            <a:pPr marL="11430" indent="0">
              <a:spcBef>
                <a:spcPts val="0"/>
              </a:spcBef>
              <a:spcAft>
                <a:spcPts val="0"/>
              </a:spcAft>
              <a:buClrTx/>
              <a:buNone/>
            </a:pPr>
            <a:endParaRPr lang="en-US" sz="1600" i="1" dirty="0">
              <a:solidFill>
                <a:srgbClr val="C00000"/>
              </a:solidFill>
              <a:latin typeface="Cascadia Code" panose="020B0609020000020004" pitchFamily="49" charset="0"/>
              <a:ea typeface="Cascadia Code" panose="020B0609020000020004" pitchFamily="49" charset="0"/>
              <a:cs typeface="Cascadia Code" panose="020B0609020000020004" pitchFamily="49" charset="0"/>
            </a:endParaRPr>
          </a:p>
          <a:p>
            <a:pPr marL="274320" indent="-182880">
              <a:spcBef>
                <a:spcPts val="0"/>
              </a:spcBef>
              <a:spcAft>
                <a:spcPts val="1200"/>
              </a:spcAft>
              <a:buClrTx/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bg1"/>
                </a:solidFill>
                <a:latin typeface="Bahnschrift" panose="020B0502040204020203" pitchFamily="34" charset="0"/>
                <a:ea typeface="Cascadia Code" panose="020B0609020000020004" pitchFamily="49" charset="0"/>
                <a:cs typeface="Cascadia Code" panose="020B0609020000020004" pitchFamily="49" charset="0"/>
              </a:rPr>
              <a:t>And now we see why “Computation Tree Logic” is the name</a:t>
            </a:r>
          </a:p>
          <a:p>
            <a:pPr marL="274320" indent="-182880">
              <a:spcBef>
                <a:spcPts val="0"/>
              </a:spcBef>
              <a:spcAft>
                <a:spcPts val="1200"/>
              </a:spcAft>
              <a:buClrTx/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bg1"/>
                </a:solidFill>
                <a:latin typeface="Bahnschrift" panose="020B0502040204020203" pitchFamily="34" charset="0"/>
                <a:ea typeface="Cascadia Code" panose="020B0609020000020004" pitchFamily="49" charset="0"/>
                <a:cs typeface="Cascadia Code" panose="020B0609020000020004" pitchFamily="49" charset="0"/>
              </a:rPr>
              <a:t>Clarke adds more restrictions… in CTL you can’t combine the operators in just any combinations.  This would lead to excessive time complexity in the model checking algorithm</a:t>
            </a:r>
          </a:p>
          <a:p>
            <a:pPr marL="274320" indent="-182880">
              <a:spcBef>
                <a:spcPts val="0"/>
              </a:spcBef>
              <a:spcAft>
                <a:spcPts val="1200"/>
              </a:spcAft>
              <a:buClrTx/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bg1"/>
                </a:solidFill>
                <a:latin typeface="Bahnschrift" panose="020B0502040204020203" pitchFamily="34" charset="0"/>
                <a:ea typeface="Cascadia Code" panose="020B0609020000020004" pitchFamily="49" charset="0"/>
                <a:cs typeface="Cascadia Code" panose="020B0609020000020004" pitchFamily="49" charset="0"/>
              </a:rPr>
              <a:t>Rather these combinations are allowed… path quantifiers combined with temporal </a:t>
            </a:r>
          </a:p>
          <a:p>
            <a:pPr marL="548640" lvl="1" indent="0">
              <a:spcBef>
                <a:spcPts val="0"/>
              </a:spcBef>
              <a:spcAft>
                <a:spcPts val="1200"/>
              </a:spcAft>
              <a:buClrTx/>
              <a:buNone/>
            </a:pPr>
            <a:r>
              <a:rPr lang="en-US" sz="1400" b="1" dirty="0">
                <a:solidFill>
                  <a:srgbClr val="C00000"/>
                </a:solidFill>
                <a:latin typeface="Bahnschrift" panose="020B0502040204020203" pitchFamily="34" charset="0"/>
                <a:ea typeface="Cascadia Code" panose="020B0609020000020004" pitchFamily="49" charset="0"/>
                <a:cs typeface="Cascadia Code" panose="020B0609020000020004" pitchFamily="49" charset="0"/>
              </a:rPr>
              <a:t>AF, EF, AX, EX, AU, EU, AG, EG</a:t>
            </a:r>
          </a:p>
          <a:p>
            <a:pPr marL="274320" indent="-182880">
              <a:spcBef>
                <a:spcPts val="0"/>
              </a:spcBef>
              <a:spcAft>
                <a:spcPts val="1200"/>
              </a:spcAft>
              <a:buClrTx/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bg1"/>
                </a:solidFill>
                <a:latin typeface="Bahnschrift" panose="020B0502040204020203" pitchFamily="34" charset="0"/>
                <a:ea typeface="Cascadia Code" panose="020B0609020000020004" pitchFamily="49" charset="0"/>
                <a:cs typeface="Cascadia Code" panose="020B0609020000020004" pitchFamily="49" charset="0"/>
              </a:rPr>
              <a:t>These combinations allow efficient checking</a:t>
            </a:r>
          </a:p>
          <a:p>
            <a:pPr marL="274320" indent="-182880">
              <a:spcBef>
                <a:spcPts val="0"/>
              </a:spcBef>
              <a:spcAft>
                <a:spcPts val="1200"/>
              </a:spcAft>
              <a:buClrTx/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bg1"/>
                </a:solidFill>
                <a:latin typeface="Bahnschrift" panose="020B0502040204020203" pitchFamily="34" charset="0"/>
                <a:ea typeface="Cascadia Code" panose="020B0609020000020004" pitchFamily="49" charset="0"/>
                <a:cs typeface="Cascadia Code" panose="020B0609020000020004" pitchFamily="49" charset="0"/>
              </a:rPr>
              <a:t>No need to implement them all directly, as several are expressible in terms of the others</a:t>
            </a:r>
          </a:p>
        </p:txBody>
      </p:sp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 Unicode MS"/>
              </a:rPr>
              <a:t>A process is created and terminated extremelly fast, that's why you can actually have thousands of them.</a:t>
            </a:r>
            <a:r>
              <a:rPr kumimoji="0" lang="en-US" altLang="en-US" sz="6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152400" y="15240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 Unicode MS"/>
              </a:rPr>
              <a:t>A process executes some piece of code, then it terminates. It can also run forever.</a:t>
            </a:r>
            <a:r>
              <a:rPr kumimoji="0" lang="en-US" altLang="en-US" sz="6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433584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ed Rectangle 7"/>
          <p:cNvSpPr/>
          <p:nvPr/>
        </p:nvSpPr>
        <p:spPr>
          <a:xfrm>
            <a:off x="304800" y="381001"/>
            <a:ext cx="8524875" cy="838200"/>
          </a:xfrm>
          <a:prstGeom prst="roundRect">
            <a:avLst/>
          </a:prstGeom>
          <a:solidFill>
            <a:schemeClr val="accent5">
              <a:lumMod val="20000"/>
              <a:lumOff val="80000"/>
              <a:alpha val="27000"/>
            </a:schemeClr>
          </a:solidFill>
          <a:ln w="15875">
            <a:solidFill>
              <a:schemeClr val="tx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000" dirty="0">
              <a:solidFill>
                <a:srgbClr val="0070C0"/>
              </a:solidFill>
            </a:endParaRPr>
          </a:p>
        </p:txBody>
      </p:sp>
      <p:sp>
        <p:nvSpPr>
          <p:cNvPr id="6" name="Content Placeholder 1"/>
          <p:cNvSpPr>
            <a:spLocks noGrp="1"/>
          </p:cNvSpPr>
          <p:nvPr>
            <p:ph idx="1"/>
          </p:nvPr>
        </p:nvSpPr>
        <p:spPr>
          <a:xfrm>
            <a:off x="457200" y="333376"/>
            <a:ext cx="8372475" cy="885825"/>
          </a:xfrm>
          <a:noFill/>
        </p:spPr>
        <p:txBody>
          <a:bodyPr>
            <a:normAutofit/>
          </a:bodyPr>
          <a:lstStyle/>
          <a:p>
            <a:pPr marL="109728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Temporal Logic</a:t>
            </a:r>
          </a:p>
        </p:txBody>
      </p:sp>
      <p:sp>
        <p:nvSpPr>
          <p:cNvPr id="7" name="Content Placeholder 1"/>
          <p:cNvSpPr txBox="1">
            <a:spLocks/>
          </p:cNvSpPr>
          <p:nvPr/>
        </p:nvSpPr>
        <p:spPr>
          <a:xfrm>
            <a:off x="304800" y="1265162"/>
            <a:ext cx="7467600" cy="411238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20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8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6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109728" indent="0">
              <a:buFont typeface="Wingdings 3" panose="05040102010807070707" pitchFamily="18" charset="2"/>
              <a:buNone/>
            </a:pPr>
            <a:r>
              <a:rPr lang="en-US" sz="2400" b="1" dirty="0">
                <a:solidFill>
                  <a:srgbClr val="BE442C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Path Quantification gives Branching Time Temporal Logic</a:t>
            </a:r>
          </a:p>
        </p:txBody>
      </p:sp>
      <p:sp>
        <p:nvSpPr>
          <p:cNvPr id="9" name="Content Placeholder 1"/>
          <p:cNvSpPr txBox="1">
            <a:spLocks/>
          </p:cNvSpPr>
          <p:nvPr/>
        </p:nvSpPr>
        <p:spPr>
          <a:xfrm>
            <a:off x="304800" y="1676400"/>
            <a:ext cx="8001000" cy="1752601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20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8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6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274320" indent="-182880">
              <a:spcBef>
                <a:spcPts val="0"/>
              </a:spcBef>
              <a:buClrTx/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bg1"/>
                </a:solidFill>
                <a:latin typeface="Bahnschrift" panose="020B0502040204020203" pitchFamily="34" charset="0"/>
                <a:ea typeface="Cascadia Code" panose="020B0609020000020004" pitchFamily="49" charset="0"/>
                <a:cs typeface="Cascadia Code" panose="020B0609020000020004" pitchFamily="49" charset="0"/>
              </a:rPr>
              <a:t>Shorthand in CTL :</a:t>
            </a:r>
          </a:p>
          <a:p>
            <a:pPr marL="468630" lvl="1" indent="0">
              <a:spcBef>
                <a:spcPts val="0"/>
              </a:spcBef>
              <a:spcAft>
                <a:spcPts val="0"/>
              </a:spcAft>
              <a:buClrTx/>
              <a:buNone/>
            </a:pPr>
            <a:r>
              <a:rPr lang="en-US" sz="1400" b="1" i="1" dirty="0">
                <a:solidFill>
                  <a:srgbClr val="C00000"/>
                </a:solidFill>
                <a:latin typeface="Cascadia Code" panose="020B0609020000020004" pitchFamily="49" charset="0"/>
                <a:ea typeface="Cascadia Code" panose="020B0609020000020004" pitchFamily="49" charset="0"/>
                <a:cs typeface="Cascadia Code" panose="020B0609020000020004" pitchFamily="49" charset="0"/>
              </a:rPr>
              <a:t>AF(p)  </a:t>
            </a:r>
            <a:r>
              <a:rPr lang="en-US" sz="1400" i="1" dirty="0">
                <a:solidFill>
                  <a:srgbClr val="0070C0"/>
                </a:solidFill>
                <a:latin typeface="Cascadia Code" panose="020B0609020000020004" pitchFamily="49" charset="0"/>
                <a:ea typeface="Cascadia Code" panose="020B0609020000020004" pitchFamily="49" charset="0"/>
                <a:cs typeface="Cascadia Code" panose="020B0609020000020004" pitchFamily="49" charset="0"/>
              </a:rPr>
              <a:t>is same as </a:t>
            </a:r>
            <a:r>
              <a:rPr lang="en-US" sz="1400" b="1" i="1" dirty="0">
                <a:solidFill>
                  <a:srgbClr val="0070C0"/>
                </a:solidFill>
                <a:latin typeface="Cascadia Code" panose="020B0609020000020004" pitchFamily="49" charset="0"/>
                <a:ea typeface="Cascadia Code" panose="020B0609020000020004" pitchFamily="49" charset="0"/>
                <a:cs typeface="Cascadia Code" panose="020B0609020000020004" pitchFamily="49" charset="0"/>
              </a:rPr>
              <a:t> </a:t>
            </a:r>
            <a:r>
              <a:rPr lang="en-US" sz="1400" b="1" i="1" dirty="0">
                <a:solidFill>
                  <a:srgbClr val="C00000"/>
                </a:solidFill>
                <a:latin typeface="Cascadia Code" panose="020B0609020000020004" pitchFamily="49" charset="0"/>
                <a:ea typeface="Cascadia Code" panose="020B0609020000020004" pitchFamily="49" charset="0"/>
                <a:cs typeface="Cascadia Code" panose="020B0609020000020004" pitchFamily="49" charset="0"/>
              </a:rPr>
              <a:t>A[true U p]   </a:t>
            </a:r>
            <a:r>
              <a:rPr lang="en-US" sz="1400" i="1" dirty="0">
                <a:solidFill>
                  <a:srgbClr val="0070C0"/>
                </a:solidFill>
                <a:latin typeface="Cascadia Code" panose="020B0609020000020004" pitchFamily="49" charset="0"/>
                <a:ea typeface="Cascadia Code" panose="020B0609020000020004" pitchFamily="49" charset="0"/>
                <a:cs typeface="Cascadia Code" panose="020B0609020000020004" pitchFamily="49" charset="0"/>
              </a:rPr>
              <a:t>p is inevitable</a:t>
            </a:r>
          </a:p>
          <a:p>
            <a:pPr marL="468630" lvl="1" indent="0">
              <a:spcBef>
                <a:spcPts val="0"/>
              </a:spcBef>
              <a:spcAft>
                <a:spcPts val="0"/>
              </a:spcAft>
              <a:buClrTx/>
              <a:buNone/>
            </a:pPr>
            <a:r>
              <a:rPr lang="en-US" sz="1400" b="1" i="1" dirty="0">
                <a:solidFill>
                  <a:srgbClr val="C00000"/>
                </a:solidFill>
                <a:latin typeface="Cascadia Code" panose="020B0609020000020004" pitchFamily="49" charset="0"/>
                <a:ea typeface="Cascadia Code" panose="020B0609020000020004" pitchFamily="49" charset="0"/>
                <a:cs typeface="Cascadia Code" panose="020B0609020000020004" pitchFamily="49" charset="0"/>
              </a:rPr>
              <a:t>EF(p)  </a:t>
            </a:r>
            <a:r>
              <a:rPr lang="en-US" sz="1400" i="1" dirty="0">
                <a:solidFill>
                  <a:srgbClr val="0070C0"/>
                </a:solidFill>
                <a:latin typeface="Cascadia Code" panose="020B0609020000020004" pitchFamily="49" charset="0"/>
                <a:ea typeface="Cascadia Code" panose="020B0609020000020004" pitchFamily="49" charset="0"/>
                <a:cs typeface="Cascadia Code" panose="020B0609020000020004" pitchFamily="49" charset="0"/>
              </a:rPr>
              <a:t>is same as  </a:t>
            </a:r>
            <a:r>
              <a:rPr lang="en-US" sz="1400" b="1" i="1" dirty="0">
                <a:solidFill>
                  <a:srgbClr val="C00000"/>
                </a:solidFill>
                <a:latin typeface="Cascadia Code" panose="020B0609020000020004" pitchFamily="49" charset="0"/>
                <a:ea typeface="Cascadia Code" panose="020B0609020000020004" pitchFamily="49" charset="0"/>
                <a:cs typeface="Cascadia Code" panose="020B0609020000020004" pitchFamily="49" charset="0"/>
              </a:rPr>
              <a:t>E[true U p]</a:t>
            </a:r>
            <a:r>
              <a:rPr lang="en-US" sz="1400" b="1" i="1" dirty="0">
                <a:solidFill>
                  <a:srgbClr val="0070C0"/>
                </a:solidFill>
                <a:latin typeface="Cascadia Code" panose="020B0609020000020004" pitchFamily="49" charset="0"/>
                <a:ea typeface="Cascadia Code" panose="020B0609020000020004" pitchFamily="49" charset="0"/>
                <a:cs typeface="Cascadia Code" panose="020B0609020000020004" pitchFamily="49" charset="0"/>
              </a:rPr>
              <a:t>   </a:t>
            </a:r>
            <a:r>
              <a:rPr lang="en-US" sz="1400" i="1" dirty="0">
                <a:solidFill>
                  <a:srgbClr val="0070C0"/>
                </a:solidFill>
                <a:latin typeface="Cascadia Code" panose="020B0609020000020004" pitchFamily="49" charset="0"/>
                <a:ea typeface="Cascadia Code" panose="020B0609020000020004" pitchFamily="49" charset="0"/>
                <a:cs typeface="Cascadia Code" panose="020B0609020000020004" pitchFamily="49" charset="0"/>
              </a:rPr>
              <a:t>p is potential  </a:t>
            </a:r>
          </a:p>
          <a:p>
            <a:pPr marL="468630" lvl="1" indent="0">
              <a:spcBef>
                <a:spcPts val="0"/>
              </a:spcBef>
              <a:spcAft>
                <a:spcPts val="0"/>
              </a:spcAft>
              <a:buClrTx/>
              <a:buNone/>
            </a:pPr>
            <a:r>
              <a:rPr lang="en-US" sz="1400" b="1" i="1" dirty="0">
                <a:solidFill>
                  <a:srgbClr val="C00000"/>
                </a:solidFill>
                <a:latin typeface="Cascadia Code" panose="020B0609020000020004" pitchFamily="49" charset="0"/>
                <a:ea typeface="Cascadia Code" panose="020B0609020000020004" pitchFamily="49" charset="0"/>
                <a:cs typeface="Cascadia Code" panose="020B0609020000020004" pitchFamily="49" charset="0"/>
              </a:rPr>
              <a:t>EG(p)  </a:t>
            </a:r>
            <a:r>
              <a:rPr lang="en-US" sz="1400" i="1" dirty="0">
                <a:solidFill>
                  <a:srgbClr val="0070C0"/>
                </a:solidFill>
                <a:latin typeface="Cascadia Code" panose="020B0609020000020004" pitchFamily="49" charset="0"/>
                <a:ea typeface="Cascadia Code" panose="020B0609020000020004" pitchFamily="49" charset="0"/>
                <a:cs typeface="Cascadia Code" panose="020B0609020000020004" pitchFamily="49" charset="0"/>
              </a:rPr>
              <a:t>is same as  </a:t>
            </a:r>
            <a:r>
              <a:rPr lang="en-US" sz="1400" b="1" i="1" dirty="0">
                <a:solidFill>
                  <a:srgbClr val="C00000"/>
                </a:solidFill>
                <a:latin typeface="Cascadia Code" panose="020B0609020000020004" pitchFamily="49" charset="0"/>
                <a:ea typeface="Cascadia Code" panose="020B0609020000020004" pitchFamily="49" charset="0"/>
                <a:cs typeface="Cascadia Code" panose="020B0609020000020004" pitchFamily="49" charset="0"/>
              </a:rPr>
              <a:t>~AF(~p)</a:t>
            </a:r>
          </a:p>
          <a:p>
            <a:pPr marL="468630" lvl="1" indent="0">
              <a:spcBef>
                <a:spcPts val="0"/>
              </a:spcBef>
              <a:spcAft>
                <a:spcPts val="0"/>
              </a:spcAft>
              <a:buClrTx/>
              <a:buNone/>
            </a:pPr>
            <a:r>
              <a:rPr lang="en-US" sz="1400" b="1" i="1" dirty="0">
                <a:solidFill>
                  <a:srgbClr val="C00000"/>
                </a:solidFill>
                <a:latin typeface="Cascadia Code" panose="020B0609020000020004" pitchFamily="49" charset="0"/>
                <a:ea typeface="Cascadia Code" panose="020B0609020000020004" pitchFamily="49" charset="0"/>
                <a:cs typeface="Cascadia Code" panose="020B0609020000020004" pitchFamily="49" charset="0"/>
              </a:rPr>
              <a:t>AG(p)  </a:t>
            </a:r>
            <a:r>
              <a:rPr lang="en-US" sz="1400" i="1" dirty="0">
                <a:solidFill>
                  <a:srgbClr val="0070C0"/>
                </a:solidFill>
                <a:latin typeface="Cascadia Code" panose="020B0609020000020004" pitchFamily="49" charset="0"/>
                <a:ea typeface="Cascadia Code" panose="020B0609020000020004" pitchFamily="49" charset="0"/>
                <a:cs typeface="Cascadia Code" panose="020B0609020000020004" pitchFamily="49" charset="0"/>
              </a:rPr>
              <a:t>is same as  </a:t>
            </a:r>
            <a:r>
              <a:rPr lang="en-US" sz="1400" b="1" i="1" dirty="0">
                <a:solidFill>
                  <a:srgbClr val="C00000"/>
                </a:solidFill>
                <a:latin typeface="Cascadia Code" panose="020B0609020000020004" pitchFamily="49" charset="0"/>
                <a:ea typeface="Cascadia Code" panose="020B0609020000020004" pitchFamily="49" charset="0"/>
                <a:cs typeface="Cascadia Code" panose="020B0609020000020004" pitchFamily="49" charset="0"/>
              </a:rPr>
              <a:t>~EF(~p)       </a:t>
            </a:r>
            <a:r>
              <a:rPr lang="en-US" sz="1400" i="1" dirty="0">
                <a:solidFill>
                  <a:srgbClr val="0070C0"/>
                </a:solidFill>
                <a:latin typeface="Cascadia Code" panose="020B0609020000020004" pitchFamily="49" charset="0"/>
                <a:ea typeface="Cascadia Code" panose="020B0609020000020004" pitchFamily="49" charset="0"/>
                <a:cs typeface="Cascadia Code" panose="020B0609020000020004" pitchFamily="49" charset="0"/>
              </a:rPr>
              <a:t>p holds globally</a:t>
            </a:r>
          </a:p>
          <a:p>
            <a:pPr marL="11430" indent="0">
              <a:spcBef>
                <a:spcPts val="0"/>
              </a:spcBef>
              <a:spcAft>
                <a:spcPts val="0"/>
              </a:spcAft>
              <a:buClrTx/>
              <a:buNone/>
            </a:pPr>
            <a:endParaRPr lang="en-US" sz="1000" i="1" dirty="0">
              <a:solidFill>
                <a:srgbClr val="C00000"/>
              </a:solidFill>
              <a:latin typeface="Cascadia Code" panose="020B0609020000020004" pitchFamily="49" charset="0"/>
              <a:ea typeface="Cascadia Code" panose="020B0609020000020004" pitchFamily="49" charset="0"/>
              <a:cs typeface="Cascadia Code" panose="020B0609020000020004" pitchFamily="49" charset="0"/>
            </a:endParaRPr>
          </a:p>
          <a:p>
            <a:pPr marL="274320" indent="-182880">
              <a:spcBef>
                <a:spcPts val="0"/>
              </a:spcBef>
              <a:spcAft>
                <a:spcPts val="1200"/>
              </a:spcAft>
              <a:buClrTx/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bg1"/>
                </a:solidFill>
                <a:latin typeface="Bahnschrift" panose="020B0502040204020203" pitchFamily="34" charset="0"/>
                <a:ea typeface="Cascadia Code" panose="020B0609020000020004" pitchFamily="49" charset="0"/>
                <a:cs typeface="Cascadia Code" panose="020B0609020000020004" pitchFamily="49" charset="0"/>
              </a:rPr>
              <a:t>So to implement a checker, you only have to code up </a:t>
            </a:r>
            <a:r>
              <a:rPr lang="en-US" sz="1600" b="1" dirty="0">
                <a:solidFill>
                  <a:srgbClr val="C00000"/>
                </a:solidFill>
                <a:latin typeface="Bahnschrift" panose="020B0502040204020203" pitchFamily="34" charset="0"/>
                <a:ea typeface="Cascadia Code" panose="020B0609020000020004" pitchFamily="49" charset="0"/>
                <a:cs typeface="Cascadia Code" panose="020B0609020000020004" pitchFamily="49" charset="0"/>
              </a:rPr>
              <a:t>AX, EX, AU, EU, ^</a:t>
            </a:r>
            <a:r>
              <a:rPr lang="en-US" sz="1600" b="1" dirty="0">
                <a:solidFill>
                  <a:schemeClr val="bg1"/>
                </a:solidFill>
                <a:latin typeface="Bahnschrift" panose="020B0502040204020203" pitchFamily="34" charset="0"/>
                <a:ea typeface="Cascadia Code" panose="020B0609020000020004" pitchFamily="49" charset="0"/>
                <a:cs typeface="Cascadia Code" panose="020B0609020000020004" pitchFamily="49" charset="0"/>
              </a:rPr>
              <a:t> </a:t>
            </a:r>
            <a:r>
              <a:rPr lang="en-US" sz="1600" dirty="0">
                <a:solidFill>
                  <a:schemeClr val="bg1"/>
                </a:solidFill>
                <a:latin typeface="Bahnschrift" panose="020B0502040204020203" pitchFamily="34" charset="0"/>
                <a:ea typeface="Cascadia Code" panose="020B0609020000020004" pitchFamily="49" charset="0"/>
                <a:cs typeface="Cascadia Code" panose="020B0609020000020004" pitchFamily="49" charset="0"/>
              </a:rPr>
              <a:t>and </a:t>
            </a:r>
            <a:r>
              <a:rPr lang="en-US" sz="1600" b="1" dirty="0">
                <a:solidFill>
                  <a:srgbClr val="C00000"/>
                </a:solidFill>
                <a:latin typeface="Bahnschrift" panose="020B0502040204020203" pitchFamily="34" charset="0"/>
                <a:ea typeface="Cascadia Code" panose="020B0609020000020004" pitchFamily="49" charset="0"/>
                <a:cs typeface="Cascadia Code" panose="020B0609020000020004" pitchFamily="49" charset="0"/>
              </a:rPr>
              <a:t>~</a:t>
            </a:r>
          </a:p>
        </p:txBody>
      </p:sp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 Unicode MS"/>
              </a:rPr>
              <a:t>A process is created and terminated extremelly fast, that's why you can actually have thousands of them.</a:t>
            </a:r>
            <a:r>
              <a:rPr kumimoji="0" lang="en-US" altLang="en-US" sz="6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152400" y="15240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 Unicode MS"/>
              </a:rPr>
              <a:t>A process executes some piece of code, then it terminates. It can also run forever.</a:t>
            </a:r>
            <a:r>
              <a:rPr kumimoji="0" lang="en-US" altLang="en-US" sz="6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0" name="Content Placeholder 1"/>
          <p:cNvSpPr txBox="1">
            <a:spLocks/>
          </p:cNvSpPr>
          <p:nvPr/>
        </p:nvSpPr>
        <p:spPr>
          <a:xfrm>
            <a:off x="288636" y="3429001"/>
            <a:ext cx="8001000" cy="3047999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20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8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6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91440" indent="0">
              <a:spcBef>
                <a:spcPts val="0"/>
              </a:spcBef>
              <a:buClrTx/>
              <a:buNone/>
            </a:pPr>
            <a:r>
              <a:rPr lang="en-US" sz="1800" b="1" dirty="0">
                <a:solidFill>
                  <a:srgbClr val="0070C0"/>
                </a:solidFill>
                <a:latin typeface="Bahnschrift" panose="020B0502040204020203" pitchFamily="34" charset="0"/>
                <a:ea typeface="Cascadia Code" panose="020B0609020000020004" pitchFamily="49" charset="0"/>
                <a:cs typeface="Cascadia Code" panose="020B0609020000020004" pitchFamily="49" charset="0"/>
              </a:rPr>
              <a:t>Ok, so final summary of CTL</a:t>
            </a:r>
          </a:p>
          <a:p>
            <a:pPr marL="377190">
              <a:spcBef>
                <a:spcPts val="0"/>
              </a:spcBef>
              <a:buClrTx/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chemeClr val="bg1"/>
                </a:solidFill>
                <a:latin typeface="Bahnschrift" panose="020B0502040204020203" pitchFamily="34" charset="0"/>
                <a:ea typeface="Cascadia Code" panose="020B0609020000020004" pitchFamily="49" charset="0"/>
                <a:cs typeface="Cascadia Code" panose="020B0609020000020004" pitchFamily="49" charset="0"/>
              </a:rPr>
              <a:t>There is a set of atomic propositions </a:t>
            </a:r>
            <a:r>
              <a:rPr lang="en-US" sz="1800" dirty="0">
                <a:solidFill>
                  <a:srgbClr val="C00000"/>
                </a:solidFill>
                <a:latin typeface="Bahnschrift" panose="020B0502040204020203" pitchFamily="34" charset="0"/>
                <a:ea typeface="Cascadia Code" panose="020B0609020000020004" pitchFamily="49" charset="0"/>
                <a:cs typeface="Cascadia Code" panose="020B0609020000020004" pitchFamily="49" charset="0"/>
              </a:rPr>
              <a:t>AP</a:t>
            </a:r>
          </a:p>
          <a:p>
            <a:pPr marL="377190">
              <a:spcBef>
                <a:spcPts val="0"/>
              </a:spcBef>
              <a:buClrTx/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chemeClr val="bg1"/>
                </a:solidFill>
                <a:latin typeface="Bahnschrift" panose="020B0502040204020203" pitchFamily="34" charset="0"/>
                <a:ea typeface="Cascadia Code" panose="020B0609020000020004" pitchFamily="49" charset="0"/>
                <a:cs typeface="Cascadia Code" panose="020B0609020000020004" pitchFamily="49" charset="0"/>
              </a:rPr>
              <a:t>Every </a:t>
            </a:r>
            <a:r>
              <a:rPr lang="en-US" sz="1800" dirty="0">
                <a:solidFill>
                  <a:srgbClr val="C00000"/>
                </a:solidFill>
                <a:latin typeface="Bahnschrift" panose="020B0502040204020203" pitchFamily="34" charset="0"/>
                <a:ea typeface="Cascadia Code" panose="020B0609020000020004" pitchFamily="49" charset="0"/>
                <a:cs typeface="Cascadia Code" panose="020B0609020000020004" pitchFamily="49" charset="0"/>
              </a:rPr>
              <a:t>p</a:t>
            </a:r>
            <a:r>
              <a:rPr lang="en-US" sz="1800" dirty="0">
                <a:solidFill>
                  <a:schemeClr val="bg1"/>
                </a:solidFill>
                <a:latin typeface="Bahnschrift" panose="020B0502040204020203" pitchFamily="34" charset="0"/>
                <a:ea typeface="Cascadia Code" panose="020B0609020000020004" pitchFamily="49" charset="0"/>
                <a:cs typeface="Cascadia Code" panose="020B0609020000020004" pitchFamily="49" charset="0"/>
              </a:rPr>
              <a:t> that is in </a:t>
            </a:r>
            <a:r>
              <a:rPr lang="en-US" sz="1800" dirty="0">
                <a:solidFill>
                  <a:srgbClr val="C00000"/>
                </a:solidFill>
                <a:latin typeface="Bahnschrift" panose="020B0502040204020203" pitchFamily="34" charset="0"/>
                <a:ea typeface="Cascadia Code" panose="020B0609020000020004" pitchFamily="49" charset="0"/>
                <a:cs typeface="Cascadia Code" panose="020B0609020000020004" pitchFamily="49" charset="0"/>
              </a:rPr>
              <a:t>AP</a:t>
            </a:r>
            <a:r>
              <a:rPr lang="en-US" sz="1800" dirty="0">
                <a:solidFill>
                  <a:schemeClr val="bg1"/>
                </a:solidFill>
                <a:latin typeface="Bahnschrift" panose="020B0502040204020203" pitchFamily="34" charset="0"/>
                <a:ea typeface="Cascadia Code" panose="020B0609020000020004" pitchFamily="49" charset="0"/>
                <a:cs typeface="Cascadia Code" panose="020B0609020000020004" pitchFamily="49" charset="0"/>
              </a:rPr>
              <a:t> is a valid CTL formula.</a:t>
            </a:r>
          </a:p>
          <a:p>
            <a:pPr marL="377190">
              <a:spcBef>
                <a:spcPts val="0"/>
              </a:spcBef>
              <a:buClrTx/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chemeClr val="bg1"/>
                </a:solidFill>
                <a:latin typeface="Bahnschrift" panose="020B0502040204020203" pitchFamily="34" charset="0"/>
                <a:ea typeface="Cascadia Code" panose="020B0609020000020004" pitchFamily="49" charset="0"/>
                <a:cs typeface="Cascadia Code" panose="020B0609020000020004" pitchFamily="49" charset="0"/>
              </a:rPr>
              <a:t>If </a:t>
            </a:r>
            <a:r>
              <a:rPr lang="en-US" sz="1800" dirty="0">
                <a:solidFill>
                  <a:srgbClr val="C00000"/>
                </a:solidFill>
                <a:latin typeface="Bahnschrift" panose="020B0502040204020203" pitchFamily="34" charset="0"/>
                <a:ea typeface="Cascadia Code" panose="020B0609020000020004" pitchFamily="49" charset="0"/>
                <a:cs typeface="Cascadia Code" panose="020B0609020000020004" pitchFamily="49" charset="0"/>
              </a:rPr>
              <a:t>p1</a:t>
            </a:r>
            <a:r>
              <a:rPr lang="en-US" sz="1800" dirty="0">
                <a:solidFill>
                  <a:schemeClr val="bg1"/>
                </a:solidFill>
                <a:latin typeface="Bahnschrift" panose="020B0502040204020203" pitchFamily="34" charset="0"/>
                <a:ea typeface="Cascadia Code" panose="020B0609020000020004" pitchFamily="49" charset="0"/>
                <a:cs typeface="Cascadia Code" panose="020B0609020000020004" pitchFamily="49" charset="0"/>
              </a:rPr>
              <a:t> and </a:t>
            </a:r>
            <a:r>
              <a:rPr lang="en-US" sz="1800" dirty="0">
                <a:solidFill>
                  <a:srgbClr val="C00000"/>
                </a:solidFill>
                <a:latin typeface="Bahnschrift" panose="020B0502040204020203" pitchFamily="34" charset="0"/>
                <a:ea typeface="Cascadia Code" panose="020B0609020000020004" pitchFamily="49" charset="0"/>
                <a:cs typeface="Cascadia Code" panose="020B0609020000020004" pitchFamily="49" charset="0"/>
              </a:rPr>
              <a:t>p2</a:t>
            </a:r>
            <a:r>
              <a:rPr lang="en-US" sz="1800" dirty="0">
                <a:solidFill>
                  <a:schemeClr val="bg1"/>
                </a:solidFill>
                <a:latin typeface="Bahnschrift" panose="020B0502040204020203" pitchFamily="34" charset="0"/>
                <a:ea typeface="Cascadia Code" panose="020B0609020000020004" pitchFamily="49" charset="0"/>
                <a:cs typeface="Cascadia Code" panose="020B0609020000020004" pitchFamily="49" charset="0"/>
              </a:rPr>
              <a:t> are valid CTL formulae, then so are</a:t>
            </a:r>
          </a:p>
          <a:p>
            <a:pPr marL="834390" lvl="1">
              <a:spcBef>
                <a:spcPts val="0"/>
              </a:spcBef>
              <a:spcAft>
                <a:spcPts val="0"/>
              </a:spcAft>
              <a:buClrTx/>
              <a:buFont typeface="Bahnschrift" panose="020B0502040204020203" pitchFamily="34" charset="0"/>
              <a:buChar char="–"/>
            </a:pPr>
            <a:r>
              <a:rPr lang="en-US" sz="1600" dirty="0">
                <a:solidFill>
                  <a:srgbClr val="0070C0"/>
                </a:solidFill>
                <a:latin typeface="Bahnschrift" panose="020B0502040204020203" pitchFamily="34" charset="0"/>
                <a:ea typeface="Cascadia Code" panose="020B0609020000020004" pitchFamily="49" charset="0"/>
                <a:cs typeface="Cascadia Code" panose="020B0609020000020004" pitchFamily="49" charset="0"/>
              </a:rPr>
              <a:t>~p1</a:t>
            </a:r>
          </a:p>
          <a:p>
            <a:pPr marL="834390" lvl="1">
              <a:spcBef>
                <a:spcPts val="0"/>
              </a:spcBef>
              <a:spcAft>
                <a:spcPts val="0"/>
              </a:spcAft>
              <a:buClrTx/>
              <a:buFont typeface="Bahnschrift" panose="020B0502040204020203" pitchFamily="34" charset="0"/>
              <a:buChar char="–"/>
            </a:pPr>
            <a:r>
              <a:rPr lang="en-US" sz="1600" dirty="0">
                <a:solidFill>
                  <a:srgbClr val="0070C0"/>
                </a:solidFill>
                <a:latin typeface="Bahnschrift" panose="020B0502040204020203" pitchFamily="34" charset="0"/>
                <a:ea typeface="Cascadia Code" panose="020B0609020000020004" pitchFamily="49" charset="0"/>
                <a:cs typeface="Cascadia Code" panose="020B0609020000020004" pitchFamily="49" charset="0"/>
              </a:rPr>
              <a:t>p1 ^ p2</a:t>
            </a:r>
          </a:p>
          <a:p>
            <a:pPr marL="834390" lvl="1">
              <a:spcBef>
                <a:spcPts val="0"/>
              </a:spcBef>
              <a:spcAft>
                <a:spcPts val="0"/>
              </a:spcAft>
              <a:buClrTx/>
              <a:buFont typeface="Bahnschrift" panose="020B0502040204020203" pitchFamily="34" charset="0"/>
              <a:buChar char="–"/>
            </a:pPr>
            <a:r>
              <a:rPr lang="en-US" sz="1600" dirty="0">
                <a:solidFill>
                  <a:srgbClr val="0070C0"/>
                </a:solidFill>
                <a:latin typeface="Bahnschrift" panose="020B0502040204020203" pitchFamily="34" charset="0"/>
                <a:ea typeface="Cascadia Code" panose="020B0609020000020004" pitchFamily="49" charset="0"/>
                <a:cs typeface="Cascadia Code" panose="020B0609020000020004" pitchFamily="49" charset="0"/>
              </a:rPr>
              <a:t>AX(p2)</a:t>
            </a:r>
          </a:p>
          <a:p>
            <a:pPr marL="834390" lvl="1">
              <a:spcBef>
                <a:spcPts val="0"/>
              </a:spcBef>
              <a:spcAft>
                <a:spcPts val="0"/>
              </a:spcAft>
              <a:buClrTx/>
              <a:buFont typeface="Bahnschrift" panose="020B0502040204020203" pitchFamily="34" charset="0"/>
              <a:buChar char="–"/>
            </a:pPr>
            <a:r>
              <a:rPr lang="en-US" sz="1600" dirty="0">
                <a:solidFill>
                  <a:srgbClr val="0070C0"/>
                </a:solidFill>
                <a:latin typeface="Bahnschrift" panose="020B0502040204020203" pitchFamily="34" charset="0"/>
                <a:ea typeface="Cascadia Code" panose="020B0609020000020004" pitchFamily="49" charset="0"/>
                <a:cs typeface="Cascadia Code" panose="020B0609020000020004" pitchFamily="49" charset="0"/>
              </a:rPr>
              <a:t>EX(p1)</a:t>
            </a:r>
          </a:p>
          <a:p>
            <a:pPr marL="834390" lvl="1">
              <a:spcBef>
                <a:spcPts val="0"/>
              </a:spcBef>
              <a:spcAft>
                <a:spcPts val="0"/>
              </a:spcAft>
              <a:buClrTx/>
              <a:buFont typeface="Bahnschrift" panose="020B0502040204020203" pitchFamily="34" charset="0"/>
              <a:buChar char="–"/>
            </a:pPr>
            <a:r>
              <a:rPr lang="en-US" sz="1600" dirty="0">
                <a:solidFill>
                  <a:srgbClr val="0070C0"/>
                </a:solidFill>
                <a:latin typeface="Bahnschrift" panose="020B0502040204020203" pitchFamily="34" charset="0"/>
                <a:ea typeface="Cascadia Code" panose="020B0609020000020004" pitchFamily="49" charset="0"/>
                <a:cs typeface="Cascadia Code" panose="020B0609020000020004" pitchFamily="49" charset="0"/>
              </a:rPr>
              <a:t>A[p1 U p2]</a:t>
            </a:r>
          </a:p>
          <a:p>
            <a:pPr marL="834390" lvl="1">
              <a:spcBef>
                <a:spcPts val="0"/>
              </a:spcBef>
              <a:spcAft>
                <a:spcPts val="0"/>
              </a:spcAft>
              <a:buClrTx/>
              <a:buFont typeface="Bahnschrift" panose="020B0502040204020203" pitchFamily="34" charset="0"/>
              <a:buChar char="–"/>
            </a:pPr>
            <a:r>
              <a:rPr lang="en-US" sz="1600" dirty="0">
                <a:solidFill>
                  <a:srgbClr val="0070C0"/>
                </a:solidFill>
                <a:latin typeface="Bahnschrift" panose="020B0502040204020203" pitchFamily="34" charset="0"/>
                <a:ea typeface="Cascadia Code" panose="020B0609020000020004" pitchFamily="49" charset="0"/>
                <a:cs typeface="Cascadia Code" panose="020B0609020000020004" pitchFamily="49" charset="0"/>
              </a:rPr>
              <a:t>E[p1 U p2]</a:t>
            </a:r>
          </a:p>
        </p:txBody>
      </p:sp>
    </p:spTree>
    <p:extLst>
      <p:ext uri="{BB962C8B-B14F-4D97-AF65-F5344CB8AC3E}">
        <p14:creationId xmlns:p14="http://schemas.microsoft.com/office/powerpoint/2010/main" val="13183761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500"/>
                            </p:stCondLst>
                            <p:childTnLst>
                              <p:par>
                                <p:cTn id="2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000"/>
                            </p:stCondLst>
                            <p:childTnLst>
                              <p:par>
                                <p:cTn id="3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1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1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1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ed Rectangle 7"/>
          <p:cNvSpPr/>
          <p:nvPr/>
        </p:nvSpPr>
        <p:spPr>
          <a:xfrm>
            <a:off x="304800" y="381001"/>
            <a:ext cx="8524875" cy="838200"/>
          </a:xfrm>
          <a:prstGeom prst="roundRect">
            <a:avLst/>
          </a:prstGeom>
          <a:solidFill>
            <a:schemeClr val="accent5">
              <a:lumMod val="20000"/>
              <a:lumOff val="80000"/>
              <a:alpha val="27000"/>
            </a:schemeClr>
          </a:solidFill>
          <a:ln w="15875">
            <a:solidFill>
              <a:schemeClr val="tx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000" dirty="0">
              <a:solidFill>
                <a:srgbClr val="0070C0"/>
              </a:solidFill>
            </a:endParaRPr>
          </a:p>
        </p:txBody>
      </p:sp>
      <p:sp>
        <p:nvSpPr>
          <p:cNvPr id="6" name="Content Placeholder 1"/>
          <p:cNvSpPr>
            <a:spLocks noGrp="1"/>
          </p:cNvSpPr>
          <p:nvPr>
            <p:ph idx="1"/>
          </p:nvPr>
        </p:nvSpPr>
        <p:spPr>
          <a:xfrm>
            <a:off x="457200" y="333376"/>
            <a:ext cx="8372475" cy="885825"/>
          </a:xfrm>
          <a:noFill/>
        </p:spPr>
        <p:txBody>
          <a:bodyPr>
            <a:normAutofit/>
          </a:bodyPr>
          <a:lstStyle/>
          <a:p>
            <a:pPr marL="109728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Temporal Logic</a:t>
            </a:r>
          </a:p>
        </p:txBody>
      </p:sp>
      <p:sp>
        <p:nvSpPr>
          <p:cNvPr id="7" name="Content Placeholder 1"/>
          <p:cNvSpPr txBox="1">
            <a:spLocks/>
          </p:cNvSpPr>
          <p:nvPr/>
        </p:nvSpPr>
        <p:spPr>
          <a:xfrm>
            <a:off x="304800" y="1265162"/>
            <a:ext cx="4419600" cy="639838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20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8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6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109728" indent="0">
              <a:buFont typeface="Wingdings 3" panose="05040102010807070707" pitchFamily="18" charset="2"/>
              <a:buNone/>
            </a:pPr>
            <a:r>
              <a:rPr lang="en-US" sz="2400" b="1" dirty="0">
                <a:solidFill>
                  <a:srgbClr val="BE442C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Branching Time Temporal Logic</a:t>
            </a:r>
          </a:p>
        </p:txBody>
      </p:sp>
      <p:sp>
        <p:nvSpPr>
          <p:cNvPr id="9" name="Content Placeholder 1"/>
          <p:cNvSpPr txBox="1">
            <a:spLocks/>
          </p:cNvSpPr>
          <p:nvPr/>
        </p:nvSpPr>
        <p:spPr>
          <a:xfrm>
            <a:off x="487218" y="2442084"/>
            <a:ext cx="4953000" cy="781050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20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8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6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91440" indent="0" algn="r">
              <a:spcBef>
                <a:spcPts val="0"/>
              </a:spcBef>
              <a:buClrTx/>
              <a:buNone/>
            </a:pPr>
            <a:r>
              <a:rPr lang="en-US" sz="1600" dirty="0">
                <a:solidFill>
                  <a:schemeClr val="bg1"/>
                </a:solidFill>
                <a:latin typeface="Bahnschrift" panose="020B0502040204020203" pitchFamily="34" charset="0"/>
                <a:ea typeface="Cascadia Code" panose="020B0609020000020004" pitchFamily="49" charset="0"/>
                <a:cs typeface="Cascadia Code" panose="020B0609020000020004" pitchFamily="49" charset="0"/>
              </a:rPr>
              <a:t>(a)  This shows a computation tree in which </a:t>
            </a:r>
            <a:r>
              <a:rPr lang="en-US" sz="1600" b="1" dirty="0">
                <a:solidFill>
                  <a:srgbClr val="C00000"/>
                </a:solidFill>
                <a:latin typeface="Bahnschrift" panose="020B0502040204020203" pitchFamily="34" charset="0"/>
                <a:ea typeface="Cascadia Code" panose="020B0609020000020004" pitchFamily="49" charset="0"/>
                <a:cs typeface="Cascadia Code" panose="020B0609020000020004" pitchFamily="49" charset="0"/>
              </a:rPr>
              <a:t>AG( P )</a:t>
            </a:r>
            <a:r>
              <a:rPr lang="en-US" sz="1600" dirty="0">
                <a:solidFill>
                  <a:schemeClr val="bg1"/>
                </a:solidFill>
                <a:latin typeface="Bahnschrift" panose="020B0502040204020203" pitchFamily="34" charset="0"/>
                <a:ea typeface="Cascadia Code" panose="020B0609020000020004" pitchFamily="49" charset="0"/>
                <a:cs typeface="Cascadia Code" panose="020B0609020000020004" pitchFamily="49" charset="0"/>
              </a:rPr>
              <a:t> holds at the root ( </a:t>
            </a:r>
            <a:r>
              <a:rPr lang="en-US" sz="1600" i="1" dirty="0">
                <a:solidFill>
                  <a:srgbClr val="0070C0"/>
                </a:solidFill>
                <a:latin typeface="Bahnschrift" panose="020B0502040204020203" pitchFamily="34" charset="0"/>
                <a:ea typeface="Cascadia Code" panose="020B0609020000020004" pitchFamily="49" charset="0"/>
                <a:cs typeface="Cascadia Code" panose="020B0609020000020004" pitchFamily="49" charset="0"/>
              </a:rPr>
              <a:t>P is invariant</a:t>
            </a:r>
            <a:r>
              <a:rPr lang="en-US" sz="1600" dirty="0">
                <a:solidFill>
                  <a:schemeClr val="bg1"/>
                </a:solidFill>
                <a:latin typeface="Bahnschrift" panose="020B0502040204020203" pitchFamily="34" charset="0"/>
                <a:ea typeface="Cascadia Code" panose="020B0609020000020004" pitchFamily="49" charset="0"/>
                <a:cs typeface="Cascadia Code" panose="020B0609020000020004" pitchFamily="49" charset="0"/>
              </a:rPr>
              <a:t> )</a:t>
            </a:r>
          </a:p>
        </p:txBody>
      </p:sp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 Unicode MS"/>
              </a:rPr>
              <a:t>A process is created and terminated extremelly fast, that's why you can actually have thousands of them.</a:t>
            </a:r>
            <a:r>
              <a:rPr kumimoji="0" lang="en-US" altLang="en-US" sz="6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152400" y="15240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 Unicode MS"/>
              </a:rPr>
              <a:t>A process executes some piece of code, then it terminates. It can also run forever.</a:t>
            </a:r>
            <a:r>
              <a:rPr kumimoji="0" lang="en-US" altLang="en-US" sz="6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19146" y="1265162"/>
            <a:ext cx="3310529" cy="5592837"/>
          </a:xfrm>
          <a:prstGeom prst="rect">
            <a:avLst/>
          </a:prstGeom>
        </p:spPr>
      </p:pic>
      <p:sp>
        <p:nvSpPr>
          <p:cNvPr id="10" name="Content Placeholder 1"/>
          <p:cNvSpPr txBox="1">
            <a:spLocks/>
          </p:cNvSpPr>
          <p:nvPr/>
        </p:nvSpPr>
        <p:spPr>
          <a:xfrm>
            <a:off x="304800" y="1809751"/>
            <a:ext cx="5029200" cy="323849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20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8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6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91440" indent="0">
              <a:spcBef>
                <a:spcPts val="0"/>
              </a:spcBef>
              <a:buClrTx/>
              <a:buNone/>
            </a:pPr>
            <a:r>
              <a:rPr lang="en-US" sz="1600" dirty="0">
                <a:solidFill>
                  <a:srgbClr val="0070C0"/>
                </a:solidFill>
                <a:latin typeface="Bahnschrift" panose="020B0502040204020203" pitchFamily="34" charset="0"/>
                <a:ea typeface="Cascadia Code" panose="020B0609020000020004" pitchFamily="49" charset="0"/>
                <a:cs typeface="Cascadia Code" panose="020B0609020000020004" pitchFamily="49" charset="0"/>
              </a:rPr>
              <a:t>A </a:t>
            </a:r>
            <a:r>
              <a:rPr lang="en-US" sz="1600" b="1" dirty="0">
                <a:solidFill>
                  <a:schemeClr val="bg1"/>
                </a:solidFill>
                <a:latin typeface="Bahnschrift" panose="020B0502040204020203" pitchFamily="34" charset="0"/>
                <a:ea typeface="Cascadia Code" panose="020B0609020000020004" pitchFamily="49" charset="0"/>
                <a:cs typeface="Cascadia Code" panose="020B0609020000020004" pitchFamily="49" charset="0"/>
              </a:rPr>
              <a:t>solid dot</a:t>
            </a:r>
            <a:r>
              <a:rPr lang="en-US" sz="1600" dirty="0">
                <a:solidFill>
                  <a:schemeClr val="bg1"/>
                </a:solidFill>
                <a:latin typeface="Bahnschrift" panose="020B0502040204020203" pitchFamily="34" charset="0"/>
                <a:ea typeface="Cascadia Code" panose="020B0609020000020004" pitchFamily="49" charset="0"/>
                <a:cs typeface="Cascadia Code" panose="020B0609020000020004" pitchFamily="49" charset="0"/>
              </a:rPr>
              <a:t> </a:t>
            </a:r>
            <a:r>
              <a:rPr lang="en-US" sz="1600" dirty="0">
                <a:solidFill>
                  <a:srgbClr val="0070C0"/>
                </a:solidFill>
                <a:latin typeface="Bahnschrift" panose="020B0502040204020203" pitchFamily="34" charset="0"/>
                <a:ea typeface="Cascadia Code" panose="020B0609020000020004" pitchFamily="49" charset="0"/>
                <a:cs typeface="Cascadia Code" panose="020B0609020000020004" pitchFamily="49" charset="0"/>
              </a:rPr>
              <a:t>indicates a program state where </a:t>
            </a:r>
            <a:r>
              <a:rPr lang="en-US" sz="1600" b="1" dirty="0">
                <a:solidFill>
                  <a:srgbClr val="C00000"/>
                </a:solidFill>
                <a:latin typeface="Bahnschrift" panose="020B0502040204020203" pitchFamily="34" charset="0"/>
                <a:ea typeface="Cascadia Code" panose="020B0609020000020004" pitchFamily="49" charset="0"/>
                <a:cs typeface="Cascadia Code" panose="020B0609020000020004" pitchFamily="49" charset="0"/>
              </a:rPr>
              <a:t>P</a:t>
            </a:r>
            <a:r>
              <a:rPr lang="en-US" sz="1600" dirty="0">
                <a:solidFill>
                  <a:srgbClr val="0070C0"/>
                </a:solidFill>
                <a:latin typeface="Bahnschrift" panose="020B0502040204020203" pitchFamily="34" charset="0"/>
                <a:ea typeface="Cascadia Code" panose="020B0609020000020004" pitchFamily="49" charset="0"/>
                <a:cs typeface="Cascadia Code" panose="020B0609020000020004" pitchFamily="49" charset="0"/>
              </a:rPr>
              <a:t> holds</a:t>
            </a:r>
          </a:p>
        </p:txBody>
      </p:sp>
      <p:sp>
        <p:nvSpPr>
          <p:cNvPr id="11" name="Content Placeholder 1"/>
          <p:cNvSpPr txBox="1">
            <a:spLocks/>
          </p:cNvSpPr>
          <p:nvPr/>
        </p:nvSpPr>
        <p:spPr>
          <a:xfrm>
            <a:off x="399473" y="3723630"/>
            <a:ext cx="4953000" cy="739486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20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8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6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91440" indent="0" algn="r">
              <a:spcBef>
                <a:spcPts val="0"/>
              </a:spcBef>
              <a:buClrTx/>
              <a:buNone/>
            </a:pPr>
            <a:r>
              <a:rPr lang="en-US" sz="1600" dirty="0">
                <a:solidFill>
                  <a:schemeClr val="bg1"/>
                </a:solidFill>
                <a:latin typeface="Bahnschrift" panose="020B0502040204020203" pitchFamily="34" charset="0"/>
                <a:ea typeface="Cascadia Code" panose="020B0609020000020004" pitchFamily="49" charset="0"/>
                <a:cs typeface="Cascadia Code" panose="020B0609020000020004" pitchFamily="49" charset="0"/>
              </a:rPr>
              <a:t>(b)  This shows a computation tree in which </a:t>
            </a:r>
            <a:r>
              <a:rPr lang="en-US" sz="1600" b="1" dirty="0">
                <a:solidFill>
                  <a:srgbClr val="C00000"/>
                </a:solidFill>
                <a:latin typeface="Bahnschrift" panose="020B0502040204020203" pitchFamily="34" charset="0"/>
                <a:ea typeface="Cascadia Code" panose="020B0609020000020004" pitchFamily="49" charset="0"/>
                <a:cs typeface="Cascadia Code" panose="020B0609020000020004" pitchFamily="49" charset="0"/>
              </a:rPr>
              <a:t>AF( P )</a:t>
            </a:r>
            <a:r>
              <a:rPr lang="en-US" sz="1600" dirty="0">
                <a:solidFill>
                  <a:srgbClr val="C00000"/>
                </a:solidFill>
                <a:latin typeface="Bahnschrift" panose="020B0502040204020203" pitchFamily="34" charset="0"/>
                <a:ea typeface="Cascadia Code" panose="020B0609020000020004" pitchFamily="49" charset="0"/>
                <a:cs typeface="Cascadia Code" panose="020B0609020000020004" pitchFamily="49" charset="0"/>
              </a:rPr>
              <a:t> </a:t>
            </a:r>
            <a:r>
              <a:rPr lang="en-US" sz="1600" dirty="0">
                <a:solidFill>
                  <a:schemeClr val="bg1"/>
                </a:solidFill>
                <a:latin typeface="Bahnschrift" panose="020B0502040204020203" pitchFamily="34" charset="0"/>
                <a:ea typeface="Cascadia Code" panose="020B0609020000020004" pitchFamily="49" charset="0"/>
                <a:cs typeface="Cascadia Code" panose="020B0609020000020004" pitchFamily="49" charset="0"/>
              </a:rPr>
              <a:t>holds at the root ( </a:t>
            </a:r>
            <a:r>
              <a:rPr lang="en-US" sz="1600" i="1" dirty="0">
                <a:solidFill>
                  <a:srgbClr val="0070C0"/>
                </a:solidFill>
                <a:latin typeface="Bahnschrift" panose="020B0502040204020203" pitchFamily="34" charset="0"/>
                <a:ea typeface="Cascadia Code" panose="020B0609020000020004" pitchFamily="49" charset="0"/>
                <a:cs typeface="Cascadia Code" panose="020B0609020000020004" pitchFamily="49" charset="0"/>
              </a:rPr>
              <a:t>P is inevitable </a:t>
            </a:r>
            <a:r>
              <a:rPr lang="en-US" sz="1600" dirty="0">
                <a:solidFill>
                  <a:schemeClr val="bg1"/>
                </a:solidFill>
                <a:latin typeface="Bahnschrift" panose="020B0502040204020203" pitchFamily="34" charset="0"/>
                <a:ea typeface="Cascadia Code" panose="020B0609020000020004" pitchFamily="49" charset="0"/>
                <a:cs typeface="Cascadia Code" panose="020B0609020000020004" pitchFamily="49" charset="0"/>
              </a:rPr>
              <a:t>)</a:t>
            </a:r>
          </a:p>
        </p:txBody>
      </p:sp>
      <p:sp>
        <p:nvSpPr>
          <p:cNvPr id="12" name="Content Placeholder 1"/>
          <p:cNvSpPr txBox="1">
            <a:spLocks/>
          </p:cNvSpPr>
          <p:nvPr/>
        </p:nvSpPr>
        <p:spPr>
          <a:xfrm>
            <a:off x="452582" y="5257800"/>
            <a:ext cx="4953000" cy="685800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20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8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6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91440" indent="0" algn="r">
              <a:spcBef>
                <a:spcPts val="0"/>
              </a:spcBef>
              <a:buClrTx/>
              <a:buNone/>
            </a:pPr>
            <a:r>
              <a:rPr lang="en-US" sz="1600" dirty="0">
                <a:solidFill>
                  <a:schemeClr val="bg1"/>
                </a:solidFill>
                <a:latin typeface="Bahnschrift" panose="020B0502040204020203" pitchFamily="34" charset="0"/>
                <a:ea typeface="Cascadia Code" panose="020B0609020000020004" pitchFamily="49" charset="0"/>
                <a:cs typeface="Cascadia Code" panose="020B0609020000020004" pitchFamily="49" charset="0"/>
              </a:rPr>
              <a:t>(c)  This shows a computation tree in which </a:t>
            </a:r>
            <a:r>
              <a:rPr lang="en-US" sz="1600" b="1" dirty="0">
                <a:solidFill>
                  <a:srgbClr val="C00000"/>
                </a:solidFill>
                <a:latin typeface="Bahnschrift" panose="020B0502040204020203" pitchFamily="34" charset="0"/>
                <a:ea typeface="Cascadia Code" panose="020B0609020000020004" pitchFamily="49" charset="0"/>
                <a:cs typeface="Cascadia Code" panose="020B0609020000020004" pitchFamily="49" charset="0"/>
              </a:rPr>
              <a:t>EF( P )</a:t>
            </a:r>
            <a:r>
              <a:rPr lang="en-US" sz="1600" dirty="0">
                <a:solidFill>
                  <a:schemeClr val="bg1"/>
                </a:solidFill>
                <a:latin typeface="Bahnschrift" panose="020B0502040204020203" pitchFamily="34" charset="0"/>
                <a:ea typeface="Cascadia Code" panose="020B0609020000020004" pitchFamily="49" charset="0"/>
                <a:cs typeface="Cascadia Code" panose="020B0609020000020004" pitchFamily="49" charset="0"/>
              </a:rPr>
              <a:t> holds at the root ( </a:t>
            </a:r>
            <a:r>
              <a:rPr lang="en-US" sz="1600" i="1" dirty="0">
                <a:solidFill>
                  <a:srgbClr val="0070C0"/>
                </a:solidFill>
                <a:latin typeface="Bahnschrift" panose="020B0502040204020203" pitchFamily="34" charset="0"/>
                <a:ea typeface="Cascadia Code" panose="020B0609020000020004" pitchFamily="49" charset="0"/>
                <a:cs typeface="Cascadia Code" panose="020B0609020000020004" pitchFamily="49" charset="0"/>
              </a:rPr>
              <a:t>P is possible </a:t>
            </a:r>
            <a:r>
              <a:rPr lang="en-US" sz="1600" dirty="0">
                <a:solidFill>
                  <a:schemeClr val="bg1"/>
                </a:solidFill>
                <a:latin typeface="Bahnschrift" panose="020B0502040204020203" pitchFamily="34" charset="0"/>
                <a:ea typeface="Cascadia Code" panose="020B0609020000020004" pitchFamily="49" charset="0"/>
                <a:cs typeface="Cascadia Code" panose="020B0609020000020004" pitchFamily="49" charset="0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30836063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ed Rectangle 7"/>
          <p:cNvSpPr/>
          <p:nvPr/>
        </p:nvSpPr>
        <p:spPr>
          <a:xfrm>
            <a:off x="304800" y="381001"/>
            <a:ext cx="8524875" cy="838200"/>
          </a:xfrm>
          <a:prstGeom prst="roundRect">
            <a:avLst/>
          </a:prstGeom>
          <a:solidFill>
            <a:schemeClr val="accent5">
              <a:lumMod val="20000"/>
              <a:lumOff val="80000"/>
              <a:alpha val="27000"/>
            </a:schemeClr>
          </a:solidFill>
          <a:ln w="15875">
            <a:solidFill>
              <a:schemeClr val="tx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000" dirty="0">
              <a:solidFill>
                <a:srgbClr val="0070C0"/>
              </a:solidFill>
            </a:endParaRPr>
          </a:p>
        </p:txBody>
      </p:sp>
      <p:sp>
        <p:nvSpPr>
          <p:cNvPr id="6" name="Content Placeholder 1"/>
          <p:cNvSpPr>
            <a:spLocks noGrp="1"/>
          </p:cNvSpPr>
          <p:nvPr>
            <p:ph idx="1"/>
          </p:nvPr>
        </p:nvSpPr>
        <p:spPr>
          <a:xfrm>
            <a:off x="457200" y="333376"/>
            <a:ext cx="8372475" cy="885825"/>
          </a:xfrm>
          <a:noFill/>
        </p:spPr>
        <p:txBody>
          <a:bodyPr>
            <a:normAutofit/>
          </a:bodyPr>
          <a:lstStyle/>
          <a:p>
            <a:pPr marL="109728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Temporal Logic</a:t>
            </a:r>
          </a:p>
        </p:txBody>
      </p:sp>
      <p:sp>
        <p:nvSpPr>
          <p:cNvPr id="7" name="Content Placeholder 1"/>
          <p:cNvSpPr txBox="1">
            <a:spLocks/>
          </p:cNvSpPr>
          <p:nvPr/>
        </p:nvSpPr>
        <p:spPr>
          <a:xfrm>
            <a:off x="304800" y="1265162"/>
            <a:ext cx="4419600" cy="639838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20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8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6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109728" indent="0">
              <a:buFont typeface="Wingdings 3" panose="05040102010807070707" pitchFamily="18" charset="2"/>
              <a:buNone/>
            </a:pPr>
            <a:r>
              <a:rPr lang="en-US" sz="2400" b="1" dirty="0">
                <a:solidFill>
                  <a:srgbClr val="BE442C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Branching Time Temporal Logic</a:t>
            </a:r>
          </a:p>
        </p:txBody>
      </p:sp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 Unicode MS"/>
              </a:rPr>
              <a:t>A process is created and terminated extremelly fast, that's why you can actually have thousands of them.</a:t>
            </a:r>
            <a:r>
              <a:rPr kumimoji="0" lang="en-US" altLang="en-US" sz="6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152400" y="15240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 Unicode MS"/>
              </a:rPr>
              <a:t>A process executes some piece of code, then it terminates. It can also run forever.</a:t>
            </a:r>
            <a:r>
              <a:rPr kumimoji="0" lang="en-US" altLang="en-US" sz="6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0" name="Content Placeholder 1"/>
          <p:cNvSpPr txBox="1">
            <a:spLocks/>
          </p:cNvSpPr>
          <p:nvPr/>
        </p:nvSpPr>
        <p:spPr>
          <a:xfrm>
            <a:off x="304800" y="1809751"/>
            <a:ext cx="5029200" cy="323849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20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8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6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91440" indent="0">
              <a:spcBef>
                <a:spcPts val="0"/>
              </a:spcBef>
              <a:buClrTx/>
              <a:buNone/>
            </a:pPr>
            <a:r>
              <a:rPr lang="en-US" sz="1600" dirty="0">
                <a:solidFill>
                  <a:srgbClr val="0070C0"/>
                </a:solidFill>
                <a:latin typeface="Bahnschrift" panose="020B0502040204020203" pitchFamily="34" charset="0"/>
                <a:ea typeface="Cascadia Code" panose="020B0609020000020004" pitchFamily="49" charset="0"/>
                <a:cs typeface="Cascadia Code" panose="020B0609020000020004" pitchFamily="49" charset="0"/>
              </a:rPr>
              <a:t>A </a:t>
            </a:r>
            <a:r>
              <a:rPr lang="en-US" sz="1600" b="1" dirty="0">
                <a:solidFill>
                  <a:schemeClr val="bg1"/>
                </a:solidFill>
                <a:latin typeface="Bahnschrift" panose="020B0502040204020203" pitchFamily="34" charset="0"/>
                <a:ea typeface="Cascadia Code" panose="020B0609020000020004" pitchFamily="49" charset="0"/>
                <a:cs typeface="Cascadia Code" panose="020B0609020000020004" pitchFamily="49" charset="0"/>
              </a:rPr>
              <a:t>solid dot</a:t>
            </a:r>
            <a:r>
              <a:rPr lang="en-US" sz="1600" dirty="0">
                <a:solidFill>
                  <a:schemeClr val="bg1"/>
                </a:solidFill>
                <a:latin typeface="Bahnschrift" panose="020B0502040204020203" pitchFamily="34" charset="0"/>
                <a:ea typeface="Cascadia Code" panose="020B0609020000020004" pitchFamily="49" charset="0"/>
                <a:cs typeface="Cascadia Code" panose="020B0609020000020004" pitchFamily="49" charset="0"/>
              </a:rPr>
              <a:t> </a:t>
            </a:r>
            <a:r>
              <a:rPr lang="en-US" sz="1600" dirty="0">
                <a:solidFill>
                  <a:srgbClr val="0070C0"/>
                </a:solidFill>
                <a:latin typeface="Bahnschrift" panose="020B0502040204020203" pitchFamily="34" charset="0"/>
                <a:ea typeface="Cascadia Code" panose="020B0609020000020004" pitchFamily="49" charset="0"/>
                <a:cs typeface="Cascadia Code" panose="020B0609020000020004" pitchFamily="49" charset="0"/>
              </a:rPr>
              <a:t>indicates a program state where </a:t>
            </a:r>
            <a:r>
              <a:rPr lang="en-US" sz="1600" b="1" dirty="0">
                <a:solidFill>
                  <a:srgbClr val="C00000"/>
                </a:solidFill>
                <a:latin typeface="Bahnschrift" panose="020B0502040204020203" pitchFamily="34" charset="0"/>
                <a:ea typeface="Cascadia Code" panose="020B0609020000020004" pitchFamily="49" charset="0"/>
                <a:cs typeface="Cascadia Code" panose="020B0609020000020004" pitchFamily="49" charset="0"/>
              </a:rPr>
              <a:t>P</a:t>
            </a:r>
            <a:r>
              <a:rPr lang="en-US" sz="1600" dirty="0">
                <a:solidFill>
                  <a:srgbClr val="0070C0"/>
                </a:solidFill>
                <a:latin typeface="Bahnschrift" panose="020B0502040204020203" pitchFamily="34" charset="0"/>
                <a:ea typeface="Cascadia Code" panose="020B0609020000020004" pitchFamily="49" charset="0"/>
                <a:cs typeface="Cascadia Code" panose="020B0609020000020004" pitchFamily="49" charset="0"/>
              </a:rPr>
              <a:t> holds</a:t>
            </a:r>
          </a:p>
        </p:txBody>
      </p:sp>
      <p:sp>
        <p:nvSpPr>
          <p:cNvPr id="12" name="Content Placeholder 1"/>
          <p:cNvSpPr txBox="1">
            <a:spLocks/>
          </p:cNvSpPr>
          <p:nvPr/>
        </p:nvSpPr>
        <p:spPr>
          <a:xfrm>
            <a:off x="436418" y="2678189"/>
            <a:ext cx="3048000" cy="1512811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20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8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6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91440" indent="0" algn="r">
              <a:spcBef>
                <a:spcPts val="0"/>
              </a:spcBef>
              <a:buClrTx/>
              <a:buNone/>
            </a:pPr>
            <a:r>
              <a:rPr lang="en-US" sz="1600" dirty="0">
                <a:solidFill>
                  <a:schemeClr val="bg1"/>
                </a:solidFill>
                <a:latin typeface="Bahnschrift" panose="020B0502040204020203" pitchFamily="34" charset="0"/>
                <a:ea typeface="Cascadia Code" panose="020B0609020000020004" pitchFamily="49" charset="0"/>
                <a:cs typeface="Cascadia Code" panose="020B0609020000020004" pitchFamily="49" charset="0"/>
              </a:rPr>
              <a:t>(d)  This shows a computation tree in which </a:t>
            </a:r>
            <a:r>
              <a:rPr lang="en-US" sz="1600" b="1" dirty="0">
                <a:solidFill>
                  <a:srgbClr val="C00000"/>
                </a:solidFill>
                <a:latin typeface="Bahnschrift" panose="020B0502040204020203" pitchFamily="34" charset="0"/>
                <a:ea typeface="Cascadia Code" panose="020B0609020000020004" pitchFamily="49" charset="0"/>
                <a:cs typeface="Cascadia Code" panose="020B0609020000020004" pitchFamily="49" charset="0"/>
              </a:rPr>
              <a:t>EG( P )</a:t>
            </a:r>
            <a:r>
              <a:rPr lang="en-US" sz="1600" dirty="0">
                <a:solidFill>
                  <a:schemeClr val="bg1"/>
                </a:solidFill>
                <a:latin typeface="Bahnschrift" panose="020B0502040204020203" pitchFamily="34" charset="0"/>
                <a:ea typeface="Cascadia Code" panose="020B0609020000020004" pitchFamily="49" charset="0"/>
                <a:cs typeface="Cascadia Code" panose="020B0609020000020004" pitchFamily="49" charset="0"/>
              </a:rPr>
              <a:t> holds at the root ( </a:t>
            </a:r>
            <a:r>
              <a:rPr lang="en-US" sz="1600" i="1" dirty="0">
                <a:solidFill>
                  <a:srgbClr val="0070C0"/>
                </a:solidFill>
                <a:latin typeface="Bahnschrift" panose="020B0502040204020203" pitchFamily="34" charset="0"/>
                <a:ea typeface="Cascadia Code" panose="020B0609020000020004" pitchFamily="49" charset="0"/>
                <a:cs typeface="Cascadia Code" panose="020B0609020000020004" pitchFamily="49" charset="0"/>
              </a:rPr>
              <a:t>P is possibly invariant </a:t>
            </a:r>
            <a:r>
              <a:rPr lang="en-US" sz="1600" dirty="0">
                <a:solidFill>
                  <a:schemeClr val="bg1"/>
                </a:solidFill>
                <a:latin typeface="Bahnschrift" panose="020B0502040204020203" pitchFamily="34" charset="0"/>
                <a:ea typeface="Cascadia Code" panose="020B0609020000020004" pitchFamily="49" charset="0"/>
                <a:cs typeface="Cascadia Code" panose="020B0609020000020004" pitchFamily="49" charset="0"/>
              </a:rPr>
              <a:t>)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1400" y="2209800"/>
            <a:ext cx="5104594" cy="43703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73404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ed Rectangle 7"/>
          <p:cNvSpPr/>
          <p:nvPr/>
        </p:nvSpPr>
        <p:spPr>
          <a:xfrm>
            <a:off x="304800" y="381001"/>
            <a:ext cx="8524875" cy="838200"/>
          </a:xfrm>
          <a:prstGeom prst="roundRect">
            <a:avLst/>
          </a:prstGeom>
          <a:solidFill>
            <a:schemeClr val="accent5">
              <a:lumMod val="20000"/>
              <a:lumOff val="80000"/>
              <a:alpha val="27000"/>
            </a:schemeClr>
          </a:solidFill>
          <a:ln w="15875">
            <a:solidFill>
              <a:schemeClr val="tx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000" dirty="0">
              <a:solidFill>
                <a:srgbClr val="0070C0"/>
              </a:solidFill>
            </a:endParaRPr>
          </a:p>
        </p:txBody>
      </p:sp>
      <p:sp>
        <p:nvSpPr>
          <p:cNvPr id="6" name="Content Placeholder 1"/>
          <p:cNvSpPr>
            <a:spLocks noGrp="1"/>
          </p:cNvSpPr>
          <p:nvPr>
            <p:ph idx="1"/>
          </p:nvPr>
        </p:nvSpPr>
        <p:spPr>
          <a:xfrm>
            <a:off x="457200" y="333376"/>
            <a:ext cx="8372475" cy="885825"/>
          </a:xfrm>
          <a:noFill/>
        </p:spPr>
        <p:txBody>
          <a:bodyPr>
            <a:normAutofit/>
          </a:bodyPr>
          <a:lstStyle/>
          <a:p>
            <a:pPr marL="109728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Model Checking: The Model</a:t>
            </a:r>
          </a:p>
        </p:txBody>
      </p:sp>
      <p:sp>
        <p:nvSpPr>
          <p:cNvPr id="7" name="Content Placeholder 1"/>
          <p:cNvSpPr txBox="1">
            <a:spLocks/>
          </p:cNvSpPr>
          <p:nvPr/>
        </p:nvSpPr>
        <p:spPr>
          <a:xfrm>
            <a:off x="304800" y="1265162"/>
            <a:ext cx="7467600" cy="411238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20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8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6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109728" indent="0">
              <a:buFont typeface="Wingdings 3" panose="05040102010807070707" pitchFamily="18" charset="2"/>
              <a:buNone/>
            </a:pPr>
            <a:r>
              <a:rPr lang="en-US" sz="2400" b="1" dirty="0">
                <a:solidFill>
                  <a:srgbClr val="BE442C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Annotated FSM</a:t>
            </a:r>
          </a:p>
        </p:txBody>
      </p:sp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 Unicode MS"/>
              </a:rPr>
              <a:t>A process is created and terminated extremelly fast, that's why you can actually have thousands of them.</a:t>
            </a:r>
            <a:r>
              <a:rPr kumimoji="0" lang="en-US" altLang="en-US" sz="6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152400" y="15240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 Unicode MS"/>
              </a:rPr>
              <a:t>A process executes some piece of code, then it terminates. It can also run forever.</a:t>
            </a:r>
            <a:r>
              <a:rPr kumimoji="0" lang="en-US" altLang="en-US" sz="6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0" name="Content Placeholder 1"/>
          <p:cNvSpPr txBox="1">
            <a:spLocks/>
          </p:cNvSpPr>
          <p:nvPr/>
        </p:nvSpPr>
        <p:spPr>
          <a:xfrm>
            <a:off x="304800" y="1676400"/>
            <a:ext cx="8001000" cy="4648200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20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8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6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91440" indent="0">
              <a:spcBef>
                <a:spcPts val="0"/>
              </a:spcBef>
              <a:spcAft>
                <a:spcPts val="1200"/>
              </a:spcAft>
              <a:buClrTx/>
              <a:buNone/>
            </a:pPr>
            <a:r>
              <a:rPr lang="en-US" sz="1800" b="1" dirty="0">
                <a:solidFill>
                  <a:srgbClr val="0070C0"/>
                </a:solidFill>
                <a:latin typeface="Bahnschrift" panose="020B0502040204020203" pitchFamily="34" charset="0"/>
                <a:ea typeface="Cascadia Code" panose="020B0609020000020004" pitchFamily="49" charset="0"/>
                <a:cs typeface="Cascadia Code" panose="020B0609020000020004" pitchFamily="49" charset="0"/>
              </a:rPr>
              <a:t>Ok, so we have the formal notation CTL</a:t>
            </a:r>
          </a:p>
          <a:p>
            <a:pPr marL="274320" indent="-182880">
              <a:spcBef>
                <a:spcPts val="0"/>
              </a:spcBef>
              <a:spcAft>
                <a:spcPts val="400"/>
              </a:spcAft>
              <a:buClrTx/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bg1"/>
                </a:solidFill>
                <a:latin typeface="Bahnschrift" panose="020B0502040204020203" pitchFamily="34" charset="0"/>
                <a:ea typeface="Cascadia Code" panose="020B0609020000020004" pitchFamily="49" charset="0"/>
                <a:cs typeface="Cascadia Code" panose="020B0609020000020004" pitchFamily="49" charset="0"/>
              </a:rPr>
              <a:t>Now we need something to measure that relates to the code we wish to analyze</a:t>
            </a:r>
          </a:p>
          <a:p>
            <a:pPr marL="274320" indent="-182880">
              <a:spcBef>
                <a:spcPts val="0"/>
              </a:spcBef>
              <a:spcAft>
                <a:spcPts val="400"/>
              </a:spcAft>
              <a:buClrTx/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bg1"/>
                </a:solidFill>
                <a:latin typeface="Bahnschrift" panose="020B0502040204020203" pitchFamily="34" charset="0"/>
                <a:ea typeface="Cascadia Code" panose="020B0609020000020004" pitchFamily="49" charset="0"/>
                <a:cs typeface="Cascadia Code" panose="020B0609020000020004" pitchFamily="49" charset="0"/>
              </a:rPr>
              <a:t>A </a:t>
            </a:r>
            <a:r>
              <a:rPr lang="en-US" sz="1600" dirty="0">
                <a:solidFill>
                  <a:srgbClr val="C00000"/>
                </a:solidFill>
                <a:latin typeface="Bahnschrift" panose="020B0502040204020203" pitchFamily="34" charset="0"/>
                <a:ea typeface="Cascadia Code" panose="020B0609020000020004" pitchFamily="49" charset="0"/>
                <a:cs typeface="Cascadia Code" panose="020B0609020000020004" pitchFamily="49" charset="0"/>
              </a:rPr>
              <a:t>model</a:t>
            </a:r>
            <a:r>
              <a:rPr lang="en-US" sz="1600" dirty="0">
                <a:solidFill>
                  <a:schemeClr val="bg1"/>
                </a:solidFill>
                <a:latin typeface="Bahnschrift" panose="020B0502040204020203" pitchFamily="34" charset="0"/>
                <a:ea typeface="Cascadia Code" panose="020B0609020000020004" pitchFamily="49" charset="0"/>
                <a:cs typeface="Cascadia Code" panose="020B0609020000020004" pitchFamily="49" charset="0"/>
              </a:rPr>
              <a:t> is a </a:t>
            </a:r>
            <a:r>
              <a:rPr lang="en-US" sz="1600" dirty="0">
                <a:solidFill>
                  <a:srgbClr val="C00000"/>
                </a:solidFill>
                <a:latin typeface="Bahnschrift" panose="020B0502040204020203" pitchFamily="34" charset="0"/>
                <a:ea typeface="Cascadia Code" panose="020B0609020000020004" pitchFamily="49" charset="0"/>
                <a:cs typeface="Cascadia Code" panose="020B0609020000020004" pitchFamily="49" charset="0"/>
              </a:rPr>
              <a:t>Finite State Machine</a:t>
            </a:r>
            <a:r>
              <a:rPr lang="en-US" sz="1600" dirty="0">
                <a:solidFill>
                  <a:schemeClr val="bg1"/>
                </a:solidFill>
                <a:latin typeface="Bahnschrift" panose="020B0502040204020203" pitchFamily="34" charset="0"/>
                <a:ea typeface="Cascadia Code" panose="020B0609020000020004" pitchFamily="49" charset="0"/>
                <a:cs typeface="Cascadia Code" panose="020B0609020000020004" pitchFamily="49" charset="0"/>
              </a:rPr>
              <a:t> with </a:t>
            </a:r>
            <a:r>
              <a:rPr lang="en-US" sz="1600" dirty="0">
                <a:solidFill>
                  <a:srgbClr val="C00000"/>
                </a:solidFill>
                <a:latin typeface="Bahnschrift" panose="020B0502040204020203" pitchFamily="34" charset="0"/>
                <a:ea typeface="Cascadia Code" panose="020B0609020000020004" pitchFamily="49" charset="0"/>
                <a:cs typeface="Cascadia Code" panose="020B0609020000020004" pitchFamily="49" charset="0"/>
              </a:rPr>
              <a:t>annotations</a:t>
            </a:r>
            <a:r>
              <a:rPr lang="en-US" sz="1600" dirty="0">
                <a:solidFill>
                  <a:schemeClr val="bg1"/>
                </a:solidFill>
                <a:latin typeface="Bahnschrift" panose="020B0502040204020203" pitchFamily="34" charset="0"/>
                <a:ea typeface="Cascadia Code" panose="020B0609020000020004" pitchFamily="49" charset="0"/>
                <a:cs typeface="Cascadia Code" panose="020B0609020000020004" pitchFamily="49" charset="0"/>
              </a:rPr>
              <a:t> on the states</a:t>
            </a:r>
          </a:p>
          <a:p>
            <a:pPr marL="274320" indent="-182880">
              <a:spcBef>
                <a:spcPts val="0"/>
              </a:spcBef>
              <a:spcAft>
                <a:spcPts val="400"/>
              </a:spcAft>
              <a:buClrTx/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bg1"/>
                </a:solidFill>
                <a:latin typeface="Bahnschrift" panose="020B0502040204020203" pitchFamily="34" charset="0"/>
              </a:rPr>
              <a:t>Given </a:t>
            </a:r>
            <a:r>
              <a:rPr lang="en-US" sz="1600" b="1" dirty="0">
                <a:solidFill>
                  <a:srgbClr val="C00000"/>
                </a:solidFill>
                <a:latin typeface="Bahnschrift" panose="020B0502040204020203" pitchFamily="34" charset="0"/>
              </a:rPr>
              <a:t>AP</a:t>
            </a:r>
            <a:r>
              <a:rPr lang="en-US" sz="1600" dirty="0">
                <a:solidFill>
                  <a:srgbClr val="C00000"/>
                </a:solidFill>
                <a:latin typeface="Bahnschrift" panose="020B0502040204020203" pitchFamily="34" charset="0"/>
              </a:rPr>
              <a:t>, </a:t>
            </a:r>
            <a:r>
              <a:rPr lang="en-US" sz="1600" dirty="0">
                <a:solidFill>
                  <a:schemeClr val="bg1"/>
                </a:solidFill>
                <a:latin typeface="Bahnschrift" panose="020B0502040204020203" pitchFamily="34" charset="0"/>
              </a:rPr>
              <a:t>a CTL model is formally a triple </a:t>
            </a:r>
            <a:r>
              <a:rPr lang="en-US" sz="1600" b="1" dirty="0">
                <a:solidFill>
                  <a:srgbClr val="C00000"/>
                </a:solidFill>
                <a:latin typeface="Bahnschrift" panose="020B0502040204020203" pitchFamily="34" charset="0"/>
              </a:rPr>
              <a:t>M = (S, R, P) </a:t>
            </a:r>
            <a:r>
              <a:rPr lang="en-US" sz="1600" dirty="0">
                <a:solidFill>
                  <a:schemeClr val="bg1"/>
                </a:solidFill>
                <a:latin typeface="Bahnschrift" panose="020B0502040204020203" pitchFamily="34" charset="0"/>
              </a:rPr>
              <a:t>where </a:t>
            </a:r>
          </a:p>
          <a:p>
            <a:pPr marL="651510" lvl="1">
              <a:spcBef>
                <a:spcPts val="0"/>
              </a:spcBef>
              <a:buClrTx/>
              <a:buFont typeface="Courier New" panose="02070309020205020404" pitchFamily="49" charset="0"/>
              <a:buChar char="o"/>
            </a:pPr>
            <a:r>
              <a:rPr lang="en-US" sz="1400" b="1" i="1" dirty="0">
                <a:solidFill>
                  <a:srgbClr val="C00000"/>
                </a:solidFill>
                <a:latin typeface="Bahnschrift" panose="020B0502040204020203" pitchFamily="34" charset="0"/>
              </a:rPr>
              <a:t>S</a:t>
            </a:r>
            <a:r>
              <a:rPr lang="en-US" sz="1400" i="1" dirty="0">
                <a:solidFill>
                  <a:srgbClr val="0070C0"/>
                </a:solidFill>
                <a:latin typeface="Bahnschrift" panose="020B0502040204020203" pitchFamily="34" charset="0"/>
              </a:rPr>
              <a:t> is a finite set of states. </a:t>
            </a:r>
          </a:p>
          <a:p>
            <a:pPr marL="651510" lvl="1">
              <a:spcBef>
                <a:spcPts val="0"/>
              </a:spcBef>
              <a:buClrTx/>
              <a:buFont typeface="Courier New" panose="02070309020205020404" pitchFamily="49" charset="0"/>
              <a:buChar char="o"/>
            </a:pPr>
            <a:r>
              <a:rPr lang="en-US" sz="1400" b="1" i="1" dirty="0">
                <a:solidFill>
                  <a:srgbClr val="C00000"/>
                </a:solidFill>
                <a:latin typeface="Bahnschrift" panose="020B0502040204020203" pitchFamily="34" charset="0"/>
              </a:rPr>
              <a:t>R</a:t>
            </a:r>
            <a:r>
              <a:rPr lang="en-US" sz="1400" i="1" dirty="0">
                <a:solidFill>
                  <a:srgbClr val="0070C0"/>
                </a:solidFill>
                <a:latin typeface="Bahnschrift" panose="020B0502040204020203" pitchFamily="34" charset="0"/>
              </a:rPr>
              <a:t> is a binary relation on </a:t>
            </a:r>
            <a:r>
              <a:rPr lang="en-US" sz="1400" i="1" dirty="0">
                <a:solidFill>
                  <a:srgbClr val="C00000"/>
                </a:solidFill>
                <a:latin typeface="Bahnschrift" panose="020B0502040204020203" pitchFamily="34" charset="0"/>
              </a:rPr>
              <a:t>S</a:t>
            </a:r>
            <a:r>
              <a:rPr lang="en-US" sz="1400" i="1" dirty="0">
                <a:solidFill>
                  <a:srgbClr val="0070C0"/>
                </a:solidFill>
                <a:latin typeface="Bahnschrift" panose="020B0502040204020203" pitchFamily="34" charset="0"/>
              </a:rPr>
              <a:t> (R is subset of  S x S) which gives the possible transitions between states;  R must be total; that is, </a:t>
            </a:r>
            <a:r>
              <a:rPr lang="en-US" sz="1400" i="1" dirty="0">
                <a:solidFill>
                  <a:srgbClr val="C00000"/>
                </a:solidFill>
                <a:latin typeface="Bahnschrift" panose="020B0502040204020203" pitchFamily="34" charset="0"/>
              </a:rPr>
              <a:t>for all x in S: exists y is S [ (x, y) in R ]</a:t>
            </a:r>
          </a:p>
          <a:p>
            <a:pPr marL="651510" lvl="1">
              <a:spcBef>
                <a:spcPts val="0"/>
              </a:spcBef>
              <a:spcAft>
                <a:spcPts val="1200"/>
              </a:spcAft>
              <a:buClrTx/>
              <a:buFont typeface="Courier New" panose="02070309020205020404" pitchFamily="49" charset="0"/>
              <a:buChar char="o"/>
            </a:pPr>
            <a:r>
              <a:rPr lang="en-US" sz="1400" b="1" i="1" dirty="0">
                <a:solidFill>
                  <a:srgbClr val="C00000"/>
                </a:solidFill>
                <a:latin typeface="Bahnschrift" panose="020B0502040204020203" pitchFamily="34" charset="0"/>
              </a:rPr>
              <a:t>P</a:t>
            </a:r>
            <a:r>
              <a:rPr lang="en-US" sz="1400" i="1" dirty="0">
                <a:solidFill>
                  <a:srgbClr val="C00000"/>
                </a:solidFill>
                <a:latin typeface="Bahnschrift" panose="020B0502040204020203" pitchFamily="34" charset="0"/>
              </a:rPr>
              <a:t> </a:t>
            </a:r>
            <a:r>
              <a:rPr lang="en-US" sz="1400" i="1" dirty="0">
                <a:solidFill>
                  <a:srgbClr val="0070C0"/>
                </a:solidFill>
                <a:latin typeface="Bahnschrift" panose="020B0502040204020203" pitchFamily="34" charset="0"/>
              </a:rPr>
              <a:t>: </a:t>
            </a:r>
            <a:r>
              <a:rPr lang="en-US" sz="1400" i="1" dirty="0">
                <a:solidFill>
                  <a:srgbClr val="C00000"/>
                </a:solidFill>
                <a:latin typeface="Bahnschrift" panose="020B0502040204020203" pitchFamily="34" charset="0"/>
              </a:rPr>
              <a:t>S </a:t>
            </a:r>
            <a:r>
              <a:rPr lang="en-US" sz="1400" i="1" dirty="0">
                <a:solidFill>
                  <a:srgbClr val="C00000"/>
                </a:solidFill>
                <a:latin typeface="Bahnschrift" panose="020B0502040204020203" pitchFamily="34" charset="0"/>
                <a:sym typeface="Wingdings" panose="05000000000000000000" pitchFamily="2" charset="2"/>
              </a:rPr>
              <a:t></a:t>
            </a:r>
            <a:r>
              <a:rPr lang="en-US" sz="1400" i="1" dirty="0">
                <a:solidFill>
                  <a:srgbClr val="C00000"/>
                </a:solidFill>
                <a:latin typeface="Bahnschrift" panose="020B0502040204020203" pitchFamily="34" charset="0"/>
              </a:rPr>
              <a:t> subset(AP) </a:t>
            </a:r>
            <a:r>
              <a:rPr lang="en-US" sz="1400" i="1" dirty="0">
                <a:solidFill>
                  <a:srgbClr val="0070C0"/>
                </a:solidFill>
                <a:latin typeface="Bahnschrift" panose="020B0502040204020203" pitchFamily="34" charset="0"/>
              </a:rPr>
              <a:t>assigns to each state the set of atomic propositions true in that </a:t>
            </a:r>
          </a:p>
          <a:p>
            <a:pPr marL="274320" indent="-182880">
              <a:spcBef>
                <a:spcPts val="0"/>
              </a:spcBef>
              <a:spcAft>
                <a:spcPts val="400"/>
              </a:spcAft>
              <a:buClrTx/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bg1"/>
                </a:solidFill>
                <a:latin typeface="Bahnschrift" panose="020B0502040204020203" pitchFamily="34" charset="0"/>
                <a:ea typeface="Cascadia Code" panose="020B0609020000020004" pitchFamily="49" charset="0"/>
                <a:cs typeface="Cascadia Code" panose="020B0609020000020004" pitchFamily="49" charset="0"/>
              </a:rPr>
              <a:t>S and R together provide the structure of an FSM</a:t>
            </a:r>
          </a:p>
          <a:p>
            <a:pPr marL="274320" indent="-182880">
              <a:spcBef>
                <a:spcPts val="0"/>
              </a:spcBef>
              <a:spcAft>
                <a:spcPts val="400"/>
              </a:spcAft>
              <a:buClrTx/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bg1"/>
                </a:solidFill>
                <a:latin typeface="Bahnschrift" panose="020B0502040204020203" pitchFamily="34" charset="0"/>
                <a:ea typeface="Cascadia Code" panose="020B0609020000020004" pitchFamily="49" charset="0"/>
                <a:cs typeface="Cascadia Code" panose="020B0609020000020004" pitchFamily="49" charset="0"/>
              </a:rPr>
              <a:t>P is a mapping that pairs each state with a subset of the atomic proposition </a:t>
            </a:r>
          </a:p>
          <a:p>
            <a:pPr marL="91440" indent="0">
              <a:spcBef>
                <a:spcPts val="1200"/>
              </a:spcBef>
              <a:spcAft>
                <a:spcPts val="400"/>
              </a:spcAft>
              <a:buClrTx/>
              <a:buNone/>
            </a:pPr>
            <a:r>
              <a:rPr lang="en-US" sz="1800" b="1" dirty="0">
                <a:solidFill>
                  <a:srgbClr val="0070C0"/>
                </a:solidFill>
                <a:latin typeface="Bahnschrift" panose="020B0502040204020203" pitchFamily="34" charset="0"/>
                <a:ea typeface="Cascadia Code" panose="020B0609020000020004" pitchFamily="49" charset="0"/>
                <a:cs typeface="Cascadia Code" panose="020B0609020000020004" pitchFamily="49" charset="0"/>
              </a:rPr>
              <a:t>We interpret the model in the following way</a:t>
            </a:r>
          </a:p>
          <a:p>
            <a:pPr marL="274320" indent="-182880">
              <a:spcBef>
                <a:spcPts val="0"/>
              </a:spcBef>
              <a:spcAft>
                <a:spcPts val="400"/>
              </a:spcAft>
              <a:buClrTx/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bg1"/>
                </a:solidFill>
                <a:latin typeface="Bahnschrift" panose="020B0502040204020203" pitchFamily="34" charset="0"/>
                <a:ea typeface="Cascadia Code" panose="020B0609020000020004" pitchFamily="49" charset="0"/>
                <a:cs typeface="Cascadia Code" panose="020B0609020000020004" pitchFamily="49" charset="0"/>
              </a:rPr>
              <a:t>the FSM expresses some of the state changes from the program we wish to analyze (not all of a program must be modeled)</a:t>
            </a:r>
          </a:p>
          <a:p>
            <a:pPr marL="274320" indent="-182880">
              <a:spcBef>
                <a:spcPts val="0"/>
              </a:spcBef>
              <a:spcAft>
                <a:spcPts val="400"/>
              </a:spcAft>
              <a:buClrTx/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bg1"/>
                </a:solidFill>
                <a:latin typeface="Bahnschrift" panose="020B0502040204020203" pitchFamily="34" charset="0"/>
                <a:ea typeface="Cascadia Code" panose="020B0609020000020004" pitchFamily="49" charset="0"/>
                <a:cs typeface="Cascadia Code" panose="020B0609020000020004" pitchFamily="49" charset="0"/>
              </a:rPr>
              <a:t>The elements of AP state truths about the variable values of the program in each state, and/or truths about any other aspects of the code we wish to study</a:t>
            </a:r>
            <a:endParaRPr lang="en-US" sz="1600" b="1" dirty="0">
              <a:solidFill>
                <a:srgbClr val="0070C0"/>
              </a:solidFill>
              <a:latin typeface="Bahnschrift" panose="020B0502040204020203" pitchFamily="34" charset="0"/>
              <a:ea typeface="Cascadia Code" panose="020B0609020000020004" pitchFamily="49" charset="0"/>
              <a:cs typeface="Cascadia Code" panose="020B06090200000200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379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1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1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10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10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ed Rectangle 7"/>
          <p:cNvSpPr/>
          <p:nvPr/>
        </p:nvSpPr>
        <p:spPr>
          <a:xfrm>
            <a:off x="304800" y="381001"/>
            <a:ext cx="8524875" cy="838200"/>
          </a:xfrm>
          <a:prstGeom prst="roundRect">
            <a:avLst/>
          </a:prstGeom>
          <a:solidFill>
            <a:schemeClr val="accent5">
              <a:lumMod val="20000"/>
              <a:lumOff val="80000"/>
              <a:alpha val="27000"/>
            </a:schemeClr>
          </a:solidFill>
          <a:ln w="15875">
            <a:solidFill>
              <a:schemeClr val="tx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000" dirty="0">
              <a:solidFill>
                <a:srgbClr val="0070C0"/>
              </a:solidFill>
            </a:endParaRPr>
          </a:p>
        </p:txBody>
      </p:sp>
      <p:sp>
        <p:nvSpPr>
          <p:cNvPr id="6" name="Content Placeholder 1"/>
          <p:cNvSpPr>
            <a:spLocks noGrp="1"/>
          </p:cNvSpPr>
          <p:nvPr>
            <p:ph idx="1"/>
          </p:nvPr>
        </p:nvSpPr>
        <p:spPr>
          <a:xfrm>
            <a:off x="457200" y="333376"/>
            <a:ext cx="8372475" cy="885825"/>
          </a:xfrm>
          <a:noFill/>
        </p:spPr>
        <p:txBody>
          <a:bodyPr>
            <a:normAutofit/>
          </a:bodyPr>
          <a:lstStyle/>
          <a:p>
            <a:pPr marL="109728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Model Example</a:t>
            </a:r>
          </a:p>
        </p:txBody>
      </p:sp>
      <p:sp>
        <p:nvSpPr>
          <p:cNvPr id="7" name="Content Placeholder 1"/>
          <p:cNvSpPr txBox="1">
            <a:spLocks/>
          </p:cNvSpPr>
          <p:nvPr/>
        </p:nvSpPr>
        <p:spPr>
          <a:xfrm>
            <a:off x="457200" y="1233989"/>
            <a:ext cx="3657601" cy="639838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20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8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6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109728" indent="0">
              <a:buFont typeface="Wingdings 3" panose="05040102010807070707" pitchFamily="18" charset="2"/>
              <a:buNone/>
            </a:pPr>
            <a:r>
              <a:rPr lang="en-US" sz="2400" b="1" dirty="0">
                <a:solidFill>
                  <a:srgbClr val="BE442C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 Simple Annotated FSM</a:t>
            </a:r>
          </a:p>
        </p:txBody>
      </p:sp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 Unicode MS"/>
              </a:rPr>
              <a:t>A process is created and terminated extremelly fast, that's why you can actually have thousands of them.</a:t>
            </a:r>
            <a:r>
              <a:rPr kumimoji="0" lang="en-US" altLang="en-US" sz="6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152400" y="15240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 Unicode MS"/>
              </a:rPr>
              <a:t>A process executes some piece of code, then it terminates. It can also run forever.</a:t>
            </a:r>
            <a:r>
              <a:rPr kumimoji="0" lang="en-US" altLang="en-US" sz="6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0780" y="1888616"/>
            <a:ext cx="4321220" cy="4502745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1888616"/>
            <a:ext cx="4326191" cy="4502745"/>
          </a:xfrm>
          <a:prstGeom prst="rect">
            <a:avLst/>
          </a:prstGeom>
        </p:spPr>
      </p:pic>
      <p:sp>
        <p:nvSpPr>
          <p:cNvPr id="11" name="Content Placeholder 1"/>
          <p:cNvSpPr txBox="1">
            <a:spLocks/>
          </p:cNvSpPr>
          <p:nvPr/>
        </p:nvSpPr>
        <p:spPr>
          <a:xfrm>
            <a:off x="5029200" y="1265162"/>
            <a:ext cx="3657600" cy="639838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20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8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6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109728" indent="0">
              <a:buFont typeface="Wingdings 3" panose="05040102010807070707" pitchFamily="18" charset="2"/>
              <a:buNone/>
            </a:pPr>
            <a:r>
              <a:rPr lang="en-US" sz="2400" b="1" dirty="0">
                <a:solidFill>
                  <a:srgbClr val="BE442C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Computation tree for FSM </a:t>
            </a:r>
          </a:p>
        </p:txBody>
      </p:sp>
    </p:spTree>
    <p:extLst>
      <p:ext uri="{BB962C8B-B14F-4D97-AF65-F5344CB8AC3E}">
        <p14:creationId xmlns:p14="http://schemas.microsoft.com/office/powerpoint/2010/main" val="22860860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8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10" presetClass="entr" presetSubtype="0" fill="hold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9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1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ed Rectangle 7"/>
          <p:cNvSpPr/>
          <p:nvPr/>
        </p:nvSpPr>
        <p:spPr>
          <a:xfrm>
            <a:off x="304800" y="381001"/>
            <a:ext cx="8524875" cy="838200"/>
          </a:xfrm>
          <a:prstGeom prst="roundRect">
            <a:avLst/>
          </a:prstGeom>
          <a:solidFill>
            <a:schemeClr val="accent5">
              <a:lumMod val="20000"/>
              <a:lumOff val="80000"/>
              <a:alpha val="27000"/>
            </a:schemeClr>
          </a:solidFill>
          <a:ln w="15875">
            <a:solidFill>
              <a:schemeClr val="tx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000" dirty="0">
              <a:solidFill>
                <a:srgbClr val="0070C0"/>
              </a:solidFill>
            </a:endParaRPr>
          </a:p>
        </p:txBody>
      </p:sp>
      <p:sp>
        <p:nvSpPr>
          <p:cNvPr id="6" name="Content Placeholder 1"/>
          <p:cNvSpPr>
            <a:spLocks noGrp="1"/>
          </p:cNvSpPr>
          <p:nvPr>
            <p:ph idx="1"/>
          </p:nvPr>
        </p:nvSpPr>
        <p:spPr>
          <a:xfrm>
            <a:off x="457200" y="333376"/>
            <a:ext cx="8372475" cy="885825"/>
          </a:xfrm>
          <a:noFill/>
        </p:spPr>
        <p:txBody>
          <a:bodyPr>
            <a:normAutofit/>
          </a:bodyPr>
          <a:lstStyle/>
          <a:p>
            <a:pPr marL="109728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Model Example</a:t>
            </a:r>
          </a:p>
        </p:txBody>
      </p:sp>
      <p:sp>
        <p:nvSpPr>
          <p:cNvPr id="7" name="Content Placeholder 1"/>
          <p:cNvSpPr txBox="1">
            <a:spLocks/>
          </p:cNvSpPr>
          <p:nvPr/>
        </p:nvSpPr>
        <p:spPr>
          <a:xfrm>
            <a:off x="304800" y="1265162"/>
            <a:ext cx="2514600" cy="639838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20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8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6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109728" indent="0">
              <a:buFont typeface="Wingdings 3" panose="05040102010807070707" pitchFamily="18" charset="2"/>
              <a:buNone/>
            </a:pPr>
            <a:r>
              <a:rPr lang="en-US" sz="2400" b="1" dirty="0">
                <a:solidFill>
                  <a:srgbClr val="BE442C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Example Model</a:t>
            </a:r>
          </a:p>
        </p:txBody>
      </p:sp>
      <p:sp>
        <p:nvSpPr>
          <p:cNvPr id="9" name="Content Placeholder 1"/>
          <p:cNvSpPr txBox="1">
            <a:spLocks/>
          </p:cNvSpPr>
          <p:nvPr/>
        </p:nvSpPr>
        <p:spPr>
          <a:xfrm>
            <a:off x="304800" y="1844745"/>
            <a:ext cx="3124200" cy="3431310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20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8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6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91440" indent="0">
              <a:spcBef>
                <a:spcPts val="0"/>
              </a:spcBef>
              <a:spcAft>
                <a:spcPts val="1200"/>
              </a:spcAft>
              <a:buClrTx/>
              <a:buNone/>
            </a:pPr>
            <a:r>
              <a:rPr lang="en-US" sz="1600" dirty="0">
                <a:solidFill>
                  <a:schemeClr val="bg1"/>
                </a:solidFill>
                <a:latin typeface="Bahnschrift" panose="020B0502040204020203" pitchFamily="34" charset="0"/>
                <a:ea typeface="Cascadia Code" panose="020B0609020000020004" pitchFamily="49" charset="0"/>
                <a:cs typeface="Cascadia Code" panose="020B0609020000020004" pitchFamily="49" charset="0"/>
              </a:rPr>
              <a:t>This small FSM represents two processes interacting on a shared resource</a:t>
            </a:r>
          </a:p>
          <a:p>
            <a:pPr marL="91440" indent="0">
              <a:spcBef>
                <a:spcPts val="0"/>
              </a:spcBef>
              <a:buClrTx/>
              <a:buNone/>
            </a:pPr>
            <a:r>
              <a:rPr lang="en-US" sz="1600" dirty="0">
                <a:solidFill>
                  <a:schemeClr val="bg1"/>
                </a:solidFill>
                <a:latin typeface="Bahnschrift" panose="020B0502040204020203" pitchFamily="34" charset="0"/>
                <a:ea typeface="Cascadia Code" panose="020B0609020000020004" pitchFamily="49" charset="0"/>
                <a:cs typeface="Cascadia Code" panose="020B0609020000020004" pitchFamily="49" charset="0"/>
              </a:rPr>
              <a:t>Each process is always in 1 of 3 states, defining these atomic propositions:</a:t>
            </a:r>
          </a:p>
          <a:p>
            <a:pPr marL="274320" lvl="1" indent="-182880">
              <a:spcBef>
                <a:spcPts val="0"/>
              </a:spcBef>
              <a:buClrTx/>
              <a:buFont typeface="Arial" panose="020B0604020202020204" pitchFamily="34" charset="0"/>
              <a:buChar char="•"/>
            </a:pPr>
            <a:r>
              <a:rPr lang="en-US" sz="1400" b="1" i="1" dirty="0">
                <a:solidFill>
                  <a:srgbClr val="0070C0"/>
                </a:solidFill>
                <a:latin typeface="Bahnschrift" panose="020B0502040204020203" pitchFamily="34" charset="0"/>
                <a:ea typeface="Cascadia Code" panose="020B0609020000020004" pitchFamily="49" charset="0"/>
                <a:cs typeface="Cascadia Code" panose="020B0609020000020004" pitchFamily="49" charset="0"/>
              </a:rPr>
              <a:t>Ti</a:t>
            </a:r>
            <a:r>
              <a:rPr lang="en-US" sz="1400" b="1" i="1" dirty="0">
                <a:solidFill>
                  <a:schemeClr val="bg1"/>
                </a:solidFill>
                <a:latin typeface="Bahnschrift" panose="020B0502040204020203" pitchFamily="34" charset="0"/>
                <a:ea typeface="Cascadia Code" panose="020B0609020000020004" pitchFamily="49" charset="0"/>
                <a:cs typeface="Cascadia Code" panose="020B0609020000020004" pitchFamily="49" charset="0"/>
              </a:rPr>
              <a:t> </a:t>
            </a:r>
            <a:r>
              <a:rPr lang="en-US" sz="1400" i="1" dirty="0">
                <a:solidFill>
                  <a:schemeClr val="bg1"/>
                </a:solidFill>
                <a:latin typeface="Bahnschrift" panose="020B0502040204020203" pitchFamily="34" charset="0"/>
                <a:ea typeface="Cascadia Code" panose="020B0609020000020004" pitchFamily="49" charset="0"/>
                <a:cs typeface="Cascadia Code" panose="020B0609020000020004" pitchFamily="49" charset="0"/>
              </a:rPr>
              <a:t> means process </a:t>
            </a:r>
            <a:r>
              <a:rPr lang="en-US" sz="1400" i="1" dirty="0" err="1">
                <a:solidFill>
                  <a:schemeClr val="bg1"/>
                </a:solidFill>
                <a:latin typeface="Bahnschrift" panose="020B0502040204020203" pitchFamily="34" charset="0"/>
                <a:ea typeface="Cascadia Code" panose="020B0609020000020004" pitchFamily="49" charset="0"/>
                <a:cs typeface="Cascadia Code" panose="020B0609020000020004" pitchFamily="49" charset="0"/>
              </a:rPr>
              <a:t>i</a:t>
            </a:r>
            <a:r>
              <a:rPr lang="en-US" sz="1400" i="1" dirty="0">
                <a:solidFill>
                  <a:schemeClr val="bg1"/>
                </a:solidFill>
                <a:latin typeface="Bahnschrift" panose="020B0502040204020203" pitchFamily="34" charset="0"/>
                <a:ea typeface="Cascadia Code" panose="020B0609020000020004" pitchFamily="49" charset="0"/>
                <a:cs typeface="Cascadia Code" panose="020B0609020000020004" pitchFamily="49" charset="0"/>
              </a:rPr>
              <a:t> is trying for the resource</a:t>
            </a:r>
          </a:p>
          <a:p>
            <a:pPr marL="274320" lvl="1" indent="-182880">
              <a:spcBef>
                <a:spcPts val="0"/>
              </a:spcBef>
              <a:buClrTx/>
              <a:buFont typeface="Arial" panose="020B0604020202020204" pitchFamily="34" charset="0"/>
              <a:buChar char="•"/>
            </a:pPr>
            <a:r>
              <a:rPr lang="en-US" sz="1400" b="1" i="1" dirty="0">
                <a:solidFill>
                  <a:srgbClr val="0070C0"/>
                </a:solidFill>
                <a:latin typeface="Bahnschrift" panose="020B0502040204020203" pitchFamily="34" charset="0"/>
                <a:ea typeface="Cascadia Code" panose="020B0609020000020004" pitchFamily="49" charset="0"/>
                <a:cs typeface="Cascadia Code" panose="020B0609020000020004" pitchFamily="49" charset="0"/>
              </a:rPr>
              <a:t>Ci </a:t>
            </a:r>
            <a:r>
              <a:rPr lang="en-US" sz="1400" i="1" dirty="0">
                <a:solidFill>
                  <a:schemeClr val="bg1"/>
                </a:solidFill>
                <a:latin typeface="Bahnschrift" panose="020B0502040204020203" pitchFamily="34" charset="0"/>
                <a:ea typeface="Cascadia Code" panose="020B0609020000020004" pitchFamily="49" charset="0"/>
                <a:cs typeface="Cascadia Code" panose="020B0609020000020004" pitchFamily="49" charset="0"/>
              </a:rPr>
              <a:t> means process </a:t>
            </a:r>
            <a:r>
              <a:rPr lang="en-US" sz="1400" i="1" dirty="0" err="1">
                <a:solidFill>
                  <a:schemeClr val="bg1"/>
                </a:solidFill>
                <a:latin typeface="Bahnschrift" panose="020B0502040204020203" pitchFamily="34" charset="0"/>
                <a:ea typeface="Cascadia Code" panose="020B0609020000020004" pitchFamily="49" charset="0"/>
                <a:cs typeface="Cascadia Code" panose="020B0609020000020004" pitchFamily="49" charset="0"/>
              </a:rPr>
              <a:t>i</a:t>
            </a:r>
            <a:r>
              <a:rPr lang="en-US" sz="1400" i="1" dirty="0">
                <a:solidFill>
                  <a:schemeClr val="bg1"/>
                </a:solidFill>
                <a:latin typeface="Bahnschrift" panose="020B0502040204020203" pitchFamily="34" charset="0"/>
                <a:ea typeface="Cascadia Code" panose="020B0609020000020004" pitchFamily="49" charset="0"/>
                <a:cs typeface="Cascadia Code" panose="020B0609020000020004" pitchFamily="49" charset="0"/>
              </a:rPr>
              <a:t> is in the critical region, using the resource</a:t>
            </a:r>
          </a:p>
          <a:p>
            <a:pPr marL="274320" lvl="1" indent="-182880">
              <a:spcBef>
                <a:spcPts val="0"/>
              </a:spcBef>
              <a:spcAft>
                <a:spcPts val="1200"/>
              </a:spcAft>
              <a:buClrTx/>
              <a:buFont typeface="Arial" panose="020B0604020202020204" pitchFamily="34" charset="0"/>
              <a:buChar char="•"/>
            </a:pPr>
            <a:r>
              <a:rPr lang="en-US" sz="1400" b="1" i="1" dirty="0">
                <a:solidFill>
                  <a:srgbClr val="0070C0"/>
                </a:solidFill>
                <a:latin typeface="Bahnschrift" panose="020B0502040204020203" pitchFamily="34" charset="0"/>
                <a:ea typeface="Cascadia Code" panose="020B0609020000020004" pitchFamily="49" charset="0"/>
                <a:cs typeface="Cascadia Code" panose="020B0609020000020004" pitchFamily="49" charset="0"/>
              </a:rPr>
              <a:t>Ni </a:t>
            </a:r>
            <a:r>
              <a:rPr lang="en-US" sz="1400" i="1" dirty="0">
                <a:solidFill>
                  <a:schemeClr val="bg1"/>
                </a:solidFill>
                <a:latin typeface="Bahnschrift" panose="020B0502040204020203" pitchFamily="34" charset="0"/>
                <a:ea typeface="Cascadia Code" panose="020B0609020000020004" pitchFamily="49" charset="0"/>
                <a:cs typeface="Cascadia Code" panose="020B0609020000020004" pitchFamily="49" charset="0"/>
              </a:rPr>
              <a:t>means process </a:t>
            </a:r>
            <a:r>
              <a:rPr lang="en-US" sz="1400" i="1" dirty="0" err="1">
                <a:solidFill>
                  <a:schemeClr val="bg1"/>
                </a:solidFill>
                <a:latin typeface="Bahnschrift" panose="020B0502040204020203" pitchFamily="34" charset="0"/>
                <a:ea typeface="Cascadia Code" panose="020B0609020000020004" pitchFamily="49" charset="0"/>
                <a:cs typeface="Cascadia Code" panose="020B0609020000020004" pitchFamily="49" charset="0"/>
              </a:rPr>
              <a:t>i</a:t>
            </a:r>
            <a:r>
              <a:rPr lang="en-US" sz="1400" i="1" dirty="0">
                <a:solidFill>
                  <a:schemeClr val="bg1"/>
                </a:solidFill>
                <a:latin typeface="Bahnschrift" panose="020B0502040204020203" pitchFamily="34" charset="0"/>
                <a:ea typeface="Cascadia Code" panose="020B0609020000020004" pitchFamily="49" charset="0"/>
                <a:cs typeface="Cascadia Code" panose="020B0609020000020004" pitchFamily="49" charset="0"/>
              </a:rPr>
              <a:t> is otherwise occupied without the resource</a:t>
            </a:r>
          </a:p>
        </p:txBody>
      </p:sp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 Unicode MS"/>
              </a:rPr>
              <a:t>A process is created and terminated extremelly fast, that's why you can actually have thousands of them.</a:t>
            </a:r>
            <a:r>
              <a:rPr kumimoji="0" lang="en-US" altLang="en-US" sz="6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152400" y="15240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 Unicode MS"/>
              </a:rPr>
              <a:t>A process executes some piece of code, then it terminates. It can also run forever.</a:t>
            </a:r>
            <a:r>
              <a:rPr kumimoji="0" lang="en-US" altLang="en-US" sz="6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9000" y="1265161"/>
            <a:ext cx="5526693" cy="4145039"/>
          </a:xfrm>
          <a:prstGeom prst="rect">
            <a:avLst/>
          </a:prstGeom>
        </p:spPr>
      </p:pic>
      <p:sp>
        <p:nvSpPr>
          <p:cNvPr id="10" name="Content Placeholder 1"/>
          <p:cNvSpPr txBox="1">
            <a:spLocks/>
          </p:cNvSpPr>
          <p:nvPr/>
        </p:nvSpPr>
        <p:spPr>
          <a:xfrm>
            <a:off x="304800" y="5456160"/>
            <a:ext cx="8458200" cy="1020840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20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8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6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91440" lvl="1" indent="0">
              <a:spcBef>
                <a:spcPts val="0"/>
              </a:spcBef>
              <a:buClrTx/>
              <a:buNone/>
            </a:pPr>
            <a:r>
              <a:rPr lang="en-US" sz="1400" dirty="0">
                <a:solidFill>
                  <a:schemeClr val="bg1"/>
                </a:solidFill>
                <a:latin typeface="Bahnschrift" panose="020B0502040204020203" pitchFamily="34" charset="0"/>
                <a:ea typeface="Cascadia Code" panose="020B0609020000020004" pitchFamily="49" charset="0"/>
                <a:cs typeface="Cascadia Code" panose="020B0609020000020004" pitchFamily="49" charset="0"/>
              </a:rPr>
              <a:t>This means each FSM state is marked with 2 atomic propositions</a:t>
            </a:r>
          </a:p>
          <a:p>
            <a:pPr marL="91440" lvl="1" indent="0">
              <a:spcBef>
                <a:spcPts val="0"/>
              </a:spcBef>
              <a:buClrTx/>
              <a:buNone/>
            </a:pPr>
            <a:r>
              <a:rPr lang="en-US" sz="1400" dirty="0">
                <a:solidFill>
                  <a:schemeClr val="bg1"/>
                </a:solidFill>
                <a:latin typeface="Bahnschrift" panose="020B0502040204020203" pitchFamily="34" charset="0"/>
                <a:ea typeface="Cascadia Code" panose="020B0609020000020004" pitchFamily="49" charset="0"/>
                <a:cs typeface="Cascadia Code" panose="020B0609020000020004" pitchFamily="49" charset="0"/>
              </a:rPr>
              <a:t>For example, state </a:t>
            </a:r>
            <a:r>
              <a:rPr lang="en-US" sz="1400" dirty="0">
                <a:solidFill>
                  <a:srgbClr val="C00000"/>
                </a:solidFill>
                <a:latin typeface="Bahnschrift" panose="020B0502040204020203" pitchFamily="34" charset="0"/>
                <a:ea typeface="Cascadia Code" panose="020B0609020000020004" pitchFamily="49" charset="0"/>
                <a:cs typeface="Cascadia Code" panose="020B0609020000020004" pitchFamily="49" charset="0"/>
              </a:rPr>
              <a:t>s7</a:t>
            </a:r>
            <a:r>
              <a:rPr lang="en-US" sz="1400" dirty="0">
                <a:solidFill>
                  <a:schemeClr val="bg1"/>
                </a:solidFill>
                <a:latin typeface="Bahnschrift" panose="020B0502040204020203" pitchFamily="34" charset="0"/>
                <a:ea typeface="Cascadia Code" panose="020B0609020000020004" pitchFamily="49" charset="0"/>
                <a:cs typeface="Cascadia Code" panose="020B0609020000020004" pitchFamily="49" charset="0"/>
              </a:rPr>
              <a:t> says that </a:t>
            </a:r>
            <a:r>
              <a:rPr lang="en-US" sz="1400" i="1" dirty="0">
                <a:solidFill>
                  <a:srgbClr val="C00000"/>
                </a:solidFill>
                <a:latin typeface="Bahnschrift" panose="020B0502040204020203" pitchFamily="34" charset="0"/>
                <a:ea typeface="Cascadia Code" panose="020B0609020000020004" pitchFamily="49" charset="0"/>
                <a:cs typeface="Cascadia Code" panose="020B0609020000020004" pitchFamily="49" charset="0"/>
              </a:rPr>
              <a:t>proc1 is using  </a:t>
            </a:r>
            <a:r>
              <a:rPr lang="en-US" sz="1400" dirty="0">
                <a:solidFill>
                  <a:schemeClr val="bg1"/>
                </a:solidFill>
                <a:latin typeface="Bahnschrift" panose="020B0502040204020203" pitchFamily="34" charset="0"/>
                <a:ea typeface="Cascadia Code" panose="020B0609020000020004" pitchFamily="49" charset="0"/>
                <a:cs typeface="Cascadia Code" panose="020B0609020000020004" pitchFamily="49" charset="0"/>
              </a:rPr>
              <a:t>the resource, and</a:t>
            </a:r>
            <a:r>
              <a:rPr lang="en-US" sz="1400" dirty="0">
                <a:solidFill>
                  <a:srgbClr val="0070C0"/>
                </a:solidFill>
                <a:latin typeface="Bahnschrift" panose="020B0502040204020203" pitchFamily="34" charset="0"/>
                <a:ea typeface="Cascadia Code" panose="020B0609020000020004" pitchFamily="49" charset="0"/>
                <a:cs typeface="Cascadia Code" panose="020B0609020000020004" pitchFamily="49" charset="0"/>
              </a:rPr>
              <a:t> </a:t>
            </a:r>
            <a:r>
              <a:rPr lang="en-US" sz="1400" i="1" dirty="0">
                <a:solidFill>
                  <a:srgbClr val="C00000"/>
                </a:solidFill>
                <a:latin typeface="Bahnschrift" panose="020B0502040204020203" pitchFamily="34" charset="0"/>
                <a:ea typeface="Cascadia Code" panose="020B0609020000020004" pitchFamily="49" charset="0"/>
                <a:cs typeface="Cascadia Code" panose="020B0609020000020004" pitchFamily="49" charset="0"/>
              </a:rPr>
              <a:t>proc2 is trying  </a:t>
            </a:r>
            <a:r>
              <a:rPr lang="en-US" sz="1400" dirty="0">
                <a:solidFill>
                  <a:schemeClr val="bg1"/>
                </a:solidFill>
                <a:latin typeface="Bahnschrift" panose="020B0502040204020203" pitchFamily="34" charset="0"/>
                <a:ea typeface="Cascadia Code" panose="020B0609020000020004" pitchFamily="49" charset="0"/>
                <a:cs typeface="Cascadia Code" panose="020B0609020000020004" pitchFamily="49" charset="0"/>
              </a:rPr>
              <a:t>to get it</a:t>
            </a:r>
          </a:p>
        </p:txBody>
      </p:sp>
    </p:spTree>
    <p:extLst>
      <p:ext uri="{BB962C8B-B14F-4D97-AF65-F5344CB8AC3E}">
        <p14:creationId xmlns:p14="http://schemas.microsoft.com/office/powerpoint/2010/main" val="28413134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500"/>
                            </p:stCondLst>
                            <p:childTnLst>
                              <p:par>
                                <p:cTn id="4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ed Rectangle 7"/>
          <p:cNvSpPr/>
          <p:nvPr/>
        </p:nvSpPr>
        <p:spPr>
          <a:xfrm>
            <a:off x="304800" y="381001"/>
            <a:ext cx="8524875" cy="838200"/>
          </a:xfrm>
          <a:prstGeom prst="roundRect">
            <a:avLst/>
          </a:prstGeom>
          <a:solidFill>
            <a:schemeClr val="accent5">
              <a:lumMod val="20000"/>
              <a:lumOff val="80000"/>
              <a:alpha val="27000"/>
            </a:schemeClr>
          </a:solidFill>
          <a:ln w="15875">
            <a:solidFill>
              <a:schemeClr val="tx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000" dirty="0">
              <a:solidFill>
                <a:srgbClr val="0070C0"/>
              </a:solidFill>
            </a:endParaRPr>
          </a:p>
        </p:txBody>
      </p:sp>
      <p:sp>
        <p:nvSpPr>
          <p:cNvPr id="6" name="Content Placeholder 1"/>
          <p:cNvSpPr>
            <a:spLocks noGrp="1"/>
          </p:cNvSpPr>
          <p:nvPr>
            <p:ph idx="1"/>
          </p:nvPr>
        </p:nvSpPr>
        <p:spPr>
          <a:xfrm>
            <a:off x="457200" y="333376"/>
            <a:ext cx="8372475" cy="885825"/>
          </a:xfrm>
          <a:noFill/>
        </p:spPr>
        <p:txBody>
          <a:bodyPr>
            <a:normAutofit/>
          </a:bodyPr>
          <a:lstStyle/>
          <a:p>
            <a:pPr marL="109728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Model Example</a:t>
            </a:r>
          </a:p>
        </p:txBody>
      </p:sp>
      <p:sp>
        <p:nvSpPr>
          <p:cNvPr id="7" name="Content Placeholder 1"/>
          <p:cNvSpPr txBox="1">
            <a:spLocks/>
          </p:cNvSpPr>
          <p:nvPr/>
        </p:nvSpPr>
        <p:spPr>
          <a:xfrm>
            <a:off x="304800" y="1265162"/>
            <a:ext cx="2895600" cy="639838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20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8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6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109728" indent="0">
              <a:buFont typeface="Wingdings 3" panose="05040102010807070707" pitchFamily="18" charset="2"/>
              <a:buNone/>
            </a:pPr>
            <a:r>
              <a:rPr lang="en-US" sz="2400" b="1" dirty="0">
                <a:solidFill>
                  <a:srgbClr val="BE442C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Example Model </a:t>
            </a:r>
          </a:p>
        </p:txBody>
      </p:sp>
      <p:sp>
        <p:nvSpPr>
          <p:cNvPr id="9" name="Content Placeholder 1"/>
          <p:cNvSpPr txBox="1">
            <a:spLocks/>
          </p:cNvSpPr>
          <p:nvPr/>
        </p:nvSpPr>
        <p:spPr>
          <a:xfrm>
            <a:off x="304800" y="1676400"/>
            <a:ext cx="3124200" cy="3733799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20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8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6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91440" indent="0">
              <a:spcBef>
                <a:spcPts val="0"/>
              </a:spcBef>
              <a:spcAft>
                <a:spcPts val="1200"/>
              </a:spcAft>
              <a:buClrTx/>
              <a:buNone/>
            </a:pPr>
            <a:endParaRPr lang="en-US" sz="1600" b="1" dirty="0">
              <a:solidFill>
                <a:srgbClr val="0070C0"/>
              </a:solidFill>
              <a:latin typeface="Bahnschrift" panose="020B0502040204020203" pitchFamily="34" charset="0"/>
              <a:ea typeface="Cascadia Code" panose="020B0609020000020004" pitchFamily="49" charset="0"/>
              <a:cs typeface="Cascadia Code" panose="020B0609020000020004" pitchFamily="49" charset="0"/>
            </a:endParaRPr>
          </a:p>
          <a:p>
            <a:pPr marL="91440" indent="0">
              <a:spcBef>
                <a:spcPts val="0"/>
              </a:spcBef>
              <a:spcAft>
                <a:spcPts val="1200"/>
              </a:spcAft>
              <a:buClrTx/>
              <a:buNone/>
            </a:pPr>
            <a:endParaRPr lang="en-US" sz="1600" b="1" dirty="0">
              <a:solidFill>
                <a:srgbClr val="0070C0"/>
              </a:solidFill>
              <a:latin typeface="Bahnschrift" panose="020B0502040204020203" pitchFamily="34" charset="0"/>
              <a:ea typeface="Cascadia Code" panose="020B0609020000020004" pitchFamily="49" charset="0"/>
              <a:cs typeface="Cascadia Code" panose="020B0609020000020004" pitchFamily="49" charset="0"/>
            </a:endParaRPr>
          </a:p>
          <a:p>
            <a:pPr marL="91440" indent="0">
              <a:spcBef>
                <a:spcPts val="0"/>
              </a:spcBef>
              <a:buClrTx/>
              <a:buNone/>
            </a:pPr>
            <a:r>
              <a:rPr lang="en-US" sz="1800" b="1" dirty="0">
                <a:solidFill>
                  <a:srgbClr val="0070C0"/>
                </a:solidFill>
                <a:latin typeface="Bahnschrift" panose="020B0502040204020203" pitchFamily="34" charset="0"/>
                <a:ea typeface="Cascadia Code" panose="020B0609020000020004" pitchFamily="49" charset="0"/>
                <a:cs typeface="Cascadia Code" panose="020B0609020000020004" pitchFamily="49" charset="0"/>
              </a:rPr>
              <a:t>So we note this is not code</a:t>
            </a:r>
          </a:p>
          <a:p>
            <a:pPr marL="91440" indent="0">
              <a:spcBef>
                <a:spcPts val="0"/>
              </a:spcBef>
              <a:buClrTx/>
              <a:buNone/>
            </a:pPr>
            <a:r>
              <a:rPr lang="en-US" sz="1400" dirty="0">
                <a:solidFill>
                  <a:schemeClr val="bg1"/>
                </a:solidFill>
                <a:latin typeface="Bahnschrift" panose="020B0502040204020203" pitchFamily="34" charset="0"/>
                <a:ea typeface="Cascadia Code" panose="020B0609020000020004" pitchFamily="49" charset="0"/>
                <a:cs typeface="Cascadia Code" panose="020B0609020000020004" pitchFamily="49" charset="0"/>
              </a:rPr>
              <a:t>It is built by considering the code, its blocks and components, and reasoning about what is going on in each area in terms of the issue you wish to analyze</a:t>
            </a:r>
          </a:p>
          <a:p>
            <a:pPr marL="91440" indent="0">
              <a:spcBef>
                <a:spcPts val="0"/>
              </a:spcBef>
              <a:spcAft>
                <a:spcPts val="1200"/>
              </a:spcAft>
              <a:buClrTx/>
              <a:buNone/>
            </a:pPr>
            <a:r>
              <a:rPr lang="en-US" sz="1400" dirty="0">
                <a:solidFill>
                  <a:schemeClr val="bg1"/>
                </a:solidFill>
                <a:latin typeface="Bahnschrift" panose="020B0502040204020203" pitchFamily="34" charset="0"/>
                <a:ea typeface="Cascadia Code" panose="020B0609020000020004" pitchFamily="49" charset="0"/>
                <a:cs typeface="Cascadia Code" panose="020B0609020000020004" pitchFamily="49" charset="0"/>
              </a:rPr>
              <a:t>Here we analyze issues related to concurrency… starvation, deadlock, etc. and this determines the atomic propositions</a:t>
            </a:r>
            <a:endParaRPr lang="en-US" sz="1400" b="1" dirty="0">
              <a:solidFill>
                <a:srgbClr val="0070C0"/>
              </a:solidFill>
              <a:latin typeface="Bahnschrift" panose="020B0502040204020203" pitchFamily="34" charset="0"/>
              <a:ea typeface="Cascadia Code" panose="020B0609020000020004" pitchFamily="49" charset="0"/>
              <a:cs typeface="Cascadia Code" panose="020B0609020000020004" pitchFamily="49" charset="0"/>
            </a:endParaRPr>
          </a:p>
          <a:p>
            <a:pPr marL="91440" indent="0">
              <a:spcBef>
                <a:spcPts val="0"/>
              </a:spcBef>
              <a:spcAft>
                <a:spcPts val="1200"/>
              </a:spcAft>
              <a:buClrTx/>
              <a:buNone/>
            </a:pPr>
            <a:r>
              <a:rPr lang="en-US" sz="1600" b="1" dirty="0">
                <a:solidFill>
                  <a:srgbClr val="0070C0"/>
                </a:solidFill>
                <a:latin typeface="Bahnschrift" panose="020B0502040204020203" pitchFamily="34" charset="0"/>
                <a:ea typeface="Cascadia Code" panose="020B0609020000020004" pitchFamily="49" charset="0"/>
                <a:cs typeface="Cascadia Code" panose="020B0609020000020004" pitchFamily="49" charset="0"/>
              </a:rPr>
              <a:t>AF(C1)</a:t>
            </a:r>
            <a:r>
              <a:rPr lang="en-US" sz="1600" dirty="0">
                <a:solidFill>
                  <a:schemeClr val="bg1"/>
                </a:solidFill>
                <a:latin typeface="Bahnschrift" panose="020B0502040204020203" pitchFamily="34" charset="0"/>
                <a:ea typeface="Cascadia Code" panose="020B0609020000020004" pitchFamily="49" charset="0"/>
                <a:cs typeface="Cascadia Code" panose="020B0609020000020004" pitchFamily="49" charset="0"/>
              </a:rPr>
              <a:t> holds in </a:t>
            </a:r>
            <a:r>
              <a:rPr lang="en-US" sz="1600" dirty="0">
                <a:solidFill>
                  <a:srgbClr val="0070C0"/>
                </a:solidFill>
                <a:latin typeface="Bahnschrift" panose="020B0502040204020203" pitchFamily="34" charset="0"/>
                <a:ea typeface="Cascadia Code" panose="020B0609020000020004" pitchFamily="49" charset="0"/>
                <a:cs typeface="Cascadia Code" panose="020B0609020000020004" pitchFamily="49" charset="0"/>
              </a:rPr>
              <a:t>s1</a:t>
            </a:r>
          </a:p>
          <a:p>
            <a:pPr marL="91440" indent="0">
              <a:spcBef>
                <a:spcPts val="0"/>
              </a:spcBef>
              <a:spcAft>
                <a:spcPts val="1200"/>
              </a:spcAft>
              <a:buClrTx/>
              <a:buNone/>
            </a:pPr>
            <a:r>
              <a:rPr lang="en-US" sz="1600" b="1" dirty="0">
                <a:solidFill>
                  <a:srgbClr val="0070C0"/>
                </a:solidFill>
                <a:latin typeface="Bahnschrift" panose="020B0502040204020203" pitchFamily="34" charset="0"/>
                <a:ea typeface="Cascadia Code" panose="020B0609020000020004" pitchFamily="49" charset="0"/>
                <a:cs typeface="Cascadia Code" panose="020B0609020000020004" pitchFamily="49" charset="0"/>
              </a:rPr>
              <a:t>EF(C1 ^ C2)</a:t>
            </a:r>
            <a:r>
              <a:rPr lang="en-US" sz="1600" b="1" dirty="0">
                <a:solidFill>
                  <a:srgbClr val="C00000"/>
                </a:solidFill>
                <a:latin typeface="Bahnschrift" panose="020B0502040204020203" pitchFamily="34" charset="0"/>
                <a:ea typeface="Cascadia Code" panose="020B0609020000020004" pitchFamily="49" charset="0"/>
                <a:cs typeface="Cascadia Code" panose="020B0609020000020004" pitchFamily="49" charset="0"/>
              </a:rPr>
              <a:t> </a:t>
            </a:r>
            <a:r>
              <a:rPr lang="en-US" sz="1600" dirty="0">
                <a:solidFill>
                  <a:schemeClr val="bg1"/>
                </a:solidFill>
                <a:latin typeface="Bahnschrift" panose="020B0502040204020203" pitchFamily="34" charset="0"/>
                <a:ea typeface="Cascadia Code" panose="020B0609020000020004" pitchFamily="49" charset="0"/>
                <a:cs typeface="Cascadia Code" panose="020B0609020000020004" pitchFamily="49" charset="0"/>
              </a:rPr>
              <a:t>is </a:t>
            </a:r>
            <a:r>
              <a:rPr lang="en-US" sz="1600" i="1" dirty="0">
                <a:solidFill>
                  <a:srgbClr val="C00000"/>
                </a:solidFill>
                <a:latin typeface="Bahnschrift" panose="020B0502040204020203" pitchFamily="34" charset="0"/>
                <a:ea typeface="Cascadia Code" panose="020B0609020000020004" pitchFamily="49" charset="0"/>
                <a:cs typeface="Cascadia Code" panose="020B0609020000020004" pitchFamily="49" charset="0"/>
              </a:rPr>
              <a:t>false</a:t>
            </a:r>
            <a:r>
              <a:rPr lang="en-US" sz="1600" dirty="0">
                <a:solidFill>
                  <a:schemeClr val="bg1"/>
                </a:solidFill>
                <a:latin typeface="Bahnschrift" panose="020B0502040204020203" pitchFamily="34" charset="0"/>
                <a:ea typeface="Cascadia Code" panose="020B0609020000020004" pitchFamily="49" charset="0"/>
                <a:cs typeface="Cascadia Code" panose="020B0609020000020004" pitchFamily="49" charset="0"/>
              </a:rPr>
              <a:t>  in </a:t>
            </a:r>
            <a:r>
              <a:rPr lang="en-US" sz="1600" dirty="0">
                <a:solidFill>
                  <a:srgbClr val="0070C0"/>
                </a:solidFill>
                <a:latin typeface="Bahnschrift" panose="020B0502040204020203" pitchFamily="34" charset="0"/>
                <a:ea typeface="Cascadia Code" panose="020B0609020000020004" pitchFamily="49" charset="0"/>
                <a:cs typeface="Cascadia Code" panose="020B0609020000020004" pitchFamily="49" charset="0"/>
              </a:rPr>
              <a:t>s0</a:t>
            </a:r>
          </a:p>
          <a:p>
            <a:pPr marL="91440" indent="0">
              <a:spcBef>
                <a:spcPts val="0"/>
              </a:spcBef>
              <a:spcAft>
                <a:spcPts val="1200"/>
              </a:spcAft>
              <a:buClrTx/>
              <a:buNone/>
            </a:pPr>
            <a:r>
              <a:rPr lang="en-US" sz="1600" b="1" dirty="0">
                <a:solidFill>
                  <a:srgbClr val="0070C0"/>
                </a:solidFill>
                <a:latin typeface="Bahnschrift" panose="020B0502040204020203" pitchFamily="34" charset="0"/>
                <a:ea typeface="Cascadia Code" panose="020B0609020000020004" pitchFamily="49" charset="0"/>
                <a:cs typeface="Cascadia Code" panose="020B0609020000020004" pitchFamily="49" charset="0"/>
              </a:rPr>
              <a:t>[ AF(C1) ^ AF(C2) ]  </a:t>
            </a:r>
            <a:r>
              <a:rPr lang="en-US" sz="1600" dirty="0">
                <a:solidFill>
                  <a:schemeClr val="bg1"/>
                </a:solidFill>
                <a:latin typeface="Bahnschrift" panose="020B0502040204020203" pitchFamily="34" charset="0"/>
                <a:ea typeface="Cascadia Code" panose="020B0609020000020004" pitchFamily="49" charset="0"/>
                <a:cs typeface="Cascadia Code" panose="020B0609020000020004" pitchFamily="49" charset="0"/>
              </a:rPr>
              <a:t>in</a:t>
            </a:r>
            <a:r>
              <a:rPr lang="en-US" sz="1600" dirty="0">
                <a:solidFill>
                  <a:srgbClr val="C00000"/>
                </a:solidFill>
                <a:latin typeface="Bahnschrift" panose="020B0502040204020203" pitchFamily="34" charset="0"/>
                <a:ea typeface="Cascadia Code" panose="020B0609020000020004" pitchFamily="49" charset="0"/>
                <a:cs typeface="Cascadia Code" panose="020B0609020000020004" pitchFamily="49" charset="0"/>
              </a:rPr>
              <a:t> </a:t>
            </a:r>
            <a:r>
              <a:rPr lang="en-US" sz="1600" dirty="0">
                <a:solidFill>
                  <a:srgbClr val="0070C0"/>
                </a:solidFill>
                <a:latin typeface="Bahnschrift" panose="020B0502040204020203" pitchFamily="34" charset="0"/>
                <a:ea typeface="Cascadia Code" panose="020B0609020000020004" pitchFamily="49" charset="0"/>
                <a:cs typeface="Cascadia Code" panose="020B0609020000020004" pitchFamily="49" charset="0"/>
              </a:rPr>
              <a:t>s0</a:t>
            </a:r>
            <a:r>
              <a:rPr lang="en-US" sz="1600" dirty="0">
                <a:solidFill>
                  <a:srgbClr val="C00000"/>
                </a:solidFill>
                <a:latin typeface="Bahnschrift" panose="020B0502040204020203" pitchFamily="34" charset="0"/>
                <a:ea typeface="Cascadia Code" panose="020B0609020000020004" pitchFamily="49" charset="0"/>
                <a:cs typeface="Cascadia Code" panose="020B0609020000020004" pitchFamily="49" charset="0"/>
              </a:rPr>
              <a:t> </a:t>
            </a:r>
            <a:r>
              <a:rPr lang="en-US" sz="1600" dirty="0">
                <a:solidFill>
                  <a:schemeClr val="bg1"/>
                </a:solidFill>
                <a:latin typeface="Bahnschrift" panose="020B0502040204020203" pitchFamily="34" charset="0"/>
                <a:ea typeface="Cascadia Code" panose="020B0609020000020004" pitchFamily="49" charset="0"/>
                <a:cs typeface="Cascadia Code" panose="020B0609020000020004" pitchFamily="49" charset="0"/>
              </a:rPr>
              <a:t>?</a:t>
            </a:r>
          </a:p>
          <a:p>
            <a:pPr marL="91440" indent="0">
              <a:spcBef>
                <a:spcPts val="0"/>
              </a:spcBef>
              <a:spcAft>
                <a:spcPts val="1200"/>
              </a:spcAft>
              <a:buClrTx/>
              <a:buNone/>
            </a:pPr>
            <a:endParaRPr lang="en-US" sz="1600" dirty="0">
              <a:solidFill>
                <a:schemeClr val="bg1"/>
              </a:solidFill>
              <a:latin typeface="Bahnschrift" panose="020B0502040204020203" pitchFamily="34" charset="0"/>
              <a:ea typeface="Cascadia Code" panose="020B0609020000020004" pitchFamily="49" charset="0"/>
              <a:cs typeface="Cascadia Code" panose="020B0609020000020004" pitchFamily="49" charset="0"/>
            </a:endParaRPr>
          </a:p>
          <a:p>
            <a:pPr marL="91440" indent="0">
              <a:spcBef>
                <a:spcPts val="0"/>
              </a:spcBef>
              <a:spcAft>
                <a:spcPts val="1200"/>
              </a:spcAft>
              <a:buClrTx/>
              <a:buNone/>
            </a:pPr>
            <a:endParaRPr lang="en-US" sz="1600" dirty="0">
              <a:solidFill>
                <a:schemeClr val="bg1"/>
              </a:solidFill>
              <a:latin typeface="Bahnschrift" panose="020B0502040204020203" pitchFamily="34" charset="0"/>
              <a:ea typeface="Cascadia Code" panose="020B0609020000020004" pitchFamily="49" charset="0"/>
              <a:cs typeface="Cascadia Code" panose="020B0609020000020004" pitchFamily="49" charset="0"/>
            </a:endParaRPr>
          </a:p>
        </p:txBody>
      </p:sp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 Unicode MS"/>
              </a:rPr>
              <a:t>A process is created and terminated extremelly fast, that's why you can actually have thousands of them.</a:t>
            </a:r>
            <a:r>
              <a:rPr kumimoji="0" lang="en-US" altLang="en-US" sz="6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152400" y="15240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 Unicode MS"/>
              </a:rPr>
              <a:t>A process executes some piece of code, then it terminates. It can also run forever.</a:t>
            </a:r>
            <a:r>
              <a:rPr kumimoji="0" lang="en-US" altLang="en-US" sz="6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9000" y="1265161"/>
            <a:ext cx="5526693" cy="4145037"/>
          </a:xfrm>
          <a:prstGeom prst="rect">
            <a:avLst/>
          </a:prstGeom>
        </p:spPr>
      </p:pic>
      <p:sp>
        <p:nvSpPr>
          <p:cNvPr id="11" name="Content Placeholder 1"/>
          <p:cNvSpPr txBox="1">
            <a:spLocks/>
          </p:cNvSpPr>
          <p:nvPr/>
        </p:nvSpPr>
        <p:spPr>
          <a:xfrm>
            <a:off x="304799" y="5638800"/>
            <a:ext cx="8524875" cy="914400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20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8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6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91440" indent="0">
              <a:spcBef>
                <a:spcPts val="0"/>
              </a:spcBef>
              <a:buClrTx/>
              <a:buNone/>
            </a:pPr>
            <a:r>
              <a:rPr lang="en-US" sz="1600" b="1" dirty="0">
                <a:solidFill>
                  <a:srgbClr val="C00000"/>
                </a:solidFill>
                <a:latin typeface="Bahnschrift" panose="020B0502040204020203" pitchFamily="34" charset="0"/>
                <a:ea typeface="Cascadia Code" panose="020B0609020000020004" pitchFamily="49" charset="0"/>
                <a:cs typeface="Cascadia Code" panose="020B0609020000020004" pitchFamily="49" charset="0"/>
              </a:rPr>
              <a:t>AG [ (T1 ^ T2) </a:t>
            </a:r>
            <a:r>
              <a:rPr lang="en-US" sz="1600" b="1" dirty="0">
                <a:solidFill>
                  <a:srgbClr val="C00000"/>
                </a:solidFill>
                <a:latin typeface="Bahnschrift" panose="020B0502040204020203" pitchFamily="34" charset="0"/>
                <a:ea typeface="Cascadia Code" panose="020B0609020000020004" pitchFamily="49" charset="0"/>
                <a:cs typeface="Cascadia Code" panose="020B0609020000020004" pitchFamily="49" charset="0"/>
                <a:sym typeface="Wingdings" panose="05000000000000000000" pitchFamily="2" charset="2"/>
              </a:rPr>
              <a:t> </a:t>
            </a:r>
            <a:r>
              <a:rPr lang="en-US" sz="1600" b="1" dirty="0">
                <a:solidFill>
                  <a:srgbClr val="C00000"/>
                </a:solidFill>
                <a:latin typeface="Bahnschrift" panose="020B0502040204020203" pitchFamily="34" charset="0"/>
                <a:ea typeface="Cascadia Code" panose="020B0609020000020004" pitchFamily="49" charset="0"/>
                <a:cs typeface="Cascadia Code" panose="020B0609020000020004" pitchFamily="49" charset="0"/>
              </a:rPr>
              <a:t>[ AF(C1) ^ AF(C2) ] ]   </a:t>
            </a:r>
            <a:r>
              <a:rPr lang="en-US" sz="1600" dirty="0">
                <a:solidFill>
                  <a:schemeClr val="bg1"/>
                </a:solidFill>
                <a:latin typeface="Bahnschrift" panose="020B0502040204020203" pitchFamily="34" charset="0"/>
                <a:ea typeface="Cascadia Code" panose="020B0609020000020004" pitchFamily="49" charset="0"/>
                <a:cs typeface="Cascadia Code" panose="020B0609020000020004" pitchFamily="49" charset="0"/>
              </a:rPr>
              <a:t>is this valid CTL ?</a:t>
            </a:r>
          </a:p>
          <a:p>
            <a:pPr marL="457200" lvl="1" indent="-182880">
              <a:spcBef>
                <a:spcPts val="0"/>
              </a:spcBef>
              <a:buClrTx/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bg1"/>
                </a:solidFill>
                <a:latin typeface="Bahnschrift" panose="020B0502040204020203" pitchFamily="34" charset="0"/>
                <a:ea typeface="Cascadia Code" panose="020B0609020000020004" pitchFamily="49" charset="0"/>
                <a:cs typeface="Cascadia Code" panose="020B0609020000020004" pitchFamily="49" charset="0"/>
              </a:rPr>
              <a:t>A </a:t>
            </a:r>
            <a:r>
              <a:rPr lang="en-US" sz="1400" dirty="0">
                <a:solidFill>
                  <a:schemeClr val="bg1"/>
                </a:solidFill>
                <a:latin typeface="Bahnschrift" panose="020B0502040204020203" pitchFamily="34" charset="0"/>
                <a:ea typeface="Cascadia Code" panose="020B0609020000020004" pitchFamily="49" charset="0"/>
                <a:cs typeface="Cascadia Code" panose="020B0609020000020004" pitchFamily="49" charset="0"/>
                <a:sym typeface="Wingdings" panose="05000000000000000000" pitchFamily="2" charset="2"/>
              </a:rPr>
              <a:t> B  is same as ~A or B</a:t>
            </a:r>
            <a:r>
              <a:rPr lang="en-US" sz="1400" dirty="0">
                <a:solidFill>
                  <a:schemeClr val="bg1"/>
                </a:solidFill>
                <a:latin typeface="Bahnschrift" panose="020B0502040204020203" pitchFamily="34" charset="0"/>
                <a:ea typeface="Cascadia Code" panose="020B0609020000020004" pitchFamily="49" charset="0"/>
                <a:cs typeface="Cascadia Code" panose="020B0609020000020004" pitchFamily="49" charset="0"/>
              </a:rPr>
              <a:t> </a:t>
            </a:r>
          </a:p>
          <a:p>
            <a:pPr marL="457200" lvl="1" indent="-182880">
              <a:spcBef>
                <a:spcPts val="0"/>
              </a:spcBef>
              <a:buClrTx/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bg1"/>
                </a:solidFill>
                <a:latin typeface="Bahnschrift" panose="020B0502040204020203" pitchFamily="34" charset="0"/>
                <a:ea typeface="Cascadia Code" panose="020B0609020000020004" pitchFamily="49" charset="0"/>
                <a:cs typeface="Cascadia Code" panose="020B0609020000020004" pitchFamily="49" charset="0"/>
                <a:sym typeface="Wingdings" panose="05000000000000000000" pitchFamily="2" charset="2"/>
              </a:rPr>
              <a:t>A or B is same as ~( ~A ^ ~B)</a:t>
            </a:r>
            <a:endParaRPr lang="en-US" sz="1200" dirty="0">
              <a:solidFill>
                <a:schemeClr val="bg1"/>
              </a:solidFill>
              <a:latin typeface="Bahnschrift" panose="020B0502040204020203" pitchFamily="34" charset="0"/>
              <a:ea typeface="Cascadia Code" panose="020B0609020000020004" pitchFamily="49" charset="0"/>
              <a:cs typeface="Cascadia Code" panose="020B06090200000200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570884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ed Rectangle 7"/>
          <p:cNvSpPr/>
          <p:nvPr/>
        </p:nvSpPr>
        <p:spPr>
          <a:xfrm>
            <a:off x="304800" y="381001"/>
            <a:ext cx="8524875" cy="838200"/>
          </a:xfrm>
          <a:prstGeom prst="roundRect">
            <a:avLst/>
          </a:prstGeom>
          <a:solidFill>
            <a:schemeClr val="accent5">
              <a:lumMod val="20000"/>
              <a:lumOff val="80000"/>
              <a:alpha val="27000"/>
            </a:schemeClr>
          </a:solidFill>
          <a:ln w="15875">
            <a:solidFill>
              <a:schemeClr val="tx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000" dirty="0">
              <a:solidFill>
                <a:srgbClr val="0070C0"/>
              </a:solidFill>
            </a:endParaRPr>
          </a:p>
        </p:txBody>
      </p:sp>
      <p:sp>
        <p:nvSpPr>
          <p:cNvPr id="6" name="Content Placeholder 1"/>
          <p:cNvSpPr>
            <a:spLocks noGrp="1"/>
          </p:cNvSpPr>
          <p:nvPr>
            <p:ph idx="1"/>
          </p:nvPr>
        </p:nvSpPr>
        <p:spPr>
          <a:xfrm>
            <a:off x="457200" y="333376"/>
            <a:ext cx="8372475" cy="885825"/>
          </a:xfrm>
          <a:noFill/>
        </p:spPr>
        <p:txBody>
          <a:bodyPr>
            <a:normAutofit/>
          </a:bodyPr>
          <a:lstStyle/>
          <a:p>
            <a:pPr marL="109728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Checker</a:t>
            </a:r>
          </a:p>
        </p:txBody>
      </p:sp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 Unicode MS"/>
              </a:rPr>
              <a:t>A process is created and terminated extremelly fast, that's why you can actually have thousands of them.</a:t>
            </a:r>
            <a:r>
              <a:rPr kumimoji="0" lang="en-US" altLang="en-US" sz="6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152400" y="15240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 Unicode MS"/>
              </a:rPr>
              <a:t>A process executes some piece of code, then it terminates. It can also run forever.</a:t>
            </a:r>
            <a:r>
              <a:rPr kumimoji="0" lang="en-US" altLang="en-US" sz="6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0" name="Content Placeholder 1"/>
          <p:cNvSpPr txBox="1">
            <a:spLocks/>
          </p:cNvSpPr>
          <p:nvPr/>
        </p:nvSpPr>
        <p:spPr>
          <a:xfrm>
            <a:off x="304800" y="1842655"/>
            <a:ext cx="4114800" cy="4710545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20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8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6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91440" indent="0">
              <a:spcBef>
                <a:spcPts val="0"/>
              </a:spcBef>
              <a:spcAft>
                <a:spcPts val="1200"/>
              </a:spcAft>
              <a:buClrTx/>
              <a:buNone/>
            </a:pPr>
            <a:r>
              <a:rPr lang="en-US" sz="1800" b="1" dirty="0">
                <a:solidFill>
                  <a:srgbClr val="0070C0"/>
                </a:solidFill>
                <a:latin typeface="Bahnschrift" panose="020B0502040204020203" pitchFamily="34" charset="0"/>
                <a:ea typeface="Cascadia Code" panose="020B0609020000020004" pitchFamily="49" charset="0"/>
                <a:cs typeface="Cascadia Code" panose="020B0609020000020004" pitchFamily="49" charset="0"/>
              </a:rPr>
              <a:t>Let’s consider the 2-process FSM</a:t>
            </a:r>
          </a:p>
          <a:p>
            <a:pPr marL="91440" indent="0">
              <a:spcBef>
                <a:spcPts val="0"/>
              </a:spcBef>
              <a:spcAft>
                <a:spcPts val="400"/>
              </a:spcAft>
              <a:buClrTx/>
              <a:buNone/>
            </a:pPr>
            <a:r>
              <a:rPr lang="en-US" sz="1600" b="1" dirty="0">
                <a:solidFill>
                  <a:srgbClr val="C00000"/>
                </a:solidFill>
                <a:latin typeface="Bahnschrift" panose="020B0502040204020203" pitchFamily="34" charset="0"/>
                <a:ea typeface="Cascadia Code" panose="020B0609020000020004" pitchFamily="49" charset="0"/>
                <a:cs typeface="Cascadia Code" panose="020B0609020000020004" pitchFamily="49" charset="0"/>
              </a:rPr>
              <a:t>T1 </a:t>
            </a:r>
            <a:r>
              <a:rPr lang="en-US" sz="1600" b="1" dirty="0">
                <a:solidFill>
                  <a:srgbClr val="C00000"/>
                </a:solidFill>
                <a:latin typeface="Bahnschrift" panose="020B0502040204020203" pitchFamily="34" charset="0"/>
                <a:ea typeface="Cascadia Code" panose="020B0609020000020004" pitchFamily="49" charset="0"/>
                <a:cs typeface="Cascadia Code" panose="020B0609020000020004" pitchFamily="49" charset="0"/>
                <a:sym typeface="Wingdings" panose="05000000000000000000" pitchFamily="2" charset="2"/>
              </a:rPr>
              <a:t> AF(C1) </a:t>
            </a:r>
            <a:r>
              <a:rPr lang="en-US" sz="1600" dirty="0">
                <a:solidFill>
                  <a:srgbClr val="C00000"/>
                </a:solidFill>
                <a:latin typeface="Bahnschrift" panose="020B0502040204020203" pitchFamily="34" charset="0"/>
                <a:ea typeface="Cascadia Code" panose="020B0609020000020004" pitchFamily="49" charset="0"/>
                <a:cs typeface="Cascadia Code" panose="020B0609020000020004" pitchFamily="49" charset="0"/>
                <a:sym typeface="Wingdings" panose="05000000000000000000" pitchFamily="2" charset="2"/>
              </a:rPr>
              <a:t> </a:t>
            </a:r>
            <a:r>
              <a:rPr lang="en-US" sz="1600" dirty="0">
                <a:solidFill>
                  <a:schemeClr val="bg1"/>
                </a:solidFill>
                <a:latin typeface="Bahnschrift" panose="020B0502040204020203" pitchFamily="34" charset="0"/>
                <a:ea typeface="Cascadia Code" panose="020B0609020000020004" pitchFamily="49" charset="0"/>
                <a:cs typeface="Cascadia Code" panose="020B0609020000020004" pitchFamily="49" charset="0"/>
                <a:sym typeface="Wingdings" panose="05000000000000000000" pitchFamily="2" charset="2"/>
              </a:rPr>
              <a:t>(absence of starvation)</a:t>
            </a:r>
          </a:p>
          <a:p>
            <a:pPr marL="91440" indent="0">
              <a:spcBef>
                <a:spcPts val="0"/>
              </a:spcBef>
              <a:spcAft>
                <a:spcPts val="1200"/>
              </a:spcAft>
              <a:buClrTx/>
              <a:buNone/>
            </a:pPr>
            <a:r>
              <a:rPr lang="en-US" sz="1600" b="1" i="1" dirty="0">
                <a:solidFill>
                  <a:srgbClr val="0070C0"/>
                </a:solidFill>
                <a:latin typeface="Bahnschrift" panose="020B0502040204020203" pitchFamily="34" charset="0"/>
                <a:ea typeface="Cascadia Code" panose="020B0609020000020004" pitchFamily="49" charset="0"/>
                <a:cs typeface="Cascadia Code" panose="020B0609020000020004" pitchFamily="49" charset="0"/>
                <a:sym typeface="Wingdings" panose="05000000000000000000" pitchFamily="2" charset="2"/>
              </a:rPr>
              <a:t>Is this true starting is s0 ?</a:t>
            </a:r>
          </a:p>
          <a:p>
            <a:pPr marL="274320" indent="-182880">
              <a:spcBef>
                <a:spcPts val="0"/>
              </a:spcBef>
              <a:spcAft>
                <a:spcPts val="400"/>
              </a:spcAft>
              <a:buClrTx/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bg1"/>
                </a:solidFill>
                <a:latin typeface="Bahnschrift" panose="020B0502040204020203" pitchFamily="34" charset="0"/>
                <a:ea typeface="Cascadia Code" panose="020B0609020000020004" pitchFamily="49" charset="0"/>
                <a:cs typeface="Cascadia Code" panose="020B0609020000020004" pitchFamily="49" charset="0"/>
                <a:sym typeface="Wingdings" panose="05000000000000000000" pitchFamily="2" charset="2"/>
              </a:rPr>
              <a:t>Break it up </a:t>
            </a:r>
            <a:r>
              <a:rPr lang="en-US" sz="1600">
                <a:solidFill>
                  <a:schemeClr val="bg1"/>
                </a:solidFill>
                <a:latin typeface="Bahnschrift" panose="020B0502040204020203" pitchFamily="34" charset="0"/>
                <a:ea typeface="Cascadia Code" panose="020B0609020000020004" pitchFamily="49" charset="0"/>
                <a:cs typeface="Cascadia Code" panose="020B0609020000020004" pitchFamily="49" charset="0"/>
                <a:sym typeface="Wingdings" panose="05000000000000000000" pitchFamily="2" charset="2"/>
              </a:rPr>
              <a:t>into sub-formulae</a:t>
            </a:r>
            <a:endParaRPr lang="en-US" sz="1600" dirty="0">
              <a:solidFill>
                <a:schemeClr val="bg1"/>
              </a:solidFill>
              <a:latin typeface="Bahnschrift" panose="020B0502040204020203" pitchFamily="34" charset="0"/>
              <a:ea typeface="Cascadia Code" panose="020B0609020000020004" pitchFamily="49" charset="0"/>
              <a:cs typeface="Cascadia Code" panose="020B0609020000020004" pitchFamily="49" charset="0"/>
              <a:sym typeface="Wingdings" panose="05000000000000000000" pitchFamily="2" charset="2"/>
            </a:endParaRPr>
          </a:p>
          <a:p>
            <a:pPr marL="457200" lvl="1" indent="0">
              <a:spcBef>
                <a:spcPts val="0"/>
              </a:spcBef>
              <a:spcAft>
                <a:spcPts val="0"/>
              </a:spcAft>
              <a:buClrTx/>
              <a:buNone/>
            </a:pPr>
            <a:r>
              <a:rPr lang="en-US" sz="1600" dirty="0">
                <a:solidFill>
                  <a:srgbClr val="0070C0"/>
                </a:solidFill>
                <a:latin typeface="Cascadia Code" panose="020B0609020000020004" pitchFamily="49" charset="0"/>
                <a:ea typeface="Cascadia Code" panose="020B0609020000020004" pitchFamily="49" charset="0"/>
                <a:cs typeface="Cascadia Code" panose="020B0609020000020004" pitchFamily="49" charset="0"/>
                <a:sym typeface="Wingdings" panose="05000000000000000000" pitchFamily="2" charset="2"/>
              </a:rPr>
              <a:t>~T1 v AF(C1)    </a:t>
            </a:r>
          </a:p>
          <a:p>
            <a:pPr marL="457200" lvl="1" indent="0">
              <a:spcBef>
                <a:spcPts val="0"/>
              </a:spcBef>
              <a:spcAft>
                <a:spcPts val="0"/>
              </a:spcAft>
              <a:buClrTx/>
              <a:buNone/>
            </a:pPr>
            <a:r>
              <a:rPr lang="en-US" sz="1600" dirty="0">
                <a:solidFill>
                  <a:srgbClr val="0070C0"/>
                </a:solidFill>
                <a:latin typeface="Cascadia Code" panose="020B0609020000020004" pitchFamily="49" charset="0"/>
                <a:ea typeface="Cascadia Code" panose="020B0609020000020004" pitchFamily="49" charset="0"/>
                <a:cs typeface="Cascadia Code" panose="020B0609020000020004" pitchFamily="49" charset="0"/>
                <a:sym typeface="Wingdings" panose="05000000000000000000" pitchFamily="2" charset="2"/>
              </a:rPr>
              <a:t>~T1</a:t>
            </a:r>
          </a:p>
          <a:p>
            <a:pPr marL="457200" lvl="1" indent="0">
              <a:spcBef>
                <a:spcPts val="0"/>
              </a:spcBef>
              <a:spcAft>
                <a:spcPts val="0"/>
              </a:spcAft>
              <a:buClrTx/>
              <a:buNone/>
            </a:pPr>
            <a:r>
              <a:rPr lang="en-US" sz="1600" dirty="0">
                <a:solidFill>
                  <a:srgbClr val="0070C0"/>
                </a:solidFill>
                <a:latin typeface="Cascadia Code" panose="020B0609020000020004" pitchFamily="49" charset="0"/>
                <a:ea typeface="Cascadia Code" panose="020B0609020000020004" pitchFamily="49" charset="0"/>
                <a:cs typeface="Cascadia Code" panose="020B0609020000020004" pitchFamily="49" charset="0"/>
                <a:sym typeface="Wingdings" panose="05000000000000000000" pitchFamily="2" charset="2"/>
              </a:rPr>
              <a:t>T1   </a:t>
            </a:r>
          </a:p>
          <a:p>
            <a:pPr marL="457200" lvl="1" indent="0">
              <a:spcBef>
                <a:spcPts val="0"/>
              </a:spcBef>
              <a:spcAft>
                <a:spcPts val="0"/>
              </a:spcAft>
              <a:buClrTx/>
              <a:buNone/>
            </a:pPr>
            <a:r>
              <a:rPr lang="en-US" sz="1600" dirty="0">
                <a:solidFill>
                  <a:srgbClr val="0070C0"/>
                </a:solidFill>
                <a:latin typeface="Cascadia Code" panose="020B0609020000020004" pitchFamily="49" charset="0"/>
                <a:ea typeface="Cascadia Code" panose="020B0609020000020004" pitchFamily="49" charset="0"/>
                <a:cs typeface="Cascadia Code" panose="020B0609020000020004" pitchFamily="49" charset="0"/>
                <a:sym typeface="Wingdings" panose="05000000000000000000" pitchFamily="2" charset="2"/>
              </a:rPr>
              <a:t>AF(C1)     </a:t>
            </a:r>
          </a:p>
          <a:p>
            <a:pPr marL="457200" lvl="1" indent="0">
              <a:spcBef>
                <a:spcPts val="0"/>
              </a:spcBef>
              <a:spcAft>
                <a:spcPts val="0"/>
              </a:spcAft>
              <a:buClrTx/>
              <a:buNone/>
            </a:pPr>
            <a:r>
              <a:rPr lang="en-US" sz="1600" dirty="0">
                <a:solidFill>
                  <a:srgbClr val="0070C0"/>
                </a:solidFill>
                <a:latin typeface="Cascadia Code" panose="020B0609020000020004" pitchFamily="49" charset="0"/>
                <a:ea typeface="Cascadia Code" panose="020B0609020000020004" pitchFamily="49" charset="0"/>
                <a:cs typeface="Cascadia Code" panose="020B0609020000020004" pitchFamily="49" charset="0"/>
                <a:sym typeface="Wingdings" panose="05000000000000000000" pitchFamily="2" charset="2"/>
              </a:rPr>
              <a:t>C1</a:t>
            </a:r>
          </a:p>
          <a:p>
            <a:pPr marL="274320" indent="-182880">
              <a:spcBef>
                <a:spcPts val="600"/>
              </a:spcBef>
              <a:spcAft>
                <a:spcPts val="1200"/>
              </a:spcAft>
              <a:buClrTx/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bg1"/>
                </a:solidFill>
                <a:latin typeface="Bahnschrift" panose="020B0502040204020203" pitchFamily="34" charset="0"/>
                <a:ea typeface="Cascadia Code" panose="020B0609020000020004" pitchFamily="49" charset="0"/>
                <a:cs typeface="Cascadia Code" panose="020B0609020000020004" pitchFamily="49" charset="0"/>
              </a:rPr>
              <a:t>By length of sub-formulae (shortest first), check each state for truth of each sub-formula</a:t>
            </a:r>
          </a:p>
          <a:p>
            <a:pPr marL="274320" indent="-182880">
              <a:spcBef>
                <a:spcPts val="0"/>
              </a:spcBef>
              <a:spcAft>
                <a:spcPts val="1200"/>
              </a:spcAft>
              <a:buClrTx/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bg1"/>
                </a:solidFill>
                <a:latin typeface="Bahnschrift" panose="020B0502040204020203" pitchFamily="34" charset="0"/>
                <a:ea typeface="Cascadia Code" panose="020B0609020000020004" pitchFamily="49" charset="0"/>
                <a:cs typeface="Cascadia Code" panose="020B0609020000020004" pitchFamily="49" charset="0"/>
              </a:rPr>
              <a:t>Mark each state with the sub-formula as you find one true there</a:t>
            </a:r>
          </a:p>
          <a:p>
            <a:pPr marL="274320" indent="-182880">
              <a:spcBef>
                <a:spcPts val="0"/>
              </a:spcBef>
              <a:spcAft>
                <a:spcPts val="1200"/>
              </a:spcAft>
              <a:buClrTx/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bg1"/>
                </a:solidFill>
                <a:latin typeface="Bahnschrift" panose="020B0502040204020203" pitchFamily="34" charset="0"/>
                <a:ea typeface="Cascadia Code" panose="020B0609020000020004" pitchFamily="49" charset="0"/>
                <a:cs typeface="Cascadia Code" panose="020B0609020000020004" pitchFamily="49" charset="0"/>
              </a:rPr>
              <a:t>Work from smallest up to the full formula 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67237" y="1842655"/>
            <a:ext cx="4198591" cy="3214475"/>
          </a:xfrm>
          <a:prstGeom prst="rect">
            <a:avLst/>
          </a:prstGeom>
        </p:spPr>
      </p:pic>
      <p:sp>
        <p:nvSpPr>
          <p:cNvPr id="7" name="Content Placeholder 1"/>
          <p:cNvSpPr txBox="1">
            <a:spLocks/>
          </p:cNvSpPr>
          <p:nvPr/>
        </p:nvSpPr>
        <p:spPr>
          <a:xfrm>
            <a:off x="304800" y="1265161"/>
            <a:ext cx="7467600" cy="457199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20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8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6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109728" indent="0">
              <a:buFont typeface="Wingdings 3" panose="05040102010807070707" pitchFamily="18" charset="2"/>
              <a:buNone/>
            </a:pPr>
            <a:r>
              <a:rPr lang="en-US" sz="2400" b="1" dirty="0">
                <a:solidFill>
                  <a:srgbClr val="BE442C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Wander around in the Annotated FSM</a:t>
            </a:r>
          </a:p>
        </p:txBody>
      </p:sp>
    </p:spTree>
    <p:extLst>
      <p:ext uri="{BB962C8B-B14F-4D97-AF65-F5344CB8AC3E}">
        <p14:creationId xmlns:p14="http://schemas.microsoft.com/office/powerpoint/2010/main" val="7025522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1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1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10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10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2017477"/>
            <a:ext cx="8610600" cy="4804080"/>
          </a:xfrm>
          <a:prstGeom prst="rect">
            <a:avLst/>
          </a:prstGeom>
        </p:spPr>
      </p:pic>
      <p:sp>
        <p:nvSpPr>
          <p:cNvPr id="5" name="Content Placeholder 1"/>
          <p:cNvSpPr txBox="1">
            <a:spLocks/>
          </p:cNvSpPr>
          <p:nvPr/>
        </p:nvSpPr>
        <p:spPr>
          <a:xfrm>
            <a:off x="152400" y="162942"/>
            <a:ext cx="8524874" cy="1662545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20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8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6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274320" indent="-182880">
              <a:spcBef>
                <a:spcPts val="0"/>
              </a:spcBef>
              <a:buClrTx/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bg1"/>
                </a:solidFill>
                <a:latin typeface="Bahnschrift" panose="020B0502040204020203" pitchFamily="34" charset="0"/>
                <a:ea typeface="Cascadia Code" panose="020B0609020000020004" pitchFamily="49" charset="0"/>
                <a:cs typeface="Cascadia Code" panose="020B0609020000020004" pitchFamily="49" charset="0"/>
              </a:rPr>
              <a:t>Traverse the graph, </a:t>
            </a:r>
            <a:r>
              <a:rPr lang="en-US" sz="1600" dirty="0">
                <a:solidFill>
                  <a:srgbClr val="C00000"/>
                </a:solidFill>
                <a:latin typeface="Bahnschrift" panose="020B0502040204020203" pitchFamily="34" charset="0"/>
                <a:ea typeface="Cascadia Code" panose="020B0609020000020004" pitchFamily="49" charset="0"/>
                <a:cs typeface="Cascadia Code" panose="020B0609020000020004" pitchFamily="49" charset="0"/>
              </a:rPr>
              <a:t>mark each state </a:t>
            </a:r>
            <a:r>
              <a:rPr lang="en-US" sz="1600" dirty="0">
                <a:solidFill>
                  <a:schemeClr val="bg1"/>
                </a:solidFill>
                <a:latin typeface="Bahnschrift" panose="020B0502040204020203" pitchFamily="34" charset="0"/>
                <a:ea typeface="Cascadia Code" panose="020B0609020000020004" pitchFamily="49" charset="0"/>
                <a:cs typeface="Cascadia Code" panose="020B0609020000020004" pitchFamily="49" charset="0"/>
              </a:rPr>
              <a:t>with C1, T1, ~T1, etc. where each is </a:t>
            </a:r>
            <a:r>
              <a:rPr lang="en-US" sz="1600" i="1" dirty="0">
                <a:solidFill>
                  <a:srgbClr val="C00000"/>
                </a:solidFill>
                <a:latin typeface="Bahnschrift" panose="020B0502040204020203" pitchFamily="34" charset="0"/>
                <a:ea typeface="Cascadia Code" panose="020B0609020000020004" pitchFamily="49" charset="0"/>
                <a:cs typeface="Cascadia Code" panose="020B0609020000020004" pitchFamily="49" charset="0"/>
              </a:rPr>
              <a:t>true</a:t>
            </a:r>
          </a:p>
          <a:p>
            <a:pPr marL="274320" indent="-182880">
              <a:spcBef>
                <a:spcPts val="0"/>
              </a:spcBef>
              <a:buClrTx/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bg1"/>
                </a:solidFill>
                <a:latin typeface="Bahnschrift" panose="020B0502040204020203" pitchFamily="34" charset="0"/>
                <a:ea typeface="Cascadia Code" panose="020B0609020000020004" pitchFamily="49" charset="0"/>
                <a:cs typeface="Cascadia Code" panose="020B0609020000020004" pitchFamily="49" charset="0"/>
              </a:rPr>
              <a:t>Then check each state for AF(C1)</a:t>
            </a:r>
          </a:p>
          <a:p>
            <a:pPr marL="274320" indent="-182880">
              <a:spcBef>
                <a:spcPts val="0"/>
              </a:spcBef>
              <a:buClrTx/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bg1"/>
                </a:solidFill>
                <a:latin typeface="Bahnschrift" panose="020B0502040204020203" pitchFamily="34" charset="0"/>
                <a:ea typeface="Cascadia Code" panose="020B0609020000020004" pitchFamily="49" charset="0"/>
                <a:cs typeface="Cascadia Code" panose="020B0609020000020004" pitchFamily="49" charset="0"/>
              </a:rPr>
              <a:t>Then check each state for ~T1 v AF(C1)</a:t>
            </a:r>
          </a:p>
          <a:p>
            <a:pPr marL="274320" indent="-182880">
              <a:spcBef>
                <a:spcPts val="0"/>
              </a:spcBef>
              <a:spcAft>
                <a:spcPts val="0"/>
              </a:spcAft>
              <a:buClrTx/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bg1"/>
                </a:solidFill>
                <a:latin typeface="Bahnschrift" panose="020B0502040204020203" pitchFamily="34" charset="0"/>
                <a:ea typeface="Cascadia Code" panose="020B0609020000020004" pitchFamily="49" charset="0"/>
                <a:cs typeface="Cascadia Code" panose="020B0609020000020004" pitchFamily="49" charset="0"/>
              </a:rPr>
              <a:t>The checking algorithm form a formula </a:t>
            </a:r>
            <a:r>
              <a:rPr lang="en-US" sz="1600" b="1" dirty="0">
                <a:solidFill>
                  <a:srgbClr val="C00000"/>
                </a:solidFill>
                <a:latin typeface="Bahnschrift" panose="020B0502040204020203" pitchFamily="34" charset="0"/>
                <a:ea typeface="Cascadia Code" panose="020B0609020000020004" pitchFamily="49" charset="0"/>
                <a:cs typeface="Cascadia Code" panose="020B0609020000020004" pitchFamily="49" charset="0"/>
              </a:rPr>
              <a:t>F </a:t>
            </a:r>
            <a:r>
              <a:rPr lang="en-US" sz="1600" dirty="0">
                <a:solidFill>
                  <a:schemeClr val="bg1"/>
                </a:solidFill>
                <a:latin typeface="Bahnschrift" panose="020B0502040204020203" pitchFamily="34" charset="0"/>
                <a:ea typeface="Cascadia Code" panose="020B0609020000020004" pitchFamily="49" charset="0"/>
                <a:cs typeface="Cascadia Code" panose="020B0609020000020004" pitchFamily="49" charset="0"/>
              </a:rPr>
              <a:t>and a FSM with </a:t>
            </a:r>
            <a:r>
              <a:rPr lang="en-US" sz="1600" b="1" dirty="0">
                <a:solidFill>
                  <a:srgbClr val="C00000"/>
                </a:solidFill>
                <a:latin typeface="Bahnschrift" panose="020B0502040204020203" pitchFamily="34" charset="0"/>
                <a:ea typeface="Cascadia Code" panose="020B0609020000020004" pitchFamily="49" charset="0"/>
                <a:cs typeface="Cascadia Code" panose="020B0609020000020004" pitchFamily="49" charset="0"/>
              </a:rPr>
              <a:t>V </a:t>
            </a:r>
            <a:r>
              <a:rPr lang="en-US" sz="1600" dirty="0">
                <a:solidFill>
                  <a:schemeClr val="bg1"/>
                </a:solidFill>
                <a:latin typeface="Bahnschrift" panose="020B0502040204020203" pitchFamily="34" charset="0"/>
                <a:ea typeface="Cascadia Code" panose="020B0609020000020004" pitchFamily="49" charset="0"/>
                <a:cs typeface="Cascadia Code" panose="020B0609020000020004" pitchFamily="49" charset="0"/>
              </a:rPr>
              <a:t>nodes and </a:t>
            </a:r>
            <a:r>
              <a:rPr lang="en-US" sz="1600" b="1" dirty="0">
                <a:solidFill>
                  <a:srgbClr val="C00000"/>
                </a:solidFill>
                <a:latin typeface="Bahnschrift" panose="020B0502040204020203" pitchFamily="34" charset="0"/>
                <a:ea typeface="Cascadia Code" panose="020B0609020000020004" pitchFamily="49" charset="0"/>
                <a:cs typeface="Cascadia Code" panose="020B0609020000020004" pitchFamily="49" charset="0"/>
              </a:rPr>
              <a:t>E </a:t>
            </a:r>
            <a:r>
              <a:rPr lang="en-US" sz="1600" dirty="0">
                <a:solidFill>
                  <a:schemeClr val="bg1"/>
                </a:solidFill>
                <a:latin typeface="Bahnschrift" panose="020B0502040204020203" pitchFamily="34" charset="0"/>
                <a:ea typeface="Cascadia Code" panose="020B0609020000020004" pitchFamily="49" charset="0"/>
                <a:cs typeface="Cascadia Code" panose="020B0609020000020004" pitchFamily="49" charset="0"/>
              </a:rPr>
              <a:t>edges… </a:t>
            </a:r>
          </a:p>
          <a:p>
            <a:pPr marL="91440" indent="0">
              <a:spcBef>
                <a:spcPts val="0"/>
              </a:spcBef>
              <a:spcAft>
                <a:spcPts val="0"/>
              </a:spcAft>
              <a:buClrTx/>
              <a:buNone/>
            </a:pPr>
            <a:r>
              <a:rPr lang="en-US" sz="1600" dirty="0">
                <a:solidFill>
                  <a:schemeClr val="bg1"/>
                </a:solidFill>
                <a:latin typeface="Bahnschrift" panose="020B0502040204020203" pitchFamily="34" charset="0"/>
                <a:ea typeface="Cascadia Code" panose="020B0609020000020004" pitchFamily="49" charset="0"/>
                <a:cs typeface="Cascadia Code" panose="020B0609020000020004" pitchFamily="49" charset="0"/>
              </a:rPr>
              <a:t>    is </a:t>
            </a:r>
            <a:r>
              <a:rPr lang="en-US" sz="1600" b="1" dirty="0">
                <a:solidFill>
                  <a:srgbClr val="C00000"/>
                </a:solidFill>
                <a:latin typeface="Bahnschrift" panose="020B0502040204020203" pitchFamily="34" charset="0"/>
                <a:ea typeface="Cascadia Code" panose="020B0609020000020004" pitchFamily="49" charset="0"/>
                <a:cs typeface="Cascadia Code" panose="020B0609020000020004" pitchFamily="49" charset="0"/>
              </a:rPr>
              <a:t>O( </a:t>
            </a:r>
            <a:r>
              <a:rPr lang="en-US" sz="1600" b="1" dirty="0" err="1">
                <a:solidFill>
                  <a:srgbClr val="C00000"/>
                </a:solidFill>
                <a:latin typeface="Bahnschrift" panose="020B0502040204020203" pitchFamily="34" charset="0"/>
                <a:ea typeface="Cascadia Code" panose="020B0609020000020004" pitchFamily="49" charset="0"/>
                <a:cs typeface="Cascadia Code" panose="020B0609020000020004" pitchFamily="49" charset="0"/>
              </a:rPr>
              <a:t>len</a:t>
            </a:r>
            <a:r>
              <a:rPr lang="en-US" sz="1600" b="1" dirty="0">
                <a:solidFill>
                  <a:srgbClr val="C00000"/>
                </a:solidFill>
                <a:latin typeface="Bahnschrift" panose="020B0502040204020203" pitchFamily="34" charset="0"/>
                <a:ea typeface="Cascadia Code" panose="020B0609020000020004" pitchFamily="49" charset="0"/>
                <a:cs typeface="Cascadia Code" panose="020B0609020000020004" pitchFamily="49" charset="0"/>
              </a:rPr>
              <a:t>(F) * ( |V|+|E| ) )</a:t>
            </a:r>
          </a:p>
        </p:txBody>
      </p:sp>
    </p:spTree>
    <p:extLst>
      <p:ext uri="{BB962C8B-B14F-4D97-AF65-F5344CB8AC3E}">
        <p14:creationId xmlns:p14="http://schemas.microsoft.com/office/powerpoint/2010/main" val="14974267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alphaModFix amt="80000"/>
            <a:lum/>
          </a:blip>
          <a:srcRect/>
          <a:stretch>
            <a:fillRect l="-4000" r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228600" y="228600"/>
            <a:ext cx="8686800" cy="2438400"/>
          </a:xfrm>
          <a:prstGeom prst="roundRect">
            <a:avLst/>
          </a:prstGeom>
          <a:gradFill flip="none" rotWithShape="1">
            <a:gsLst>
              <a:gs pos="0">
                <a:schemeClr val="accent5">
                  <a:lumMod val="5000"/>
                  <a:lumOff val="95000"/>
                  <a:alpha val="10000"/>
                </a:schemeClr>
              </a:gs>
              <a:gs pos="49000">
                <a:schemeClr val="accent5">
                  <a:lumMod val="45000"/>
                  <a:lumOff val="55000"/>
                  <a:alpha val="98000"/>
                </a:schemeClr>
              </a:gs>
              <a:gs pos="86000">
                <a:schemeClr val="accent5">
                  <a:lumMod val="45000"/>
                  <a:lumOff val="55000"/>
                  <a:alpha val="74000"/>
                </a:schemeClr>
              </a:gs>
              <a:gs pos="100000">
                <a:schemeClr val="accent5">
                  <a:lumMod val="30000"/>
                  <a:lumOff val="70000"/>
                </a:schemeClr>
              </a:gs>
            </a:gsLst>
            <a:lin ang="5400000" scaled="1"/>
            <a:tileRect/>
          </a:gradFill>
          <a:ln>
            <a:solidFill>
              <a:srgbClr val="FBEDDD">
                <a:alpha val="25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222682"/>
            <a:ext cx="7620000" cy="1834718"/>
          </a:xfrm>
        </p:spPr>
        <p:txBody>
          <a:bodyPr>
            <a:noAutofit/>
          </a:bodyPr>
          <a:lstStyle/>
          <a:p>
            <a:pPr algn="ctr">
              <a:spcBef>
                <a:spcPts val="0"/>
              </a:spcBef>
            </a:pPr>
            <a:r>
              <a:rPr lang="en-US" sz="4800" b="1" dirty="0"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Model checking</a:t>
            </a:r>
            <a:br>
              <a:rPr lang="en-US" sz="4800" b="1" dirty="0"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</a:br>
            <a:endParaRPr lang="en-US" sz="1600" b="1" i="1" dirty="0">
              <a:solidFill>
                <a:schemeClr val="bg1">
                  <a:lumMod val="65000"/>
                  <a:lumOff val="35000"/>
                </a:schemeClr>
              </a:solidFill>
              <a:latin typeface="Lucida Sans" panose="020B0602030504020204" pitchFamily="34" charset="0"/>
              <a:ea typeface="Verdana" pitchFamily="34" charset="0"/>
              <a:cs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991906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8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8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2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0" y="3124200"/>
            <a:ext cx="5903785" cy="3671675"/>
          </a:xfrm>
          <a:prstGeom prst="rect">
            <a:avLst/>
          </a:prstGeom>
        </p:spPr>
      </p:pic>
      <p:sp>
        <p:nvSpPr>
          <p:cNvPr id="8" name="Rounded Rectangle 7"/>
          <p:cNvSpPr/>
          <p:nvPr/>
        </p:nvSpPr>
        <p:spPr>
          <a:xfrm>
            <a:off x="304800" y="381001"/>
            <a:ext cx="8524875" cy="838200"/>
          </a:xfrm>
          <a:prstGeom prst="roundRect">
            <a:avLst/>
          </a:prstGeom>
          <a:solidFill>
            <a:schemeClr val="accent5">
              <a:lumMod val="20000"/>
              <a:lumOff val="80000"/>
              <a:alpha val="27000"/>
            </a:schemeClr>
          </a:solidFill>
          <a:ln w="15875">
            <a:solidFill>
              <a:schemeClr val="tx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000" dirty="0">
              <a:solidFill>
                <a:srgbClr val="0070C0"/>
              </a:solidFill>
            </a:endParaRPr>
          </a:p>
        </p:txBody>
      </p:sp>
      <p:sp>
        <p:nvSpPr>
          <p:cNvPr id="6" name="Content Placeholder 1"/>
          <p:cNvSpPr>
            <a:spLocks noGrp="1"/>
          </p:cNvSpPr>
          <p:nvPr>
            <p:ph idx="1"/>
          </p:nvPr>
        </p:nvSpPr>
        <p:spPr>
          <a:xfrm>
            <a:off x="457200" y="333376"/>
            <a:ext cx="8372475" cy="885825"/>
          </a:xfrm>
          <a:noFill/>
        </p:spPr>
        <p:txBody>
          <a:bodyPr>
            <a:normAutofit/>
          </a:bodyPr>
          <a:lstStyle/>
          <a:p>
            <a:pPr marL="109728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Checker</a:t>
            </a:r>
          </a:p>
        </p:txBody>
      </p:sp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 Unicode MS"/>
              </a:rPr>
              <a:t>A process is created and terminated extremelly fast, that's why you can actually have thousands of them.</a:t>
            </a:r>
            <a:r>
              <a:rPr kumimoji="0" lang="en-US" altLang="en-US" sz="6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152400" y="15240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 Unicode MS"/>
              </a:rPr>
              <a:t>A process executes some piece of code, then it terminates. It can also run forever.</a:t>
            </a:r>
            <a:r>
              <a:rPr kumimoji="0" lang="en-US" altLang="en-US" sz="6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0" name="Content Placeholder 1"/>
          <p:cNvSpPr txBox="1">
            <a:spLocks/>
          </p:cNvSpPr>
          <p:nvPr/>
        </p:nvSpPr>
        <p:spPr>
          <a:xfrm>
            <a:off x="304800" y="1714670"/>
            <a:ext cx="7848600" cy="1257130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20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8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6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91440" indent="0">
              <a:spcBef>
                <a:spcPts val="0"/>
              </a:spcBef>
              <a:buClrTx/>
              <a:buNone/>
            </a:pPr>
            <a:r>
              <a:rPr lang="en-US" sz="1800" b="1" dirty="0">
                <a:solidFill>
                  <a:srgbClr val="0070C0"/>
                </a:solidFill>
                <a:latin typeface="Bahnschrift" panose="020B0502040204020203" pitchFamily="34" charset="0"/>
                <a:ea typeface="Cascadia Code" panose="020B0609020000020004" pitchFamily="49" charset="0"/>
                <a:cs typeface="Cascadia Code" panose="020B0609020000020004" pitchFamily="49" charset="0"/>
              </a:rPr>
              <a:t>A con about Hoare-style proving was </a:t>
            </a:r>
          </a:p>
          <a:p>
            <a:pPr marL="274320" indent="-182880">
              <a:spcBef>
                <a:spcPts val="0"/>
              </a:spcBef>
              <a:spcAft>
                <a:spcPts val="1200"/>
              </a:spcAft>
              <a:buClrTx/>
              <a:buFont typeface="Arial" panose="020B0604020202020204" pitchFamily="34" charset="0"/>
              <a:buChar char="•"/>
            </a:pPr>
            <a:r>
              <a:rPr lang="en-US" sz="1600" i="1" dirty="0">
                <a:solidFill>
                  <a:schemeClr val="bg1"/>
                </a:solidFill>
                <a:latin typeface="Bahnschrift" panose="020B0502040204020203" pitchFamily="34" charset="0"/>
                <a:ea typeface="Cascadia Code" panose="020B0609020000020004" pitchFamily="49" charset="0"/>
                <a:cs typeface="Cascadia Code" panose="020B0609020000020004" pitchFamily="49" charset="0"/>
              </a:rPr>
              <a:t>… </a:t>
            </a:r>
            <a:r>
              <a:rPr lang="en-US" sz="1600" i="1" dirty="0">
                <a:solidFill>
                  <a:srgbClr val="0070C0"/>
                </a:solidFill>
                <a:latin typeface="Bahnschrift" panose="020B0502040204020203" pitchFamily="34" charset="0"/>
                <a:ea typeface="Cascadia Code" panose="020B0609020000020004" pitchFamily="49" charset="0"/>
                <a:cs typeface="Cascadia Code" panose="020B0609020000020004" pitchFamily="49" charset="0"/>
              </a:rPr>
              <a:t>that if the code is wrong, it’s impossible to prove it correct</a:t>
            </a:r>
            <a:r>
              <a:rPr lang="en-US" sz="1600" i="1" dirty="0">
                <a:solidFill>
                  <a:schemeClr val="bg1"/>
                </a:solidFill>
                <a:latin typeface="Bahnschrift" panose="020B0502040204020203" pitchFamily="34" charset="0"/>
                <a:ea typeface="Cascadia Code" panose="020B0609020000020004" pitchFamily="49" charset="0"/>
                <a:cs typeface="Cascadia Code" panose="020B0609020000020004" pitchFamily="49" charset="0"/>
              </a:rPr>
              <a:t>… so the proof procedure never ends and announces “wrong!”… it just keeps on going frustrating you that you just “can’t manage to get it”</a:t>
            </a:r>
          </a:p>
        </p:txBody>
      </p:sp>
      <p:sp>
        <p:nvSpPr>
          <p:cNvPr id="7" name="Content Placeholder 1"/>
          <p:cNvSpPr txBox="1">
            <a:spLocks/>
          </p:cNvSpPr>
          <p:nvPr/>
        </p:nvSpPr>
        <p:spPr>
          <a:xfrm>
            <a:off x="304800" y="1265162"/>
            <a:ext cx="7467600" cy="411238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20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8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6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109728" indent="0">
              <a:buFont typeface="Wingdings 3" panose="05040102010807070707" pitchFamily="18" charset="2"/>
              <a:buNone/>
            </a:pPr>
            <a:r>
              <a:rPr lang="en-US" sz="2400" b="1" dirty="0">
                <a:solidFill>
                  <a:srgbClr val="BE442C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Important PRO about it</a:t>
            </a:r>
          </a:p>
        </p:txBody>
      </p:sp>
      <p:sp>
        <p:nvSpPr>
          <p:cNvPr id="11" name="Content Placeholder 1"/>
          <p:cNvSpPr txBox="1">
            <a:spLocks/>
          </p:cNvSpPr>
          <p:nvPr/>
        </p:nvSpPr>
        <p:spPr>
          <a:xfrm>
            <a:off x="299207" y="3175800"/>
            <a:ext cx="2667000" cy="1790529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20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8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6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274320" indent="-182880">
              <a:spcBef>
                <a:spcPts val="0"/>
              </a:spcBef>
              <a:spcAft>
                <a:spcPts val="900"/>
              </a:spcAft>
              <a:buClrTx/>
              <a:buFont typeface="Arial" panose="020B0604020202020204" pitchFamily="34" charset="0"/>
              <a:buChar char="•"/>
            </a:pPr>
            <a:r>
              <a:rPr lang="en-US" sz="1600" b="1" dirty="0">
                <a:solidFill>
                  <a:srgbClr val="C00000"/>
                </a:solidFill>
                <a:latin typeface="Bahnschrift" panose="020B0502040204020203" pitchFamily="34" charset="0"/>
                <a:ea typeface="Cascadia Code" panose="020B0609020000020004" pitchFamily="49" charset="0"/>
                <a:cs typeface="Cascadia Code" panose="020B0609020000020004" pitchFamily="49" charset="0"/>
              </a:rPr>
              <a:t>Model checker does terminate </a:t>
            </a:r>
            <a:r>
              <a:rPr lang="en-US" sz="1600" dirty="0">
                <a:solidFill>
                  <a:schemeClr val="bg1"/>
                </a:solidFill>
                <a:latin typeface="Bahnschrift" panose="020B0502040204020203" pitchFamily="34" charset="0"/>
                <a:ea typeface="Cascadia Code" panose="020B0609020000020004" pitchFamily="49" charset="0"/>
                <a:cs typeface="Cascadia Code" panose="020B0609020000020004" pitchFamily="49" charset="0"/>
              </a:rPr>
              <a:t>!  It always ends and says either TRUE or FALSE about the property you are checking</a:t>
            </a:r>
          </a:p>
        </p:txBody>
      </p:sp>
    </p:spTree>
    <p:extLst>
      <p:ext uri="{BB962C8B-B14F-4D97-AF65-F5344CB8AC3E}">
        <p14:creationId xmlns:p14="http://schemas.microsoft.com/office/powerpoint/2010/main" val="12117132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1"/>
          <p:cNvSpPr txBox="1">
            <a:spLocks/>
          </p:cNvSpPr>
          <p:nvPr/>
        </p:nvSpPr>
        <p:spPr>
          <a:xfrm>
            <a:off x="304801" y="1828800"/>
            <a:ext cx="8077200" cy="4495800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20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8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6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109728" indent="0">
              <a:spcBef>
                <a:spcPts val="0"/>
              </a:spcBef>
              <a:spcAft>
                <a:spcPts val="1200"/>
              </a:spcAft>
              <a:buNone/>
            </a:pPr>
            <a:r>
              <a:rPr lang="en-US" sz="1800" dirty="0">
                <a:solidFill>
                  <a:srgbClr val="0070C0"/>
                </a:solidFill>
                <a:latin typeface="Bahnschrift SemiBold" panose="020B0502040204020203" pitchFamily="34" charset="0"/>
                <a:ea typeface="Cascadia Code" panose="020B0609020000020004" pitchFamily="49" charset="0"/>
                <a:cs typeface="Cascadia Code" panose="020B0609020000020004" pitchFamily="49" charset="0"/>
              </a:rPr>
              <a:t>Try basic model checking</a:t>
            </a:r>
            <a:endParaRPr lang="en-US" sz="1600" dirty="0">
              <a:solidFill>
                <a:srgbClr val="0070C0"/>
              </a:solidFill>
              <a:latin typeface="Bahnschrift SemiBold" panose="020B0502040204020203" pitchFamily="34" charset="0"/>
              <a:ea typeface="Cascadia Code" panose="020B0609020000020004" pitchFamily="49" charset="0"/>
              <a:cs typeface="Cascadia Code" panose="020B0609020000020004" pitchFamily="49" charset="0"/>
            </a:endParaRPr>
          </a:p>
          <a:p>
            <a:pPr marL="365760" indent="-182880">
              <a:spcBef>
                <a:spcPts val="0"/>
              </a:spcBef>
              <a:spcAft>
                <a:spcPts val="0"/>
              </a:spcAft>
              <a:buClrTx/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bg1"/>
                </a:solidFill>
                <a:latin typeface="Bahnschrift" panose="020B0502040204020203" pitchFamily="34" charset="0"/>
                <a:ea typeface="Cascadia Code" panose="020B0609020000020004" pitchFamily="49" charset="0"/>
                <a:cs typeface="Cascadia Code" panose="020B0609020000020004" pitchFamily="49" charset="0"/>
              </a:rPr>
              <a:t>On </a:t>
            </a:r>
            <a:r>
              <a:rPr lang="en-US" sz="1600" dirty="0">
                <a:solidFill>
                  <a:srgbClr val="C00000"/>
                </a:solidFill>
                <a:latin typeface="Cascadia Code" panose="020B0609020000020004" pitchFamily="49" charset="0"/>
                <a:ea typeface="Cascadia Code" panose="020B0609020000020004" pitchFamily="49" charset="0"/>
                <a:cs typeface="Cascadia Code" panose="020B0609020000020004" pitchFamily="49" charset="0"/>
              </a:rPr>
              <a:t>classroom.cs.unc.edu</a:t>
            </a:r>
            <a:endParaRPr lang="en-US" sz="1600" dirty="0">
              <a:solidFill>
                <a:schemeClr val="bg1"/>
              </a:solidFill>
              <a:latin typeface="Bahnschrift" panose="020B0502040204020203" pitchFamily="34" charset="0"/>
              <a:ea typeface="Cascadia Code" panose="020B0609020000020004" pitchFamily="49" charset="0"/>
              <a:cs typeface="Cascadia Code" panose="020B0609020000020004" pitchFamily="49" charset="0"/>
            </a:endParaRPr>
          </a:p>
          <a:p>
            <a:pPr marL="640080" lvl="1" indent="0">
              <a:spcBef>
                <a:spcPts val="200"/>
              </a:spcBef>
              <a:spcAft>
                <a:spcPts val="0"/>
              </a:spcAft>
              <a:buClrTx/>
              <a:buNone/>
            </a:pPr>
            <a:r>
              <a:rPr lang="en-US" sz="1400" i="1" dirty="0">
                <a:solidFill>
                  <a:schemeClr val="bg1"/>
                </a:solidFill>
                <a:latin typeface="Bahnschrift" panose="020B0502040204020203" pitchFamily="34" charset="0"/>
                <a:ea typeface="Cascadia Code" panose="020B0609020000020004" pitchFamily="49" charset="0"/>
                <a:cs typeface="Cascadia Code" panose="020B0609020000020004" pitchFamily="49" charset="0"/>
              </a:rPr>
              <a:t>directory</a:t>
            </a:r>
            <a:r>
              <a:rPr lang="en-US" sz="1400" dirty="0">
                <a:solidFill>
                  <a:srgbClr val="C00000"/>
                </a:solidFill>
                <a:latin typeface="Cascadia Code" panose="020B0609020000020004" pitchFamily="49" charset="0"/>
                <a:ea typeface="Cascadia Code" panose="020B0609020000020004" pitchFamily="49" charset="0"/>
                <a:cs typeface="Cascadia Code" panose="020B0609020000020004" pitchFamily="49" charset="0"/>
              </a:rPr>
              <a:t> ~stotts/</a:t>
            </a:r>
            <a:r>
              <a:rPr lang="en-US" sz="1400" dirty="0" err="1">
                <a:solidFill>
                  <a:srgbClr val="C00000"/>
                </a:solidFill>
                <a:latin typeface="Cascadia Code" panose="020B0609020000020004" pitchFamily="49" charset="0"/>
                <a:ea typeface="Cascadia Code" panose="020B0609020000020004" pitchFamily="49" charset="0"/>
                <a:cs typeface="Cascadia Code" panose="020B0609020000020004" pitchFamily="49" charset="0"/>
              </a:rPr>
              <a:t>public_html</a:t>
            </a:r>
            <a:r>
              <a:rPr lang="en-US" sz="1400" dirty="0">
                <a:solidFill>
                  <a:srgbClr val="C00000"/>
                </a:solidFill>
                <a:latin typeface="Cascadia Code" panose="020B0609020000020004" pitchFamily="49" charset="0"/>
                <a:ea typeface="Cascadia Code" panose="020B0609020000020004" pitchFamily="49" charset="0"/>
                <a:cs typeface="Cascadia Code" panose="020B0609020000020004" pitchFamily="49" charset="0"/>
              </a:rPr>
              <a:t>/590/</a:t>
            </a:r>
            <a:r>
              <a:rPr lang="en-US" sz="1400" dirty="0" err="1">
                <a:solidFill>
                  <a:srgbClr val="C00000"/>
                </a:solidFill>
                <a:latin typeface="Cascadia Code" panose="020B0609020000020004" pitchFamily="49" charset="0"/>
                <a:ea typeface="Cascadia Code" panose="020B0609020000020004" pitchFamily="49" charset="0"/>
                <a:cs typeface="Cascadia Code" panose="020B0609020000020004" pitchFamily="49" charset="0"/>
              </a:rPr>
              <a:t>mcheck</a:t>
            </a:r>
            <a:endParaRPr lang="en-US" sz="1400" dirty="0">
              <a:solidFill>
                <a:srgbClr val="C00000"/>
              </a:solidFill>
              <a:latin typeface="Cascadia Code" panose="020B0609020000020004" pitchFamily="49" charset="0"/>
              <a:ea typeface="Cascadia Code" panose="020B0609020000020004" pitchFamily="49" charset="0"/>
              <a:cs typeface="Cascadia Code" panose="020B0609020000020004" pitchFamily="49" charset="0"/>
            </a:endParaRPr>
          </a:p>
          <a:p>
            <a:pPr marL="640080" lvl="1" indent="0">
              <a:spcBef>
                <a:spcPts val="300"/>
              </a:spcBef>
              <a:spcAft>
                <a:spcPts val="0"/>
              </a:spcAft>
              <a:buClrTx/>
              <a:buNone/>
            </a:pPr>
            <a:r>
              <a:rPr lang="en-US" sz="1400" i="1" dirty="0">
                <a:solidFill>
                  <a:schemeClr val="bg1"/>
                </a:solidFill>
                <a:latin typeface="Bahnschrift" panose="020B0502040204020203" pitchFamily="34" charset="0"/>
                <a:ea typeface="Cascadia Code" panose="020B0609020000020004" pitchFamily="49" charset="0"/>
                <a:cs typeface="Cascadia Code" panose="020B0609020000020004" pitchFamily="49" charset="0"/>
              </a:rPr>
              <a:t>remote login, must use this host, it is a </a:t>
            </a:r>
            <a:r>
              <a:rPr lang="en-US" sz="1400" i="1" dirty="0" err="1">
                <a:solidFill>
                  <a:schemeClr val="bg1"/>
                </a:solidFill>
                <a:latin typeface="Bahnschrift" panose="020B0502040204020203" pitchFamily="34" charset="0"/>
                <a:ea typeface="Cascadia Code" panose="020B0609020000020004" pitchFamily="49" charset="0"/>
                <a:cs typeface="Cascadia Code" panose="020B0609020000020004" pitchFamily="49" charset="0"/>
              </a:rPr>
              <a:t>linux</a:t>
            </a:r>
            <a:r>
              <a:rPr lang="en-US" sz="1400" i="1" dirty="0">
                <a:solidFill>
                  <a:schemeClr val="bg1"/>
                </a:solidFill>
                <a:latin typeface="Bahnschrift" panose="020B0502040204020203" pitchFamily="34" charset="0"/>
                <a:ea typeface="Cascadia Code" panose="020B0609020000020004" pitchFamily="49" charset="0"/>
                <a:cs typeface="Cascadia Code" panose="020B0609020000020004" pitchFamily="49" charset="0"/>
              </a:rPr>
              <a:t> box with general public access</a:t>
            </a:r>
            <a:endParaRPr lang="en-US" sz="1400" i="1" dirty="0">
              <a:solidFill>
                <a:srgbClr val="C00000"/>
              </a:solidFill>
              <a:latin typeface="Cascadia Code" panose="020B0609020000020004" pitchFamily="49" charset="0"/>
              <a:ea typeface="Cascadia Code" panose="020B0609020000020004" pitchFamily="49" charset="0"/>
              <a:cs typeface="Cascadia Code" panose="020B0609020000020004" pitchFamily="49" charset="0"/>
            </a:endParaRPr>
          </a:p>
          <a:p>
            <a:pPr marL="365760" indent="-182880">
              <a:spcBef>
                <a:spcPts val="1200"/>
              </a:spcBef>
              <a:spcAft>
                <a:spcPts val="0"/>
              </a:spcAft>
              <a:buClrTx/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bg1"/>
                </a:solidFill>
                <a:latin typeface="Cascadia Code" panose="020B0609020000020004" pitchFamily="49" charset="0"/>
                <a:ea typeface="Cascadia Code" panose="020B0609020000020004" pitchFamily="49" charset="0"/>
                <a:cs typeface="Cascadia Code" panose="020B0609020000020004" pitchFamily="49" charset="0"/>
              </a:rPr>
              <a:t>You can go to that directory using a remote shell</a:t>
            </a:r>
          </a:p>
          <a:p>
            <a:pPr marL="640080" lvl="1" indent="0">
              <a:spcBef>
                <a:spcPts val="0"/>
              </a:spcBef>
              <a:buClrTx/>
              <a:buNone/>
            </a:pPr>
            <a:r>
              <a:rPr lang="en-US" sz="1400" dirty="0">
                <a:solidFill>
                  <a:srgbClr val="0070C0"/>
                </a:solidFill>
                <a:latin typeface="Cascadia Code" panose="020B0609020000020004" pitchFamily="49" charset="0"/>
                <a:ea typeface="Cascadia Code" panose="020B0609020000020004" pitchFamily="49" charset="0"/>
                <a:cs typeface="Cascadia Code" panose="020B0609020000020004" pitchFamily="49" charset="0"/>
              </a:rPr>
              <a:t>cd ~</a:t>
            </a:r>
            <a:r>
              <a:rPr lang="en-US" sz="1400" dirty="0" err="1">
                <a:solidFill>
                  <a:srgbClr val="0070C0"/>
                </a:solidFill>
                <a:latin typeface="Cascadia Code" panose="020B0609020000020004" pitchFamily="49" charset="0"/>
                <a:ea typeface="Cascadia Code" panose="020B0609020000020004" pitchFamily="49" charset="0"/>
                <a:cs typeface="Cascadia Code" panose="020B0609020000020004" pitchFamily="49" charset="0"/>
              </a:rPr>
              <a:t>stotts</a:t>
            </a:r>
            <a:r>
              <a:rPr lang="en-US" sz="1400" dirty="0">
                <a:solidFill>
                  <a:srgbClr val="0070C0"/>
                </a:solidFill>
                <a:latin typeface="Cascadia Code" panose="020B0609020000020004" pitchFamily="49" charset="0"/>
                <a:ea typeface="Cascadia Code" panose="020B0609020000020004" pitchFamily="49" charset="0"/>
                <a:cs typeface="Cascadia Code" panose="020B0609020000020004" pitchFamily="49" charset="0"/>
              </a:rPr>
              <a:t>/</a:t>
            </a:r>
            <a:r>
              <a:rPr lang="en-US" sz="1400" dirty="0" err="1">
                <a:solidFill>
                  <a:srgbClr val="0070C0"/>
                </a:solidFill>
                <a:latin typeface="Cascadia Code" panose="020B0609020000020004" pitchFamily="49" charset="0"/>
                <a:ea typeface="Cascadia Code" panose="020B0609020000020004" pitchFamily="49" charset="0"/>
                <a:cs typeface="Cascadia Code" panose="020B0609020000020004" pitchFamily="49" charset="0"/>
              </a:rPr>
              <a:t>public_html</a:t>
            </a:r>
            <a:r>
              <a:rPr lang="en-US" sz="1400" dirty="0">
                <a:solidFill>
                  <a:srgbClr val="0070C0"/>
                </a:solidFill>
                <a:latin typeface="Cascadia Code" panose="020B0609020000020004" pitchFamily="49" charset="0"/>
                <a:ea typeface="Cascadia Code" panose="020B0609020000020004" pitchFamily="49" charset="0"/>
                <a:cs typeface="Cascadia Code" panose="020B0609020000020004" pitchFamily="49" charset="0"/>
              </a:rPr>
              <a:t>/590/</a:t>
            </a:r>
            <a:r>
              <a:rPr lang="en-US" sz="1400" dirty="0" err="1">
                <a:solidFill>
                  <a:srgbClr val="0070C0"/>
                </a:solidFill>
                <a:latin typeface="Cascadia Code" panose="020B0609020000020004" pitchFamily="49" charset="0"/>
                <a:ea typeface="Cascadia Code" panose="020B0609020000020004" pitchFamily="49" charset="0"/>
                <a:cs typeface="Cascadia Code" panose="020B0609020000020004" pitchFamily="49" charset="0"/>
              </a:rPr>
              <a:t>mcheck</a:t>
            </a:r>
            <a:endParaRPr lang="en-US" sz="1400" dirty="0">
              <a:solidFill>
                <a:srgbClr val="0070C0"/>
              </a:solidFill>
              <a:latin typeface="Cascadia Code" panose="020B0609020000020004" pitchFamily="49" charset="0"/>
              <a:ea typeface="Cascadia Code" panose="020B0609020000020004" pitchFamily="49" charset="0"/>
              <a:cs typeface="Cascadia Code" panose="020B0609020000020004" pitchFamily="49" charset="0"/>
            </a:endParaRPr>
          </a:p>
          <a:p>
            <a:pPr marL="365760" indent="-182880">
              <a:spcBef>
                <a:spcPts val="600"/>
              </a:spcBef>
              <a:spcAft>
                <a:spcPts val="0"/>
              </a:spcAft>
              <a:buClrTx/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bg1"/>
                </a:solidFill>
                <a:latin typeface="Cascadia Code" panose="020B0609020000020004" pitchFamily="49" charset="0"/>
                <a:ea typeface="Cascadia Code" panose="020B0609020000020004" pitchFamily="49" charset="0"/>
                <a:cs typeface="Cascadia Code" panose="020B0609020000020004" pitchFamily="49" charset="0"/>
              </a:rPr>
              <a:t>You can also access the files there with a browser</a:t>
            </a:r>
          </a:p>
          <a:p>
            <a:pPr marL="640080" lvl="1" indent="0">
              <a:spcBef>
                <a:spcPts val="0"/>
              </a:spcBef>
              <a:buClrTx/>
              <a:buNone/>
            </a:pPr>
            <a:r>
              <a:rPr lang="en-US" sz="1400" dirty="0">
                <a:solidFill>
                  <a:srgbClr val="0070C0"/>
                </a:solidFill>
                <a:latin typeface="Cascadia Code" panose="020B0609020000020004" pitchFamily="49" charset="0"/>
                <a:ea typeface="Cascadia Code" panose="020B0609020000020004" pitchFamily="49" charset="0"/>
                <a:cs typeface="Cascadia Code" panose="020B0609020000020004" pitchFamily="49" charset="0"/>
              </a:rPr>
              <a:t>https://www.cs.unc.edu/~stotts/590/mcheck</a:t>
            </a:r>
          </a:p>
          <a:p>
            <a:pPr marL="365760" indent="-182880">
              <a:spcBef>
                <a:spcPts val="1200"/>
              </a:spcBef>
              <a:spcAft>
                <a:spcPts val="0"/>
              </a:spcAft>
              <a:buClrTx/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bg1"/>
                </a:solidFill>
                <a:latin typeface="Bahnschrift" panose="020B0502040204020203" pitchFamily="34" charset="0"/>
                <a:ea typeface="Cascadia Code" panose="020B0609020000020004" pitchFamily="49" charset="0"/>
                <a:cs typeface="Cascadia Code" panose="020B0609020000020004" pitchFamily="49" charset="0"/>
              </a:rPr>
              <a:t>Model checker program is  </a:t>
            </a:r>
            <a:r>
              <a:rPr lang="en-US" sz="1600" dirty="0" err="1">
                <a:solidFill>
                  <a:srgbClr val="C00000"/>
                </a:solidFill>
                <a:latin typeface="Cascadia Code" panose="020B0609020000020004" pitchFamily="49" charset="0"/>
                <a:ea typeface="Cascadia Code" panose="020B0609020000020004" pitchFamily="49" charset="0"/>
                <a:cs typeface="Cascadia Code" panose="020B0609020000020004" pitchFamily="49" charset="0"/>
              </a:rPr>
              <a:t>mcb</a:t>
            </a:r>
            <a:endParaRPr lang="en-US" sz="1600" dirty="0">
              <a:solidFill>
                <a:srgbClr val="C00000"/>
              </a:solidFill>
              <a:latin typeface="Cascadia Code" panose="020B0609020000020004" pitchFamily="49" charset="0"/>
              <a:ea typeface="Cascadia Code" panose="020B0609020000020004" pitchFamily="49" charset="0"/>
              <a:cs typeface="Cascadia Code" panose="020B0609020000020004" pitchFamily="49" charset="0"/>
            </a:endParaRPr>
          </a:p>
          <a:p>
            <a:pPr marL="365760" indent="-182880">
              <a:spcBef>
                <a:spcPts val="600"/>
              </a:spcBef>
              <a:spcAft>
                <a:spcPts val="0"/>
              </a:spcAft>
              <a:buClrTx/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bg1"/>
                </a:solidFill>
                <a:latin typeface="Cascadia Code" panose="020B0609020000020004" pitchFamily="49" charset="0"/>
                <a:ea typeface="Cascadia Code" panose="020B0609020000020004" pitchFamily="49" charset="0"/>
                <a:cs typeface="Cascadia Code" panose="020B0609020000020004" pitchFamily="49" charset="0"/>
              </a:rPr>
              <a:t>Files with “.net” suffix are petri net models </a:t>
            </a:r>
          </a:p>
          <a:p>
            <a:pPr marL="640080" lvl="1" indent="-182880">
              <a:spcBef>
                <a:spcPts val="0"/>
              </a:spcBef>
              <a:spcAft>
                <a:spcPts val="200"/>
              </a:spcAft>
              <a:buClrTx/>
              <a:buFont typeface="Courier New" panose="02070309020205020404" pitchFamily="49" charset="0"/>
              <a:buChar char="o"/>
            </a:pPr>
            <a:r>
              <a:rPr lang="en-US" sz="1400" i="1" dirty="0">
                <a:solidFill>
                  <a:srgbClr val="0070C0"/>
                </a:solidFill>
                <a:latin typeface="Bahnschrift" panose="020B0502040204020203" pitchFamily="34" charset="0"/>
                <a:ea typeface="Cascadia Code" panose="020B0609020000020004" pitchFamily="49" charset="0"/>
                <a:cs typeface="Cascadia Code" panose="020B0609020000020004" pitchFamily="49" charset="0"/>
              </a:rPr>
              <a:t>cannot be model checked directly</a:t>
            </a:r>
          </a:p>
          <a:p>
            <a:pPr marL="640080" lvl="1" indent="-182880">
              <a:spcBef>
                <a:spcPts val="0"/>
              </a:spcBef>
              <a:spcAft>
                <a:spcPts val="0"/>
              </a:spcAft>
              <a:buClrTx/>
              <a:buFont typeface="Courier New" panose="02070309020205020404" pitchFamily="49" charset="0"/>
              <a:buChar char="o"/>
            </a:pPr>
            <a:r>
              <a:rPr lang="en-US" sz="1400" i="1" dirty="0">
                <a:solidFill>
                  <a:srgbClr val="0070C0"/>
                </a:solidFill>
                <a:latin typeface="Bahnschrift" panose="020B0502040204020203" pitchFamily="34" charset="0"/>
                <a:ea typeface="Cascadia Code" panose="020B0609020000020004" pitchFamily="49" charset="0"/>
                <a:cs typeface="Cascadia Code" panose="020B0609020000020004" pitchFamily="49" charset="0"/>
              </a:rPr>
              <a:t>Must be converted to FSM form</a:t>
            </a:r>
          </a:p>
          <a:p>
            <a:pPr marL="0" indent="0">
              <a:spcBef>
                <a:spcPts val="0"/>
              </a:spcBef>
              <a:spcAft>
                <a:spcPts val="0"/>
              </a:spcAft>
              <a:buClrTx/>
              <a:buNone/>
            </a:pPr>
            <a:endParaRPr lang="en-US" sz="1600" i="1" dirty="0">
              <a:solidFill>
                <a:srgbClr val="0070C0"/>
              </a:solidFill>
              <a:latin typeface="Cascadia Code" panose="020B0609020000020004" pitchFamily="49" charset="0"/>
              <a:ea typeface="Cascadia Code" panose="020B0609020000020004" pitchFamily="49" charset="0"/>
              <a:cs typeface="Cascadia Code" panose="020B0609020000020004" pitchFamily="49" charset="0"/>
            </a:endParaRPr>
          </a:p>
          <a:p>
            <a:pPr marL="365760" indent="-182880">
              <a:spcBef>
                <a:spcPts val="0"/>
              </a:spcBef>
              <a:spcAft>
                <a:spcPts val="0"/>
              </a:spcAft>
              <a:buClrTx/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bg1"/>
                </a:solidFill>
                <a:latin typeface="Cascadia Code" panose="020B0609020000020004" pitchFamily="49" charset="0"/>
                <a:ea typeface="Cascadia Code" panose="020B0609020000020004" pitchFamily="49" charset="0"/>
                <a:cs typeface="Cascadia Code" panose="020B0609020000020004" pitchFamily="49" charset="0"/>
              </a:rPr>
              <a:t>Files with “.</a:t>
            </a:r>
            <a:r>
              <a:rPr lang="en-US" sz="1600" dirty="0" err="1">
                <a:solidFill>
                  <a:schemeClr val="bg1"/>
                </a:solidFill>
                <a:latin typeface="Cascadia Code" panose="020B0609020000020004" pitchFamily="49" charset="0"/>
                <a:ea typeface="Cascadia Code" panose="020B0609020000020004" pitchFamily="49" charset="0"/>
                <a:cs typeface="Cascadia Code" panose="020B0609020000020004" pitchFamily="49" charset="0"/>
              </a:rPr>
              <a:t>fsm</a:t>
            </a:r>
            <a:r>
              <a:rPr lang="en-US" sz="1600" dirty="0">
                <a:solidFill>
                  <a:schemeClr val="bg1"/>
                </a:solidFill>
                <a:latin typeface="Cascadia Code" panose="020B0609020000020004" pitchFamily="49" charset="0"/>
                <a:ea typeface="Cascadia Code" panose="020B0609020000020004" pitchFamily="49" charset="0"/>
                <a:cs typeface="Cascadia Code" panose="020B0609020000020004" pitchFamily="49" charset="0"/>
              </a:rPr>
              <a:t>” suffix are in </a:t>
            </a:r>
            <a:r>
              <a:rPr lang="en-US" sz="1600" dirty="0" err="1">
                <a:solidFill>
                  <a:schemeClr val="bg1"/>
                </a:solidFill>
                <a:latin typeface="Cascadia Code" panose="020B0609020000020004" pitchFamily="49" charset="0"/>
                <a:ea typeface="Cascadia Code" panose="020B0609020000020004" pitchFamily="49" charset="0"/>
                <a:cs typeface="Cascadia Code" panose="020B0609020000020004" pitchFamily="49" charset="0"/>
              </a:rPr>
              <a:t>mcb</a:t>
            </a:r>
            <a:r>
              <a:rPr lang="en-US" sz="1600" dirty="0">
                <a:solidFill>
                  <a:schemeClr val="bg1"/>
                </a:solidFill>
                <a:latin typeface="Cascadia Code" panose="020B0609020000020004" pitchFamily="49" charset="0"/>
                <a:ea typeface="Cascadia Code" panose="020B0609020000020004" pitchFamily="49" charset="0"/>
                <a:cs typeface="Cascadia Code" panose="020B0609020000020004" pitchFamily="49" charset="0"/>
              </a:rPr>
              <a:t> state machine format and can be checked with </a:t>
            </a:r>
            <a:r>
              <a:rPr lang="en-US" sz="1600" dirty="0" err="1">
                <a:solidFill>
                  <a:schemeClr val="bg1"/>
                </a:solidFill>
                <a:latin typeface="Cascadia Code" panose="020B0609020000020004" pitchFamily="49" charset="0"/>
                <a:ea typeface="Cascadia Code" panose="020B0609020000020004" pitchFamily="49" charset="0"/>
                <a:cs typeface="Cascadia Code" panose="020B0609020000020004" pitchFamily="49" charset="0"/>
              </a:rPr>
              <a:t>mcb</a:t>
            </a:r>
            <a:endParaRPr lang="en-US" sz="1600" dirty="0">
              <a:solidFill>
                <a:schemeClr val="bg1"/>
              </a:solidFill>
              <a:latin typeface="Cascadia Code" panose="020B0609020000020004" pitchFamily="49" charset="0"/>
              <a:ea typeface="Cascadia Code" panose="020B0609020000020004" pitchFamily="49" charset="0"/>
              <a:cs typeface="Cascadia Code" panose="020B0609020000020004" pitchFamily="49" charset="0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304800" y="381001"/>
            <a:ext cx="8524875" cy="838200"/>
          </a:xfrm>
          <a:prstGeom prst="roundRect">
            <a:avLst/>
          </a:prstGeom>
          <a:solidFill>
            <a:schemeClr val="accent5">
              <a:lumMod val="20000"/>
              <a:lumOff val="80000"/>
              <a:alpha val="27000"/>
            </a:schemeClr>
          </a:solidFill>
          <a:ln w="15875">
            <a:solidFill>
              <a:schemeClr val="tx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000" dirty="0">
              <a:solidFill>
                <a:srgbClr val="0070C0"/>
              </a:solidFill>
            </a:endParaRPr>
          </a:p>
        </p:txBody>
      </p:sp>
      <p:sp>
        <p:nvSpPr>
          <p:cNvPr id="6" name="Content Placeholder 1"/>
          <p:cNvSpPr>
            <a:spLocks noGrp="1"/>
          </p:cNvSpPr>
          <p:nvPr>
            <p:ph idx="1"/>
          </p:nvPr>
        </p:nvSpPr>
        <p:spPr>
          <a:xfrm>
            <a:off x="457200" y="333376"/>
            <a:ext cx="8372475" cy="885825"/>
          </a:xfrm>
          <a:noFill/>
        </p:spPr>
        <p:txBody>
          <a:bodyPr>
            <a:normAutofit/>
          </a:bodyPr>
          <a:lstStyle/>
          <a:p>
            <a:pPr marL="109728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MCB: Clarke’s Original</a:t>
            </a:r>
          </a:p>
        </p:txBody>
      </p:sp>
      <p:sp>
        <p:nvSpPr>
          <p:cNvPr id="7" name="Content Placeholder 1"/>
          <p:cNvSpPr txBox="1">
            <a:spLocks/>
          </p:cNvSpPr>
          <p:nvPr/>
        </p:nvSpPr>
        <p:spPr>
          <a:xfrm>
            <a:off x="304800" y="1265162"/>
            <a:ext cx="7467600" cy="563638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20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8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6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109728" indent="0">
              <a:buFont typeface="Wingdings 3" panose="05040102010807070707" pitchFamily="18" charset="2"/>
              <a:buNone/>
            </a:pPr>
            <a:r>
              <a:rPr lang="en-US" sz="2400" b="1" dirty="0">
                <a:solidFill>
                  <a:srgbClr val="BE442C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Practical Application </a:t>
            </a:r>
          </a:p>
        </p:txBody>
      </p:sp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 Unicode MS"/>
              </a:rPr>
              <a:t>A process is created and terminated extremelly fast, that's why you can actually have thousands of them.</a:t>
            </a:r>
            <a:r>
              <a:rPr kumimoji="0" lang="en-US" altLang="en-US" sz="6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152400" y="15240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 Unicode MS"/>
              </a:rPr>
              <a:t>A process executes some piece of code, then it terminates. It can also run forever.</a:t>
            </a:r>
            <a:r>
              <a:rPr kumimoji="0" lang="en-US" altLang="en-US" sz="6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124522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000"/>
                            </p:stCondLst>
                            <p:childTnLst>
                              <p:par>
                                <p:cTn id="2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"/>
                            </p:stCondLst>
                            <p:childTnLst>
                              <p:par>
                                <p:cTn id="3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"/>
                            </p:stCondLst>
                            <p:childTnLst>
                              <p:par>
                                <p:cTn id="4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500"/>
                            </p:stCondLst>
                            <p:childTnLst>
                              <p:par>
                                <p:cTn id="5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10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1000"/>
                            </p:stCondLst>
                            <p:childTnLst>
                              <p:par>
                                <p:cTn id="6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10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10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Content Placeholder 1"/>
          <p:cNvSpPr txBox="1">
            <a:spLocks/>
          </p:cNvSpPr>
          <p:nvPr/>
        </p:nvSpPr>
        <p:spPr>
          <a:xfrm>
            <a:off x="304800" y="1028701"/>
            <a:ext cx="3733800" cy="5676898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20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8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6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0" lvl="0" indent="0" defTabSz="914400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en-US" altLang="en-US" sz="1200" dirty="0">
                <a:solidFill>
                  <a:schemeClr val="bg1"/>
                </a:solidFill>
                <a:latin typeface="Cascadia Code" panose="020B0609020000020004" pitchFamily="49" charset="0"/>
                <a:ea typeface="Cascadia Code" panose="020B0609020000020004" pitchFamily="49" charset="0"/>
                <a:cs typeface="Cascadia Code" panose="020B0609020000020004" pitchFamily="49" charset="0"/>
              </a:rPr>
              <a:t>NAME = paper ; </a:t>
            </a:r>
          </a:p>
          <a:p>
            <a:pPr marL="0" lvl="0" indent="0" defTabSz="914400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en-US" altLang="en-US" sz="1200" dirty="0">
                <a:solidFill>
                  <a:schemeClr val="bg1"/>
                </a:solidFill>
                <a:latin typeface="Cascadia Code" panose="020B0609020000020004" pitchFamily="49" charset="0"/>
                <a:ea typeface="Cascadia Code" panose="020B0609020000020004" pitchFamily="49" charset="0"/>
                <a:cs typeface="Cascadia Code" panose="020B0609020000020004" pitchFamily="49" charset="0"/>
              </a:rPr>
              <a:t>INPUTS = ; </a:t>
            </a:r>
          </a:p>
          <a:p>
            <a:pPr marL="0" lvl="0" indent="0" defTabSz="914400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en-US" altLang="en-US" sz="1200" b="1" dirty="0">
                <a:solidFill>
                  <a:srgbClr val="C00000"/>
                </a:solidFill>
                <a:latin typeface="Cascadia Code" panose="020B0609020000020004" pitchFamily="49" charset="0"/>
                <a:ea typeface="Cascadia Code" panose="020B0609020000020004" pitchFamily="49" charset="0"/>
                <a:cs typeface="Cascadia Code" panose="020B0609020000020004" pitchFamily="49" charset="0"/>
              </a:rPr>
              <a:t>STATES = 9 </a:t>
            </a:r>
            <a:r>
              <a:rPr lang="en-US" altLang="en-US" sz="1200" dirty="0">
                <a:solidFill>
                  <a:schemeClr val="bg1"/>
                </a:solidFill>
                <a:latin typeface="Cascadia Code" panose="020B0609020000020004" pitchFamily="49" charset="0"/>
                <a:ea typeface="Cascadia Code" panose="020B0609020000020004" pitchFamily="49" charset="0"/>
                <a:cs typeface="Cascadia Code" panose="020B0609020000020004" pitchFamily="49" charset="0"/>
              </a:rPr>
              <a:t>; </a:t>
            </a:r>
          </a:p>
          <a:p>
            <a:pPr marL="0" lvl="0" indent="0" defTabSz="914400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en-US" altLang="en-US" sz="1200" dirty="0">
                <a:solidFill>
                  <a:schemeClr val="bg1"/>
                </a:solidFill>
                <a:latin typeface="Cascadia Code" panose="020B0609020000020004" pitchFamily="49" charset="0"/>
                <a:ea typeface="Cascadia Code" panose="020B0609020000020004" pitchFamily="49" charset="0"/>
                <a:cs typeface="Cascadia Code" panose="020B0609020000020004" pitchFamily="49" charset="0"/>
              </a:rPr>
              <a:t>CUBES = 100 ; </a:t>
            </a:r>
          </a:p>
          <a:p>
            <a:pPr marL="0" lvl="0" indent="0" defTabSz="914400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en-US" altLang="en-US" sz="1200" dirty="0">
                <a:solidFill>
                  <a:schemeClr val="bg1"/>
                </a:solidFill>
                <a:latin typeface="Cascadia Code" panose="020B0609020000020004" pitchFamily="49" charset="0"/>
                <a:ea typeface="Cascadia Code" panose="020B0609020000020004" pitchFamily="49" charset="0"/>
                <a:cs typeface="Cascadia Code" panose="020B0609020000020004" pitchFamily="49" charset="0"/>
              </a:rPr>
              <a:t>MOORE-OUTPUTS = </a:t>
            </a:r>
          </a:p>
          <a:p>
            <a:pPr marL="0" lvl="0" indent="0" defTabSz="914400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en-US" altLang="en-US" sz="1200" dirty="0">
                <a:solidFill>
                  <a:schemeClr val="bg1"/>
                </a:solidFill>
                <a:latin typeface="Cascadia Code" panose="020B0609020000020004" pitchFamily="49" charset="0"/>
                <a:ea typeface="Cascadia Code" panose="020B0609020000020004" pitchFamily="49" charset="0"/>
                <a:cs typeface="Cascadia Code" panose="020B0609020000020004" pitchFamily="49" charset="0"/>
              </a:rPr>
              <a:t>   </a:t>
            </a:r>
            <a:r>
              <a:rPr lang="en-US" altLang="en-US" sz="1200" b="1" dirty="0">
                <a:solidFill>
                  <a:srgbClr val="C00000"/>
                </a:solidFill>
                <a:latin typeface="Cascadia Code" panose="020B0609020000020004" pitchFamily="49" charset="0"/>
                <a:ea typeface="Cascadia Code" panose="020B0609020000020004" pitchFamily="49" charset="0"/>
                <a:cs typeface="Cascadia Code" panose="020B0609020000020004" pitchFamily="49" charset="0"/>
              </a:rPr>
              <a:t>N1.H, N2.H, T1.H, T2.H, C1.H, C2.H </a:t>
            </a:r>
            <a:r>
              <a:rPr lang="en-US" altLang="en-US" sz="1200" dirty="0">
                <a:solidFill>
                  <a:schemeClr val="bg1"/>
                </a:solidFill>
                <a:latin typeface="Cascadia Code" panose="020B0609020000020004" pitchFamily="49" charset="0"/>
                <a:ea typeface="Cascadia Code" panose="020B0609020000020004" pitchFamily="49" charset="0"/>
                <a:cs typeface="Cascadia Code" panose="020B0609020000020004" pitchFamily="49" charset="0"/>
              </a:rPr>
              <a:t>; </a:t>
            </a:r>
          </a:p>
          <a:p>
            <a:pPr marL="0" lvl="0" indent="0" defTabSz="914400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en-US" altLang="en-US" sz="1200" dirty="0">
                <a:solidFill>
                  <a:schemeClr val="bg1"/>
                </a:solidFill>
                <a:latin typeface="Cascadia Code" panose="020B0609020000020004" pitchFamily="49" charset="0"/>
                <a:ea typeface="Cascadia Code" panose="020B0609020000020004" pitchFamily="49" charset="0"/>
                <a:cs typeface="Cascadia Code" panose="020B0609020000020004" pitchFamily="49" charset="0"/>
              </a:rPr>
              <a:t>#0 110000 </a:t>
            </a:r>
          </a:p>
          <a:p>
            <a:pPr marL="0" lvl="0" indent="0" defTabSz="914400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en-US" altLang="en-US" sz="1200" dirty="0">
                <a:solidFill>
                  <a:schemeClr val="bg1"/>
                </a:solidFill>
                <a:latin typeface="Cascadia Code" panose="020B0609020000020004" pitchFamily="49" charset="0"/>
                <a:ea typeface="Cascadia Code" panose="020B0609020000020004" pitchFamily="49" charset="0"/>
                <a:cs typeface="Cascadia Code" panose="020B0609020000020004" pitchFamily="49" charset="0"/>
              </a:rPr>
              <a:t>   1 </a:t>
            </a:r>
          </a:p>
          <a:p>
            <a:pPr marL="0" lvl="0" indent="0" defTabSz="914400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en-US" altLang="en-US" sz="1200" dirty="0">
                <a:solidFill>
                  <a:schemeClr val="bg1"/>
                </a:solidFill>
                <a:latin typeface="Cascadia Code" panose="020B0609020000020004" pitchFamily="49" charset="0"/>
                <a:ea typeface="Cascadia Code" panose="020B0609020000020004" pitchFamily="49" charset="0"/>
                <a:cs typeface="Cascadia Code" panose="020B0609020000020004" pitchFamily="49" charset="0"/>
              </a:rPr>
              <a:t>   2 </a:t>
            </a:r>
          </a:p>
          <a:p>
            <a:pPr marL="0" lvl="0" indent="0" defTabSz="914400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en-US" altLang="en-US" sz="1200" dirty="0">
                <a:solidFill>
                  <a:schemeClr val="bg1"/>
                </a:solidFill>
                <a:latin typeface="Cascadia Code" panose="020B0609020000020004" pitchFamily="49" charset="0"/>
                <a:ea typeface="Cascadia Code" panose="020B0609020000020004" pitchFamily="49" charset="0"/>
                <a:cs typeface="Cascadia Code" panose="020B0609020000020004" pitchFamily="49" charset="0"/>
              </a:rPr>
              <a:t>#1 011000 </a:t>
            </a:r>
          </a:p>
          <a:p>
            <a:pPr marL="0" lvl="0" indent="0" defTabSz="914400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en-US" altLang="en-US" sz="1200" dirty="0">
                <a:solidFill>
                  <a:schemeClr val="bg1"/>
                </a:solidFill>
                <a:latin typeface="Cascadia Code" panose="020B0609020000020004" pitchFamily="49" charset="0"/>
                <a:ea typeface="Cascadia Code" panose="020B0609020000020004" pitchFamily="49" charset="0"/>
                <a:cs typeface="Cascadia Code" panose="020B0609020000020004" pitchFamily="49" charset="0"/>
              </a:rPr>
              <a:t>   3 </a:t>
            </a:r>
          </a:p>
          <a:p>
            <a:pPr marL="0" lvl="0" indent="0" defTabSz="914400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en-US" altLang="en-US" sz="1200" dirty="0">
                <a:solidFill>
                  <a:schemeClr val="bg1"/>
                </a:solidFill>
                <a:latin typeface="Cascadia Code" panose="020B0609020000020004" pitchFamily="49" charset="0"/>
                <a:ea typeface="Cascadia Code" panose="020B0609020000020004" pitchFamily="49" charset="0"/>
                <a:cs typeface="Cascadia Code" panose="020B0609020000020004" pitchFamily="49" charset="0"/>
              </a:rPr>
              <a:t>   4 </a:t>
            </a:r>
          </a:p>
          <a:p>
            <a:pPr marL="0" lvl="0" indent="0" defTabSz="914400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en-US" altLang="en-US" sz="1200" dirty="0">
                <a:solidFill>
                  <a:schemeClr val="bg1"/>
                </a:solidFill>
                <a:latin typeface="Cascadia Code" panose="020B0609020000020004" pitchFamily="49" charset="0"/>
                <a:ea typeface="Cascadia Code" panose="020B0609020000020004" pitchFamily="49" charset="0"/>
                <a:cs typeface="Cascadia Code" panose="020B0609020000020004" pitchFamily="49" charset="0"/>
              </a:rPr>
              <a:t>#2 100100 </a:t>
            </a:r>
          </a:p>
          <a:p>
            <a:pPr marL="0" lvl="0" indent="0" defTabSz="914400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en-US" altLang="en-US" sz="1200" dirty="0">
                <a:solidFill>
                  <a:schemeClr val="bg1"/>
                </a:solidFill>
                <a:latin typeface="Cascadia Code" panose="020B0609020000020004" pitchFamily="49" charset="0"/>
                <a:ea typeface="Cascadia Code" panose="020B0609020000020004" pitchFamily="49" charset="0"/>
                <a:cs typeface="Cascadia Code" panose="020B0609020000020004" pitchFamily="49" charset="0"/>
              </a:rPr>
              <a:t>   5 </a:t>
            </a:r>
          </a:p>
          <a:p>
            <a:pPr marL="0" lvl="0" indent="0" defTabSz="914400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en-US" altLang="en-US" sz="1200" dirty="0">
                <a:solidFill>
                  <a:schemeClr val="bg1"/>
                </a:solidFill>
                <a:latin typeface="Cascadia Code" panose="020B0609020000020004" pitchFamily="49" charset="0"/>
                <a:ea typeface="Cascadia Code" panose="020B0609020000020004" pitchFamily="49" charset="0"/>
                <a:cs typeface="Cascadia Code" panose="020B0609020000020004" pitchFamily="49" charset="0"/>
              </a:rPr>
              <a:t>   6 </a:t>
            </a:r>
          </a:p>
          <a:p>
            <a:pPr marL="0" lvl="0" indent="0" defTabSz="914400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en-US" altLang="en-US" sz="1200" dirty="0">
                <a:solidFill>
                  <a:schemeClr val="bg1"/>
                </a:solidFill>
                <a:latin typeface="Cascadia Code" panose="020B0609020000020004" pitchFamily="49" charset="0"/>
                <a:ea typeface="Cascadia Code" panose="020B0609020000020004" pitchFamily="49" charset="0"/>
                <a:cs typeface="Cascadia Code" panose="020B0609020000020004" pitchFamily="49" charset="0"/>
              </a:rPr>
              <a:t>#3 010010 </a:t>
            </a:r>
          </a:p>
          <a:p>
            <a:pPr marL="0" lvl="0" indent="0" defTabSz="914400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en-US" altLang="en-US" sz="1200" dirty="0">
                <a:solidFill>
                  <a:schemeClr val="bg1"/>
                </a:solidFill>
                <a:latin typeface="Cascadia Code" panose="020B0609020000020004" pitchFamily="49" charset="0"/>
                <a:ea typeface="Cascadia Code" panose="020B0609020000020004" pitchFamily="49" charset="0"/>
                <a:cs typeface="Cascadia Code" panose="020B0609020000020004" pitchFamily="49" charset="0"/>
              </a:rPr>
              <a:t>   7 </a:t>
            </a:r>
          </a:p>
          <a:p>
            <a:pPr marL="0" lvl="0" indent="0" defTabSz="914400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en-US" altLang="en-US" sz="1200" dirty="0">
                <a:solidFill>
                  <a:schemeClr val="bg1"/>
                </a:solidFill>
                <a:latin typeface="Cascadia Code" panose="020B0609020000020004" pitchFamily="49" charset="0"/>
                <a:ea typeface="Cascadia Code" panose="020B0609020000020004" pitchFamily="49" charset="0"/>
                <a:cs typeface="Cascadia Code" panose="020B0609020000020004" pitchFamily="49" charset="0"/>
              </a:rPr>
              <a:t>   0 </a:t>
            </a:r>
          </a:p>
          <a:p>
            <a:pPr marL="0" lvl="0" indent="0" defTabSz="914400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en-US" altLang="en-US" sz="1200" dirty="0">
                <a:solidFill>
                  <a:schemeClr val="bg1"/>
                </a:solidFill>
                <a:latin typeface="Cascadia Code" panose="020B0609020000020004" pitchFamily="49" charset="0"/>
                <a:ea typeface="Cascadia Code" panose="020B0609020000020004" pitchFamily="49" charset="0"/>
                <a:cs typeface="Cascadia Code" panose="020B0609020000020004" pitchFamily="49" charset="0"/>
              </a:rPr>
              <a:t>#4 001100 </a:t>
            </a:r>
          </a:p>
          <a:p>
            <a:pPr marL="0" lvl="0" indent="0" defTabSz="914400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en-US" altLang="en-US" sz="1200" dirty="0">
                <a:solidFill>
                  <a:schemeClr val="bg1"/>
                </a:solidFill>
                <a:latin typeface="Cascadia Code" panose="020B0609020000020004" pitchFamily="49" charset="0"/>
                <a:ea typeface="Cascadia Code" panose="020B0609020000020004" pitchFamily="49" charset="0"/>
                <a:cs typeface="Cascadia Code" panose="020B0609020000020004" pitchFamily="49" charset="0"/>
              </a:rPr>
              <a:t>   7 </a:t>
            </a:r>
          </a:p>
          <a:p>
            <a:pPr marL="0" lvl="0" indent="0" defTabSz="914400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en-US" altLang="en-US" sz="1200" dirty="0">
                <a:solidFill>
                  <a:schemeClr val="bg1"/>
                </a:solidFill>
                <a:latin typeface="Cascadia Code" panose="020B0609020000020004" pitchFamily="49" charset="0"/>
                <a:ea typeface="Cascadia Code" panose="020B0609020000020004" pitchFamily="49" charset="0"/>
                <a:cs typeface="Cascadia Code" panose="020B0609020000020004" pitchFamily="49" charset="0"/>
              </a:rPr>
              <a:t>#5 001100 </a:t>
            </a:r>
          </a:p>
          <a:p>
            <a:pPr marL="0" lvl="0" indent="0" defTabSz="914400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en-US" altLang="en-US" sz="1200" dirty="0">
                <a:solidFill>
                  <a:schemeClr val="bg1"/>
                </a:solidFill>
                <a:latin typeface="Cascadia Code" panose="020B0609020000020004" pitchFamily="49" charset="0"/>
                <a:ea typeface="Cascadia Code" panose="020B0609020000020004" pitchFamily="49" charset="0"/>
                <a:cs typeface="Cascadia Code" panose="020B0609020000020004" pitchFamily="49" charset="0"/>
              </a:rPr>
              <a:t>   8 </a:t>
            </a:r>
          </a:p>
          <a:p>
            <a:pPr marL="0" lvl="0" indent="0" defTabSz="914400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en-US" altLang="en-US" sz="1200" dirty="0">
                <a:solidFill>
                  <a:schemeClr val="bg1"/>
                </a:solidFill>
                <a:latin typeface="Cascadia Code" panose="020B0609020000020004" pitchFamily="49" charset="0"/>
                <a:ea typeface="Cascadia Code" panose="020B0609020000020004" pitchFamily="49" charset="0"/>
                <a:cs typeface="Cascadia Code" panose="020B0609020000020004" pitchFamily="49" charset="0"/>
              </a:rPr>
              <a:t>#6 100001 </a:t>
            </a:r>
          </a:p>
          <a:p>
            <a:pPr marL="0" lvl="0" indent="0" defTabSz="914400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en-US" altLang="en-US" sz="1200" dirty="0">
                <a:solidFill>
                  <a:schemeClr val="bg1"/>
                </a:solidFill>
                <a:latin typeface="Cascadia Code" panose="020B0609020000020004" pitchFamily="49" charset="0"/>
                <a:ea typeface="Cascadia Code" panose="020B0609020000020004" pitchFamily="49" charset="0"/>
                <a:cs typeface="Cascadia Code" panose="020B0609020000020004" pitchFamily="49" charset="0"/>
              </a:rPr>
              <a:t>   8 </a:t>
            </a:r>
          </a:p>
          <a:p>
            <a:pPr marL="0" lvl="0" indent="0" defTabSz="914400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en-US" altLang="en-US" sz="1200" dirty="0">
                <a:solidFill>
                  <a:schemeClr val="bg1"/>
                </a:solidFill>
                <a:latin typeface="Cascadia Code" panose="020B0609020000020004" pitchFamily="49" charset="0"/>
                <a:ea typeface="Cascadia Code" panose="020B0609020000020004" pitchFamily="49" charset="0"/>
                <a:cs typeface="Cascadia Code" panose="020B0609020000020004" pitchFamily="49" charset="0"/>
              </a:rPr>
              <a:t>   0 </a:t>
            </a:r>
          </a:p>
          <a:p>
            <a:pPr marL="0" lvl="0" indent="0" defTabSz="914400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en-US" altLang="en-US" sz="1200" dirty="0">
                <a:solidFill>
                  <a:schemeClr val="bg1"/>
                </a:solidFill>
                <a:latin typeface="Cascadia Code" panose="020B0609020000020004" pitchFamily="49" charset="0"/>
                <a:ea typeface="Cascadia Code" panose="020B0609020000020004" pitchFamily="49" charset="0"/>
                <a:cs typeface="Cascadia Code" panose="020B0609020000020004" pitchFamily="49" charset="0"/>
              </a:rPr>
              <a:t>#7 000110 </a:t>
            </a:r>
          </a:p>
          <a:p>
            <a:pPr marL="0" lvl="0" indent="0" defTabSz="914400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en-US" altLang="en-US" sz="1200" dirty="0">
                <a:solidFill>
                  <a:schemeClr val="bg1"/>
                </a:solidFill>
                <a:latin typeface="Cascadia Code" panose="020B0609020000020004" pitchFamily="49" charset="0"/>
                <a:ea typeface="Cascadia Code" panose="020B0609020000020004" pitchFamily="49" charset="0"/>
                <a:cs typeface="Cascadia Code" panose="020B0609020000020004" pitchFamily="49" charset="0"/>
              </a:rPr>
              <a:t>   2 </a:t>
            </a:r>
          </a:p>
          <a:p>
            <a:pPr marL="0" lvl="0" indent="0" defTabSz="914400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en-US" altLang="en-US" sz="1200" dirty="0">
                <a:solidFill>
                  <a:schemeClr val="bg1"/>
                </a:solidFill>
                <a:latin typeface="Cascadia Code" panose="020B0609020000020004" pitchFamily="49" charset="0"/>
                <a:ea typeface="Cascadia Code" panose="020B0609020000020004" pitchFamily="49" charset="0"/>
                <a:cs typeface="Cascadia Code" panose="020B0609020000020004" pitchFamily="49" charset="0"/>
              </a:rPr>
              <a:t>#8 001001 </a:t>
            </a:r>
          </a:p>
          <a:p>
            <a:pPr marL="0" lvl="0" indent="0" defTabSz="914400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en-US" altLang="en-US" sz="1200" dirty="0">
                <a:solidFill>
                  <a:schemeClr val="bg1"/>
                </a:solidFill>
                <a:latin typeface="Cascadia Code" panose="020B0609020000020004" pitchFamily="49" charset="0"/>
                <a:ea typeface="Cascadia Code" panose="020B0609020000020004" pitchFamily="49" charset="0"/>
                <a:cs typeface="Cascadia Code" panose="020B0609020000020004" pitchFamily="49" charset="0"/>
              </a:rPr>
              <a:t>   1 </a:t>
            </a:r>
          </a:p>
          <a:p>
            <a:pPr marL="0" lvl="0" indent="0" defTabSz="914400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en-US" altLang="en-US" sz="1200" dirty="0">
                <a:solidFill>
                  <a:schemeClr val="bg1"/>
                </a:solidFill>
                <a:latin typeface="Cascadia Code" panose="020B0609020000020004" pitchFamily="49" charset="0"/>
                <a:ea typeface="Cascadia Code" panose="020B0609020000020004" pitchFamily="49" charset="0"/>
                <a:cs typeface="Cascadia Code" panose="020B0609020000020004" pitchFamily="49" charset="0"/>
              </a:rPr>
              <a:t>#END </a:t>
            </a:r>
          </a:p>
        </p:txBody>
      </p:sp>
      <p:sp>
        <p:nvSpPr>
          <p:cNvPr id="10" name="Content Placeholder 1"/>
          <p:cNvSpPr txBox="1">
            <a:spLocks/>
          </p:cNvSpPr>
          <p:nvPr/>
        </p:nvSpPr>
        <p:spPr>
          <a:xfrm>
            <a:off x="5334000" y="1624589"/>
            <a:ext cx="2667000" cy="736307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20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8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6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109728" indent="0" algn="r">
              <a:spcBef>
                <a:spcPts val="0"/>
              </a:spcBef>
              <a:spcAft>
                <a:spcPts val="1200"/>
              </a:spcAft>
              <a:buNone/>
            </a:pPr>
            <a:r>
              <a:rPr lang="en-US" sz="1800" i="1" dirty="0">
                <a:solidFill>
                  <a:srgbClr val="0070C0"/>
                </a:solidFill>
                <a:latin typeface="Bahnschrift SemiBold" panose="020B0502040204020203" pitchFamily="34" charset="0"/>
                <a:ea typeface="Cascadia Code" panose="020B0609020000020004" pitchFamily="49" charset="0"/>
                <a:cs typeface="Cascadia Code" panose="020B0609020000020004" pitchFamily="49" charset="0"/>
              </a:rPr>
              <a:t>Format is text, so you can read it and edit it</a:t>
            </a:r>
            <a:endParaRPr lang="en-US" sz="1600" i="1" dirty="0">
              <a:solidFill>
                <a:srgbClr val="0070C0"/>
              </a:solidFill>
              <a:latin typeface="Bahnschrift SemiBold" panose="020B0502040204020203" pitchFamily="34" charset="0"/>
              <a:ea typeface="Cascadia Code" panose="020B0609020000020004" pitchFamily="49" charset="0"/>
              <a:cs typeface="Cascadia Code" panose="020B0609020000020004" pitchFamily="49" charset="0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304800" y="295277"/>
            <a:ext cx="8524875" cy="685799"/>
          </a:xfrm>
          <a:prstGeom prst="roundRect">
            <a:avLst/>
          </a:prstGeom>
          <a:solidFill>
            <a:schemeClr val="accent5">
              <a:lumMod val="20000"/>
              <a:lumOff val="80000"/>
              <a:alpha val="27000"/>
            </a:schemeClr>
          </a:solidFill>
          <a:ln w="15875">
            <a:solidFill>
              <a:schemeClr val="tx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000" dirty="0">
              <a:solidFill>
                <a:srgbClr val="0070C0"/>
              </a:solidFill>
            </a:endParaRPr>
          </a:p>
        </p:txBody>
      </p:sp>
      <p:sp>
        <p:nvSpPr>
          <p:cNvPr id="6" name="Content Placeholder 1"/>
          <p:cNvSpPr>
            <a:spLocks noGrp="1"/>
          </p:cNvSpPr>
          <p:nvPr>
            <p:ph idx="1"/>
          </p:nvPr>
        </p:nvSpPr>
        <p:spPr>
          <a:xfrm>
            <a:off x="457200" y="333377"/>
            <a:ext cx="8372475" cy="657224"/>
          </a:xfrm>
          <a:noFill/>
        </p:spPr>
        <p:txBody>
          <a:bodyPr>
            <a:normAutofit lnSpcReduction="10000"/>
          </a:bodyPr>
          <a:lstStyle/>
          <a:p>
            <a:pPr marL="109728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MCB: FSM Model Format</a:t>
            </a:r>
          </a:p>
        </p:txBody>
      </p:sp>
      <p:sp>
        <p:nvSpPr>
          <p:cNvPr id="7" name="Content Placeholder 1"/>
          <p:cNvSpPr txBox="1">
            <a:spLocks/>
          </p:cNvSpPr>
          <p:nvPr/>
        </p:nvSpPr>
        <p:spPr>
          <a:xfrm>
            <a:off x="4953000" y="1212047"/>
            <a:ext cx="3167063" cy="487438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20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8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6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109728" indent="0" algn="r">
              <a:buFont typeface="Wingdings 3" panose="05040102010807070707" pitchFamily="18" charset="2"/>
              <a:buNone/>
            </a:pPr>
            <a:r>
              <a:rPr lang="en-US" sz="2400" b="1" dirty="0">
                <a:solidFill>
                  <a:srgbClr val="BE442C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How the data file looks</a:t>
            </a:r>
          </a:p>
        </p:txBody>
      </p:sp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 Unicode MS"/>
              </a:rPr>
              <a:t>A process is created and terminated extremelly fast, that's why you can actually have thousands of them.</a:t>
            </a:r>
            <a:r>
              <a:rPr kumimoji="0" lang="en-US" altLang="en-US" sz="6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152400" y="15240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 Unicode MS"/>
              </a:rPr>
              <a:t>A process executes some piece of code, then it terminates. It can also run forever.</a:t>
            </a:r>
            <a:r>
              <a:rPr kumimoji="0" lang="en-US" altLang="en-US" sz="6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3" name="Content Placeholder 1"/>
          <p:cNvSpPr txBox="1">
            <a:spLocks/>
          </p:cNvSpPr>
          <p:nvPr/>
        </p:nvSpPr>
        <p:spPr>
          <a:xfrm>
            <a:off x="4953000" y="2546829"/>
            <a:ext cx="2506649" cy="685800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20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8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6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109728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i="1" dirty="0">
                <a:solidFill>
                  <a:schemeClr val="accent3">
                    <a:lumMod val="75000"/>
                  </a:schemeClr>
                </a:solidFill>
                <a:latin typeface="Bahnschrift" panose="020B0502040204020203" pitchFamily="34" charset="0"/>
                <a:ea typeface="Cascadia Code" panose="020B0609020000020004" pitchFamily="49" charset="0"/>
                <a:cs typeface="Cascadia Code" panose="020B0609020000020004" pitchFamily="49" charset="0"/>
              </a:rPr>
              <a:t>Atomic propositions,</a:t>
            </a:r>
          </a:p>
          <a:p>
            <a:pPr marL="109728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i="1" dirty="0">
                <a:solidFill>
                  <a:schemeClr val="accent3">
                    <a:lumMod val="75000"/>
                  </a:schemeClr>
                </a:solidFill>
                <a:latin typeface="Bahnschrift" panose="020B0502040204020203" pitchFamily="34" charset="0"/>
                <a:ea typeface="Cascadia Code" panose="020B0609020000020004" pitchFamily="49" charset="0"/>
                <a:cs typeface="Cascadia Code" panose="020B0609020000020004" pitchFamily="49" charset="0"/>
              </a:rPr>
              <a:t>Symbolic names</a:t>
            </a:r>
            <a:endParaRPr lang="en-US" sz="1600" i="1" dirty="0">
              <a:solidFill>
                <a:schemeClr val="accent3">
                  <a:lumMod val="75000"/>
                </a:schemeClr>
              </a:solidFill>
              <a:latin typeface="Bahnschrift" panose="020B0502040204020203" pitchFamily="34" charset="0"/>
              <a:ea typeface="Cascadia Code" panose="020B0609020000020004" pitchFamily="49" charset="0"/>
              <a:cs typeface="Cascadia Code" panose="020B0609020000020004" pitchFamily="49" charset="0"/>
            </a:endParaRPr>
          </a:p>
        </p:txBody>
      </p:sp>
      <p:sp>
        <p:nvSpPr>
          <p:cNvPr id="14" name="Freeform 13"/>
          <p:cNvSpPr/>
          <p:nvPr/>
        </p:nvSpPr>
        <p:spPr>
          <a:xfrm>
            <a:off x="3505200" y="2286000"/>
            <a:ext cx="1524000" cy="575431"/>
          </a:xfrm>
          <a:custGeom>
            <a:avLst/>
            <a:gdLst>
              <a:gd name="connsiteX0" fmla="*/ 1333850 w 1333850"/>
              <a:gd name="connsiteY0" fmla="*/ 411060 h 432307"/>
              <a:gd name="connsiteX1" fmla="*/ 587230 w 1333850"/>
              <a:gd name="connsiteY1" fmla="*/ 385893 h 432307"/>
              <a:gd name="connsiteX2" fmla="*/ 0 w 1333850"/>
              <a:gd name="connsiteY2" fmla="*/ 0 h 4323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333850" h="432307">
                <a:moveTo>
                  <a:pt x="1333850" y="411060"/>
                </a:moveTo>
                <a:cubicBezTo>
                  <a:pt x="1071694" y="432731"/>
                  <a:pt x="809538" y="454403"/>
                  <a:pt x="587230" y="385893"/>
                </a:cubicBezTo>
                <a:cubicBezTo>
                  <a:pt x="364922" y="317383"/>
                  <a:pt x="182461" y="158691"/>
                  <a:pt x="0" y="0"/>
                </a:cubicBezTo>
              </a:path>
            </a:pathLst>
          </a:custGeom>
          <a:noFill/>
          <a:ln w="31750">
            <a:solidFill>
              <a:srgbClr val="FF0000"/>
            </a:solidFill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Content Placeholder 1"/>
          <p:cNvSpPr txBox="1">
            <a:spLocks/>
          </p:cNvSpPr>
          <p:nvPr/>
        </p:nvSpPr>
        <p:spPr>
          <a:xfrm>
            <a:off x="4567237" y="3364296"/>
            <a:ext cx="2366963" cy="649089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20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8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6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109728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i="1" dirty="0">
                <a:solidFill>
                  <a:schemeClr val="accent3">
                    <a:lumMod val="75000"/>
                  </a:schemeClr>
                </a:solidFill>
                <a:latin typeface="Bahnschrift" panose="020B0502040204020203" pitchFamily="34" charset="0"/>
                <a:ea typeface="Cascadia Code" panose="020B0609020000020004" pitchFamily="49" charset="0"/>
                <a:cs typeface="Cascadia Code" panose="020B0609020000020004" pitchFamily="49" charset="0"/>
              </a:rPr>
              <a:t>A state (numbered)</a:t>
            </a:r>
          </a:p>
          <a:p>
            <a:pPr marL="109728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i="1" dirty="0">
                <a:solidFill>
                  <a:schemeClr val="accent3">
                    <a:lumMod val="75000"/>
                  </a:schemeClr>
                </a:solidFill>
                <a:latin typeface="Bahnschrift" panose="020B0502040204020203" pitchFamily="34" charset="0"/>
                <a:ea typeface="Cascadia Code" panose="020B0609020000020004" pitchFamily="49" charset="0"/>
                <a:cs typeface="Cascadia Code" panose="020B0609020000020004" pitchFamily="49" charset="0"/>
              </a:rPr>
              <a:t>#3 is state 3</a:t>
            </a:r>
            <a:endParaRPr lang="en-US" sz="1600" i="1" dirty="0">
              <a:solidFill>
                <a:schemeClr val="accent3">
                  <a:lumMod val="75000"/>
                </a:schemeClr>
              </a:solidFill>
              <a:latin typeface="Bahnschrift" panose="020B0502040204020203" pitchFamily="34" charset="0"/>
              <a:ea typeface="Cascadia Code" panose="020B0609020000020004" pitchFamily="49" charset="0"/>
              <a:cs typeface="Cascadia Code" panose="020B0609020000020004" pitchFamily="49" charset="0"/>
            </a:endParaRPr>
          </a:p>
        </p:txBody>
      </p:sp>
      <p:sp>
        <p:nvSpPr>
          <p:cNvPr id="16" name="Freeform 15"/>
          <p:cNvSpPr/>
          <p:nvPr/>
        </p:nvSpPr>
        <p:spPr>
          <a:xfrm>
            <a:off x="533400" y="3259820"/>
            <a:ext cx="4114800" cy="626543"/>
          </a:xfrm>
          <a:custGeom>
            <a:avLst/>
            <a:gdLst>
              <a:gd name="connsiteX0" fmla="*/ 3260558 w 3260558"/>
              <a:gd name="connsiteY0" fmla="*/ 292012 h 460454"/>
              <a:gd name="connsiteX1" fmla="*/ 2021306 w 3260558"/>
              <a:gd name="connsiteY1" fmla="*/ 3254 h 460454"/>
              <a:gd name="connsiteX2" fmla="*/ 0 w 3260558"/>
              <a:gd name="connsiteY2" fmla="*/ 460454 h 4604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260558" h="460454">
                <a:moveTo>
                  <a:pt x="3260558" y="292012"/>
                </a:moveTo>
                <a:cubicBezTo>
                  <a:pt x="2912645" y="133596"/>
                  <a:pt x="2564732" y="-24820"/>
                  <a:pt x="2021306" y="3254"/>
                </a:cubicBezTo>
                <a:cubicBezTo>
                  <a:pt x="1477880" y="31328"/>
                  <a:pt x="738940" y="245891"/>
                  <a:pt x="0" y="460454"/>
                </a:cubicBezTo>
              </a:path>
            </a:pathLst>
          </a:custGeom>
          <a:noFill/>
          <a:ln w="38100">
            <a:solidFill>
              <a:srgbClr val="FF0000"/>
            </a:solidFill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Content Placeholder 1"/>
          <p:cNvSpPr txBox="1">
            <a:spLocks/>
          </p:cNvSpPr>
          <p:nvPr/>
        </p:nvSpPr>
        <p:spPr>
          <a:xfrm>
            <a:off x="4056776" y="4204155"/>
            <a:ext cx="3810000" cy="1010069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20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8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6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109728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i="1" dirty="0">
                <a:solidFill>
                  <a:schemeClr val="accent3">
                    <a:lumMod val="75000"/>
                  </a:schemeClr>
                </a:solidFill>
                <a:latin typeface="Bahnschrift" panose="020B0502040204020203" pitchFamily="34" charset="0"/>
                <a:ea typeface="Cascadia Code" panose="020B0609020000020004" pitchFamily="49" charset="0"/>
                <a:cs typeface="Cascadia Code" panose="020B0609020000020004" pitchFamily="49" charset="0"/>
              </a:rPr>
              <a:t>This is a bit string showing which atomic props hold in this state</a:t>
            </a:r>
          </a:p>
          <a:p>
            <a:pPr marL="109728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i="1" dirty="0">
                <a:solidFill>
                  <a:schemeClr val="accent3">
                    <a:lumMod val="75000"/>
                  </a:schemeClr>
                </a:solidFill>
                <a:latin typeface="Bahnschrift" panose="020B0502040204020203" pitchFamily="34" charset="0"/>
                <a:ea typeface="Cascadia Code" panose="020B0609020000020004" pitchFamily="49" charset="0"/>
                <a:cs typeface="Cascadia Code" panose="020B0609020000020004" pitchFamily="49" charset="0"/>
              </a:rPr>
              <a:t>Here, </a:t>
            </a:r>
            <a:r>
              <a:rPr lang="en-US" sz="1800" i="1" dirty="0">
                <a:solidFill>
                  <a:srgbClr val="C00000"/>
                </a:solidFill>
                <a:latin typeface="Bahnschrift" panose="020B0502040204020203" pitchFamily="34" charset="0"/>
                <a:ea typeface="Cascadia Code" panose="020B0609020000020004" pitchFamily="49" charset="0"/>
                <a:cs typeface="Cascadia Code" panose="020B0609020000020004" pitchFamily="49" charset="0"/>
              </a:rPr>
              <a:t>N2.H</a:t>
            </a:r>
            <a:r>
              <a:rPr lang="en-US" sz="1800" i="1" dirty="0">
                <a:solidFill>
                  <a:schemeClr val="accent4">
                    <a:lumMod val="50000"/>
                  </a:schemeClr>
                </a:solidFill>
                <a:latin typeface="Bahnschrift" panose="020B0502040204020203" pitchFamily="34" charset="0"/>
                <a:ea typeface="Cascadia Code" panose="020B0609020000020004" pitchFamily="49" charset="0"/>
                <a:cs typeface="Cascadia Code" panose="020B0609020000020004" pitchFamily="49" charset="0"/>
              </a:rPr>
              <a:t> </a:t>
            </a:r>
            <a:r>
              <a:rPr lang="en-US" sz="1800" i="1" dirty="0">
                <a:solidFill>
                  <a:schemeClr val="accent3">
                    <a:lumMod val="75000"/>
                  </a:schemeClr>
                </a:solidFill>
                <a:latin typeface="Bahnschrift" panose="020B0502040204020203" pitchFamily="34" charset="0"/>
                <a:ea typeface="Cascadia Code" panose="020B0609020000020004" pitchFamily="49" charset="0"/>
                <a:cs typeface="Cascadia Code" panose="020B0609020000020004" pitchFamily="49" charset="0"/>
              </a:rPr>
              <a:t>and </a:t>
            </a:r>
            <a:r>
              <a:rPr lang="en-US" sz="1800" i="1" dirty="0">
                <a:solidFill>
                  <a:srgbClr val="C00000"/>
                </a:solidFill>
                <a:latin typeface="Bahnschrift" panose="020B0502040204020203" pitchFamily="34" charset="0"/>
                <a:ea typeface="Cascadia Code" panose="020B0609020000020004" pitchFamily="49" charset="0"/>
                <a:cs typeface="Cascadia Code" panose="020B0609020000020004" pitchFamily="49" charset="0"/>
              </a:rPr>
              <a:t>C1.H </a:t>
            </a:r>
            <a:r>
              <a:rPr lang="en-US" sz="1800" i="1" dirty="0">
                <a:solidFill>
                  <a:schemeClr val="accent3">
                    <a:lumMod val="75000"/>
                  </a:schemeClr>
                </a:solidFill>
                <a:latin typeface="Bahnschrift" panose="020B0502040204020203" pitchFamily="34" charset="0"/>
                <a:ea typeface="Cascadia Code" panose="020B0609020000020004" pitchFamily="49" charset="0"/>
                <a:cs typeface="Cascadia Code" panose="020B0609020000020004" pitchFamily="49" charset="0"/>
              </a:rPr>
              <a:t>both hold</a:t>
            </a:r>
            <a:endParaRPr lang="en-US" sz="1600" i="1" dirty="0">
              <a:solidFill>
                <a:schemeClr val="accent3">
                  <a:lumMod val="75000"/>
                </a:schemeClr>
              </a:solidFill>
              <a:latin typeface="Bahnschrift" panose="020B0502040204020203" pitchFamily="34" charset="0"/>
              <a:ea typeface="Cascadia Code" panose="020B0609020000020004" pitchFamily="49" charset="0"/>
              <a:cs typeface="Cascadia Code" panose="020B0609020000020004" pitchFamily="49" charset="0"/>
            </a:endParaRPr>
          </a:p>
        </p:txBody>
      </p:sp>
      <p:sp>
        <p:nvSpPr>
          <p:cNvPr id="19" name="Freeform 18"/>
          <p:cNvSpPr/>
          <p:nvPr/>
        </p:nvSpPr>
        <p:spPr>
          <a:xfrm>
            <a:off x="1263317" y="3836096"/>
            <a:ext cx="2943727" cy="495272"/>
          </a:xfrm>
          <a:custGeom>
            <a:avLst/>
            <a:gdLst>
              <a:gd name="connsiteX0" fmla="*/ 3441031 w 3441031"/>
              <a:gd name="connsiteY0" fmla="*/ 495272 h 495272"/>
              <a:gd name="connsiteX1" fmla="*/ 1961147 w 3441031"/>
              <a:gd name="connsiteY1" fmla="*/ 74167 h 495272"/>
              <a:gd name="connsiteX2" fmla="*/ 1143000 w 3441031"/>
              <a:gd name="connsiteY2" fmla="*/ 1978 h 495272"/>
              <a:gd name="connsiteX3" fmla="*/ 348916 w 3441031"/>
              <a:gd name="connsiteY3" fmla="*/ 26041 h 495272"/>
              <a:gd name="connsiteX4" fmla="*/ 0 w 3441031"/>
              <a:gd name="connsiteY4" fmla="*/ 86199 h 4952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41031" h="495272">
                <a:moveTo>
                  <a:pt x="3441031" y="495272"/>
                </a:moveTo>
                <a:cubicBezTo>
                  <a:pt x="2892591" y="325827"/>
                  <a:pt x="2344152" y="156383"/>
                  <a:pt x="1961147" y="74167"/>
                </a:cubicBezTo>
                <a:cubicBezTo>
                  <a:pt x="1578142" y="-8049"/>
                  <a:pt x="1411705" y="9999"/>
                  <a:pt x="1143000" y="1978"/>
                </a:cubicBezTo>
                <a:cubicBezTo>
                  <a:pt x="874295" y="-6043"/>
                  <a:pt x="539416" y="12004"/>
                  <a:pt x="348916" y="26041"/>
                </a:cubicBezTo>
                <a:cubicBezTo>
                  <a:pt x="158416" y="40078"/>
                  <a:pt x="79208" y="63138"/>
                  <a:pt x="0" y="86199"/>
                </a:cubicBezTo>
              </a:path>
            </a:pathLst>
          </a:custGeom>
          <a:noFill/>
          <a:ln w="38100">
            <a:solidFill>
              <a:srgbClr val="FF0000"/>
            </a:solidFill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Content Placeholder 1"/>
          <p:cNvSpPr txBox="1">
            <a:spLocks/>
          </p:cNvSpPr>
          <p:nvPr/>
        </p:nvSpPr>
        <p:spPr>
          <a:xfrm>
            <a:off x="3126205" y="5404994"/>
            <a:ext cx="3884195" cy="966320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20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8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6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109728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i="1" dirty="0">
                <a:solidFill>
                  <a:schemeClr val="accent3">
                    <a:lumMod val="75000"/>
                  </a:schemeClr>
                </a:solidFill>
                <a:latin typeface="Bahnschrift" panose="020B0502040204020203" pitchFamily="34" charset="0"/>
                <a:ea typeface="Cascadia Code" panose="020B0609020000020004" pitchFamily="49" charset="0"/>
                <a:cs typeface="Cascadia Code" panose="020B0609020000020004" pitchFamily="49" charset="0"/>
              </a:rPr>
              <a:t>Next states</a:t>
            </a:r>
          </a:p>
          <a:p>
            <a:pPr marL="109728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i="1" dirty="0">
                <a:solidFill>
                  <a:schemeClr val="accent3">
                    <a:lumMod val="75000"/>
                  </a:schemeClr>
                </a:solidFill>
                <a:latin typeface="Bahnschrift" panose="020B0502040204020203" pitchFamily="34" charset="0"/>
                <a:ea typeface="Cascadia Code" panose="020B0609020000020004" pitchFamily="49" charset="0"/>
                <a:cs typeface="Cascadia Code" panose="020B0609020000020004" pitchFamily="49" charset="0"/>
              </a:rPr>
              <a:t>State #3 has an edge to state #7, and an edge to state #0</a:t>
            </a:r>
            <a:endParaRPr lang="en-US" sz="1600" i="1" dirty="0">
              <a:solidFill>
                <a:schemeClr val="accent3">
                  <a:lumMod val="75000"/>
                </a:schemeClr>
              </a:solidFill>
              <a:latin typeface="Bahnschrift" panose="020B0502040204020203" pitchFamily="34" charset="0"/>
              <a:ea typeface="Cascadia Code" panose="020B0609020000020004" pitchFamily="49" charset="0"/>
              <a:cs typeface="Cascadia Code" panose="020B0609020000020004" pitchFamily="49" charset="0"/>
            </a:endParaRPr>
          </a:p>
        </p:txBody>
      </p:sp>
      <p:sp>
        <p:nvSpPr>
          <p:cNvPr id="21" name="Freeform 20"/>
          <p:cNvSpPr/>
          <p:nvPr/>
        </p:nvSpPr>
        <p:spPr>
          <a:xfrm>
            <a:off x="838201" y="4209558"/>
            <a:ext cx="2410326" cy="1438105"/>
          </a:xfrm>
          <a:custGeom>
            <a:avLst/>
            <a:gdLst>
              <a:gd name="connsiteX0" fmla="*/ 2310063 w 2310063"/>
              <a:gd name="connsiteY0" fmla="*/ 1397158 h 1438105"/>
              <a:gd name="connsiteX1" fmla="*/ 1804737 w 2310063"/>
              <a:gd name="connsiteY1" fmla="*/ 1288874 h 1438105"/>
              <a:gd name="connsiteX2" fmla="*/ 1179095 w 2310063"/>
              <a:gd name="connsiteY2" fmla="*/ 181968 h 1438105"/>
              <a:gd name="connsiteX3" fmla="*/ 0 w 2310063"/>
              <a:gd name="connsiteY3" fmla="*/ 13526 h 14381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310063" h="1438105">
                <a:moveTo>
                  <a:pt x="2310063" y="1397158"/>
                </a:moveTo>
                <a:cubicBezTo>
                  <a:pt x="2151647" y="1444282"/>
                  <a:pt x="1993232" y="1491406"/>
                  <a:pt x="1804737" y="1288874"/>
                </a:cubicBezTo>
                <a:cubicBezTo>
                  <a:pt x="1616242" y="1086342"/>
                  <a:pt x="1479884" y="394526"/>
                  <a:pt x="1179095" y="181968"/>
                </a:cubicBezTo>
                <a:cubicBezTo>
                  <a:pt x="878306" y="-30590"/>
                  <a:pt x="439153" y="-8532"/>
                  <a:pt x="0" y="13526"/>
                </a:cubicBezTo>
              </a:path>
            </a:pathLst>
          </a:custGeom>
          <a:noFill/>
          <a:ln w="38100">
            <a:solidFill>
              <a:srgbClr val="FF0000"/>
            </a:solidFill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7412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3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1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6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7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7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7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700"/>
                            </p:stCondLst>
                            <p:childTnLst>
                              <p:par>
                                <p:cTn id="28" presetID="22" presetClass="entr" presetSubtype="2" fill="hold" grpId="0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7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7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7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700"/>
                            </p:stCondLst>
                            <p:childTnLst>
                              <p:par>
                                <p:cTn id="39" presetID="22" presetClass="entr" presetSubtype="2" fill="hold" grpId="0" nodeType="after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7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7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7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700"/>
                            </p:stCondLst>
                            <p:childTnLst>
                              <p:par>
                                <p:cTn id="50" presetID="22" presetClass="entr" presetSubtype="2" fill="hold" grpId="0" nodeType="after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7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7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7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700"/>
                            </p:stCondLst>
                            <p:childTnLst>
                              <p:par>
                                <p:cTn id="61" presetID="22" presetClass="entr" presetSubtype="2" fill="hold" grpId="0" nodeType="after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7" grpId="0"/>
      <p:bldP spid="13" grpId="0"/>
      <p:bldP spid="14" grpId="0" animBg="1"/>
      <p:bldP spid="15" grpId="0"/>
      <p:bldP spid="16" grpId="0" animBg="1"/>
      <p:bldP spid="17" grpId="0"/>
      <p:bldP spid="19" grpId="0" animBg="1"/>
      <p:bldP spid="20" grpId="0"/>
      <p:bldP spid="21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Content Placeholder 1"/>
          <p:cNvSpPr txBox="1">
            <a:spLocks/>
          </p:cNvSpPr>
          <p:nvPr/>
        </p:nvSpPr>
        <p:spPr>
          <a:xfrm>
            <a:off x="304800" y="1028701"/>
            <a:ext cx="3733800" cy="5676898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20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8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6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0" lvl="0" indent="0" defTabSz="914400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en-US" altLang="en-US" sz="1200" dirty="0">
                <a:solidFill>
                  <a:schemeClr val="bg1"/>
                </a:solidFill>
                <a:latin typeface="Cascadia Code" panose="020B0609020000020004" pitchFamily="49" charset="0"/>
                <a:ea typeface="Cascadia Code" panose="020B0609020000020004" pitchFamily="49" charset="0"/>
                <a:cs typeface="Cascadia Code" panose="020B0609020000020004" pitchFamily="49" charset="0"/>
              </a:rPr>
              <a:t>NAME = paper ; </a:t>
            </a:r>
          </a:p>
          <a:p>
            <a:pPr marL="0" lvl="0" indent="0" defTabSz="914400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en-US" altLang="en-US" sz="1200" dirty="0">
                <a:solidFill>
                  <a:schemeClr val="bg1"/>
                </a:solidFill>
                <a:latin typeface="Cascadia Code" panose="020B0609020000020004" pitchFamily="49" charset="0"/>
                <a:ea typeface="Cascadia Code" panose="020B0609020000020004" pitchFamily="49" charset="0"/>
                <a:cs typeface="Cascadia Code" panose="020B0609020000020004" pitchFamily="49" charset="0"/>
              </a:rPr>
              <a:t>INPUTS = ; </a:t>
            </a:r>
          </a:p>
          <a:p>
            <a:pPr marL="0" lvl="0" indent="0" defTabSz="914400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en-US" altLang="en-US" sz="1200" b="1" dirty="0">
                <a:solidFill>
                  <a:srgbClr val="C00000"/>
                </a:solidFill>
                <a:latin typeface="Cascadia Code" panose="020B0609020000020004" pitchFamily="49" charset="0"/>
                <a:ea typeface="Cascadia Code" panose="020B0609020000020004" pitchFamily="49" charset="0"/>
                <a:cs typeface="Cascadia Code" panose="020B0609020000020004" pitchFamily="49" charset="0"/>
              </a:rPr>
              <a:t>STATES = 9 </a:t>
            </a:r>
            <a:r>
              <a:rPr lang="en-US" altLang="en-US" sz="1200" dirty="0">
                <a:solidFill>
                  <a:schemeClr val="bg1"/>
                </a:solidFill>
                <a:latin typeface="Cascadia Code" panose="020B0609020000020004" pitchFamily="49" charset="0"/>
                <a:ea typeface="Cascadia Code" panose="020B0609020000020004" pitchFamily="49" charset="0"/>
                <a:cs typeface="Cascadia Code" panose="020B0609020000020004" pitchFamily="49" charset="0"/>
              </a:rPr>
              <a:t>; </a:t>
            </a:r>
          </a:p>
          <a:p>
            <a:pPr marL="0" lvl="0" indent="0" defTabSz="914400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en-US" altLang="en-US" sz="1200" dirty="0">
                <a:solidFill>
                  <a:schemeClr val="bg1"/>
                </a:solidFill>
                <a:latin typeface="Cascadia Code" panose="020B0609020000020004" pitchFamily="49" charset="0"/>
                <a:ea typeface="Cascadia Code" panose="020B0609020000020004" pitchFamily="49" charset="0"/>
                <a:cs typeface="Cascadia Code" panose="020B0609020000020004" pitchFamily="49" charset="0"/>
              </a:rPr>
              <a:t>CUBES = 100 ; </a:t>
            </a:r>
          </a:p>
          <a:p>
            <a:pPr marL="0" lvl="0" indent="0" defTabSz="914400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en-US" altLang="en-US" sz="1200" dirty="0">
                <a:solidFill>
                  <a:schemeClr val="bg1"/>
                </a:solidFill>
                <a:latin typeface="Cascadia Code" panose="020B0609020000020004" pitchFamily="49" charset="0"/>
                <a:ea typeface="Cascadia Code" panose="020B0609020000020004" pitchFamily="49" charset="0"/>
                <a:cs typeface="Cascadia Code" panose="020B0609020000020004" pitchFamily="49" charset="0"/>
              </a:rPr>
              <a:t>MOORE-OUTPUTS = </a:t>
            </a:r>
          </a:p>
          <a:p>
            <a:pPr marL="0" lvl="0" indent="0" defTabSz="914400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en-US" altLang="en-US" sz="1200" dirty="0">
                <a:solidFill>
                  <a:schemeClr val="bg1"/>
                </a:solidFill>
                <a:latin typeface="Cascadia Code" panose="020B0609020000020004" pitchFamily="49" charset="0"/>
                <a:ea typeface="Cascadia Code" panose="020B0609020000020004" pitchFamily="49" charset="0"/>
                <a:cs typeface="Cascadia Code" panose="020B0609020000020004" pitchFamily="49" charset="0"/>
              </a:rPr>
              <a:t>   </a:t>
            </a:r>
            <a:r>
              <a:rPr lang="en-US" altLang="en-US" sz="1200" b="1" dirty="0">
                <a:solidFill>
                  <a:srgbClr val="C00000"/>
                </a:solidFill>
                <a:latin typeface="Cascadia Code" panose="020B0609020000020004" pitchFamily="49" charset="0"/>
                <a:ea typeface="Cascadia Code" panose="020B0609020000020004" pitchFamily="49" charset="0"/>
                <a:cs typeface="Cascadia Code" panose="020B0609020000020004" pitchFamily="49" charset="0"/>
              </a:rPr>
              <a:t>N1.H, N2.H, T1.H, T2.H, C1.H, C2.H </a:t>
            </a:r>
            <a:r>
              <a:rPr lang="en-US" altLang="en-US" sz="1200" dirty="0">
                <a:solidFill>
                  <a:schemeClr val="bg1"/>
                </a:solidFill>
                <a:latin typeface="Cascadia Code" panose="020B0609020000020004" pitchFamily="49" charset="0"/>
                <a:ea typeface="Cascadia Code" panose="020B0609020000020004" pitchFamily="49" charset="0"/>
                <a:cs typeface="Cascadia Code" panose="020B0609020000020004" pitchFamily="49" charset="0"/>
              </a:rPr>
              <a:t>; </a:t>
            </a:r>
          </a:p>
          <a:p>
            <a:pPr marL="0" lvl="0" indent="0" defTabSz="914400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en-US" altLang="en-US" sz="1200" dirty="0">
                <a:solidFill>
                  <a:schemeClr val="bg1"/>
                </a:solidFill>
                <a:latin typeface="Cascadia Code" panose="020B0609020000020004" pitchFamily="49" charset="0"/>
                <a:ea typeface="Cascadia Code" panose="020B0609020000020004" pitchFamily="49" charset="0"/>
                <a:cs typeface="Cascadia Code" panose="020B0609020000020004" pitchFamily="49" charset="0"/>
              </a:rPr>
              <a:t>#0 110000 </a:t>
            </a:r>
          </a:p>
          <a:p>
            <a:pPr marL="0" lvl="0" indent="0" defTabSz="914400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en-US" altLang="en-US" sz="1200" dirty="0">
                <a:solidFill>
                  <a:schemeClr val="bg1"/>
                </a:solidFill>
                <a:latin typeface="Cascadia Code" panose="020B0609020000020004" pitchFamily="49" charset="0"/>
                <a:ea typeface="Cascadia Code" panose="020B0609020000020004" pitchFamily="49" charset="0"/>
                <a:cs typeface="Cascadia Code" panose="020B0609020000020004" pitchFamily="49" charset="0"/>
              </a:rPr>
              <a:t>   1 </a:t>
            </a:r>
          </a:p>
          <a:p>
            <a:pPr marL="0" lvl="0" indent="0" defTabSz="914400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en-US" altLang="en-US" sz="1200" dirty="0">
                <a:solidFill>
                  <a:schemeClr val="bg1"/>
                </a:solidFill>
                <a:latin typeface="Cascadia Code" panose="020B0609020000020004" pitchFamily="49" charset="0"/>
                <a:ea typeface="Cascadia Code" panose="020B0609020000020004" pitchFamily="49" charset="0"/>
                <a:cs typeface="Cascadia Code" panose="020B0609020000020004" pitchFamily="49" charset="0"/>
              </a:rPr>
              <a:t>   2 </a:t>
            </a:r>
          </a:p>
          <a:p>
            <a:pPr marL="0" lvl="0" indent="0" defTabSz="914400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en-US" altLang="en-US" sz="1200" dirty="0">
                <a:solidFill>
                  <a:schemeClr val="bg1"/>
                </a:solidFill>
                <a:latin typeface="Cascadia Code" panose="020B0609020000020004" pitchFamily="49" charset="0"/>
                <a:ea typeface="Cascadia Code" panose="020B0609020000020004" pitchFamily="49" charset="0"/>
                <a:cs typeface="Cascadia Code" panose="020B0609020000020004" pitchFamily="49" charset="0"/>
              </a:rPr>
              <a:t>#1 011000 </a:t>
            </a:r>
          </a:p>
          <a:p>
            <a:pPr marL="0" lvl="0" indent="0" defTabSz="914400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en-US" altLang="en-US" sz="1200" dirty="0">
                <a:solidFill>
                  <a:schemeClr val="bg1"/>
                </a:solidFill>
                <a:latin typeface="Cascadia Code" panose="020B0609020000020004" pitchFamily="49" charset="0"/>
                <a:ea typeface="Cascadia Code" panose="020B0609020000020004" pitchFamily="49" charset="0"/>
                <a:cs typeface="Cascadia Code" panose="020B0609020000020004" pitchFamily="49" charset="0"/>
              </a:rPr>
              <a:t>   3 </a:t>
            </a:r>
          </a:p>
          <a:p>
            <a:pPr marL="0" lvl="0" indent="0" defTabSz="914400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en-US" altLang="en-US" sz="1200" dirty="0">
                <a:solidFill>
                  <a:schemeClr val="bg1"/>
                </a:solidFill>
                <a:latin typeface="Cascadia Code" panose="020B0609020000020004" pitchFamily="49" charset="0"/>
                <a:ea typeface="Cascadia Code" panose="020B0609020000020004" pitchFamily="49" charset="0"/>
                <a:cs typeface="Cascadia Code" panose="020B0609020000020004" pitchFamily="49" charset="0"/>
              </a:rPr>
              <a:t>   4 </a:t>
            </a:r>
          </a:p>
          <a:p>
            <a:pPr marL="0" lvl="0" indent="0" defTabSz="914400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en-US" altLang="en-US" sz="1200" dirty="0">
                <a:solidFill>
                  <a:schemeClr val="bg1"/>
                </a:solidFill>
                <a:latin typeface="Cascadia Code" panose="020B0609020000020004" pitchFamily="49" charset="0"/>
                <a:ea typeface="Cascadia Code" panose="020B0609020000020004" pitchFamily="49" charset="0"/>
                <a:cs typeface="Cascadia Code" panose="020B0609020000020004" pitchFamily="49" charset="0"/>
              </a:rPr>
              <a:t>#2 100100 </a:t>
            </a:r>
          </a:p>
          <a:p>
            <a:pPr marL="0" lvl="0" indent="0" defTabSz="914400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en-US" altLang="en-US" sz="1200" dirty="0">
                <a:solidFill>
                  <a:schemeClr val="bg1"/>
                </a:solidFill>
                <a:latin typeface="Cascadia Code" panose="020B0609020000020004" pitchFamily="49" charset="0"/>
                <a:ea typeface="Cascadia Code" panose="020B0609020000020004" pitchFamily="49" charset="0"/>
                <a:cs typeface="Cascadia Code" panose="020B0609020000020004" pitchFamily="49" charset="0"/>
              </a:rPr>
              <a:t>   5 </a:t>
            </a:r>
          </a:p>
          <a:p>
            <a:pPr marL="0" lvl="0" indent="0" defTabSz="914400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en-US" altLang="en-US" sz="1200" dirty="0">
                <a:solidFill>
                  <a:schemeClr val="bg1"/>
                </a:solidFill>
                <a:latin typeface="Cascadia Code" panose="020B0609020000020004" pitchFamily="49" charset="0"/>
                <a:ea typeface="Cascadia Code" panose="020B0609020000020004" pitchFamily="49" charset="0"/>
                <a:cs typeface="Cascadia Code" panose="020B0609020000020004" pitchFamily="49" charset="0"/>
              </a:rPr>
              <a:t>   6 </a:t>
            </a:r>
          </a:p>
          <a:p>
            <a:pPr marL="0" lvl="0" indent="0" defTabSz="914400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en-US" altLang="en-US" sz="1200" dirty="0">
                <a:solidFill>
                  <a:schemeClr val="bg1"/>
                </a:solidFill>
                <a:latin typeface="Cascadia Code" panose="020B0609020000020004" pitchFamily="49" charset="0"/>
                <a:ea typeface="Cascadia Code" panose="020B0609020000020004" pitchFamily="49" charset="0"/>
                <a:cs typeface="Cascadia Code" panose="020B0609020000020004" pitchFamily="49" charset="0"/>
              </a:rPr>
              <a:t>#3 010010 </a:t>
            </a:r>
          </a:p>
          <a:p>
            <a:pPr marL="0" lvl="0" indent="0" defTabSz="914400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en-US" altLang="en-US" sz="1200" dirty="0">
                <a:solidFill>
                  <a:schemeClr val="bg1"/>
                </a:solidFill>
                <a:latin typeface="Cascadia Code" panose="020B0609020000020004" pitchFamily="49" charset="0"/>
                <a:ea typeface="Cascadia Code" panose="020B0609020000020004" pitchFamily="49" charset="0"/>
                <a:cs typeface="Cascadia Code" panose="020B0609020000020004" pitchFamily="49" charset="0"/>
              </a:rPr>
              <a:t>   7 </a:t>
            </a:r>
          </a:p>
          <a:p>
            <a:pPr marL="0" lvl="0" indent="0" defTabSz="914400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en-US" altLang="en-US" sz="1200" dirty="0">
                <a:solidFill>
                  <a:schemeClr val="bg1"/>
                </a:solidFill>
                <a:latin typeface="Cascadia Code" panose="020B0609020000020004" pitchFamily="49" charset="0"/>
                <a:ea typeface="Cascadia Code" panose="020B0609020000020004" pitchFamily="49" charset="0"/>
                <a:cs typeface="Cascadia Code" panose="020B0609020000020004" pitchFamily="49" charset="0"/>
              </a:rPr>
              <a:t>   0 </a:t>
            </a:r>
          </a:p>
          <a:p>
            <a:pPr marL="0" lvl="0" indent="0" defTabSz="914400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en-US" altLang="en-US" sz="1200" dirty="0">
                <a:solidFill>
                  <a:schemeClr val="bg1"/>
                </a:solidFill>
                <a:latin typeface="Cascadia Code" panose="020B0609020000020004" pitchFamily="49" charset="0"/>
                <a:ea typeface="Cascadia Code" panose="020B0609020000020004" pitchFamily="49" charset="0"/>
                <a:cs typeface="Cascadia Code" panose="020B0609020000020004" pitchFamily="49" charset="0"/>
              </a:rPr>
              <a:t>#4 001100 </a:t>
            </a:r>
          </a:p>
          <a:p>
            <a:pPr marL="0" lvl="0" indent="0" defTabSz="914400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en-US" altLang="en-US" sz="1200" dirty="0">
                <a:solidFill>
                  <a:schemeClr val="bg1"/>
                </a:solidFill>
                <a:latin typeface="Cascadia Code" panose="020B0609020000020004" pitchFamily="49" charset="0"/>
                <a:ea typeface="Cascadia Code" panose="020B0609020000020004" pitchFamily="49" charset="0"/>
                <a:cs typeface="Cascadia Code" panose="020B0609020000020004" pitchFamily="49" charset="0"/>
              </a:rPr>
              <a:t>   7 </a:t>
            </a:r>
          </a:p>
          <a:p>
            <a:pPr marL="0" lvl="0" indent="0" defTabSz="914400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en-US" altLang="en-US" sz="1200" dirty="0">
                <a:solidFill>
                  <a:schemeClr val="bg1"/>
                </a:solidFill>
                <a:latin typeface="Cascadia Code" panose="020B0609020000020004" pitchFamily="49" charset="0"/>
                <a:ea typeface="Cascadia Code" panose="020B0609020000020004" pitchFamily="49" charset="0"/>
                <a:cs typeface="Cascadia Code" panose="020B0609020000020004" pitchFamily="49" charset="0"/>
              </a:rPr>
              <a:t>#5 001100 </a:t>
            </a:r>
          </a:p>
          <a:p>
            <a:pPr marL="0" lvl="0" indent="0" defTabSz="914400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en-US" altLang="en-US" sz="1200" dirty="0">
                <a:solidFill>
                  <a:schemeClr val="bg1"/>
                </a:solidFill>
                <a:latin typeface="Cascadia Code" panose="020B0609020000020004" pitchFamily="49" charset="0"/>
                <a:ea typeface="Cascadia Code" panose="020B0609020000020004" pitchFamily="49" charset="0"/>
                <a:cs typeface="Cascadia Code" panose="020B0609020000020004" pitchFamily="49" charset="0"/>
              </a:rPr>
              <a:t>   8 </a:t>
            </a:r>
          </a:p>
          <a:p>
            <a:pPr marL="0" lvl="0" indent="0" defTabSz="914400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en-US" altLang="en-US" sz="1200" dirty="0">
                <a:solidFill>
                  <a:schemeClr val="bg1"/>
                </a:solidFill>
                <a:latin typeface="Cascadia Code" panose="020B0609020000020004" pitchFamily="49" charset="0"/>
                <a:ea typeface="Cascadia Code" panose="020B0609020000020004" pitchFamily="49" charset="0"/>
                <a:cs typeface="Cascadia Code" panose="020B0609020000020004" pitchFamily="49" charset="0"/>
              </a:rPr>
              <a:t>#6 100001 </a:t>
            </a:r>
          </a:p>
          <a:p>
            <a:pPr marL="0" lvl="0" indent="0" defTabSz="914400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en-US" altLang="en-US" sz="1200" dirty="0">
                <a:solidFill>
                  <a:schemeClr val="bg1"/>
                </a:solidFill>
                <a:latin typeface="Cascadia Code" panose="020B0609020000020004" pitchFamily="49" charset="0"/>
                <a:ea typeface="Cascadia Code" panose="020B0609020000020004" pitchFamily="49" charset="0"/>
                <a:cs typeface="Cascadia Code" panose="020B0609020000020004" pitchFamily="49" charset="0"/>
              </a:rPr>
              <a:t>   8 </a:t>
            </a:r>
          </a:p>
          <a:p>
            <a:pPr marL="0" lvl="0" indent="0" defTabSz="914400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en-US" altLang="en-US" sz="1200" dirty="0">
                <a:solidFill>
                  <a:schemeClr val="bg1"/>
                </a:solidFill>
                <a:latin typeface="Cascadia Code" panose="020B0609020000020004" pitchFamily="49" charset="0"/>
                <a:ea typeface="Cascadia Code" panose="020B0609020000020004" pitchFamily="49" charset="0"/>
                <a:cs typeface="Cascadia Code" panose="020B0609020000020004" pitchFamily="49" charset="0"/>
              </a:rPr>
              <a:t>   0 </a:t>
            </a:r>
          </a:p>
          <a:p>
            <a:pPr marL="0" lvl="0" indent="0" defTabSz="914400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en-US" altLang="en-US" sz="1200" dirty="0">
                <a:solidFill>
                  <a:schemeClr val="bg1"/>
                </a:solidFill>
                <a:latin typeface="Cascadia Code" panose="020B0609020000020004" pitchFamily="49" charset="0"/>
                <a:ea typeface="Cascadia Code" panose="020B0609020000020004" pitchFamily="49" charset="0"/>
                <a:cs typeface="Cascadia Code" panose="020B0609020000020004" pitchFamily="49" charset="0"/>
              </a:rPr>
              <a:t>#7 000110 </a:t>
            </a:r>
          </a:p>
          <a:p>
            <a:pPr marL="0" lvl="0" indent="0" defTabSz="914400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en-US" altLang="en-US" sz="1200" dirty="0">
                <a:solidFill>
                  <a:schemeClr val="bg1"/>
                </a:solidFill>
                <a:latin typeface="Cascadia Code" panose="020B0609020000020004" pitchFamily="49" charset="0"/>
                <a:ea typeface="Cascadia Code" panose="020B0609020000020004" pitchFamily="49" charset="0"/>
                <a:cs typeface="Cascadia Code" panose="020B0609020000020004" pitchFamily="49" charset="0"/>
              </a:rPr>
              <a:t>   2 </a:t>
            </a:r>
          </a:p>
          <a:p>
            <a:pPr marL="0" lvl="0" indent="0" defTabSz="914400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en-US" altLang="en-US" sz="1200" dirty="0">
                <a:solidFill>
                  <a:schemeClr val="bg1"/>
                </a:solidFill>
                <a:latin typeface="Cascadia Code" panose="020B0609020000020004" pitchFamily="49" charset="0"/>
                <a:ea typeface="Cascadia Code" panose="020B0609020000020004" pitchFamily="49" charset="0"/>
                <a:cs typeface="Cascadia Code" panose="020B0609020000020004" pitchFamily="49" charset="0"/>
              </a:rPr>
              <a:t>#8 001001 </a:t>
            </a:r>
          </a:p>
          <a:p>
            <a:pPr marL="0" lvl="0" indent="0" defTabSz="914400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en-US" altLang="en-US" sz="1200" dirty="0">
                <a:solidFill>
                  <a:schemeClr val="bg1"/>
                </a:solidFill>
                <a:latin typeface="Cascadia Code" panose="020B0609020000020004" pitchFamily="49" charset="0"/>
                <a:ea typeface="Cascadia Code" panose="020B0609020000020004" pitchFamily="49" charset="0"/>
                <a:cs typeface="Cascadia Code" panose="020B0609020000020004" pitchFamily="49" charset="0"/>
              </a:rPr>
              <a:t>   1 </a:t>
            </a:r>
          </a:p>
          <a:p>
            <a:pPr marL="0" lvl="0" indent="0" defTabSz="914400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en-US" altLang="en-US" sz="1200" dirty="0">
                <a:solidFill>
                  <a:schemeClr val="bg1"/>
                </a:solidFill>
                <a:latin typeface="Cascadia Code" panose="020B0609020000020004" pitchFamily="49" charset="0"/>
                <a:ea typeface="Cascadia Code" panose="020B0609020000020004" pitchFamily="49" charset="0"/>
                <a:cs typeface="Cascadia Code" panose="020B0609020000020004" pitchFamily="49" charset="0"/>
              </a:rPr>
              <a:t>#END </a:t>
            </a:r>
          </a:p>
        </p:txBody>
      </p:sp>
      <p:sp>
        <p:nvSpPr>
          <p:cNvPr id="10" name="Content Placeholder 1"/>
          <p:cNvSpPr txBox="1">
            <a:spLocks/>
          </p:cNvSpPr>
          <p:nvPr/>
        </p:nvSpPr>
        <p:spPr>
          <a:xfrm>
            <a:off x="5334000" y="1624589"/>
            <a:ext cx="2667000" cy="736307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20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8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6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109728" indent="0" algn="r">
              <a:spcBef>
                <a:spcPts val="0"/>
              </a:spcBef>
              <a:spcAft>
                <a:spcPts val="1200"/>
              </a:spcAft>
              <a:buNone/>
            </a:pPr>
            <a:r>
              <a:rPr lang="en-US" sz="1800" i="1" dirty="0">
                <a:solidFill>
                  <a:srgbClr val="0070C0"/>
                </a:solidFill>
                <a:latin typeface="Bahnschrift SemiBold" panose="020B0502040204020203" pitchFamily="34" charset="0"/>
                <a:ea typeface="Cascadia Code" panose="020B0609020000020004" pitchFamily="49" charset="0"/>
                <a:cs typeface="Cascadia Code" panose="020B0609020000020004" pitchFamily="49" charset="0"/>
              </a:rPr>
              <a:t>Format is text, so you can read it and edit it</a:t>
            </a:r>
            <a:endParaRPr lang="en-US" sz="1600" i="1" dirty="0">
              <a:solidFill>
                <a:srgbClr val="0070C0"/>
              </a:solidFill>
              <a:latin typeface="Bahnschrift SemiBold" panose="020B0502040204020203" pitchFamily="34" charset="0"/>
              <a:ea typeface="Cascadia Code" panose="020B0609020000020004" pitchFamily="49" charset="0"/>
              <a:cs typeface="Cascadia Code" panose="020B0609020000020004" pitchFamily="49" charset="0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304800" y="295277"/>
            <a:ext cx="8524875" cy="685799"/>
          </a:xfrm>
          <a:prstGeom prst="roundRect">
            <a:avLst/>
          </a:prstGeom>
          <a:solidFill>
            <a:schemeClr val="accent5">
              <a:lumMod val="20000"/>
              <a:lumOff val="80000"/>
              <a:alpha val="27000"/>
            </a:schemeClr>
          </a:solidFill>
          <a:ln w="15875">
            <a:solidFill>
              <a:schemeClr val="tx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000" dirty="0">
              <a:solidFill>
                <a:srgbClr val="0070C0"/>
              </a:solidFill>
            </a:endParaRPr>
          </a:p>
        </p:txBody>
      </p:sp>
      <p:sp>
        <p:nvSpPr>
          <p:cNvPr id="6" name="Content Placeholder 1"/>
          <p:cNvSpPr>
            <a:spLocks noGrp="1"/>
          </p:cNvSpPr>
          <p:nvPr>
            <p:ph idx="1"/>
          </p:nvPr>
        </p:nvSpPr>
        <p:spPr>
          <a:xfrm>
            <a:off x="457200" y="333377"/>
            <a:ext cx="8372475" cy="657224"/>
          </a:xfrm>
          <a:noFill/>
        </p:spPr>
        <p:txBody>
          <a:bodyPr>
            <a:normAutofit lnSpcReduction="10000"/>
          </a:bodyPr>
          <a:lstStyle/>
          <a:p>
            <a:pPr marL="109728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MCB: FSM Model Format</a:t>
            </a:r>
          </a:p>
        </p:txBody>
      </p:sp>
      <p:sp>
        <p:nvSpPr>
          <p:cNvPr id="7" name="Content Placeholder 1"/>
          <p:cNvSpPr txBox="1">
            <a:spLocks/>
          </p:cNvSpPr>
          <p:nvPr/>
        </p:nvSpPr>
        <p:spPr>
          <a:xfrm>
            <a:off x="4953000" y="1212047"/>
            <a:ext cx="3167063" cy="487438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20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8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6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109728" indent="0" algn="r">
              <a:buFont typeface="Wingdings 3" panose="05040102010807070707" pitchFamily="18" charset="2"/>
              <a:buNone/>
            </a:pPr>
            <a:r>
              <a:rPr lang="en-US" sz="2400" b="1" dirty="0">
                <a:solidFill>
                  <a:srgbClr val="BE442C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How the data file looks</a:t>
            </a:r>
          </a:p>
        </p:txBody>
      </p:sp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 Unicode MS"/>
              </a:rPr>
              <a:t>A process is created and terminated extremelly fast, that's why you can actually have thousands of them.</a:t>
            </a:r>
            <a:r>
              <a:rPr kumimoji="0" lang="en-US" altLang="en-US" sz="6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152400" y="15240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 Unicode MS"/>
              </a:rPr>
              <a:t>A process executes some piece of code, then it terminates. It can also run forever.</a:t>
            </a:r>
            <a:r>
              <a:rPr kumimoji="0" lang="en-US" altLang="en-US" sz="6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3" name="Content Placeholder 1"/>
          <p:cNvSpPr txBox="1">
            <a:spLocks/>
          </p:cNvSpPr>
          <p:nvPr/>
        </p:nvSpPr>
        <p:spPr>
          <a:xfrm>
            <a:off x="4953000" y="2546829"/>
            <a:ext cx="2506649" cy="685800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20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8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6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109728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i="1" dirty="0">
                <a:solidFill>
                  <a:schemeClr val="accent3">
                    <a:lumMod val="75000"/>
                  </a:schemeClr>
                </a:solidFill>
                <a:latin typeface="Bahnschrift" panose="020B0502040204020203" pitchFamily="34" charset="0"/>
                <a:ea typeface="Cascadia Code" panose="020B0609020000020004" pitchFamily="49" charset="0"/>
                <a:cs typeface="Cascadia Code" panose="020B0609020000020004" pitchFamily="49" charset="0"/>
              </a:rPr>
              <a:t>Atomic propositions,</a:t>
            </a:r>
          </a:p>
          <a:p>
            <a:pPr marL="109728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i="1" dirty="0">
                <a:solidFill>
                  <a:schemeClr val="accent3">
                    <a:lumMod val="75000"/>
                  </a:schemeClr>
                </a:solidFill>
                <a:latin typeface="Bahnschrift" panose="020B0502040204020203" pitchFamily="34" charset="0"/>
                <a:ea typeface="Cascadia Code" panose="020B0609020000020004" pitchFamily="49" charset="0"/>
                <a:cs typeface="Cascadia Code" panose="020B0609020000020004" pitchFamily="49" charset="0"/>
              </a:rPr>
              <a:t>Symbolic names</a:t>
            </a:r>
            <a:endParaRPr lang="en-US" sz="1600" i="1" dirty="0">
              <a:solidFill>
                <a:schemeClr val="accent3">
                  <a:lumMod val="75000"/>
                </a:schemeClr>
              </a:solidFill>
              <a:latin typeface="Bahnschrift" panose="020B0502040204020203" pitchFamily="34" charset="0"/>
              <a:ea typeface="Cascadia Code" panose="020B0609020000020004" pitchFamily="49" charset="0"/>
              <a:cs typeface="Cascadia Code" panose="020B0609020000020004" pitchFamily="49" charset="0"/>
            </a:endParaRPr>
          </a:p>
        </p:txBody>
      </p:sp>
      <p:sp>
        <p:nvSpPr>
          <p:cNvPr id="14" name="Freeform 13"/>
          <p:cNvSpPr/>
          <p:nvPr/>
        </p:nvSpPr>
        <p:spPr>
          <a:xfrm>
            <a:off x="3505200" y="2286000"/>
            <a:ext cx="1524000" cy="575431"/>
          </a:xfrm>
          <a:custGeom>
            <a:avLst/>
            <a:gdLst>
              <a:gd name="connsiteX0" fmla="*/ 1333850 w 1333850"/>
              <a:gd name="connsiteY0" fmla="*/ 411060 h 432307"/>
              <a:gd name="connsiteX1" fmla="*/ 587230 w 1333850"/>
              <a:gd name="connsiteY1" fmla="*/ 385893 h 432307"/>
              <a:gd name="connsiteX2" fmla="*/ 0 w 1333850"/>
              <a:gd name="connsiteY2" fmla="*/ 0 h 4323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333850" h="432307">
                <a:moveTo>
                  <a:pt x="1333850" y="411060"/>
                </a:moveTo>
                <a:cubicBezTo>
                  <a:pt x="1071694" y="432731"/>
                  <a:pt x="809538" y="454403"/>
                  <a:pt x="587230" y="385893"/>
                </a:cubicBezTo>
                <a:cubicBezTo>
                  <a:pt x="364922" y="317383"/>
                  <a:pt x="182461" y="158691"/>
                  <a:pt x="0" y="0"/>
                </a:cubicBezTo>
              </a:path>
            </a:pathLst>
          </a:custGeom>
          <a:noFill/>
          <a:ln w="31750">
            <a:solidFill>
              <a:srgbClr val="FF0000"/>
            </a:solidFill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Content Placeholder 1"/>
          <p:cNvSpPr txBox="1">
            <a:spLocks/>
          </p:cNvSpPr>
          <p:nvPr/>
        </p:nvSpPr>
        <p:spPr>
          <a:xfrm>
            <a:off x="4567237" y="3364296"/>
            <a:ext cx="2366963" cy="649089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20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8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6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109728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i="1" dirty="0">
                <a:solidFill>
                  <a:schemeClr val="accent3">
                    <a:lumMod val="75000"/>
                  </a:schemeClr>
                </a:solidFill>
                <a:latin typeface="Bahnschrift" panose="020B0502040204020203" pitchFamily="34" charset="0"/>
                <a:ea typeface="Cascadia Code" panose="020B0609020000020004" pitchFamily="49" charset="0"/>
                <a:cs typeface="Cascadia Code" panose="020B0609020000020004" pitchFamily="49" charset="0"/>
              </a:rPr>
              <a:t>A state (numbered)</a:t>
            </a:r>
          </a:p>
          <a:p>
            <a:pPr marL="109728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i="1" dirty="0">
                <a:solidFill>
                  <a:schemeClr val="accent3">
                    <a:lumMod val="75000"/>
                  </a:schemeClr>
                </a:solidFill>
                <a:latin typeface="Bahnschrift" panose="020B0502040204020203" pitchFamily="34" charset="0"/>
                <a:ea typeface="Cascadia Code" panose="020B0609020000020004" pitchFamily="49" charset="0"/>
                <a:cs typeface="Cascadia Code" panose="020B0609020000020004" pitchFamily="49" charset="0"/>
              </a:rPr>
              <a:t>#3 is state 3</a:t>
            </a:r>
            <a:endParaRPr lang="en-US" sz="1600" i="1" dirty="0">
              <a:solidFill>
                <a:schemeClr val="accent3">
                  <a:lumMod val="75000"/>
                </a:schemeClr>
              </a:solidFill>
              <a:latin typeface="Bahnschrift" panose="020B0502040204020203" pitchFamily="34" charset="0"/>
              <a:ea typeface="Cascadia Code" panose="020B0609020000020004" pitchFamily="49" charset="0"/>
              <a:cs typeface="Cascadia Code" panose="020B0609020000020004" pitchFamily="49" charset="0"/>
            </a:endParaRPr>
          </a:p>
        </p:txBody>
      </p:sp>
      <p:sp>
        <p:nvSpPr>
          <p:cNvPr id="16" name="Freeform 15"/>
          <p:cNvSpPr/>
          <p:nvPr/>
        </p:nvSpPr>
        <p:spPr>
          <a:xfrm>
            <a:off x="533400" y="3259820"/>
            <a:ext cx="4114800" cy="626543"/>
          </a:xfrm>
          <a:custGeom>
            <a:avLst/>
            <a:gdLst>
              <a:gd name="connsiteX0" fmla="*/ 3260558 w 3260558"/>
              <a:gd name="connsiteY0" fmla="*/ 292012 h 460454"/>
              <a:gd name="connsiteX1" fmla="*/ 2021306 w 3260558"/>
              <a:gd name="connsiteY1" fmla="*/ 3254 h 460454"/>
              <a:gd name="connsiteX2" fmla="*/ 0 w 3260558"/>
              <a:gd name="connsiteY2" fmla="*/ 460454 h 4604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260558" h="460454">
                <a:moveTo>
                  <a:pt x="3260558" y="292012"/>
                </a:moveTo>
                <a:cubicBezTo>
                  <a:pt x="2912645" y="133596"/>
                  <a:pt x="2564732" y="-24820"/>
                  <a:pt x="2021306" y="3254"/>
                </a:cubicBezTo>
                <a:cubicBezTo>
                  <a:pt x="1477880" y="31328"/>
                  <a:pt x="738940" y="245891"/>
                  <a:pt x="0" y="460454"/>
                </a:cubicBezTo>
              </a:path>
            </a:pathLst>
          </a:custGeom>
          <a:noFill/>
          <a:ln w="38100">
            <a:solidFill>
              <a:srgbClr val="FF0000"/>
            </a:solidFill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Content Placeholder 1"/>
          <p:cNvSpPr txBox="1">
            <a:spLocks/>
          </p:cNvSpPr>
          <p:nvPr/>
        </p:nvSpPr>
        <p:spPr>
          <a:xfrm>
            <a:off x="4056776" y="4204155"/>
            <a:ext cx="3810000" cy="1010069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20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8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6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109728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i="1" dirty="0">
                <a:solidFill>
                  <a:schemeClr val="accent3">
                    <a:lumMod val="75000"/>
                  </a:schemeClr>
                </a:solidFill>
                <a:latin typeface="Bahnschrift" panose="020B0502040204020203" pitchFamily="34" charset="0"/>
                <a:ea typeface="Cascadia Code" panose="020B0609020000020004" pitchFamily="49" charset="0"/>
                <a:cs typeface="Cascadia Code" panose="020B0609020000020004" pitchFamily="49" charset="0"/>
              </a:rPr>
              <a:t>This is a bit string showing which atomic props hold in this state</a:t>
            </a:r>
          </a:p>
          <a:p>
            <a:pPr marL="109728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i="1" dirty="0">
                <a:solidFill>
                  <a:schemeClr val="accent3">
                    <a:lumMod val="75000"/>
                  </a:schemeClr>
                </a:solidFill>
                <a:latin typeface="Bahnschrift" panose="020B0502040204020203" pitchFamily="34" charset="0"/>
                <a:ea typeface="Cascadia Code" panose="020B0609020000020004" pitchFamily="49" charset="0"/>
                <a:cs typeface="Cascadia Code" panose="020B0609020000020004" pitchFamily="49" charset="0"/>
              </a:rPr>
              <a:t>Here, </a:t>
            </a:r>
            <a:r>
              <a:rPr lang="en-US" sz="1800" i="1" dirty="0">
                <a:solidFill>
                  <a:srgbClr val="C00000"/>
                </a:solidFill>
                <a:latin typeface="Bahnschrift" panose="020B0502040204020203" pitchFamily="34" charset="0"/>
                <a:ea typeface="Cascadia Code" panose="020B0609020000020004" pitchFamily="49" charset="0"/>
                <a:cs typeface="Cascadia Code" panose="020B0609020000020004" pitchFamily="49" charset="0"/>
              </a:rPr>
              <a:t>N2.H</a:t>
            </a:r>
            <a:r>
              <a:rPr lang="en-US" sz="1800" i="1" dirty="0">
                <a:solidFill>
                  <a:schemeClr val="accent4">
                    <a:lumMod val="50000"/>
                  </a:schemeClr>
                </a:solidFill>
                <a:latin typeface="Bahnschrift" panose="020B0502040204020203" pitchFamily="34" charset="0"/>
                <a:ea typeface="Cascadia Code" panose="020B0609020000020004" pitchFamily="49" charset="0"/>
                <a:cs typeface="Cascadia Code" panose="020B0609020000020004" pitchFamily="49" charset="0"/>
              </a:rPr>
              <a:t> </a:t>
            </a:r>
            <a:r>
              <a:rPr lang="en-US" sz="1800" i="1" dirty="0">
                <a:solidFill>
                  <a:schemeClr val="accent3">
                    <a:lumMod val="75000"/>
                  </a:schemeClr>
                </a:solidFill>
                <a:latin typeface="Bahnschrift" panose="020B0502040204020203" pitchFamily="34" charset="0"/>
                <a:ea typeface="Cascadia Code" panose="020B0609020000020004" pitchFamily="49" charset="0"/>
                <a:cs typeface="Cascadia Code" panose="020B0609020000020004" pitchFamily="49" charset="0"/>
              </a:rPr>
              <a:t>and </a:t>
            </a:r>
            <a:r>
              <a:rPr lang="en-US" sz="1800" i="1" dirty="0">
                <a:solidFill>
                  <a:srgbClr val="C00000"/>
                </a:solidFill>
                <a:latin typeface="Bahnschrift" panose="020B0502040204020203" pitchFamily="34" charset="0"/>
                <a:ea typeface="Cascadia Code" panose="020B0609020000020004" pitchFamily="49" charset="0"/>
                <a:cs typeface="Cascadia Code" panose="020B0609020000020004" pitchFamily="49" charset="0"/>
              </a:rPr>
              <a:t>C1.H </a:t>
            </a:r>
            <a:r>
              <a:rPr lang="en-US" sz="1800" i="1" dirty="0">
                <a:solidFill>
                  <a:schemeClr val="accent3">
                    <a:lumMod val="75000"/>
                  </a:schemeClr>
                </a:solidFill>
                <a:latin typeface="Bahnschrift" panose="020B0502040204020203" pitchFamily="34" charset="0"/>
                <a:ea typeface="Cascadia Code" panose="020B0609020000020004" pitchFamily="49" charset="0"/>
                <a:cs typeface="Cascadia Code" panose="020B0609020000020004" pitchFamily="49" charset="0"/>
              </a:rPr>
              <a:t>both hold</a:t>
            </a:r>
            <a:endParaRPr lang="en-US" sz="1600" i="1" dirty="0">
              <a:solidFill>
                <a:schemeClr val="accent3">
                  <a:lumMod val="75000"/>
                </a:schemeClr>
              </a:solidFill>
              <a:latin typeface="Bahnschrift" panose="020B0502040204020203" pitchFamily="34" charset="0"/>
              <a:ea typeface="Cascadia Code" panose="020B0609020000020004" pitchFamily="49" charset="0"/>
              <a:cs typeface="Cascadia Code" panose="020B0609020000020004" pitchFamily="49" charset="0"/>
            </a:endParaRPr>
          </a:p>
        </p:txBody>
      </p:sp>
      <p:sp>
        <p:nvSpPr>
          <p:cNvPr id="19" name="Freeform 18"/>
          <p:cNvSpPr/>
          <p:nvPr/>
        </p:nvSpPr>
        <p:spPr>
          <a:xfrm>
            <a:off x="1263317" y="3836096"/>
            <a:ext cx="2943727" cy="495272"/>
          </a:xfrm>
          <a:custGeom>
            <a:avLst/>
            <a:gdLst>
              <a:gd name="connsiteX0" fmla="*/ 3441031 w 3441031"/>
              <a:gd name="connsiteY0" fmla="*/ 495272 h 495272"/>
              <a:gd name="connsiteX1" fmla="*/ 1961147 w 3441031"/>
              <a:gd name="connsiteY1" fmla="*/ 74167 h 495272"/>
              <a:gd name="connsiteX2" fmla="*/ 1143000 w 3441031"/>
              <a:gd name="connsiteY2" fmla="*/ 1978 h 495272"/>
              <a:gd name="connsiteX3" fmla="*/ 348916 w 3441031"/>
              <a:gd name="connsiteY3" fmla="*/ 26041 h 495272"/>
              <a:gd name="connsiteX4" fmla="*/ 0 w 3441031"/>
              <a:gd name="connsiteY4" fmla="*/ 86199 h 4952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41031" h="495272">
                <a:moveTo>
                  <a:pt x="3441031" y="495272"/>
                </a:moveTo>
                <a:cubicBezTo>
                  <a:pt x="2892591" y="325827"/>
                  <a:pt x="2344152" y="156383"/>
                  <a:pt x="1961147" y="74167"/>
                </a:cubicBezTo>
                <a:cubicBezTo>
                  <a:pt x="1578142" y="-8049"/>
                  <a:pt x="1411705" y="9999"/>
                  <a:pt x="1143000" y="1978"/>
                </a:cubicBezTo>
                <a:cubicBezTo>
                  <a:pt x="874295" y="-6043"/>
                  <a:pt x="539416" y="12004"/>
                  <a:pt x="348916" y="26041"/>
                </a:cubicBezTo>
                <a:cubicBezTo>
                  <a:pt x="158416" y="40078"/>
                  <a:pt x="79208" y="63138"/>
                  <a:pt x="0" y="86199"/>
                </a:cubicBezTo>
              </a:path>
            </a:pathLst>
          </a:custGeom>
          <a:noFill/>
          <a:ln w="38100">
            <a:solidFill>
              <a:srgbClr val="FF0000"/>
            </a:solidFill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Content Placeholder 1"/>
          <p:cNvSpPr txBox="1">
            <a:spLocks/>
          </p:cNvSpPr>
          <p:nvPr/>
        </p:nvSpPr>
        <p:spPr>
          <a:xfrm>
            <a:off x="3126205" y="5404994"/>
            <a:ext cx="3884195" cy="966320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20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8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6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109728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i="1" dirty="0">
                <a:solidFill>
                  <a:schemeClr val="accent3">
                    <a:lumMod val="75000"/>
                  </a:schemeClr>
                </a:solidFill>
                <a:latin typeface="Bahnschrift" panose="020B0502040204020203" pitchFamily="34" charset="0"/>
                <a:ea typeface="Cascadia Code" panose="020B0609020000020004" pitchFamily="49" charset="0"/>
                <a:cs typeface="Cascadia Code" panose="020B0609020000020004" pitchFamily="49" charset="0"/>
              </a:rPr>
              <a:t>Next states</a:t>
            </a:r>
          </a:p>
          <a:p>
            <a:pPr marL="109728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i="1" dirty="0">
                <a:solidFill>
                  <a:schemeClr val="accent3">
                    <a:lumMod val="75000"/>
                  </a:schemeClr>
                </a:solidFill>
                <a:latin typeface="Bahnschrift" panose="020B0502040204020203" pitchFamily="34" charset="0"/>
                <a:ea typeface="Cascadia Code" panose="020B0609020000020004" pitchFamily="49" charset="0"/>
                <a:cs typeface="Cascadia Code" panose="020B0609020000020004" pitchFamily="49" charset="0"/>
              </a:rPr>
              <a:t>State #3 has an edge to state #7, and an edge to state #0</a:t>
            </a:r>
            <a:endParaRPr lang="en-US" sz="1600" i="1" dirty="0">
              <a:solidFill>
                <a:schemeClr val="accent3">
                  <a:lumMod val="75000"/>
                </a:schemeClr>
              </a:solidFill>
              <a:latin typeface="Bahnschrift" panose="020B0502040204020203" pitchFamily="34" charset="0"/>
              <a:ea typeface="Cascadia Code" panose="020B0609020000020004" pitchFamily="49" charset="0"/>
              <a:cs typeface="Cascadia Code" panose="020B0609020000020004" pitchFamily="49" charset="0"/>
            </a:endParaRPr>
          </a:p>
        </p:txBody>
      </p:sp>
      <p:sp>
        <p:nvSpPr>
          <p:cNvPr id="21" name="Freeform 20"/>
          <p:cNvSpPr/>
          <p:nvPr/>
        </p:nvSpPr>
        <p:spPr>
          <a:xfrm>
            <a:off x="838201" y="4209558"/>
            <a:ext cx="2410326" cy="1438105"/>
          </a:xfrm>
          <a:custGeom>
            <a:avLst/>
            <a:gdLst>
              <a:gd name="connsiteX0" fmla="*/ 2310063 w 2310063"/>
              <a:gd name="connsiteY0" fmla="*/ 1397158 h 1438105"/>
              <a:gd name="connsiteX1" fmla="*/ 1804737 w 2310063"/>
              <a:gd name="connsiteY1" fmla="*/ 1288874 h 1438105"/>
              <a:gd name="connsiteX2" fmla="*/ 1179095 w 2310063"/>
              <a:gd name="connsiteY2" fmla="*/ 181968 h 1438105"/>
              <a:gd name="connsiteX3" fmla="*/ 0 w 2310063"/>
              <a:gd name="connsiteY3" fmla="*/ 13526 h 14381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310063" h="1438105">
                <a:moveTo>
                  <a:pt x="2310063" y="1397158"/>
                </a:moveTo>
                <a:cubicBezTo>
                  <a:pt x="2151647" y="1444282"/>
                  <a:pt x="1993232" y="1491406"/>
                  <a:pt x="1804737" y="1288874"/>
                </a:cubicBezTo>
                <a:cubicBezTo>
                  <a:pt x="1616242" y="1086342"/>
                  <a:pt x="1479884" y="394526"/>
                  <a:pt x="1179095" y="181968"/>
                </a:cubicBezTo>
                <a:cubicBezTo>
                  <a:pt x="878306" y="-30590"/>
                  <a:pt x="439153" y="-8532"/>
                  <a:pt x="0" y="13526"/>
                </a:cubicBezTo>
              </a:path>
            </a:pathLst>
          </a:custGeom>
          <a:noFill/>
          <a:ln w="38100">
            <a:solidFill>
              <a:srgbClr val="FF0000"/>
            </a:solidFill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7854" y="2546829"/>
            <a:ext cx="5526693" cy="41450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41248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ed Rectangle 7"/>
          <p:cNvSpPr/>
          <p:nvPr/>
        </p:nvSpPr>
        <p:spPr>
          <a:xfrm>
            <a:off x="304800" y="381001"/>
            <a:ext cx="8638562" cy="838200"/>
          </a:xfrm>
          <a:prstGeom prst="roundRect">
            <a:avLst/>
          </a:prstGeom>
          <a:solidFill>
            <a:schemeClr val="accent5">
              <a:lumMod val="20000"/>
              <a:lumOff val="80000"/>
              <a:alpha val="27000"/>
            </a:schemeClr>
          </a:solidFill>
          <a:ln w="15875">
            <a:solidFill>
              <a:schemeClr val="tx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000" dirty="0">
              <a:solidFill>
                <a:srgbClr val="0070C0"/>
              </a:solidFill>
            </a:endParaRPr>
          </a:p>
        </p:txBody>
      </p:sp>
      <p:sp>
        <p:nvSpPr>
          <p:cNvPr id="6" name="Content Placeholder 1"/>
          <p:cNvSpPr>
            <a:spLocks noGrp="1"/>
          </p:cNvSpPr>
          <p:nvPr>
            <p:ph idx="1"/>
          </p:nvPr>
        </p:nvSpPr>
        <p:spPr>
          <a:xfrm>
            <a:off x="457200" y="333376"/>
            <a:ext cx="8372475" cy="885825"/>
          </a:xfrm>
          <a:noFill/>
        </p:spPr>
        <p:txBody>
          <a:bodyPr>
            <a:normAutofit/>
          </a:bodyPr>
          <a:lstStyle/>
          <a:p>
            <a:pPr marL="109728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Example</a:t>
            </a:r>
          </a:p>
        </p:txBody>
      </p:sp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 Unicode MS"/>
              </a:rPr>
              <a:t>A process is created and terminated extremelly fast, that's why you can actually have thousands of them.</a:t>
            </a:r>
            <a:r>
              <a:rPr kumimoji="0" lang="en-US" altLang="en-US" sz="6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152400" y="15240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 Unicode MS"/>
              </a:rPr>
              <a:t>A process executes some piece of code, then it terminates. It can also run forever.</a:t>
            </a:r>
            <a:r>
              <a:rPr kumimoji="0" lang="en-US" altLang="en-US" sz="6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7" name="Content Placeholder 1"/>
          <p:cNvSpPr txBox="1">
            <a:spLocks/>
          </p:cNvSpPr>
          <p:nvPr/>
        </p:nvSpPr>
        <p:spPr>
          <a:xfrm>
            <a:off x="2819400" y="333377"/>
            <a:ext cx="5257800" cy="885824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20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8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6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109728" indent="0">
              <a:buFont typeface="Wingdings 3" panose="05040102010807070707" pitchFamily="18" charset="2"/>
              <a:buNone/>
            </a:pPr>
            <a:r>
              <a:rPr lang="en-US" sz="4000" b="1" dirty="0">
                <a:solidFill>
                  <a:srgbClr val="BE442C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Collaboration Protocol</a:t>
            </a:r>
          </a:p>
        </p:txBody>
      </p:sp>
      <p:sp>
        <p:nvSpPr>
          <p:cNvPr id="9" name="Content Placeholder 1"/>
          <p:cNvSpPr txBox="1">
            <a:spLocks/>
          </p:cNvSpPr>
          <p:nvPr/>
        </p:nvSpPr>
        <p:spPr>
          <a:xfrm>
            <a:off x="304799" y="1266825"/>
            <a:ext cx="3810001" cy="3762375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20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8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6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182880" indent="-182880">
              <a:spcBef>
                <a:spcPts val="0"/>
              </a:spcBef>
              <a:spcAft>
                <a:spcPts val="1200"/>
              </a:spcAft>
              <a:buClrTx/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chemeClr val="bg1"/>
                </a:solidFill>
                <a:latin typeface="Bahnschrift" panose="020B0502040204020203" pitchFamily="34" charset="0"/>
                <a:ea typeface="Cascadia Code" panose="020B0609020000020004" pitchFamily="49" charset="0"/>
                <a:cs typeface="Cascadia Code" panose="020B0609020000020004" pitchFamily="49" charset="0"/>
              </a:rPr>
              <a:t>Floor control protocol (simplified) for something like a chat room, or zoom room</a:t>
            </a:r>
          </a:p>
          <a:p>
            <a:pPr marL="182880" indent="-182880">
              <a:spcBef>
                <a:spcPts val="0"/>
              </a:spcBef>
              <a:spcAft>
                <a:spcPts val="1200"/>
              </a:spcAft>
              <a:buClrTx/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chemeClr val="bg1"/>
                </a:solidFill>
                <a:latin typeface="Bahnschrift" panose="020B0502040204020203" pitchFamily="34" charset="0"/>
                <a:ea typeface="Cascadia Code" panose="020B0609020000020004" pitchFamily="49" charset="0"/>
                <a:cs typeface="Cascadia Code" panose="020B0609020000020004" pitchFamily="49" charset="0"/>
              </a:rPr>
              <a:t>This one has a moderator, and participants</a:t>
            </a:r>
          </a:p>
          <a:p>
            <a:pPr marL="182880" indent="-182880">
              <a:spcBef>
                <a:spcPts val="0"/>
              </a:spcBef>
              <a:spcAft>
                <a:spcPts val="1200"/>
              </a:spcAft>
              <a:buClrTx/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chemeClr val="bg1"/>
                </a:solidFill>
                <a:latin typeface="Bahnschrift" panose="020B0502040204020203" pitchFamily="34" charset="0"/>
                <a:ea typeface="Cascadia Code" panose="020B0609020000020004" pitchFamily="49" charset="0"/>
                <a:cs typeface="Cascadia Code" panose="020B0609020000020004" pitchFamily="49" charset="0"/>
              </a:rPr>
              <a:t>To speak a participant requests the floor and is granted it by the Mod, if the floor is not occupied already</a:t>
            </a:r>
          </a:p>
          <a:p>
            <a:pPr marL="182880" indent="-182880">
              <a:spcBef>
                <a:spcPts val="0"/>
              </a:spcBef>
              <a:spcAft>
                <a:spcPts val="1200"/>
              </a:spcAft>
              <a:buClrTx/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chemeClr val="bg1"/>
                </a:solidFill>
                <a:latin typeface="Bahnschrift" panose="020B0502040204020203" pitchFamily="34" charset="0"/>
                <a:ea typeface="Cascadia Code" panose="020B0609020000020004" pitchFamily="49" charset="0"/>
                <a:cs typeface="Cascadia Code" panose="020B0609020000020004" pitchFamily="49" charset="0"/>
              </a:rPr>
              <a:t>Mod has power to remove speaker from floor and give floor to another, then return original speaker to floor</a:t>
            </a:r>
          </a:p>
          <a:p>
            <a:pPr marL="182880" indent="-182880">
              <a:spcBef>
                <a:spcPts val="0"/>
              </a:spcBef>
              <a:spcAft>
                <a:spcPts val="1200"/>
              </a:spcAft>
              <a:buClrTx/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chemeClr val="bg1"/>
                </a:solidFill>
                <a:latin typeface="Bahnschrift" panose="020B0502040204020203" pitchFamily="34" charset="0"/>
                <a:ea typeface="Cascadia Code" panose="020B0609020000020004" pitchFamily="49" charset="0"/>
                <a:cs typeface="Cascadia Code" panose="020B0609020000020004" pitchFamily="49" charset="0"/>
              </a:rPr>
              <a:t>Mod may add or remove participants (control the number of participants)</a:t>
            </a:r>
          </a:p>
          <a:p>
            <a:pPr marL="182880" indent="-182880">
              <a:spcBef>
                <a:spcPts val="0"/>
              </a:spcBef>
              <a:spcAft>
                <a:spcPts val="1200"/>
              </a:spcAft>
              <a:buClrTx/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chemeClr val="bg1"/>
                </a:solidFill>
                <a:latin typeface="Bahnschrift" panose="020B0502040204020203" pitchFamily="34" charset="0"/>
                <a:ea typeface="Cascadia Code" panose="020B0609020000020004" pitchFamily="49" charset="0"/>
                <a:cs typeface="Cascadia Code" panose="020B0609020000020004" pitchFamily="49" charset="0"/>
              </a:rPr>
              <a:t>Mod may suspend a participant for a time, then put the person back in</a:t>
            </a:r>
          </a:p>
          <a:p>
            <a:pPr marL="182880" indent="-182880">
              <a:spcBef>
                <a:spcPts val="0"/>
              </a:spcBef>
              <a:spcAft>
                <a:spcPts val="1200"/>
              </a:spcAft>
              <a:buClrTx/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chemeClr val="bg1"/>
                </a:solidFill>
                <a:latin typeface="Bahnschrift" panose="020B0502040204020203" pitchFamily="34" charset="0"/>
                <a:ea typeface="Cascadia Code" panose="020B0609020000020004" pitchFamily="49" charset="0"/>
                <a:cs typeface="Cascadia Code" panose="020B0609020000020004" pitchFamily="49" charset="0"/>
              </a:rPr>
              <a:t>Mod may give up the gavel to a participant… swap Mods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1000" y="1248353"/>
            <a:ext cx="4638675" cy="55334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91547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8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6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ed Rectangle 7"/>
          <p:cNvSpPr/>
          <p:nvPr/>
        </p:nvSpPr>
        <p:spPr>
          <a:xfrm>
            <a:off x="304800" y="381001"/>
            <a:ext cx="8524875" cy="838200"/>
          </a:xfrm>
          <a:prstGeom prst="roundRect">
            <a:avLst/>
          </a:prstGeom>
          <a:solidFill>
            <a:schemeClr val="accent5">
              <a:lumMod val="20000"/>
              <a:lumOff val="80000"/>
              <a:alpha val="27000"/>
            </a:schemeClr>
          </a:solidFill>
          <a:ln w="15875">
            <a:solidFill>
              <a:schemeClr val="tx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000" dirty="0">
              <a:solidFill>
                <a:srgbClr val="0070C0"/>
              </a:solidFill>
            </a:endParaRPr>
          </a:p>
        </p:txBody>
      </p:sp>
      <p:sp>
        <p:nvSpPr>
          <p:cNvPr id="6" name="Content Placeholder 1"/>
          <p:cNvSpPr>
            <a:spLocks noGrp="1"/>
          </p:cNvSpPr>
          <p:nvPr>
            <p:ph idx="1"/>
          </p:nvPr>
        </p:nvSpPr>
        <p:spPr>
          <a:xfrm>
            <a:off x="457200" y="333376"/>
            <a:ext cx="8372475" cy="885825"/>
          </a:xfrm>
          <a:noFill/>
        </p:spPr>
        <p:txBody>
          <a:bodyPr>
            <a:normAutofit/>
          </a:bodyPr>
          <a:lstStyle/>
          <a:p>
            <a:pPr marL="109728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Example</a:t>
            </a:r>
          </a:p>
        </p:txBody>
      </p:sp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 Unicode MS"/>
              </a:rPr>
              <a:t>A process is created and terminated extremelly fast, that's why you can actually have thousands of them.</a:t>
            </a:r>
            <a:r>
              <a:rPr kumimoji="0" lang="en-US" altLang="en-US" sz="6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152400" y="15240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 Unicode MS"/>
              </a:rPr>
              <a:t>A process executes some piece of code, then it terminates. It can also run forever.</a:t>
            </a:r>
            <a:r>
              <a:rPr kumimoji="0" lang="en-US" altLang="en-US" sz="6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7" name="Content Placeholder 1"/>
          <p:cNvSpPr txBox="1">
            <a:spLocks/>
          </p:cNvSpPr>
          <p:nvPr/>
        </p:nvSpPr>
        <p:spPr>
          <a:xfrm>
            <a:off x="2819400" y="333377"/>
            <a:ext cx="5715000" cy="885824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20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8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6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109728" indent="0">
              <a:buFont typeface="Wingdings 3" panose="05040102010807070707" pitchFamily="18" charset="2"/>
              <a:buNone/>
            </a:pPr>
            <a:r>
              <a:rPr lang="en-US" sz="4000" b="1" dirty="0">
                <a:solidFill>
                  <a:srgbClr val="BE442C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Collaboration Protocol (alt)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74043" y="1266825"/>
            <a:ext cx="4555632" cy="5457823"/>
          </a:xfrm>
          <a:prstGeom prst="rect">
            <a:avLst/>
          </a:prstGeom>
        </p:spPr>
      </p:pic>
      <p:sp>
        <p:nvSpPr>
          <p:cNvPr id="9" name="Content Placeholder 1"/>
          <p:cNvSpPr txBox="1">
            <a:spLocks/>
          </p:cNvSpPr>
          <p:nvPr/>
        </p:nvSpPr>
        <p:spPr>
          <a:xfrm>
            <a:off x="304799" y="1266825"/>
            <a:ext cx="3810001" cy="4600575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20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8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6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182880" indent="-182880">
              <a:spcBef>
                <a:spcPts val="0"/>
              </a:spcBef>
              <a:spcAft>
                <a:spcPts val="1200"/>
              </a:spcAft>
              <a:buClrTx/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bg1"/>
                </a:solidFill>
                <a:latin typeface="Bahnschrift" panose="020B0502040204020203" pitchFamily="34" charset="0"/>
                <a:ea typeface="Cascadia Code" panose="020B0609020000020004" pitchFamily="49" charset="0"/>
                <a:cs typeface="Cascadia Code" panose="020B0609020000020004" pitchFamily="49" charset="0"/>
              </a:rPr>
              <a:t>Floor control protocol (simplified) for something like a chat room, or zoom room</a:t>
            </a:r>
          </a:p>
          <a:p>
            <a:pPr marL="182880" indent="-182880">
              <a:spcBef>
                <a:spcPts val="0"/>
              </a:spcBef>
              <a:spcAft>
                <a:spcPts val="1200"/>
              </a:spcAft>
              <a:buClrTx/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bg1"/>
                </a:solidFill>
                <a:latin typeface="Bahnschrift" panose="020B0502040204020203" pitchFamily="34" charset="0"/>
                <a:ea typeface="Cascadia Code" panose="020B0609020000020004" pitchFamily="49" charset="0"/>
                <a:cs typeface="Cascadia Code" panose="020B0609020000020004" pitchFamily="49" charset="0"/>
              </a:rPr>
              <a:t>This one has a moderator, and participants</a:t>
            </a:r>
          </a:p>
          <a:p>
            <a:pPr marL="182880" indent="-182880">
              <a:spcBef>
                <a:spcPts val="0"/>
              </a:spcBef>
              <a:spcAft>
                <a:spcPts val="1200"/>
              </a:spcAft>
              <a:buClrTx/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bg1"/>
                </a:solidFill>
                <a:latin typeface="Bahnschrift" panose="020B0502040204020203" pitchFamily="34" charset="0"/>
                <a:ea typeface="Cascadia Code" panose="020B0609020000020004" pitchFamily="49" charset="0"/>
                <a:cs typeface="Cascadia Code" panose="020B0609020000020004" pitchFamily="49" charset="0"/>
              </a:rPr>
              <a:t>To speak a participant requests the floor and is granted it by the Mod, if the floor is not occupied already</a:t>
            </a:r>
          </a:p>
          <a:p>
            <a:pPr marL="182880" indent="-182880">
              <a:spcBef>
                <a:spcPts val="0"/>
              </a:spcBef>
              <a:spcAft>
                <a:spcPts val="1200"/>
              </a:spcAft>
              <a:buClrTx/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bg1"/>
                </a:solidFill>
                <a:latin typeface="Bahnschrift" panose="020B0502040204020203" pitchFamily="34" charset="0"/>
                <a:ea typeface="Cascadia Code" panose="020B0609020000020004" pitchFamily="49" charset="0"/>
                <a:cs typeface="Cascadia Code" panose="020B0609020000020004" pitchFamily="49" charset="0"/>
              </a:rPr>
              <a:t>Mod has power to remove speaker from floor and give floor to another, then return original speaker to floor</a:t>
            </a:r>
          </a:p>
          <a:p>
            <a:pPr marL="182880" indent="-182880">
              <a:spcBef>
                <a:spcPts val="0"/>
              </a:spcBef>
              <a:spcAft>
                <a:spcPts val="1200"/>
              </a:spcAft>
              <a:buClrTx/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bg1"/>
                </a:solidFill>
                <a:latin typeface="Bahnschrift" panose="020B0502040204020203" pitchFamily="34" charset="0"/>
                <a:ea typeface="Cascadia Code" panose="020B0609020000020004" pitchFamily="49" charset="0"/>
                <a:cs typeface="Cascadia Code" panose="020B0609020000020004" pitchFamily="49" charset="0"/>
              </a:rPr>
              <a:t>Mod may add or remove participants</a:t>
            </a:r>
          </a:p>
          <a:p>
            <a:pPr marL="182880" indent="-182880">
              <a:spcBef>
                <a:spcPts val="0"/>
              </a:spcBef>
              <a:spcAft>
                <a:spcPts val="1200"/>
              </a:spcAft>
              <a:buClrTx/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bg1"/>
                </a:solidFill>
                <a:latin typeface="Bahnschrift" panose="020B0502040204020203" pitchFamily="34" charset="0"/>
                <a:ea typeface="Cascadia Code" panose="020B0609020000020004" pitchFamily="49" charset="0"/>
                <a:cs typeface="Cascadia Code" panose="020B0609020000020004" pitchFamily="49" charset="0"/>
              </a:rPr>
              <a:t>Mod may give up the gavel to a participant… swap Mods</a:t>
            </a:r>
          </a:p>
        </p:txBody>
      </p:sp>
    </p:spTree>
    <p:extLst>
      <p:ext uri="{BB962C8B-B14F-4D97-AF65-F5344CB8AC3E}">
        <p14:creationId xmlns:p14="http://schemas.microsoft.com/office/powerpoint/2010/main" val="4768059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8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6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9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ed Rectangle 7"/>
          <p:cNvSpPr/>
          <p:nvPr/>
        </p:nvSpPr>
        <p:spPr>
          <a:xfrm>
            <a:off x="304800" y="381001"/>
            <a:ext cx="8524875" cy="838200"/>
          </a:xfrm>
          <a:prstGeom prst="roundRect">
            <a:avLst/>
          </a:prstGeom>
          <a:solidFill>
            <a:schemeClr val="accent5">
              <a:lumMod val="20000"/>
              <a:lumOff val="80000"/>
              <a:alpha val="27000"/>
            </a:schemeClr>
          </a:solidFill>
          <a:ln w="15875">
            <a:solidFill>
              <a:schemeClr val="tx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000" dirty="0">
              <a:solidFill>
                <a:srgbClr val="0070C0"/>
              </a:solidFill>
            </a:endParaRPr>
          </a:p>
        </p:txBody>
      </p:sp>
      <p:sp>
        <p:nvSpPr>
          <p:cNvPr id="6" name="Content Placeholder 1"/>
          <p:cNvSpPr>
            <a:spLocks noGrp="1"/>
          </p:cNvSpPr>
          <p:nvPr>
            <p:ph idx="1"/>
          </p:nvPr>
        </p:nvSpPr>
        <p:spPr>
          <a:xfrm>
            <a:off x="457200" y="333376"/>
            <a:ext cx="8372475" cy="885825"/>
          </a:xfrm>
          <a:noFill/>
        </p:spPr>
        <p:txBody>
          <a:bodyPr>
            <a:normAutofit/>
          </a:bodyPr>
          <a:lstStyle/>
          <a:p>
            <a:pPr marL="109728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Example</a:t>
            </a:r>
          </a:p>
        </p:txBody>
      </p:sp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 Unicode MS"/>
              </a:rPr>
              <a:t>A process is created and terminated extremelly fast, that's why you can actually have thousands of them.</a:t>
            </a:r>
            <a:r>
              <a:rPr kumimoji="0" lang="en-US" altLang="en-US" sz="6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152400" y="15240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 Unicode MS"/>
              </a:rPr>
              <a:t>A process executes some piece of code, then it terminates. It can also run forever.</a:t>
            </a:r>
            <a:r>
              <a:rPr kumimoji="0" lang="en-US" altLang="en-US" sz="6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7" name="Content Placeholder 1"/>
          <p:cNvSpPr txBox="1">
            <a:spLocks/>
          </p:cNvSpPr>
          <p:nvPr/>
        </p:nvSpPr>
        <p:spPr>
          <a:xfrm>
            <a:off x="2819400" y="333377"/>
            <a:ext cx="5715000" cy="885824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20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8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6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109728" indent="0">
              <a:buFont typeface="Wingdings 3" panose="05040102010807070707" pitchFamily="18" charset="2"/>
              <a:buNone/>
            </a:pPr>
            <a:r>
              <a:rPr lang="en-US" sz="4000" b="1" dirty="0">
                <a:solidFill>
                  <a:srgbClr val="BE442C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Collaboration Protocol (alt)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74043" y="1266825"/>
            <a:ext cx="4555632" cy="5457823"/>
          </a:xfrm>
          <a:prstGeom prst="rect">
            <a:avLst/>
          </a:prstGeom>
        </p:spPr>
      </p:pic>
      <p:sp>
        <p:nvSpPr>
          <p:cNvPr id="9" name="Content Placeholder 1"/>
          <p:cNvSpPr txBox="1">
            <a:spLocks/>
          </p:cNvSpPr>
          <p:nvPr/>
        </p:nvSpPr>
        <p:spPr>
          <a:xfrm>
            <a:off x="304799" y="1447802"/>
            <a:ext cx="3810001" cy="4724398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20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8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6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182880" indent="-182880">
              <a:spcBef>
                <a:spcPts val="0"/>
              </a:spcBef>
              <a:buClrTx/>
              <a:buFont typeface="Arial" panose="020B0604020202020204" pitchFamily="34" charset="0"/>
              <a:buChar char="•"/>
            </a:pPr>
            <a:r>
              <a:rPr lang="en-US" sz="1600" b="1" dirty="0">
                <a:solidFill>
                  <a:schemeClr val="bg1"/>
                </a:solidFill>
                <a:latin typeface="Bahnschrift" panose="020B0502040204020203" pitchFamily="34" charset="0"/>
                <a:ea typeface="Cascadia Code" panose="020B0609020000020004" pitchFamily="49" charset="0"/>
                <a:cs typeface="Cascadia Code" panose="020B0609020000020004" pitchFamily="49" charset="0"/>
              </a:rPr>
              <a:t>A mod is always present</a:t>
            </a:r>
          </a:p>
          <a:p>
            <a:pPr marL="0" indent="0">
              <a:spcBef>
                <a:spcPts val="0"/>
              </a:spcBef>
              <a:spcAft>
                <a:spcPts val="0"/>
              </a:spcAft>
              <a:buClrTx/>
              <a:buNone/>
            </a:pPr>
            <a:r>
              <a:rPr lang="en-US" sz="1400" b="1" dirty="0">
                <a:solidFill>
                  <a:srgbClr val="C00000"/>
                </a:solidFill>
                <a:latin typeface="Bahnschrift" panose="020B0502040204020203" pitchFamily="34" charset="0"/>
                <a:ea typeface="Cascadia Code" panose="020B0609020000020004" pitchFamily="49" charset="0"/>
                <a:cs typeface="Cascadia Code" panose="020B0609020000020004" pitchFamily="49" charset="0"/>
              </a:rPr>
              <a:t>      </a:t>
            </a:r>
            <a:r>
              <a:rPr lang="en-US" sz="1600" b="1" dirty="0">
                <a:solidFill>
                  <a:srgbClr val="C00000"/>
                </a:solidFill>
                <a:latin typeface="Bahnschrift" panose="020B0502040204020203" pitchFamily="34" charset="0"/>
                <a:ea typeface="Cascadia Code" panose="020B0609020000020004" pitchFamily="49" charset="0"/>
                <a:cs typeface="Cascadia Code" panose="020B0609020000020004" pitchFamily="49" charset="0"/>
              </a:rPr>
              <a:t>EF( ~moderate )</a:t>
            </a:r>
          </a:p>
          <a:p>
            <a:pPr marL="0" indent="0">
              <a:spcBef>
                <a:spcPts val="0"/>
              </a:spcBef>
              <a:spcAft>
                <a:spcPts val="0"/>
              </a:spcAft>
              <a:buClrTx/>
              <a:buNone/>
            </a:pPr>
            <a:r>
              <a:rPr lang="en-US" sz="1600" b="1" dirty="0">
                <a:solidFill>
                  <a:srgbClr val="C00000"/>
                </a:solidFill>
                <a:latin typeface="Bahnschrift" panose="020B0502040204020203" pitchFamily="34" charset="0"/>
                <a:ea typeface="Cascadia Code" panose="020B0609020000020004" pitchFamily="49" charset="0"/>
                <a:cs typeface="Cascadia Code" panose="020B0609020000020004" pitchFamily="49" charset="0"/>
              </a:rPr>
              <a:t>      ~ AF ( ~mod)</a:t>
            </a:r>
          </a:p>
          <a:p>
            <a:pPr marL="0" indent="0">
              <a:spcBef>
                <a:spcPts val="0"/>
              </a:spcBef>
              <a:spcAft>
                <a:spcPts val="0"/>
              </a:spcAft>
              <a:buClrTx/>
              <a:buNone/>
            </a:pPr>
            <a:r>
              <a:rPr lang="en-US" sz="1600" b="1" dirty="0">
                <a:solidFill>
                  <a:srgbClr val="C00000"/>
                </a:solidFill>
                <a:latin typeface="Bahnschrift" panose="020B0502040204020203" pitchFamily="34" charset="0"/>
                <a:ea typeface="Cascadia Code" panose="020B0609020000020004" pitchFamily="49" charset="0"/>
                <a:cs typeface="Cascadia Code" panose="020B0609020000020004" pitchFamily="49" charset="0"/>
              </a:rPr>
              <a:t>      AG ( mod )</a:t>
            </a:r>
            <a:endParaRPr lang="en-US" sz="1600" dirty="0">
              <a:solidFill>
                <a:schemeClr val="bg1"/>
              </a:solidFill>
              <a:latin typeface="Bahnschrift" panose="020B0502040204020203" pitchFamily="34" charset="0"/>
              <a:ea typeface="Cascadia Code" panose="020B0609020000020004" pitchFamily="49" charset="0"/>
              <a:cs typeface="Cascadia Code" panose="020B0609020000020004" pitchFamily="49" charset="0"/>
            </a:endParaRPr>
          </a:p>
          <a:p>
            <a:pPr marL="182880" indent="-182880">
              <a:spcBef>
                <a:spcPts val="1200"/>
              </a:spcBef>
              <a:buClrTx/>
              <a:buFont typeface="Arial" panose="020B0604020202020204" pitchFamily="34" charset="0"/>
              <a:buChar char="•"/>
            </a:pPr>
            <a:r>
              <a:rPr lang="en-US" sz="1600" b="1" dirty="0">
                <a:solidFill>
                  <a:schemeClr val="bg1"/>
                </a:solidFill>
                <a:latin typeface="Bahnschrift" panose="020B0502040204020203" pitchFamily="34" charset="0"/>
                <a:ea typeface="Cascadia Code" panose="020B0609020000020004" pitchFamily="49" charset="0"/>
                <a:cs typeface="Cascadia Code" panose="020B0609020000020004" pitchFamily="49" charset="0"/>
              </a:rPr>
              <a:t>It is possible to get the floor and speak</a:t>
            </a:r>
          </a:p>
          <a:p>
            <a:pPr marL="0" indent="0">
              <a:spcBef>
                <a:spcPts val="0"/>
              </a:spcBef>
              <a:spcAft>
                <a:spcPts val="0"/>
              </a:spcAft>
              <a:buClrTx/>
              <a:buNone/>
            </a:pPr>
            <a:r>
              <a:rPr lang="en-US" sz="1600" b="1" dirty="0">
                <a:solidFill>
                  <a:srgbClr val="C00000"/>
                </a:solidFill>
                <a:latin typeface="Bahnschrift" panose="020B0502040204020203" pitchFamily="34" charset="0"/>
                <a:ea typeface="Cascadia Code" panose="020B0609020000020004" pitchFamily="49" charset="0"/>
                <a:cs typeface="Cascadia Code" panose="020B0609020000020004" pitchFamily="49" charset="0"/>
              </a:rPr>
              <a:t>      AF ( speak )</a:t>
            </a:r>
          </a:p>
          <a:p>
            <a:pPr marL="182880" indent="-182880">
              <a:spcBef>
                <a:spcPts val="1200"/>
              </a:spcBef>
              <a:buClrTx/>
              <a:buFont typeface="Arial" panose="020B0604020202020204" pitchFamily="34" charset="0"/>
              <a:buChar char="•"/>
            </a:pPr>
            <a:r>
              <a:rPr lang="en-US" sz="1600" b="1" dirty="0">
                <a:solidFill>
                  <a:schemeClr val="bg1"/>
                </a:solidFill>
                <a:latin typeface="Bahnschrift" panose="020B0502040204020203" pitchFamily="34" charset="0"/>
                <a:ea typeface="Cascadia Code" panose="020B0609020000020004" pitchFamily="49" charset="0"/>
                <a:cs typeface="Cascadia Code" panose="020B0609020000020004" pitchFamily="49" charset="0"/>
              </a:rPr>
              <a:t>Once someone is speaking, the floor eventually comes open again</a:t>
            </a:r>
          </a:p>
          <a:p>
            <a:pPr marL="0" indent="0">
              <a:spcBef>
                <a:spcPts val="0"/>
              </a:spcBef>
              <a:spcAft>
                <a:spcPts val="0"/>
              </a:spcAft>
              <a:buClrTx/>
              <a:buNone/>
            </a:pPr>
            <a:r>
              <a:rPr lang="en-US" sz="1400" b="1" dirty="0">
                <a:solidFill>
                  <a:srgbClr val="C00000"/>
                </a:solidFill>
                <a:latin typeface="Bahnschrift" panose="020B0502040204020203" pitchFamily="34" charset="0"/>
                <a:ea typeface="Cascadia Code" panose="020B0609020000020004" pitchFamily="49" charset="0"/>
                <a:cs typeface="Cascadia Code" panose="020B0609020000020004" pitchFamily="49" charset="0"/>
              </a:rPr>
              <a:t>      </a:t>
            </a:r>
            <a:r>
              <a:rPr lang="en-US" sz="1600" b="1" dirty="0">
                <a:solidFill>
                  <a:srgbClr val="C00000"/>
                </a:solidFill>
                <a:latin typeface="Bahnschrift" panose="020B0502040204020203" pitchFamily="34" charset="0"/>
                <a:ea typeface="Cascadia Code" panose="020B0609020000020004" pitchFamily="49" charset="0"/>
                <a:cs typeface="Cascadia Code" panose="020B0609020000020004" pitchFamily="49" charset="0"/>
              </a:rPr>
              <a:t>AG ( speak </a:t>
            </a:r>
            <a:r>
              <a:rPr lang="en-US" sz="1600" b="1" dirty="0">
                <a:solidFill>
                  <a:srgbClr val="C00000"/>
                </a:solidFill>
                <a:latin typeface="Bahnschrift" panose="020B0502040204020203" pitchFamily="34" charset="0"/>
                <a:ea typeface="Cascadia Code" panose="020B0609020000020004" pitchFamily="49" charset="0"/>
                <a:cs typeface="Cascadia Code" panose="020B0609020000020004" pitchFamily="49" charset="0"/>
                <a:sym typeface="Wingdings" panose="05000000000000000000" pitchFamily="2" charset="2"/>
              </a:rPr>
              <a:t> AF ( ~speak ) </a:t>
            </a:r>
            <a:r>
              <a:rPr lang="en-US" sz="1600" b="1" dirty="0">
                <a:solidFill>
                  <a:srgbClr val="C00000"/>
                </a:solidFill>
                <a:latin typeface="Bahnschrift" panose="020B0502040204020203" pitchFamily="34" charset="0"/>
                <a:ea typeface="Cascadia Code" panose="020B0609020000020004" pitchFamily="49" charset="0"/>
                <a:cs typeface="Cascadia Code" panose="020B0609020000020004" pitchFamily="49" charset="0"/>
              </a:rPr>
              <a:t>)</a:t>
            </a:r>
          </a:p>
          <a:p>
            <a:pPr marL="182880" indent="-182880">
              <a:spcBef>
                <a:spcPts val="1200"/>
              </a:spcBef>
              <a:buClrTx/>
              <a:buFont typeface="Arial" panose="020B0604020202020204" pitchFamily="34" charset="0"/>
              <a:buChar char="•"/>
            </a:pPr>
            <a:r>
              <a:rPr lang="en-US" sz="1600" b="1" dirty="0">
                <a:solidFill>
                  <a:schemeClr val="bg1"/>
                </a:solidFill>
                <a:latin typeface="Bahnschrift" panose="020B0502040204020203" pitchFamily="34" charset="0"/>
                <a:ea typeface="Cascadia Code" panose="020B0609020000020004" pitchFamily="49" charset="0"/>
                <a:cs typeface="Cascadia Code" panose="020B0609020000020004" pitchFamily="49" charset="0"/>
              </a:rPr>
              <a:t>Once a speaker is put on hold, the person eventually returns to speaking</a:t>
            </a:r>
          </a:p>
          <a:p>
            <a:pPr marL="0" indent="0">
              <a:spcBef>
                <a:spcPts val="0"/>
              </a:spcBef>
              <a:spcAft>
                <a:spcPts val="0"/>
              </a:spcAft>
              <a:buClrTx/>
              <a:buNone/>
            </a:pPr>
            <a:r>
              <a:rPr lang="en-US" sz="1400" b="1" dirty="0">
                <a:solidFill>
                  <a:srgbClr val="C00000"/>
                </a:solidFill>
                <a:latin typeface="Bahnschrift" panose="020B0502040204020203" pitchFamily="34" charset="0"/>
                <a:ea typeface="Cascadia Code" panose="020B0609020000020004" pitchFamily="49" charset="0"/>
                <a:cs typeface="Cascadia Code" panose="020B0609020000020004" pitchFamily="49" charset="0"/>
              </a:rPr>
              <a:t>      </a:t>
            </a:r>
            <a:r>
              <a:rPr lang="en-US" sz="1600" b="1" dirty="0">
                <a:solidFill>
                  <a:srgbClr val="C00000"/>
                </a:solidFill>
                <a:latin typeface="Bahnschrift" panose="020B0502040204020203" pitchFamily="34" charset="0"/>
                <a:ea typeface="Cascadia Code" panose="020B0609020000020004" pitchFamily="49" charset="0"/>
                <a:cs typeface="Cascadia Code" panose="020B0609020000020004" pitchFamily="49" charset="0"/>
              </a:rPr>
              <a:t>AG ( hold </a:t>
            </a:r>
            <a:r>
              <a:rPr lang="en-US" sz="1600" b="1" dirty="0">
                <a:solidFill>
                  <a:srgbClr val="C00000"/>
                </a:solidFill>
                <a:latin typeface="Bahnschrift" panose="020B0502040204020203" pitchFamily="34" charset="0"/>
                <a:ea typeface="Cascadia Code" panose="020B0609020000020004" pitchFamily="49" charset="0"/>
                <a:cs typeface="Cascadia Code" panose="020B0609020000020004" pitchFamily="49" charset="0"/>
                <a:sym typeface="Wingdings" panose="05000000000000000000" pitchFamily="2" charset="2"/>
              </a:rPr>
              <a:t> AF ( ~hold )</a:t>
            </a:r>
            <a:r>
              <a:rPr lang="en-US" sz="1600" b="1" dirty="0">
                <a:solidFill>
                  <a:srgbClr val="C00000"/>
                </a:solidFill>
                <a:latin typeface="Bahnschrift" panose="020B0502040204020203" pitchFamily="34" charset="0"/>
                <a:ea typeface="Cascadia Code" panose="020B0609020000020004" pitchFamily="49" charset="0"/>
                <a:cs typeface="Cascadia Code" panose="020B0609020000020004" pitchFamily="49" charset="0"/>
              </a:rPr>
              <a:t> )</a:t>
            </a:r>
          </a:p>
          <a:p>
            <a:pPr marL="0" indent="0">
              <a:spcBef>
                <a:spcPts val="0"/>
              </a:spcBef>
              <a:spcAft>
                <a:spcPts val="0"/>
              </a:spcAft>
              <a:buClrTx/>
              <a:buNone/>
            </a:pPr>
            <a:endParaRPr lang="en-US" sz="1400" b="1" dirty="0">
              <a:solidFill>
                <a:srgbClr val="C00000"/>
              </a:solidFill>
              <a:latin typeface="Bahnschrift" panose="020B0502040204020203" pitchFamily="34" charset="0"/>
              <a:ea typeface="Cascadia Code" panose="020B0609020000020004" pitchFamily="49" charset="0"/>
              <a:cs typeface="Cascadia Code" panose="020B0609020000020004" pitchFamily="49" charset="0"/>
            </a:endParaRPr>
          </a:p>
          <a:p>
            <a:pPr marL="0" indent="0">
              <a:spcBef>
                <a:spcPts val="0"/>
              </a:spcBef>
              <a:spcAft>
                <a:spcPts val="0"/>
              </a:spcAft>
              <a:buClrTx/>
              <a:buNone/>
            </a:pPr>
            <a:endParaRPr lang="en-US" sz="1400" b="1" dirty="0">
              <a:solidFill>
                <a:srgbClr val="C00000"/>
              </a:solidFill>
              <a:latin typeface="Bahnschrift" panose="020B0502040204020203" pitchFamily="34" charset="0"/>
              <a:ea typeface="Cascadia Code" panose="020B0609020000020004" pitchFamily="49" charset="0"/>
              <a:cs typeface="Cascadia Code" panose="020B06090200000200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632338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8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6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9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5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 Unicode MS"/>
              </a:rPr>
              <a:t>A process is created and terminated extremelly fast, that's why you can actually have thousands of them.</a:t>
            </a:r>
            <a:r>
              <a:rPr kumimoji="0" lang="en-US" altLang="en-US" sz="6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152400" y="15240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 Unicode MS"/>
              </a:rPr>
              <a:t>A process executes some piece of code, then it terminates. It can also run forever.</a:t>
            </a:r>
            <a:r>
              <a:rPr kumimoji="0" lang="en-US" altLang="en-US" sz="6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5312" y="152400"/>
            <a:ext cx="6733925" cy="6486525"/>
          </a:xfrm>
          <a:prstGeom prst="rect">
            <a:avLst/>
          </a:prstGeom>
        </p:spPr>
      </p:pic>
      <p:sp>
        <p:nvSpPr>
          <p:cNvPr id="9" name="Content Placeholder 1"/>
          <p:cNvSpPr txBox="1">
            <a:spLocks/>
          </p:cNvSpPr>
          <p:nvPr/>
        </p:nvSpPr>
        <p:spPr>
          <a:xfrm>
            <a:off x="179560" y="4038600"/>
            <a:ext cx="4468640" cy="2598140"/>
          </a:xfrm>
          <a:prstGeom prst="rect">
            <a:avLst/>
          </a:prstGeom>
          <a:solidFill>
            <a:srgbClr val="FBFBFB"/>
          </a:solidFill>
        </p:spPr>
        <p:txBody>
          <a:bodyPr vert="horz" lIns="91440" tIns="45720" rIns="91440" bIns="45720" rtlCol="0" anchor="ctr">
            <a:noAutofit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20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8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6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spcAft>
                <a:spcPts val="1800"/>
              </a:spcAft>
              <a:buClrTx/>
              <a:buNone/>
            </a:pPr>
            <a:r>
              <a:rPr lang="en-US" sz="1800" i="1" dirty="0">
                <a:solidFill>
                  <a:srgbClr val="0070C0"/>
                </a:solidFill>
                <a:latin typeface="Bahnschrift" panose="020B0502040204020203" pitchFamily="34" charset="0"/>
                <a:ea typeface="Cascadia Code" panose="020B0609020000020004" pitchFamily="49" charset="0"/>
                <a:cs typeface="Cascadia Code" panose="020B0609020000020004" pitchFamily="49" charset="0"/>
              </a:rPr>
              <a:t>Floor control protocol (simplified) for perhaps a chat room, or zoom room</a:t>
            </a:r>
          </a:p>
          <a:p>
            <a:pPr marL="182880" indent="-182880">
              <a:spcBef>
                <a:spcPts val="0"/>
              </a:spcBef>
              <a:spcAft>
                <a:spcPts val="1800"/>
              </a:spcAft>
              <a:buClrTx/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bg1"/>
                </a:solidFill>
                <a:latin typeface="Bahnschrift" panose="020B0502040204020203" pitchFamily="34" charset="0"/>
                <a:ea typeface="Cascadia Code" panose="020B0609020000020004" pitchFamily="49" charset="0"/>
                <a:cs typeface="Cascadia Code" panose="020B0609020000020004" pitchFamily="49" charset="0"/>
              </a:rPr>
              <a:t>This is has </a:t>
            </a:r>
            <a:r>
              <a:rPr lang="en-US" sz="1600" b="1" dirty="0">
                <a:solidFill>
                  <a:srgbClr val="C00000"/>
                </a:solidFill>
                <a:latin typeface="Bahnschrift" panose="020B0502040204020203" pitchFamily="34" charset="0"/>
                <a:ea typeface="Cascadia Code" panose="020B0609020000020004" pitchFamily="49" charset="0"/>
                <a:cs typeface="Cascadia Code" panose="020B0609020000020004" pitchFamily="49" charset="0"/>
              </a:rPr>
              <a:t>no colors on tokens</a:t>
            </a:r>
            <a:r>
              <a:rPr lang="en-US" sz="1600" dirty="0">
                <a:solidFill>
                  <a:schemeClr val="bg1"/>
                </a:solidFill>
                <a:latin typeface="Bahnschrift" panose="020B0502040204020203" pitchFamily="34" charset="0"/>
                <a:ea typeface="Cascadia Code" panose="020B0609020000020004" pitchFamily="49" charset="0"/>
                <a:cs typeface="Cascadia Code" panose="020B0609020000020004" pitchFamily="49" charset="0"/>
              </a:rPr>
              <a:t>, so it is simplified over the others</a:t>
            </a:r>
          </a:p>
          <a:p>
            <a:pPr marL="182880" indent="-182880">
              <a:spcBef>
                <a:spcPts val="0"/>
              </a:spcBef>
              <a:spcAft>
                <a:spcPts val="1800"/>
              </a:spcAft>
              <a:buClrTx/>
              <a:buFont typeface="Arial" panose="020B0604020202020204" pitchFamily="34" charset="0"/>
              <a:buChar char="•"/>
            </a:pPr>
            <a:r>
              <a:rPr lang="en-US" sz="1600" b="1" dirty="0">
                <a:solidFill>
                  <a:srgbClr val="C00000"/>
                </a:solidFill>
                <a:latin typeface="Bahnschrift" panose="020B0502040204020203" pitchFamily="34" charset="0"/>
                <a:ea typeface="Cascadia Code" panose="020B0609020000020004" pitchFamily="49" charset="0"/>
                <a:cs typeface="Cascadia Code" panose="020B0609020000020004" pitchFamily="49" charset="0"/>
              </a:rPr>
              <a:t>It still generates a FSM with 91 states</a:t>
            </a:r>
          </a:p>
          <a:p>
            <a:pPr marL="182880" indent="-182880">
              <a:spcBef>
                <a:spcPts val="0"/>
              </a:spcBef>
              <a:spcAft>
                <a:spcPts val="1800"/>
              </a:spcAft>
              <a:buClrTx/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bg1"/>
                </a:solidFill>
                <a:latin typeface="Bahnschrift" panose="020B0502040204020203" pitchFamily="34" charset="0"/>
                <a:ea typeface="Cascadia Code" panose="020B0609020000020004" pitchFamily="49" charset="0"/>
                <a:cs typeface="Cascadia Code" panose="020B0609020000020004" pitchFamily="49" charset="0"/>
              </a:rPr>
              <a:t>FSM for </a:t>
            </a:r>
            <a:r>
              <a:rPr lang="en-US" sz="1600" dirty="0">
                <a:solidFill>
                  <a:schemeClr val="bg1"/>
                </a:solidFill>
                <a:latin typeface="Bahnschrift" panose="020B0502040204020203" pitchFamily="34" charset="0"/>
                <a:ea typeface="Cascadia Code" panose="020B0609020000020004" pitchFamily="49" charset="0"/>
                <a:cs typeface="Cascadia Code" panose="020B0609020000020004" pitchFamily="49" charset="0"/>
                <a:hlinkClick r:id="rId3"/>
              </a:rPr>
              <a:t>this is here</a:t>
            </a:r>
            <a:endParaRPr lang="en-US" sz="1600" dirty="0">
              <a:solidFill>
                <a:schemeClr val="bg1"/>
              </a:solidFill>
              <a:latin typeface="Bahnschrift" panose="020B0502040204020203" pitchFamily="34" charset="0"/>
              <a:ea typeface="Cascadia Code" panose="020B0609020000020004" pitchFamily="49" charset="0"/>
              <a:cs typeface="Cascadia Code" panose="020B0609020000020004" pitchFamily="49" charset="0"/>
            </a:endParaRPr>
          </a:p>
        </p:txBody>
      </p:sp>
      <p:grpSp>
        <p:nvGrpSpPr>
          <p:cNvPr id="12" name="Group 11"/>
          <p:cNvGrpSpPr/>
          <p:nvPr/>
        </p:nvGrpSpPr>
        <p:grpSpPr>
          <a:xfrm>
            <a:off x="309562" y="242888"/>
            <a:ext cx="8524875" cy="885824"/>
            <a:chOff x="309562" y="242888"/>
            <a:chExt cx="8524875" cy="885824"/>
          </a:xfrm>
        </p:grpSpPr>
        <p:sp>
          <p:nvSpPr>
            <p:cNvPr id="8" name="Rounded Rectangle 7"/>
            <p:cNvSpPr/>
            <p:nvPr/>
          </p:nvSpPr>
          <p:spPr>
            <a:xfrm>
              <a:off x="309562" y="266700"/>
              <a:ext cx="8524875" cy="838200"/>
            </a:xfrm>
            <a:prstGeom prst="round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15875">
              <a:solidFill>
                <a:schemeClr val="tx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6000" dirty="0">
                <a:solidFill>
                  <a:srgbClr val="0070C0"/>
                </a:solidFill>
              </a:endParaRPr>
            </a:p>
          </p:txBody>
        </p:sp>
        <p:sp>
          <p:nvSpPr>
            <p:cNvPr id="7" name="Content Placeholder 1"/>
            <p:cNvSpPr txBox="1">
              <a:spLocks/>
            </p:cNvSpPr>
            <p:nvPr/>
          </p:nvSpPr>
          <p:spPr>
            <a:xfrm>
              <a:off x="2671763" y="242888"/>
              <a:ext cx="6010275" cy="885824"/>
            </a:xfrm>
            <a:prstGeom prst="rect">
              <a:avLst/>
            </a:prstGeom>
            <a:noFill/>
          </p:spPr>
          <p:txBody>
            <a:bodyPr vert="horz" lIns="91440" tIns="45720" rIns="91440" bIns="45720" rtlCol="0" anchor="ctr">
              <a:noAutofit/>
            </a:bodyPr>
            <a:lstStyle>
              <a:lvl1pPr marL="285750" indent="-285750" algn="l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tx1"/>
                </a:buClr>
                <a:buSzPct val="80000"/>
                <a:buFont typeface="Wingdings 3" panose="05040102010807070707" pitchFamily="18" charset="2"/>
                <a:buChar char=""/>
                <a:defRPr sz="2000" kern="1200" cap="none">
                  <a:solidFill>
                    <a:schemeClr val="bg2">
                      <a:lumMod val="75000"/>
                    </a:schemeClr>
                  </a:solidFill>
                  <a:effectLst/>
                  <a:latin typeface="+mn-lt"/>
                  <a:ea typeface="+mn-ea"/>
                  <a:cs typeface="+mn-cs"/>
                </a:defRPr>
              </a:lvl1pPr>
              <a:lvl2pPr marL="742950" indent="-285750" algn="l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tx1"/>
                </a:buClr>
                <a:buSzPct val="80000"/>
                <a:buFont typeface="Wingdings 3" panose="05040102010807070707" pitchFamily="18" charset="2"/>
                <a:buChar char=""/>
                <a:defRPr sz="1800" kern="1200" cap="none">
                  <a:solidFill>
                    <a:schemeClr val="bg2">
                      <a:lumMod val="75000"/>
                    </a:schemeClr>
                  </a:solidFill>
                  <a:effectLst/>
                  <a:latin typeface="+mn-lt"/>
                  <a:ea typeface="+mn-ea"/>
                  <a:cs typeface="+mn-cs"/>
                </a:defRPr>
              </a:lvl2pPr>
              <a:lvl3pPr marL="1200150" indent="-285750" algn="l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tx1"/>
                </a:buClr>
                <a:buSzPct val="80000"/>
                <a:buFont typeface="Wingdings 3" panose="05040102010807070707" pitchFamily="18" charset="2"/>
                <a:buChar char=""/>
                <a:defRPr sz="1600" kern="1200" cap="none">
                  <a:solidFill>
                    <a:schemeClr val="bg2">
                      <a:lumMod val="75000"/>
                    </a:schemeClr>
                  </a:solidFill>
                  <a:effectLst/>
                  <a:latin typeface="+mn-lt"/>
                  <a:ea typeface="+mn-ea"/>
                  <a:cs typeface="+mn-cs"/>
                </a:defRPr>
              </a:lvl3pPr>
              <a:lvl4pPr marL="1543050" indent="-171450" algn="l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tx1"/>
                </a:buClr>
                <a:buSzPct val="80000"/>
                <a:buFont typeface="Wingdings 3" panose="05040102010807070707" pitchFamily="18" charset="2"/>
                <a:buChar char=""/>
                <a:defRPr sz="1400" kern="1200" cap="none">
                  <a:solidFill>
                    <a:schemeClr val="bg2">
                      <a:lumMod val="75000"/>
                    </a:schemeClr>
                  </a:solidFill>
                  <a:effectLst/>
                  <a:latin typeface="+mn-lt"/>
                  <a:ea typeface="+mn-ea"/>
                  <a:cs typeface="+mn-cs"/>
                </a:defRPr>
              </a:lvl4pPr>
              <a:lvl5pPr marL="2000250" indent="-171450" algn="l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tx1"/>
                </a:buClr>
                <a:buSzPct val="80000"/>
                <a:buFont typeface="Wingdings 3" panose="05040102010807070707" pitchFamily="18" charset="2"/>
                <a:buChar char=""/>
                <a:defRPr sz="1400" kern="1200" cap="none">
                  <a:solidFill>
                    <a:schemeClr val="bg2">
                      <a:lumMod val="75000"/>
                    </a:schemeClr>
                  </a:solidFill>
                  <a:effectLst/>
                  <a:latin typeface="+mn-lt"/>
                  <a:ea typeface="+mn-ea"/>
                  <a:cs typeface="+mn-cs"/>
                </a:defRPr>
              </a:lvl5pPr>
              <a:lvl6pPr marL="2514600" indent="-228600" algn="l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tx1"/>
                </a:buClr>
                <a:buSzPct val="80000"/>
                <a:buFont typeface="Wingdings 3" panose="05040102010807070707" pitchFamily="18" charset="2"/>
                <a:buChar char=""/>
                <a:defRPr sz="1400" kern="1200" cap="none">
                  <a:solidFill>
                    <a:schemeClr val="bg2">
                      <a:lumMod val="75000"/>
                    </a:schemeClr>
                  </a:solidFill>
                  <a:effectLst/>
                  <a:latin typeface="+mn-lt"/>
                  <a:ea typeface="+mn-ea"/>
                  <a:cs typeface="+mn-cs"/>
                </a:defRPr>
              </a:lvl6pPr>
              <a:lvl7pPr marL="2971800" indent="-228600" algn="l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tx1"/>
                </a:buClr>
                <a:buSzPct val="80000"/>
                <a:buFont typeface="Wingdings 3" panose="05040102010807070707" pitchFamily="18" charset="2"/>
                <a:buChar char=""/>
                <a:defRPr sz="1400" kern="1200" cap="none">
                  <a:solidFill>
                    <a:schemeClr val="bg2">
                      <a:lumMod val="75000"/>
                    </a:schemeClr>
                  </a:solidFill>
                  <a:effectLst/>
                  <a:latin typeface="+mn-lt"/>
                  <a:ea typeface="+mn-ea"/>
                  <a:cs typeface="+mn-cs"/>
                </a:defRPr>
              </a:lvl7pPr>
              <a:lvl8pPr marL="3429000" indent="-228600" algn="l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tx1"/>
                </a:buClr>
                <a:buSzPct val="80000"/>
                <a:buFont typeface="Wingdings 3" panose="05040102010807070707" pitchFamily="18" charset="2"/>
                <a:buChar char=""/>
                <a:defRPr sz="1400" kern="1200" cap="none">
                  <a:solidFill>
                    <a:schemeClr val="bg2">
                      <a:lumMod val="75000"/>
                    </a:schemeClr>
                  </a:solidFill>
                  <a:effectLst/>
                  <a:latin typeface="+mn-lt"/>
                  <a:ea typeface="+mn-ea"/>
                  <a:cs typeface="+mn-cs"/>
                </a:defRPr>
              </a:lvl8pPr>
              <a:lvl9pPr marL="3886200" indent="-228600" algn="l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tx1"/>
                </a:buClr>
                <a:buSzPct val="80000"/>
                <a:buFont typeface="Wingdings 3" panose="05040102010807070707" pitchFamily="18" charset="2"/>
                <a:buChar char=""/>
                <a:defRPr sz="1400" kern="1200" cap="none">
                  <a:solidFill>
                    <a:schemeClr val="bg2">
                      <a:lumMod val="75000"/>
                    </a:schemeClr>
                  </a:solidFill>
                  <a:effectLst/>
                  <a:latin typeface="+mn-lt"/>
                  <a:ea typeface="+mn-ea"/>
                  <a:cs typeface="+mn-cs"/>
                </a:defRPr>
              </a:lvl9pPr>
            </a:lstStyle>
            <a:p>
              <a:pPr marL="109728" indent="0">
                <a:buFont typeface="Wingdings 3" panose="05040102010807070707" pitchFamily="18" charset="2"/>
                <a:buNone/>
              </a:pPr>
              <a:r>
                <a:rPr lang="en-US" sz="4000" b="1" dirty="0">
                  <a:solidFill>
                    <a:srgbClr val="BE442C"/>
                  </a:solidFill>
                  <a:latin typeface="Arial Narrow" panose="020B0606020202030204" pitchFamily="34" charset="0"/>
                  <a:cs typeface="Arial" panose="020B0604020202020204" pitchFamily="34" charset="0"/>
                </a:rPr>
                <a:t>Collaboration Protocol (alt2)</a:t>
              </a:r>
            </a:p>
          </p:txBody>
        </p:sp>
      </p:grpSp>
      <p:sp>
        <p:nvSpPr>
          <p:cNvPr id="6" name="Content Placeholder 1"/>
          <p:cNvSpPr>
            <a:spLocks noGrp="1"/>
          </p:cNvSpPr>
          <p:nvPr>
            <p:ph idx="1"/>
          </p:nvPr>
        </p:nvSpPr>
        <p:spPr>
          <a:xfrm>
            <a:off x="457200" y="232657"/>
            <a:ext cx="2458579" cy="885825"/>
          </a:xfrm>
          <a:noFill/>
        </p:spPr>
        <p:txBody>
          <a:bodyPr>
            <a:normAutofit/>
          </a:bodyPr>
          <a:lstStyle/>
          <a:p>
            <a:pPr marL="109728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Example</a:t>
            </a:r>
          </a:p>
        </p:txBody>
      </p:sp>
    </p:spTree>
    <p:extLst>
      <p:ext uri="{BB962C8B-B14F-4D97-AF65-F5344CB8AC3E}">
        <p14:creationId xmlns:p14="http://schemas.microsoft.com/office/powerpoint/2010/main" val="29422476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1"/>
          <p:cNvSpPr txBox="1">
            <a:spLocks/>
          </p:cNvSpPr>
          <p:nvPr/>
        </p:nvSpPr>
        <p:spPr>
          <a:xfrm>
            <a:off x="304800" y="1845364"/>
            <a:ext cx="7772400" cy="3641036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20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8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6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109728" indent="0">
              <a:spcBef>
                <a:spcPts val="0"/>
              </a:spcBef>
              <a:buNone/>
            </a:pPr>
            <a:r>
              <a:rPr lang="en-US" sz="1800" dirty="0">
                <a:solidFill>
                  <a:srgbClr val="0070C0"/>
                </a:solidFill>
                <a:latin typeface="Bahnschrift SemiBold" panose="020B0502040204020203" pitchFamily="34" charset="0"/>
                <a:ea typeface="Cascadia Code" panose="020B0609020000020004" pitchFamily="49" charset="0"/>
                <a:cs typeface="Cascadia Code" panose="020B0609020000020004" pitchFamily="49" charset="0"/>
              </a:rPr>
              <a:t>Produced at NASA Ames</a:t>
            </a:r>
          </a:p>
          <a:p>
            <a:pPr marL="365760" indent="-182880">
              <a:spcBef>
                <a:spcPts val="0"/>
              </a:spcBef>
              <a:spcAft>
                <a:spcPts val="1800"/>
              </a:spcAft>
              <a:buClrTx/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chemeClr val="bg1"/>
                </a:solidFill>
                <a:latin typeface="Bahnschrift" panose="020B0502040204020203" pitchFamily="34" charset="0"/>
                <a:ea typeface="Cascadia Code" panose="020B0609020000020004" pitchFamily="49" charset="0"/>
                <a:cs typeface="Cascadia Code" panose="020B0609020000020004" pitchFamily="49" charset="0"/>
              </a:rPr>
              <a:t>Java Pathfinder (JPF) is a system to verify executable Java bytecode programs. </a:t>
            </a:r>
          </a:p>
          <a:p>
            <a:pPr marL="365760" indent="-182880">
              <a:spcBef>
                <a:spcPts val="0"/>
              </a:spcBef>
              <a:spcAft>
                <a:spcPts val="1800"/>
              </a:spcAft>
              <a:buClrTx/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chemeClr val="bg1"/>
                </a:solidFill>
                <a:latin typeface="Bahnschrift" panose="020B0502040204020203" pitchFamily="34" charset="0"/>
                <a:ea typeface="Cascadia Code" panose="020B0609020000020004" pitchFamily="49" charset="0"/>
                <a:cs typeface="Cascadia Code" panose="020B0609020000020004" pitchFamily="49" charset="0"/>
              </a:rPr>
              <a:t>Open sourced in 2005</a:t>
            </a:r>
          </a:p>
          <a:p>
            <a:pPr marL="365760" indent="-182880">
              <a:spcBef>
                <a:spcPts val="0"/>
              </a:spcBef>
              <a:spcAft>
                <a:spcPts val="1800"/>
              </a:spcAft>
              <a:buClrTx/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chemeClr val="bg1"/>
                </a:solidFill>
                <a:latin typeface="Bahnschrift" panose="020B0502040204020203" pitchFamily="34" charset="0"/>
                <a:ea typeface="Cascadia Code" panose="020B0609020000020004" pitchFamily="49" charset="0"/>
                <a:cs typeface="Cascadia Code" panose="020B0609020000020004" pitchFamily="49" charset="0"/>
              </a:rPr>
              <a:t>Works on “</a:t>
            </a:r>
            <a:r>
              <a:rPr lang="en-US" sz="1800" dirty="0" err="1">
                <a:solidFill>
                  <a:schemeClr val="bg1"/>
                </a:solidFill>
                <a:latin typeface="Bahnschrift" panose="020B0502040204020203" pitchFamily="34" charset="0"/>
                <a:ea typeface="Cascadia Code" panose="020B0609020000020004" pitchFamily="49" charset="0"/>
                <a:cs typeface="Cascadia Code" panose="020B0609020000020004" pitchFamily="49" charset="0"/>
              </a:rPr>
              <a:t>souce</a:t>
            </a:r>
            <a:r>
              <a:rPr lang="en-US" sz="1800" dirty="0">
                <a:solidFill>
                  <a:schemeClr val="bg1"/>
                </a:solidFill>
                <a:latin typeface="Bahnschrift" panose="020B0502040204020203" pitchFamily="34" charset="0"/>
                <a:ea typeface="Cascadia Code" panose="020B0609020000020004" pitchFamily="49" charset="0"/>
                <a:cs typeface="Cascadia Code" panose="020B0609020000020004" pitchFamily="49" charset="0"/>
              </a:rPr>
              <a:t> code” meaning it derives the FSM model from the program you write</a:t>
            </a:r>
          </a:p>
          <a:p>
            <a:pPr marL="365760" indent="-182880">
              <a:spcBef>
                <a:spcPts val="0"/>
              </a:spcBef>
              <a:spcAft>
                <a:spcPts val="1800"/>
              </a:spcAft>
              <a:buClrTx/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chemeClr val="bg1"/>
                </a:solidFill>
                <a:latin typeface="Bahnschrift" panose="020B0502040204020203" pitchFamily="34" charset="0"/>
                <a:ea typeface="Cascadia Code" panose="020B0609020000020004" pitchFamily="49" charset="0"/>
                <a:cs typeface="Cascadia Code" panose="020B0609020000020004" pitchFamily="49" charset="0"/>
              </a:rPr>
              <a:t>Actually works on compiled source code (.class byte code files)</a:t>
            </a:r>
          </a:p>
          <a:p>
            <a:pPr marL="365760" indent="-182880">
              <a:spcBef>
                <a:spcPts val="0"/>
              </a:spcBef>
              <a:spcAft>
                <a:spcPts val="1800"/>
              </a:spcAft>
              <a:buClrTx/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chemeClr val="bg1"/>
                </a:solidFill>
                <a:latin typeface="Bahnschrift" panose="020B0502040204020203" pitchFamily="34" charset="0"/>
                <a:ea typeface="Cascadia Code" panose="020B0609020000020004" pitchFamily="49" charset="0"/>
                <a:cs typeface="Cascadia Code" panose="020B0609020000020004" pitchFamily="49" charset="0"/>
              </a:rPr>
              <a:t>Its primary application has been model checking of </a:t>
            </a:r>
            <a:r>
              <a:rPr lang="en-US" sz="1800" i="1" dirty="0">
                <a:solidFill>
                  <a:srgbClr val="0070C0"/>
                </a:solidFill>
                <a:latin typeface="Bahnschrift" panose="020B0502040204020203" pitchFamily="34" charset="0"/>
                <a:ea typeface="Cascadia Code" panose="020B0609020000020004" pitchFamily="49" charset="0"/>
                <a:cs typeface="Cascadia Code" panose="020B0609020000020004" pitchFamily="49" charset="0"/>
              </a:rPr>
              <a:t>concurrent programs</a:t>
            </a:r>
            <a:r>
              <a:rPr lang="en-US" sz="1800" dirty="0">
                <a:solidFill>
                  <a:schemeClr val="bg1"/>
                </a:solidFill>
                <a:latin typeface="Bahnschrift" panose="020B0502040204020203" pitchFamily="34" charset="0"/>
                <a:ea typeface="Cascadia Code" panose="020B0609020000020004" pitchFamily="49" charset="0"/>
                <a:cs typeface="Cascadia Code" panose="020B0609020000020004" pitchFamily="49" charset="0"/>
              </a:rPr>
              <a:t>, to find defects such as </a:t>
            </a:r>
            <a:r>
              <a:rPr lang="en-US" sz="1800" i="1" dirty="0">
                <a:solidFill>
                  <a:srgbClr val="0070C0"/>
                </a:solidFill>
                <a:latin typeface="Bahnschrift" panose="020B0502040204020203" pitchFamily="34" charset="0"/>
                <a:ea typeface="Cascadia Code" panose="020B0609020000020004" pitchFamily="49" charset="0"/>
                <a:cs typeface="Cascadia Code" panose="020B0609020000020004" pitchFamily="49" charset="0"/>
              </a:rPr>
              <a:t>data races </a:t>
            </a:r>
            <a:r>
              <a:rPr lang="en-US" sz="1800" dirty="0">
                <a:solidFill>
                  <a:schemeClr val="bg1"/>
                </a:solidFill>
                <a:latin typeface="Bahnschrift" panose="020B0502040204020203" pitchFamily="34" charset="0"/>
                <a:ea typeface="Cascadia Code" panose="020B0609020000020004" pitchFamily="49" charset="0"/>
                <a:cs typeface="Cascadia Code" panose="020B0609020000020004" pitchFamily="49" charset="0"/>
              </a:rPr>
              <a:t>and </a:t>
            </a:r>
            <a:r>
              <a:rPr lang="en-US" sz="1800" i="1" dirty="0">
                <a:solidFill>
                  <a:srgbClr val="0070C0"/>
                </a:solidFill>
                <a:latin typeface="Bahnschrift" panose="020B0502040204020203" pitchFamily="34" charset="0"/>
                <a:ea typeface="Cascadia Code" panose="020B0609020000020004" pitchFamily="49" charset="0"/>
                <a:cs typeface="Cascadia Code" panose="020B0609020000020004" pitchFamily="49" charset="0"/>
              </a:rPr>
              <a:t>deadlocks</a:t>
            </a:r>
            <a:r>
              <a:rPr lang="en-US" sz="1800" dirty="0">
                <a:solidFill>
                  <a:schemeClr val="bg1"/>
                </a:solidFill>
                <a:latin typeface="Bahnschrift" panose="020B0502040204020203" pitchFamily="34" charset="0"/>
                <a:ea typeface="Cascadia Code" panose="020B0609020000020004" pitchFamily="49" charset="0"/>
                <a:cs typeface="Cascadia Code" panose="020B0609020000020004" pitchFamily="49" charset="0"/>
              </a:rPr>
              <a:t>.</a:t>
            </a:r>
          </a:p>
        </p:txBody>
      </p:sp>
      <p:sp>
        <p:nvSpPr>
          <p:cNvPr id="8" name="Rounded Rectangle 7"/>
          <p:cNvSpPr/>
          <p:nvPr/>
        </p:nvSpPr>
        <p:spPr>
          <a:xfrm>
            <a:off x="304800" y="381001"/>
            <a:ext cx="8524875" cy="838200"/>
          </a:xfrm>
          <a:prstGeom prst="roundRect">
            <a:avLst/>
          </a:prstGeom>
          <a:solidFill>
            <a:schemeClr val="accent5">
              <a:lumMod val="20000"/>
              <a:lumOff val="80000"/>
              <a:alpha val="27000"/>
            </a:schemeClr>
          </a:solidFill>
          <a:ln w="15875">
            <a:solidFill>
              <a:schemeClr val="tx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000" dirty="0">
              <a:solidFill>
                <a:srgbClr val="0070C0"/>
              </a:solidFill>
            </a:endParaRPr>
          </a:p>
        </p:txBody>
      </p:sp>
      <p:sp>
        <p:nvSpPr>
          <p:cNvPr id="6" name="Content Placeholder 1"/>
          <p:cNvSpPr>
            <a:spLocks noGrp="1"/>
          </p:cNvSpPr>
          <p:nvPr>
            <p:ph idx="1"/>
          </p:nvPr>
        </p:nvSpPr>
        <p:spPr>
          <a:xfrm>
            <a:off x="457200" y="333376"/>
            <a:ext cx="8372475" cy="885825"/>
          </a:xfrm>
          <a:noFill/>
        </p:spPr>
        <p:txBody>
          <a:bodyPr>
            <a:normAutofit/>
          </a:bodyPr>
          <a:lstStyle/>
          <a:p>
            <a:pPr marL="109728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Modern Tools</a:t>
            </a:r>
          </a:p>
        </p:txBody>
      </p:sp>
      <p:sp>
        <p:nvSpPr>
          <p:cNvPr id="7" name="Content Placeholder 1"/>
          <p:cNvSpPr txBox="1">
            <a:spLocks/>
          </p:cNvSpPr>
          <p:nvPr/>
        </p:nvSpPr>
        <p:spPr>
          <a:xfrm>
            <a:off x="304800" y="1265162"/>
            <a:ext cx="7467600" cy="563638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20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8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6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109728" indent="0">
              <a:buFont typeface="Wingdings 3" panose="05040102010807070707" pitchFamily="18" charset="2"/>
              <a:buNone/>
            </a:pPr>
            <a:r>
              <a:rPr lang="en-US" sz="2400" b="1" dirty="0">
                <a:solidFill>
                  <a:srgbClr val="BE442C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Java Pathfinder</a:t>
            </a:r>
          </a:p>
        </p:txBody>
      </p:sp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 Unicode MS"/>
              </a:rPr>
              <a:t>A process is created and terminated extremelly fast, that's why you can actually have thousands of them.</a:t>
            </a:r>
            <a:r>
              <a:rPr kumimoji="0" lang="en-US" altLang="en-US" sz="6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152400" y="15240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 Unicode MS"/>
              </a:rPr>
              <a:t>A process executes some piece of code, then it terminates. It can also run forever.</a:t>
            </a:r>
            <a:r>
              <a:rPr kumimoji="0" lang="en-US" altLang="en-US" sz="6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974971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1"/>
          <p:cNvSpPr txBox="1">
            <a:spLocks/>
          </p:cNvSpPr>
          <p:nvPr/>
        </p:nvSpPr>
        <p:spPr>
          <a:xfrm>
            <a:off x="304800" y="1752600"/>
            <a:ext cx="7772400" cy="4724400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20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8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6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109728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dirty="0">
                <a:solidFill>
                  <a:schemeClr val="bg1"/>
                </a:solidFill>
                <a:latin typeface="Cascadia Code" panose="020B0609020000020004" pitchFamily="49" charset="0"/>
                <a:ea typeface="Cascadia Code" panose="020B0609020000020004" pitchFamily="49" charset="0"/>
                <a:cs typeface="Cascadia Code" panose="020B0609020000020004" pitchFamily="49" charset="0"/>
              </a:rPr>
              <a:t>public class Racer implements Runnable {</a:t>
            </a:r>
          </a:p>
          <a:p>
            <a:pPr marL="109728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dirty="0">
                <a:solidFill>
                  <a:schemeClr val="bg1"/>
                </a:solidFill>
                <a:latin typeface="Cascadia Code" panose="020B0609020000020004" pitchFamily="49" charset="0"/>
                <a:ea typeface="Cascadia Code" panose="020B0609020000020004" pitchFamily="49" charset="0"/>
                <a:cs typeface="Cascadia Code" panose="020B0609020000020004" pitchFamily="49" charset="0"/>
              </a:rPr>
              <a:t>  </a:t>
            </a:r>
            <a:r>
              <a:rPr lang="en-US" sz="1400" dirty="0" err="1">
                <a:solidFill>
                  <a:schemeClr val="bg1"/>
                </a:solidFill>
                <a:latin typeface="Cascadia Code" panose="020B0609020000020004" pitchFamily="49" charset="0"/>
                <a:ea typeface="Cascadia Code" panose="020B0609020000020004" pitchFamily="49" charset="0"/>
                <a:cs typeface="Cascadia Code" panose="020B0609020000020004" pitchFamily="49" charset="0"/>
              </a:rPr>
              <a:t>int</a:t>
            </a:r>
            <a:r>
              <a:rPr lang="en-US" sz="1400" dirty="0">
                <a:solidFill>
                  <a:schemeClr val="bg1"/>
                </a:solidFill>
                <a:latin typeface="Cascadia Code" panose="020B0609020000020004" pitchFamily="49" charset="0"/>
                <a:ea typeface="Cascadia Code" panose="020B0609020000020004" pitchFamily="49" charset="0"/>
                <a:cs typeface="Cascadia Code" panose="020B0609020000020004" pitchFamily="49" charset="0"/>
              </a:rPr>
              <a:t> d = 42;</a:t>
            </a:r>
          </a:p>
          <a:p>
            <a:pPr marL="109728" indent="0">
              <a:spcBef>
                <a:spcPts val="0"/>
              </a:spcBef>
              <a:spcAft>
                <a:spcPts val="0"/>
              </a:spcAft>
              <a:buNone/>
            </a:pPr>
            <a:endParaRPr lang="en-US" sz="1000" dirty="0">
              <a:solidFill>
                <a:schemeClr val="bg1"/>
              </a:solidFill>
              <a:latin typeface="Cascadia Code" panose="020B0609020000020004" pitchFamily="49" charset="0"/>
              <a:ea typeface="Cascadia Code" panose="020B0609020000020004" pitchFamily="49" charset="0"/>
              <a:cs typeface="Cascadia Code" panose="020B0609020000020004" pitchFamily="49" charset="0"/>
            </a:endParaRPr>
          </a:p>
          <a:p>
            <a:pPr marL="109728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dirty="0">
                <a:solidFill>
                  <a:schemeClr val="bg1"/>
                </a:solidFill>
                <a:latin typeface="Cascadia Code" panose="020B0609020000020004" pitchFamily="49" charset="0"/>
                <a:ea typeface="Cascadia Code" panose="020B0609020000020004" pitchFamily="49" charset="0"/>
                <a:cs typeface="Cascadia Code" panose="020B0609020000020004" pitchFamily="49" charset="0"/>
              </a:rPr>
              <a:t>  public void run () {</a:t>
            </a:r>
          </a:p>
          <a:p>
            <a:pPr marL="109728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dirty="0">
                <a:solidFill>
                  <a:schemeClr val="bg1"/>
                </a:solidFill>
                <a:latin typeface="Cascadia Code" panose="020B0609020000020004" pitchFamily="49" charset="0"/>
                <a:ea typeface="Cascadia Code" panose="020B0609020000020004" pitchFamily="49" charset="0"/>
                <a:cs typeface="Cascadia Code" panose="020B0609020000020004" pitchFamily="49" charset="0"/>
              </a:rPr>
              <a:t>     </a:t>
            </a:r>
            <a:r>
              <a:rPr lang="en-US" sz="1400" dirty="0" err="1">
                <a:solidFill>
                  <a:schemeClr val="bg1"/>
                </a:solidFill>
                <a:latin typeface="Cascadia Code" panose="020B0609020000020004" pitchFamily="49" charset="0"/>
                <a:ea typeface="Cascadia Code" panose="020B0609020000020004" pitchFamily="49" charset="0"/>
                <a:cs typeface="Cascadia Code" panose="020B0609020000020004" pitchFamily="49" charset="0"/>
              </a:rPr>
              <a:t>doSomething</a:t>
            </a:r>
            <a:r>
              <a:rPr lang="en-US" sz="1400" dirty="0">
                <a:solidFill>
                  <a:schemeClr val="bg1"/>
                </a:solidFill>
                <a:latin typeface="Cascadia Code" panose="020B0609020000020004" pitchFamily="49" charset="0"/>
                <a:ea typeface="Cascadia Code" panose="020B0609020000020004" pitchFamily="49" charset="0"/>
                <a:cs typeface="Cascadia Code" panose="020B0609020000020004" pitchFamily="49" charset="0"/>
              </a:rPr>
              <a:t>(1001);</a:t>
            </a:r>
          </a:p>
          <a:p>
            <a:pPr marL="109728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dirty="0">
                <a:solidFill>
                  <a:schemeClr val="bg1"/>
                </a:solidFill>
                <a:latin typeface="Cascadia Code" panose="020B0609020000020004" pitchFamily="49" charset="0"/>
                <a:ea typeface="Cascadia Code" panose="020B0609020000020004" pitchFamily="49" charset="0"/>
                <a:cs typeface="Cascadia Code" panose="020B0609020000020004" pitchFamily="49" charset="0"/>
              </a:rPr>
              <a:t>     d = 0;                      </a:t>
            </a:r>
            <a:r>
              <a:rPr lang="en-US" sz="1400" b="1" dirty="0">
                <a:solidFill>
                  <a:srgbClr val="C00000"/>
                </a:solidFill>
                <a:latin typeface="Cascadia Code" panose="020B0609020000020004" pitchFamily="49" charset="0"/>
                <a:ea typeface="Cascadia Code" panose="020B0609020000020004" pitchFamily="49" charset="0"/>
                <a:cs typeface="Cascadia Code" panose="020B0609020000020004" pitchFamily="49" charset="0"/>
              </a:rPr>
              <a:t>// (1)</a:t>
            </a:r>
          </a:p>
          <a:p>
            <a:pPr marL="109728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dirty="0">
                <a:solidFill>
                  <a:schemeClr val="bg1"/>
                </a:solidFill>
                <a:latin typeface="Cascadia Code" panose="020B0609020000020004" pitchFamily="49" charset="0"/>
                <a:ea typeface="Cascadia Code" panose="020B0609020000020004" pitchFamily="49" charset="0"/>
                <a:cs typeface="Cascadia Code" panose="020B0609020000020004" pitchFamily="49" charset="0"/>
              </a:rPr>
              <a:t>  }</a:t>
            </a:r>
          </a:p>
          <a:p>
            <a:pPr marL="109728" indent="0">
              <a:spcBef>
                <a:spcPts val="0"/>
              </a:spcBef>
              <a:spcAft>
                <a:spcPts val="0"/>
              </a:spcAft>
              <a:buNone/>
            </a:pPr>
            <a:endParaRPr lang="en-US" sz="1000" dirty="0">
              <a:solidFill>
                <a:schemeClr val="bg1"/>
              </a:solidFill>
              <a:latin typeface="Cascadia Code" panose="020B0609020000020004" pitchFamily="49" charset="0"/>
              <a:ea typeface="Cascadia Code" panose="020B0609020000020004" pitchFamily="49" charset="0"/>
              <a:cs typeface="Cascadia Code" panose="020B0609020000020004" pitchFamily="49" charset="0"/>
            </a:endParaRPr>
          </a:p>
          <a:p>
            <a:pPr marL="109728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dirty="0">
                <a:solidFill>
                  <a:schemeClr val="bg1"/>
                </a:solidFill>
                <a:latin typeface="Cascadia Code" panose="020B0609020000020004" pitchFamily="49" charset="0"/>
                <a:ea typeface="Cascadia Code" panose="020B0609020000020004" pitchFamily="49" charset="0"/>
                <a:cs typeface="Cascadia Code" panose="020B0609020000020004" pitchFamily="49" charset="0"/>
              </a:rPr>
              <a:t>  public static void main (String[] </a:t>
            </a:r>
            <a:r>
              <a:rPr lang="en-US" sz="1400" dirty="0" err="1">
                <a:solidFill>
                  <a:schemeClr val="bg1"/>
                </a:solidFill>
                <a:latin typeface="Cascadia Code" panose="020B0609020000020004" pitchFamily="49" charset="0"/>
                <a:ea typeface="Cascadia Code" panose="020B0609020000020004" pitchFamily="49" charset="0"/>
                <a:cs typeface="Cascadia Code" panose="020B0609020000020004" pitchFamily="49" charset="0"/>
              </a:rPr>
              <a:t>args</a:t>
            </a:r>
            <a:r>
              <a:rPr lang="en-US" sz="1400" dirty="0">
                <a:solidFill>
                  <a:schemeClr val="bg1"/>
                </a:solidFill>
                <a:latin typeface="Cascadia Code" panose="020B0609020000020004" pitchFamily="49" charset="0"/>
                <a:ea typeface="Cascadia Code" panose="020B0609020000020004" pitchFamily="49" charset="0"/>
                <a:cs typeface="Cascadia Code" panose="020B0609020000020004" pitchFamily="49" charset="0"/>
              </a:rPr>
              <a:t>){</a:t>
            </a:r>
          </a:p>
          <a:p>
            <a:pPr marL="109728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dirty="0">
                <a:solidFill>
                  <a:schemeClr val="bg1"/>
                </a:solidFill>
                <a:latin typeface="Cascadia Code" panose="020B0609020000020004" pitchFamily="49" charset="0"/>
                <a:ea typeface="Cascadia Code" panose="020B0609020000020004" pitchFamily="49" charset="0"/>
                <a:cs typeface="Cascadia Code" panose="020B0609020000020004" pitchFamily="49" charset="0"/>
              </a:rPr>
              <a:t>     Racer </a:t>
            </a:r>
            <a:r>
              <a:rPr lang="en-US" sz="1400" dirty="0" err="1">
                <a:solidFill>
                  <a:schemeClr val="bg1"/>
                </a:solidFill>
                <a:latin typeface="Cascadia Code" panose="020B0609020000020004" pitchFamily="49" charset="0"/>
                <a:ea typeface="Cascadia Code" panose="020B0609020000020004" pitchFamily="49" charset="0"/>
                <a:cs typeface="Cascadia Code" panose="020B0609020000020004" pitchFamily="49" charset="0"/>
              </a:rPr>
              <a:t>racer</a:t>
            </a:r>
            <a:r>
              <a:rPr lang="en-US" sz="1400" dirty="0">
                <a:solidFill>
                  <a:schemeClr val="bg1"/>
                </a:solidFill>
                <a:latin typeface="Cascadia Code" panose="020B0609020000020004" pitchFamily="49" charset="0"/>
                <a:ea typeface="Cascadia Code" panose="020B0609020000020004" pitchFamily="49" charset="0"/>
                <a:cs typeface="Cascadia Code" panose="020B0609020000020004" pitchFamily="49" charset="0"/>
              </a:rPr>
              <a:t> = new Racer();</a:t>
            </a:r>
          </a:p>
          <a:p>
            <a:pPr marL="109728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dirty="0">
                <a:solidFill>
                  <a:schemeClr val="bg1"/>
                </a:solidFill>
                <a:latin typeface="Cascadia Code" panose="020B0609020000020004" pitchFamily="49" charset="0"/>
                <a:ea typeface="Cascadia Code" panose="020B0609020000020004" pitchFamily="49" charset="0"/>
                <a:cs typeface="Cascadia Code" panose="020B0609020000020004" pitchFamily="49" charset="0"/>
              </a:rPr>
              <a:t>     Thread t = new Thread(racer);</a:t>
            </a:r>
          </a:p>
          <a:p>
            <a:pPr marL="109728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dirty="0">
                <a:solidFill>
                  <a:schemeClr val="bg1"/>
                </a:solidFill>
                <a:latin typeface="Cascadia Code" panose="020B0609020000020004" pitchFamily="49" charset="0"/>
                <a:ea typeface="Cascadia Code" panose="020B0609020000020004" pitchFamily="49" charset="0"/>
                <a:cs typeface="Cascadia Code" panose="020B0609020000020004" pitchFamily="49" charset="0"/>
              </a:rPr>
              <a:t>     </a:t>
            </a:r>
            <a:r>
              <a:rPr lang="en-US" sz="1400" dirty="0" err="1">
                <a:solidFill>
                  <a:schemeClr val="bg1"/>
                </a:solidFill>
                <a:latin typeface="Cascadia Code" panose="020B0609020000020004" pitchFamily="49" charset="0"/>
                <a:ea typeface="Cascadia Code" panose="020B0609020000020004" pitchFamily="49" charset="0"/>
                <a:cs typeface="Cascadia Code" panose="020B0609020000020004" pitchFamily="49" charset="0"/>
              </a:rPr>
              <a:t>t.start</a:t>
            </a:r>
            <a:r>
              <a:rPr lang="en-US" sz="1400" dirty="0">
                <a:solidFill>
                  <a:schemeClr val="bg1"/>
                </a:solidFill>
                <a:latin typeface="Cascadia Code" panose="020B0609020000020004" pitchFamily="49" charset="0"/>
                <a:ea typeface="Cascadia Code" panose="020B0609020000020004" pitchFamily="49" charset="0"/>
                <a:cs typeface="Cascadia Code" panose="020B0609020000020004" pitchFamily="49" charset="0"/>
              </a:rPr>
              <a:t>();</a:t>
            </a:r>
          </a:p>
          <a:p>
            <a:pPr marL="109728" indent="0">
              <a:spcBef>
                <a:spcPts val="0"/>
              </a:spcBef>
              <a:spcAft>
                <a:spcPts val="0"/>
              </a:spcAft>
              <a:buNone/>
            </a:pPr>
            <a:endParaRPr lang="en-US" sz="1000" dirty="0">
              <a:solidFill>
                <a:schemeClr val="bg1"/>
              </a:solidFill>
              <a:latin typeface="Cascadia Code" panose="020B0609020000020004" pitchFamily="49" charset="0"/>
              <a:ea typeface="Cascadia Code" panose="020B0609020000020004" pitchFamily="49" charset="0"/>
              <a:cs typeface="Cascadia Code" panose="020B0609020000020004" pitchFamily="49" charset="0"/>
            </a:endParaRPr>
          </a:p>
          <a:p>
            <a:pPr marL="109728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dirty="0">
                <a:solidFill>
                  <a:schemeClr val="bg1"/>
                </a:solidFill>
                <a:latin typeface="Cascadia Code" panose="020B0609020000020004" pitchFamily="49" charset="0"/>
                <a:ea typeface="Cascadia Code" panose="020B0609020000020004" pitchFamily="49" charset="0"/>
                <a:cs typeface="Cascadia Code" panose="020B0609020000020004" pitchFamily="49" charset="0"/>
              </a:rPr>
              <a:t>     </a:t>
            </a:r>
            <a:r>
              <a:rPr lang="en-US" sz="1400" dirty="0" err="1">
                <a:solidFill>
                  <a:schemeClr val="bg1"/>
                </a:solidFill>
                <a:latin typeface="Cascadia Code" panose="020B0609020000020004" pitchFamily="49" charset="0"/>
                <a:ea typeface="Cascadia Code" panose="020B0609020000020004" pitchFamily="49" charset="0"/>
                <a:cs typeface="Cascadia Code" panose="020B0609020000020004" pitchFamily="49" charset="0"/>
              </a:rPr>
              <a:t>doSomething</a:t>
            </a:r>
            <a:r>
              <a:rPr lang="en-US" sz="1400" dirty="0">
                <a:solidFill>
                  <a:schemeClr val="bg1"/>
                </a:solidFill>
                <a:latin typeface="Cascadia Code" panose="020B0609020000020004" pitchFamily="49" charset="0"/>
                <a:ea typeface="Cascadia Code" panose="020B0609020000020004" pitchFamily="49" charset="0"/>
                <a:cs typeface="Cascadia Code" panose="020B0609020000020004" pitchFamily="49" charset="0"/>
              </a:rPr>
              <a:t>(1000);</a:t>
            </a:r>
          </a:p>
          <a:p>
            <a:pPr marL="109728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dirty="0">
                <a:solidFill>
                  <a:schemeClr val="bg1"/>
                </a:solidFill>
                <a:latin typeface="Cascadia Code" panose="020B0609020000020004" pitchFamily="49" charset="0"/>
                <a:ea typeface="Cascadia Code" panose="020B0609020000020004" pitchFamily="49" charset="0"/>
                <a:cs typeface="Cascadia Code" panose="020B0609020000020004" pitchFamily="49" charset="0"/>
              </a:rPr>
              <a:t>     </a:t>
            </a:r>
            <a:r>
              <a:rPr lang="en-US" sz="1400" dirty="0" err="1">
                <a:solidFill>
                  <a:schemeClr val="bg1"/>
                </a:solidFill>
                <a:latin typeface="Cascadia Code" panose="020B0609020000020004" pitchFamily="49" charset="0"/>
                <a:ea typeface="Cascadia Code" panose="020B0609020000020004" pitchFamily="49" charset="0"/>
                <a:cs typeface="Cascadia Code" panose="020B0609020000020004" pitchFamily="49" charset="0"/>
              </a:rPr>
              <a:t>int</a:t>
            </a:r>
            <a:r>
              <a:rPr lang="en-US" sz="1400" dirty="0">
                <a:solidFill>
                  <a:schemeClr val="bg1"/>
                </a:solidFill>
                <a:latin typeface="Cascadia Code" panose="020B0609020000020004" pitchFamily="49" charset="0"/>
                <a:ea typeface="Cascadia Code" panose="020B0609020000020004" pitchFamily="49" charset="0"/>
                <a:cs typeface="Cascadia Code" panose="020B0609020000020004" pitchFamily="49" charset="0"/>
              </a:rPr>
              <a:t> c = 420 / </a:t>
            </a:r>
            <a:r>
              <a:rPr lang="en-US" sz="1400" dirty="0" err="1">
                <a:solidFill>
                  <a:schemeClr val="bg1"/>
                </a:solidFill>
                <a:latin typeface="Cascadia Code" panose="020B0609020000020004" pitchFamily="49" charset="0"/>
                <a:ea typeface="Cascadia Code" panose="020B0609020000020004" pitchFamily="49" charset="0"/>
                <a:cs typeface="Cascadia Code" panose="020B0609020000020004" pitchFamily="49" charset="0"/>
              </a:rPr>
              <a:t>racer.d</a:t>
            </a:r>
            <a:r>
              <a:rPr lang="en-US" sz="1400" dirty="0">
                <a:solidFill>
                  <a:schemeClr val="bg1"/>
                </a:solidFill>
                <a:latin typeface="Cascadia Code" panose="020B0609020000020004" pitchFamily="49" charset="0"/>
                <a:ea typeface="Cascadia Code" panose="020B0609020000020004" pitchFamily="49" charset="0"/>
                <a:cs typeface="Cascadia Code" panose="020B0609020000020004" pitchFamily="49" charset="0"/>
              </a:rPr>
              <a:t>;      </a:t>
            </a:r>
            <a:r>
              <a:rPr lang="en-US" sz="1400" b="1" dirty="0">
                <a:solidFill>
                  <a:srgbClr val="C00000"/>
                </a:solidFill>
                <a:latin typeface="Cascadia Code" panose="020B0609020000020004" pitchFamily="49" charset="0"/>
                <a:ea typeface="Cascadia Code" panose="020B0609020000020004" pitchFamily="49" charset="0"/>
                <a:cs typeface="Cascadia Code" panose="020B0609020000020004" pitchFamily="49" charset="0"/>
              </a:rPr>
              <a:t>// (2)</a:t>
            </a:r>
          </a:p>
          <a:p>
            <a:pPr marL="109728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dirty="0">
                <a:solidFill>
                  <a:schemeClr val="bg1"/>
                </a:solidFill>
                <a:latin typeface="Cascadia Code" panose="020B0609020000020004" pitchFamily="49" charset="0"/>
                <a:ea typeface="Cascadia Code" panose="020B0609020000020004" pitchFamily="49" charset="0"/>
                <a:cs typeface="Cascadia Code" panose="020B0609020000020004" pitchFamily="49" charset="0"/>
              </a:rPr>
              <a:t>     </a:t>
            </a:r>
            <a:r>
              <a:rPr lang="en-US" sz="1400" dirty="0" err="1">
                <a:solidFill>
                  <a:schemeClr val="bg1"/>
                </a:solidFill>
                <a:latin typeface="Cascadia Code" panose="020B0609020000020004" pitchFamily="49" charset="0"/>
                <a:ea typeface="Cascadia Code" panose="020B0609020000020004" pitchFamily="49" charset="0"/>
                <a:cs typeface="Cascadia Code" panose="020B0609020000020004" pitchFamily="49" charset="0"/>
              </a:rPr>
              <a:t>System.out.println</a:t>
            </a:r>
            <a:r>
              <a:rPr lang="en-US" sz="1400" dirty="0">
                <a:solidFill>
                  <a:schemeClr val="bg1"/>
                </a:solidFill>
                <a:latin typeface="Cascadia Code" panose="020B0609020000020004" pitchFamily="49" charset="0"/>
                <a:ea typeface="Cascadia Code" panose="020B0609020000020004" pitchFamily="49" charset="0"/>
                <a:cs typeface="Cascadia Code" panose="020B0609020000020004" pitchFamily="49" charset="0"/>
              </a:rPr>
              <a:t>(c);</a:t>
            </a:r>
          </a:p>
          <a:p>
            <a:pPr marL="109728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dirty="0">
                <a:solidFill>
                  <a:schemeClr val="bg1"/>
                </a:solidFill>
                <a:latin typeface="Cascadia Code" panose="020B0609020000020004" pitchFamily="49" charset="0"/>
                <a:ea typeface="Cascadia Code" panose="020B0609020000020004" pitchFamily="49" charset="0"/>
                <a:cs typeface="Cascadia Code" panose="020B0609020000020004" pitchFamily="49" charset="0"/>
              </a:rPr>
              <a:t>  }</a:t>
            </a:r>
          </a:p>
          <a:p>
            <a:pPr marL="109728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 dirty="0">
                <a:solidFill>
                  <a:schemeClr val="bg1"/>
                </a:solidFill>
                <a:latin typeface="Cascadia Code" panose="020B0609020000020004" pitchFamily="49" charset="0"/>
                <a:ea typeface="Cascadia Code" panose="020B0609020000020004" pitchFamily="49" charset="0"/>
                <a:cs typeface="Cascadia Code" panose="020B0609020000020004" pitchFamily="49" charset="0"/>
              </a:rPr>
              <a:t>  </a:t>
            </a:r>
            <a:r>
              <a:rPr lang="en-US" sz="1400" dirty="0">
                <a:solidFill>
                  <a:schemeClr val="bg1"/>
                </a:solidFill>
                <a:latin typeface="Cascadia Code" panose="020B0609020000020004" pitchFamily="49" charset="0"/>
                <a:ea typeface="Cascadia Code" panose="020B0609020000020004" pitchFamily="49" charset="0"/>
                <a:cs typeface="Cascadia Code" panose="020B0609020000020004" pitchFamily="49" charset="0"/>
              </a:rPr>
              <a:t>   </a:t>
            </a:r>
          </a:p>
          <a:p>
            <a:pPr marL="109728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dirty="0">
                <a:solidFill>
                  <a:schemeClr val="bg1"/>
                </a:solidFill>
                <a:latin typeface="Cascadia Code" panose="020B0609020000020004" pitchFamily="49" charset="0"/>
                <a:ea typeface="Cascadia Code" panose="020B0609020000020004" pitchFamily="49" charset="0"/>
                <a:cs typeface="Cascadia Code" panose="020B0609020000020004" pitchFamily="49" charset="0"/>
              </a:rPr>
              <a:t>  static void </a:t>
            </a:r>
            <a:r>
              <a:rPr lang="en-US" sz="1400" dirty="0" err="1">
                <a:solidFill>
                  <a:schemeClr val="bg1"/>
                </a:solidFill>
                <a:latin typeface="Cascadia Code" panose="020B0609020000020004" pitchFamily="49" charset="0"/>
                <a:ea typeface="Cascadia Code" panose="020B0609020000020004" pitchFamily="49" charset="0"/>
                <a:cs typeface="Cascadia Code" panose="020B0609020000020004" pitchFamily="49" charset="0"/>
              </a:rPr>
              <a:t>doSomething</a:t>
            </a:r>
            <a:r>
              <a:rPr lang="en-US" sz="1400" dirty="0">
                <a:solidFill>
                  <a:schemeClr val="bg1"/>
                </a:solidFill>
                <a:latin typeface="Cascadia Code" panose="020B0609020000020004" pitchFamily="49" charset="0"/>
                <a:ea typeface="Cascadia Code" panose="020B0609020000020004" pitchFamily="49" charset="0"/>
                <a:cs typeface="Cascadia Code" panose="020B0609020000020004" pitchFamily="49" charset="0"/>
              </a:rPr>
              <a:t> (</a:t>
            </a:r>
            <a:r>
              <a:rPr lang="en-US" sz="1400" dirty="0" err="1">
                <a:solidFill>
                  <a:schemeClr val="bg1"/>
                </a:solidFill>
                <a:latin typeface="Cascadia Code" panose="020B0609020000020004" pitchFamily="49" charset="0"/>
                <a:ea typeface="Cascadia Code" panose="020B0609020000020004" pitchFamily="49" charset="0"/>
                <a:cs typeface="Cascadia Code" panose="020B0609020000020004" pitchFamily="49" charset="0"/>
              </a:rPr>
              <a:t>int</a:t>
            </a:r>
            <a:r>
              <a:rPr lang="en-US" sz="1400" dirty="0">
                <a:solidFill>
                  <a:schemeClr val="bg1"/>
                </a:solidFill>
                <a:latin typeface="Cascadia Code" panose="020B0609020000020004" pitchFamily="49" charset="0"/>
                <a:ea typeface="Cascadia Code" panose="020B0609020000020004" pitchFamily="49" charset="0"/>
                <a:cs typeface="Cascadia Code" panose="020B0609020000020004" pitchFamily="49" charset="0"/>
              </a:rPr>
              <a:t> n) {</a:t>
            </a:r>
          </a:p>
          <a:p>
            <a:pPr marL="109728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dirty="0">
                <a:solidFill>
                  <a:schemeClr val="bg1"/>
                </a:solidFill>
                <a:latin typeface="Cascadia Code" panose="020B0609020000020004" pitchFamily="49" charset="0"/>
                <a:ea typeface="Cascadia Code" panose="020B0609020000020004" pitchFamily="49" charset="0"/>
                <a:cs typeface="Cascadia Code" panose="020B0609020000020004" pitchFamily="49" charset="0"/>
              </a:rPr>
              <a:t>     try { </a:t>
            </a:r>
            <a:r>
              <a:rPr lang="en-US" sz="1400" dirty="0" err="1">
                <a:solidFill>
                  <a:schemeClr val="bg1"/>
                </a:solidFill>
                <a:latin typeface="Cascadia Code" panose="020B0609020000020004" pitchFamily="49" charset="0"/>
                <a:ea typeface="Cascadia Code" panose="020B0609020000020004" pitchFamily="49" charset="0"/>
                <a:cs typeface="Cascadia Code" panose="020B0609020000020004" pitchFamily="49" charset="0"/>
              </a:rPr>
              <a:t>Thread.sleep</a:t>
            </a:r>
            <a:r>
              <a:rPr lang="en-US" sz="1400" dirty="0">
                <a:solidFill>
                  <a:schemeClr val="bg1"/>
                </a:solidFill>
                <a:latin typeface="Cascadia Code" panose="020B0609020000020004" pitchFamily="49" charset="0"/>
                <a:ea typeface="Cascadia Code" panose="020B0609020000020004" pitchFamily="49" charset="0"/>
                <a:cs typeface="Cascadia Code" panose="020B0609020000020004" pitchFamily="49" charset="0"/>
              </a:rPr>
              <a:t>(n); } catch (</a:t>
            </a:r>
            <a:r>
              <a:rPr lang="en-US" sz="1400" dirty="0" err="1">
                <a:solidFill>
                  <a:schemeClr val="bg1"/>
                </a:solidFill>
                <a:latin typeface="Cascadia Code" panose="020B0609020000020004" pitchFamily="49" charset="0"/>
                <a:ea typeface="Cascadia Code" panose="020B0609020000020004" pitchFamily="49" charset="0"/>
                <a:cs typeface="Cascadia Code" panose="020B0609020000020004" pitchFamily="49" charset="0"/>
              </a:rPr>
              <a:t>InterruptedException</a:t>
            </a:r>
            <a:r>
              <a:rPr lang="en-US" sz="1400" dirty="0">
                <a:solidFill>
                  <a:schemeClr val="bg1"/>
                </a:solidFill>
                <a:latin typeface="Cascadia Code" panose="020B0609020000020004" pitchFamily="49" charset="0"/>
                <a:ea typeface="Cascadia Code" panose="020B0609020000020004" pitchFamily="49" charset="0"/>
                <a:cs typeface="Cascadia Code" panose="020B0609020000020004" pitchFamily="49" charset="0"/>
              </a:rPr>
              <a:t> ix) { }</a:t>
            </a:r>
          </a:p>
          <a:p>
            <a:pPr marL="109728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dirty="0">
                <a:solidFill>
                  <a:schemeClr val="bg1"/>
                </a:solidFill>
                <a:latin typeface="Cascadia Code" panose="020B0609020000020004" pitchFamily="49" charset="0"/>
                <a:ea typeface="Cascadia Code" panose="020B0609020000020004" pitchFamily="49" charset="0"/>
                <a:cs typeface="Cascadia Code" panose="020B0609020000020004" pitchFamily="49" charset="0"/>
              </a:rPr>
              <a:t>  }</a:t>
            </a:r>
          </a:p>
          <a:p>
            <a:pPr marL="109728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dirty="0">
                <a:solidFill>
                  <a:schemeClr val="bg1"/>
                </a:solidFill>
                <a:latin typeface="Cascadia Code" panose="020B0609020000020004" pitchFamily="49" charset="0"/>
                <a:ea typeface="Cascadia Code" panose="020B0609020000020004" pitchFamily="49" charset="0"/>
                <a:cs typeface="Cascadia Code" panose="020B0609020000020004" pitchFamily="49" charset="0"/>
              </a:rPr>
              <a:t>}</a:t>
            </a:r>
          </a:p>
        </p:txBody>
      </p:sp>
      <p:sp>
        <p:nvSpPr>
          <p:cNvPr id="8" name="Rounded Rectangle 7"/>
          <p:cNvSpPr/>
          <p:nvPr/>
        </p:nvSpPr>
        <p:spPr>
          <a:xfrm>
            <a:off x="304800" y="381001"/>
            <a:ext cx="8524875" cy="838200"/>
          </a:xfrm>
          <a:prstGeom prst="roundRect">
            <a:avLst/>
          </a:prstGeom>
          <a:solidFill>
            <a:schemeClr val="accent5">
              <a:lumMod val="20000"/>
              <a:lumOff val="80000"/>
              <a:alpha val="27000"/>
            </a:schemeClr>
          </a:solidFill>
          <a:ln w="15875">
            <a:solidFill>
              <a:schemeClr val="tx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000" dirty="0">
              <a:solidFill>
                <a:srgbClr val="0070C0"/>
              </a:solidFill>
            </a:endParaRPr>
          </a:p>
        </p:txBody>
      </p:sp>
      <p:sp>
        <p:nvSpPr>
          <p:cNvPr id="6" name="Content Placeholder 1"/>
          <p:cNvSpPr>
            <a:spLocks noGrp="1"/>
          </p:cNvSpPr>
          <p:nvPr>
            <p:ph idx="1"/>
          </p:nvPr>
        </p:nvSpPr>
        <p:spPr>
          <a:xfrm>
            <a:off x="457200" y="333376"/>
            <a:ext cx="8372475" cy="885825"/>
          </a:xfrm>
          <a:noFill/>
        </p:spPr>
        <p:txBody>
          <a:bodyPr>
            <a:normAutofit/>
          </a:bodyPr>
          <a:lstStyle/>
          <a:p>
            <a:pPr marL="109728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Modern Tools</a:t>
            </a:r>
          </a:p>
        </p:txBody>
      </p:sp>
      <p:sp>
        <p:nvSpPr>
          <p:cNvPr id="7" name="Content Placeholder 1"/>
          <p:cNvSpPr txBox="1">
            <a:spLocks/>
          </p:cNvSpPr>
          <p:nvPr/>
        </p:nvSpPr>
        <p:spPr>
          <a:xfrm>
            <a:off x="304800" y="1265162"/>
            <a:ext cx="7467600" cy="563638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20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8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6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109728" indent="0">
              <a:buFont typeface="Wingdings 3" panose="05040102010807070707" pitchFamily="18" charset="2"/>
              <a:buNone/>
            </a:pPr>
            <a:r>
              <a:rPr lang="en-US" sz="2400" b="1" dirty="0">
                <a:solidFill>
                  <a:srgbClr val="BE442C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Java Pathfinder Example</a:t>
            </a:r>
          </a:p>
        </p:txBody>
      </p:sp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 Unicode MS"/>
              </a:rPr>
              <a:t>A process is created and terminated extremelly fast, that's why you can actually have thousands of them.</a:t>
            </a:r>
            <a:r>
              <a:rPr kumimoji="0" lang="en-US" altLang="en-US" sz="6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152400" y="15240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 Unicode MS"/>
              </a:rPr>
              <a:t>A process executes some piece of code, then it terminates. It can also run forever.</a:t>
            </a:r>
            <a:r>
              <a:rPr kumimoji="0" lang="en-US" altLang="en-US" sz="6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95149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0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0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0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0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0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0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0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10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10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0" end="2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10">
                                            <p:txEl>
                                              <p:pRg st="20" end="2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1" end="2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10">
                                            <p:txEl>
                                              <p:pRg st="21" end="2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1"/>
          <p:cNvSpPr txBox="1">
            <a:spLocks/>
          </p:cNvSpPr>
          <p:nvPr/>
        </p:nvSpPr>
        <p:spPr>
          <a:xfrm>
            <a:off x="304799" y="1828800"/>
            <a:ext cx="8524875" cy="4495800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20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8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6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109728" indent="0">
              <a:spcBef>
                <a:spcPts val="0"/>
              </a:spcBef>
              <a:buNone/>
            </a:pPr>
            <a:r>
              <a:rPr lang="en-US" sz="1800" dirty="0">
                <a:solidFill>
                  <a:srgbClr val="0070C0"/>
                </a:solidFill>
                <a:latin typeface="Bahnschrift SemiBold" panose="020B0502040204020203" pitchFamily="34" charset="0"/>
                <a:ea typeface="Cascadia Code" panose="020B0609020000020004" pitchFamily="49" charset="0"/>
                <a:cs typeface="Cascadia Code" panose="020B0609020000020004" pitchFamily="49" charset="0"/>
              </a:rPr>
              <a:t>Some background </a:t>
            </a:r>
            <a:endParaRPr lang="en-US" sz="1600" dirty="0">
              <a:solidFill>
                <a:srgbClr val="0070C0"/>
              </a:solidFill>
              <a:latin typeface="Bahnschrift SemiBold" panose="020B0502040204020203" pitchFamily="34" charset="0"/>
              <a:ea typeface="Cascadia Code" panose="020B0609020000020004" pitchFamily="49" charset="0"/>
              <a:cs typeface="Cascadia Code" panose="020B0609020000020004" pitchFamily="49" charset="0"/>
            </a:endParaRPr>
          </a:p>
          <a:p>
            <a:pPr marL="365760" indent="-182880">
              <a:spcBef>
                <a:spcPts val="0"/>
              </a:spcBef>
              <a:buClrTx/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bg1"/>
                </a:solidFill>
                <a:latin typeface="Bahnschrift" panose="020B0502040204020203" pitchFamily="34" charset="0"/>
                <a:ea typeface="Cascadia Code" panose="020B0609020000020004" pitchFamily="49" charset="0"/>
                <a:cs typeface="Cascadia Code" panose="020B0609020000020004" pitchFamily="49" charset="0"/>
              </a:rPr>
              <a:t>In software, we have the eternal problem of deciding if the code </a:t>
            </a:r>
            <a:r>
              <a:rPr lang="en-US" sz="1600" i="1" dirty="0">
                <a:solidFill>
                  <a:srgbClr val="B34D1F"/>
                </a:solidFill>
                <a:latin typeface="Bahnschrift" panose="020B0502040204020203" pitchFamily="34" charset="0"/>
                <a:ea typeface="Cascadia Code" panose="020B0609020000020004" pitchFamily="49" charset="0"/>
                <a:cs typeface="Cascadia Code" panose="020B0609020000020004" pitchFamily="49" charset="0"/>
              </a:rPr>
              <a:t>does</a:t>
            </a:r>
            <a:r>
              <a:rPr lang="en-US" sz="1600" dirty="0">
                <a:solidFill>
                  <a:schemeClr val="bg1"/>
                </a:solidFill>
                <a:latin typeface="Bahnschrift" panose="020B0502040204020203" pitchFamily="34" charset="0"/>
                <a:ea typeface="Cascadia Code" panose="020B0609020000020004" pitchFamily="49" charset="0"/>
                <a:cs typeface="Cascadia Code" panose="020B0609020000020004" pitchFamily="49" charset="0"/>
              </a:rPr>
              <a:t> what it is </a:t>
            </a:r>
            <a:r>
              <a:rPr lang="en-US" sz="1600" i="1" dirty="0">
                <a:solidFill>
                  <a:srgbClr val="B34D1F"/>
                </a:solidFill>
                <a:latin typeface="Bahnschrift" panose="020B0502040204020203" pitchFamily="34" charset="0"/>
                <a:ea typeface="Cascadia Code" panose="020B0609020000020004" pitchFamily="49" charset="0"/>
                <a:cs typeface="Cascadia Code" panose="020B0609020000020004" pitchFamily="49" charset="0"/>
              </a:rPr>
              <a:t>supposed </a:t>
            </a:r>
            <a:r>
              <a:rPr lang="en-US" sz="1600" dirty="0">
                <a:solidFill>
                  <a:schemeClr val="bg1"/>
                </a:solidFill>
                <a:latin typeface="Bahnschrift" panose="020B0502040204020203" pitchFamily="34" charset="0"/>
                <a:ea typeface="Cascadia Code" panose="020B0609020000020004" pitchFamily="49" charset="0"/>
                <a:cs typeface="Cascadia Code" panose="020B0609020000020004" pitchFamily="49" charset="0"/>
              </a:rPr>
              <a:t>to do</a:t>
            </a:r>
          </a:p>
          <a:p>
            <a:pPr marL="365760" indent="-182880">
              <a:spcBef>
                <a:spcPts val="0"/>
              </a:spcBef>
              <a:spcAft>
                <a:spcPts val="300"/>
              </a:spcAft>
              <a:buClrTx/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bg1"/>
                </a:solidFill>
                <a:latin typeface="Bahnschrift" panose="020B0502040204020203" pitchFamily="34" charset="0"/>
                <a:ea typeface="Cascadia Code" panose="020B0609020000020004" pitchFamily="49" charset="0"/>
                <a:cs typeface="Cascadia Code" panose="020B0609020000020004" pitchFamily="49" charset="0"/>
              </a:rPr>
              <a:t>Major approaches to a solution are </a:t>
            </a:r>
          </a:p>
          <a:p>
            <a:pPr marL="640080" lvl="1" indent="-182880">
              <a:spcBef>
                <a:spcPts val="0"/>
              </a:spcBef>
              <a:spcAft>
                <a:spcPts val="0"/>
              </a:spcAft>
              <a:buClrTx/>
              <a:buFont typeface="Courier New" panose="02070309020205020404" pitchFamily="49" charset="0"/>
              <a:buChar char="o"/>
            </a:pPr>
            <a:r>
              <a:rPr lang="en-US" sz="1400" i="1" dirty="0">
                <a:solidFill>
                  <a:srgbClr val="0070C0"/>
                </a:solidFill>
                <a:latin typeface="Bahnschrift" panose="020B0502040204020203" pitchFamily="34" charset="0"/>
                <a:ea typeface="Cascadia Code" panose="020B0609020000020004" pitchFamily="49" charset="0"/>
                <a:cs typeface="Cascadia Code" panose="020B0609020000020004" pitchFamily="49" charset="0"/>
              </a:rPr>
              <a:t>Testing</a:t>
            </a:r>
          </a:p>
          <a:p>
            <a:pPr marL="640080" lvl="1" indent="-182880">
              <a:spcBef>
                <a:spcPts val="0"/>
              </a:spcBef>
              <a:spcAft>
                <a:spcPts val="0"/>
              </a:spcAft>
              <a:buClrTx/>
              <a:buFont typeface="Courier New" panose="02070309020205020404" pitchFamily="49" charset="0"/>
              <a:buChar char="o"/>
            </a:pPr>
            <a:r>
              <a:rPr lang="en-US" sz="1400" i="1" dirty="0">
                <a:solidFill>
                  <a:srgbClr val="0070C0"/>
                </a:solidFill>
                <a:latin typeface="Bahnschrift" panose="020B0502040204020203" pitchFamily="34" charset="0"/>
                <a:ea typeface="Cascadia Code" panose="020B0609020000020004" pitchFamily="49" charset="0"/>
                <a:cs typeface="Cascadia Code" panose="020B0609020000020004" pitchFamily="49" charset="0"/>
              </a:rPr>
              <a:t>Verification</a:t>
            </a:r>
          </a:p>
          <a:p>
            <a:pPr marL="640080" lvl="1" indent="-182880">
              <a:spcBef>
                <a:spcPts val="0"/>
              </a:spcBef>
              <a:buClrTx/>
              <a:buFont typeface="Courier New" panose="02070309020205020404" pitchFamily="49" charset="0"/>
              <a:buChar char="o"/>
            </a:pPr>
            <a:r>
              <a:rPr lang="en-US" sz="1400" i="1" dirty="0">
                <a:solidFill>
                  <a:srgbClr val="0070C0"/>
                </a:solidFill>
                <a:latin typeface="Bahnschrift" panose="020B0502040204020203" pitchFamily="34" charset="0"/>
                <a:ea typeface="Cascadia Code" panose="020B0609020000020004" pitchFamily="49" charset="0"/>
                <a:cs typeface="Cascadia Code" panose="020B0609020000020004" pitchFamily="49" charset="0"/>
              </a:rPr>
              <a:t>Validation</a:t>
            </a:r>
          </a:p>
          <a:p>
            <a:pPr marL="365760" indent="-182880">
              <a:spcBef>
                <a:spcPts val="600"/>
              </a:spcBef>
              <a:spcAft>
                <a:spcPts val="1200"/>
              </a:spcAft>
              <a:buClrTx/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bg1"/>
                </a:solidFill>
                <a:latin typeface="Bahnschrift" panose="020B0502040204020203" pitchFamily="34" charset="0"/>
                <a:ea typeface="Cascadia Code" panose="020B0609020000020004" pitchFamily="49" charset="0"/>
                <a:cs typeface="Cascadia Code" panose="020B0609020000020004" pitchFamily="49" charset="0"/>
              </a:rPr>
              <a:t>Testing is running the code and seeing if the output (for some input) matches an “oracle”… </a:t>
            </a:r>
            <a:r>
              <a:rPr lang="en-US" sz="1600" i="1" dirty="0">
                <a:solidFill>
                  <a:schemeClr val="bg1"/>
                </a:solidFill>
                <a:latin typeface="Bahnschrift" panose="020B0502040204020203" pitchFamily="34" charset="0"/>
                <a:ea typeface="Cascadia Code" panose="020B0609020000020004" pitchFamily="49" charset="0"/>
                <a:cs typeface="Cascadia Code" panose="020B0609020000020004" pitchFamily="49" charset="0"/>
              </a:rPr>
              <a:t>the oracle somehow tells the “truth” </a:t>
            </a:r>
            <a:r>
              <a:rPr lang="en-US" sz="1600" dirty="0">
                <a:solidFill>
                  <a:schemeClr val="bg1"/>
                </a:solidFill>
                <a:latin typeface="Bahnschrift" panose="020B0502040204020203" pitchFamily="34" charset="0"/>
                <a:ea typeface="Cascadia Code" panose="020B0609020000020004" pitchFamily="49" charset="0"/>
                <a:cs typeface="Cascadia Code" panose="020B0609020000020004" pitchFamily="49" charset="0"/>
              </a:rPr>
              <a:t>about what the code should compute</a:t>
            </a:r>
          </a:p>
          <a:p>
            <a:pPr marL="365760" indent="-182880">
              <a:spcBef>
                <a:spcPts val="0"/>
              </a:spcBef>
              <a:spcAft>
                <a:spcPts val="1200"/>
              </a:spcAft>
              <a:buClrTx/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bg1"/>
                </a:solidFill>
                <a:latin typeface="Bahnschrift" panose="020B0502040204020203" pitchFamily="34" charset="0"/>
                <a:ea typeface="Cascadia Code" panose="020B0609020000020004" pitchFamily="49" charset="0"/>
                <a:cs typeface="Cascadia Code" panose="020B0609020000020004" pitchFamily="49" charset="0"/>
              </a:rPr>
              <a:t>Testing everything is impossible, as most code computes an infinite function… unbounded number of possible </a:t>
            </a:r>
            <a:r>
              <a:rPr lang="en-US" sz="1600" dirty="0">
                <a:solidFill>
                  <a:srgbClr val="B34D1F"/>
                </a:solidFill>
                <a:latin typeface="Bahnschrift" panose="020B0502040204020203" pitchFamily="34" charset="0"/>
                <a:ea typeface="Cascadia Code" panose="020B0609020000020004" pitchFamily="49" charset="0"/>
                <a:cs typeface="Cascadia Code" panose="020B0609020000020004" pitchFamily="49" charset="0"/>
              </a:rPr>
              <a:t>&lt;</a:t>
            </a:r>
            <a:r>
              <a:rPr lang="en-US" sz="1600" dirty="0" err="1">
                <a:solidFill>
                  <a:srgbClr val="B34D1F"/>
                </a:solidFill>
                <a:latin typeface="Bahnschrift" panose="020B0502040204020203" pitchFamily="34" charset="0"/>
                <a:ea typeface="Cascadia Code" panose="020B0609020000020004" pitchFamily="49" charset="0"/>
                <a:cs typeface="Cascadia Code" panose="020B0609020000020004" pitchFamily="49" charset="0"/>
              </a:rPr>
              <a:t>input,output</a:t>
            </a:r>
            <a:r>
              <a:rPr lang="en-US" sz="1600" dirty="0">
                <a:solidFill>
                  <a:srgbClr val="B34D1F"/>
                </a:solidFill>
                <a:latin typeface="Bahnschrift" panose="020B0502040204020203" pitchFamily="34" charset="0"/>
                <a:ea typeface="Cascadia Code" panose="020B0609020000020004" pitchFamily="49" charset="0"/>
                <a:cs typeface="Cascadia Code" panose="020B0609020000020004" pitchFamily="49" charset="0"/>
              </a:rPr>
              <a:t>&gt; </a:t>
            </a:r>
            <a:r>
              <a:rPr lang="en-US" sz="1600" dirty="0">
                <a:solidFill>
                  <a:schemeClr val="bg1"/>
                </a:solidFill>
                <a:latin typeface="Bahnschrift" panose="020B0502040204020203" pitchFamily="34" charset="0"/>
                <a:ea typeface="Cascadia Code" panose="020B0609020000020004" pitchFamily="49" charset="0"/>
                <a:cs typeface="Cascadia Code" panose="020B0609020000020004" pitchFamily="49" charset="0"/>
              </a:rPr>
              <a:t>pairs</a:t>
            </a:r>
          </a:p>
          <a:p>
            <a:pPr marL="365760" indent="-182880">
              <a:spcBef>
                <a:spcPts val="0"/>
              </a:spcBef>
              <a:spcAft>
                <a:spcPts val="1200"/>
              </a:spcAft>
              <a:buClrTx/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bg1"/>
                </a:solidFill>
                <a:latin typeface="Bahnschrift" panose="020B0502040204020203" pitchFamily="34" charset="0"/>
                <a:ea typeface="Cascadia Code" panose="020B0609020000020004" pitchFamily="49" charset="0"/>
                <a:cs typeface="Cascadia Code" panose="020B0609020000020004" pitchFamily="49" charset="0"/>
              </a:rPr>
              <a:t>Testing gives increased confidence in correctness, but </a:t>
            </a:r>
            <a:r>
              <a:rPr lang="en-US" sz="1600" i="1" dirty="0">
                <a:solidFill>
                  <a:srgbClr val="0070C0"/>
                </a:solidFill>
                <a:latin typeface="Bahnschrift" panose="020B0502040204020203" pitchFamily="34" charset="0"/>
                <a:ea typeface="Cascadia Code" panose="020B0609020000020004" pitchFamily="49" charset="0"/>
                <a:cs typeface="Cascadia Code" panose="020B0609020000020004" pitchFamily="49" charset="0"/>
              </a:rPr>
              <a:t>cannot prove correctness</a:t>
            </a:r>
            <a:endParaRPr lang="en-US" sz="1600" dirty="0">
              <a:solidFill>
                <a:schemeClr val="bg1"/>
              </a:solidFill>
              <a:latin typeface="Bahnschrift" panose="020B0502040204020203" pitchFamily="34" charset="0"/>
              <a:ea typeface="Cascadia Code" panose="020B0609020000020004" pitchFamily="49" charset="0"/>
              <a:cs typeface="Cascadia Code" panose="020B0609020000020004" pitchFamily="49" charset="0"/>
            </a:endParaRPr>
          </a:p>
          <a:p>
            <a:pPr marL="365760" indent="-182880">
              <a:spcBef>
                <a:spcPts val="0"/>
              </a:spcBef>
              <a:spcAft>
                <a:spcPts val="1200"/>
              </a:spcAft>
              <a:buClrTx/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bg1"/>
                </a:solidFill>
                <a:latin typeface="Bahnschrift" panose="020B0502040204020203" pitchFamily="34" charset="0"/>
                <a:ea typeface="Cascadia Code" panose="020B0609020000020004" pitchFamily="49" charset="0"/>
                <a:cs typeface="Cascadia Code" panose="020B0609020000020004" pitchFamily="49" charset="0"/>
              </a:rPr>
              <a:t>Model checking falls in the </a:t>
            </a:r>
            <a:r>
              <a:rPr lang="en-US" sz="1600" dirty="0">
                <a:solidFill>
                  <a:srgbClr val="C00000"/>
                </a:solidFill>
                <a:latin typeface="Bahnschrift" panose="020B0502040204020203" pitchFamily="34" charset="0"/>
                <a:ea typeface="Cascadia Code" panose="020B0609020000020004" pitchFamily="49" charset="0"/>
                <a:cs typeface="Cascadia Code" panose="020B0609020000020004" pitchFamily="49" charset="0"/>
              </a:rPr>
              <a:t>verification </a:t>
            </a:r>
            <a:r>
              <a:rPr lang="en-US" sz="1600" dirty="0">
                <a:solidFill>
                  <a:schemeClr val="bg1"/>
                </a:solidFill>
                <a:latin typeface="Bahnschrift" panose="020B0502040204020203" pitchFamily="34" charset="0"/>
                <a:ea typeface="Cascadia Code" panose="020B0609020000020004" pitchFamily="49" charset="0"/>
                <a:cs typeface="Cascadia Code" panose="020B0609020000020004" pitchFamily="49" charset="0"/>
              </a:rPr>
              <a:t>approach</a:t>
            </a:r>
          </a:p>
          <a:p>
            <a:pPr marL="365760" indent="-182880">
              <a:spcBef>
                <a:spcPts val="0"/>
              </a:spcBef>
              <a:spcAft>
                <a:spcPts val="1200"/>
              </a:spcAft>
              <a:buClrTx/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bg1"/>
                </a:solidFill>
                <a:latin typeface="Bahnschrift" panose="020B0502040204020203" pitchFamily="34" charset="0"/>
                <a:ea typeface="Cascadia Code" panose="020B0609020000020004" pitchFamily="49" charset="0"/>
                <a:cs typeface="Cascadia Code" panose="020B0609020000020004" pitchFamily="49" charset="0"/>
              </a:rPr>
              <a:t>It gives an alternative to (and a complement to) testing</a:t>
            </a:r>
          </a:p>
        </p:txBody>
      </p:sp>
      <p:sp>
        <p:nvSpPr>
          <p:cNvPr id="8" name="Rounded Rectangle 7"/>
          <p:cNvSpPr/>
          <p:nvPr/>
        </p:nvSpPr>
        <p:spPr>
          <a:xfrm>
            <a:off x="304800" y="381001"/>
            <a:ext cx="8524875" cy="838200"/>
          </a:xfrm>
          <a:prstGeom prst="roundRect">
            <a:avLst/>
          </a:prstGeom>
          <a:solidFill>
            <a:schemeClr val="accent5">
              <a:lumMod val="20000"/>
              <a:lumOff val="80000"/>
              <a:alpha val="27000"/>
            </a:schemeClr>
          </a:solidFill>
          <a:ln w="15875">
            <a:solidFill>
              <a:schemeClr val="tx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000" dirty="0">
              <a:solidFill>
                <a:srgbClr val="0070C0"/>
              </a:solidFill>
            </a:endParaRPr>
          </a:p>
        </p:txBody>
      </p:sp>
      <p:sp>
        <p:nvSpPr>
          <p:cNvPr id="6" name="Content Placeholder 1"/>
          <p:cNvSpPr>
            <a:spLocks noGrp="1"/>
          </p:cNvSpPr>
          <p:nvPr>
            <p:ph idx="1"/>
          </p:nvPr>
        </p:nvSpPr>
        <p:spPr>
          <a:xfrm>
            <a:off x="457200" y="333376"/>
            <a:ext cx="8372475" cy="885825"/>
          </a:xfrm>
          <a:noFill/>
        </p:spPr>
        <p:txBody>
          <a:bodyPr>
            <a:normAutofit/>
          </a:bodyPr>
          <a:lstStyle/>
          <a:p>
            <a:pPr marL="109728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Model Checking</a:t>
            </a:r>
          </a:p>
        </p:txBody>
      </p:sp>
      <p:sp>
        <p:nvSpPr>
          <p:cNvPr id="7" name="Content Placeholder 1"/>
          <p:cNvSpPr txBox="1">
            <a:spLocks/>
          </p:cNvSpPr>
          <p:nvPr/>
        </p:nvSpPr>
        <p:spPr>
          <a:xfrm>
            <a:off x="304800" y="1265162"/>
            <a:ext cx="7467600" cy="563638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20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8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6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109728" indent="0">
              <a:buFont typeface="Wingdings 3" panose="05040102010807070707" pitchFamily="18" charset="2"/>
              <a:buNone/>
            </a:pPr>
            <a:r>
              <a:rPr lang="en-US" sz="2400" b="1" dirty="0">
                <a:solidFill>
                  <a:srgbClr val="BE442C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A form of Formal Verification</a:t>
            </a:r>
          </a:p>
        </p:txBody>
      </p:sp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 Unicode MS"/>
              </a:rPr>
              <a:t>A process is created and terminated extremelly fast, that's why you can actually have thousands of them.</a:t>
            </a:r>
            <a:r>
              <a:rPr kumimoji="0" lang="en-US" altLang="en-US" sz="6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152400" y="15240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 Unicode MS"/>
              </a:rPr>
              <a:t>A process executes some piece of code, then it terminates. It can also run forever.</a:t>
            </a:r>
            <a:r>
              <a:rPr kumimoji="0" lang="en-US" altLang="en-US" sz="6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grpSp>
        <p:nvGrpSpPr>
          <p:cNvPr id="11" name="Group 10"/>
          <p:cNvGrpSpPr/>
          <p:nvPr/>
        </p:nvGrpSpPr>
        <p:grpSpPr>
          <a:xfrm>
            <a:off x="3645568" y="1970626"/>
            <a:ext cx="3810000" cy="1773747"/>
            <a:chOff x="3200400" y="1874761"/>
            <a:chExt cx="3810000" cy="1773747"/>
          </a:xfrm>
        </p:grpSpPr>
        <p:sp>
          <p:nvSpPr>
            <p:cNvPr id="5" name="Rounded Rectangle 4"/>
            <p:cNvSpPr/>
            <p:nvPr/>
          </p:nvSpPr>
          <p:spPr>
            <a:xfrm>
              <a:off x="3200400" y="1874761"/>
              <a:ext cx="3810000" cy="1773747"/>
            </a:xfrm>
            <a:prstGeom prst="roundRect">
              <a:avLst/>
            </a:prstGeom>
            <a:solidFill>
              <a:srgbClr val="FFFDF3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Content Placeholder 1"/>
            <p:cNvSpPr txBox="1">
              <a:spLocks/>
            </p:cNvSpPr>
            <p:nvPr/>
          </p:nvSpPr>
          <p:spPr>
            <a:xfrm>
              <a:off x="3352800" y="1981201"/>
              <a:ext cx="3505200" cy="1557914"/>
            </a:xfrm>
            <a:prstGeom prst="rect">
              <a:avLst/>
            </a:prstGeom>
            <a:noFill/>
          </p:spPr>
          <p:txBody>
            <a:bodyPr vert="horz" lIns="91440" tIns="45720" rIns="91440" bIns="45720" rtlCol="0" anchor="ctr">
              <a:noAutofit/>
            </a:bodyPr>
            <a:lstStyle>
              <a:lvl1pPr marL="285750" indent="-285750" algn="l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tx1"/>
                </a:buClr>
                <a:buSzPct val="80000"/>
                <a:buFont typeface="Wingdings 3" panose="05040102010807070707" pitchFamily="18" charset="2"/>
                <a:buChar char=""/>
                <a:defRPr sz="2000" kern="1200" cap="none">
                  <a:solidFill>
                    <a:schemeClr val="bg2">
                      <a:lumMod val="75000"/>
                    </a:schemeClr>
                  </a:solidFill>
                  <a:effectLst/>
                  <a:latin typeface="+mn-lt"/>
                  <a:ea typeface="+mn-ea"/>
                  <a:cs typeface="+mn-cs"/>
                </a:defRPr>
              </a:lvl1pPr>
              <a:lvl2pPr marL="742950" indent="-285750" algn="l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tx1"/>
                </a:buClr>
                <a:buSzPct val="80000"/>
                <a:buFont typeface="Wingdings 3" panose="05040102010807070707" pitchFamily="18" charset="2"/>
                <a:buChar char=""/>
                <a:defRPr sz="1800" kern="1200" cap="none">
                  <a:solidFill>
                    <a:schemeClr val="bg2">
                      <a:lumMod val="75000"/>
                    </a:schemeClr>
                  </a:solidFill>
                  <a:effectLst/>
                  <a:latin typeface="+mn-lt"/>
                  <a:ea typeface="+mn-ea"/>
                  <a:cs typeface="+mn-cs"/>
                </a:defRPr>
              </a:lvl2pPr>
              <a:lvl3pPr marL="1200150" indent="-285750" algn="l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tx1"/>
                </a:buClr>
                <a:buSzPct val="80000"/>
                <a:buFont typeface="Wingdings 3" panose="05040102010807070707" pitchFamily="18" charset="2"/>
                <a:buChar char=""/>
                <a:defRPr sz="1600" kern="1200" cap="none">
                  <a:solidFill>
                    <a:schemeClr val="bg2">
                      <a:lumMod val="75000"/>
                    </a:schemeClr>
                  </a:solidFill>
                  <a:effectLst/>
                  <a:latin typeface="+mn-lt"/>
                  <a:ea typeface="+mn-ea"/>
                  <a:cs typeface="+mn-cs"/>
                </a:defRPr>
              </a:lvl3pPr>
              <a:lvl4pPr marL="1543050" indent="-171450" algn="l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tx1"/>
                </a:buClr>
                <a:buSzPct val="80000"/>
                <a:buFont typeface="Wingdings 3" panose="05040102010807070707" pitchFamily="18" charset="2"/>
                <a:buChar char=""/>
                <a:defRPr sz="1400" kern="1200" cap="none">
                  <a:solidFill>
                    <a:schemeClr val="bg2">
                      <a:lumMod val="75000"/>
                    </a:schemeClr>
                  </a:solidFill>
                  <a:effectLst/>
                  <a:latin typeface="+mn-lt"/>
                  <a:ea typeface="+mn-ea"/>
                  <a:cs typeface="+mn-cs"/>
                </a:defRPr>
              </a:lvl4pPr>
              <a:lvl5pPr marL="2000250" indent="-171450" algn="l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tx1"/>
                </a:buClr>
                <a:buSzPct val="80000"/>
                <a:buFont typeface="Wingdings 3" panose="05040102010807070707" pitchFamily="18" charset="2"/>
                <a:buChar char=""/>
                <a:defRPr sz="1400" kern="1200" cap="none">
                  <a:solidFill>
                    <a:schemeClr val="bg2">
                      <a:lumMod val="75000"/>
                    </a:schemeClr>
                  </a:solidFill>
                  <a:effectLst/>
                  <a:latin typeface="+mn-lt"/>
                  <a:ea typeface="+mn-ea"/>
                  <a:cs typeface="+mn-cs"/>
                </a:defRPr>
              </a:lvl5pPr>
              <a:lvl6pPr marL="2514600" indent="-228600" algn="l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tx1"/>
                </a:buClr>
                <a:buSzPct val="80000"/>
                <a:buFont typeface="Wingdings 3" panose="05040102010807070707" pitchFamily="18" charset="2"/>
                <a:buChar char=""/>
                <a:defRPr sz="1400" kern="1200" cap="none">
                  <a:solidFill>
                    <a:schemeClr val="bg2">
                      <a:lumMod val="75000"/>
                    </a:schemeClr>
                  </a:solidFill>
                  <a:effectLst/>
                  <a:latin typeface="+mn-lt"/>
                  <a:ea typeface="+mn-ea"/>
                  <a:cs typeface="+mn-cs"/>
                </a:defRPr>
              </a:lvl6pPr>
              <a:lvl7pPr marL="2971800" indent="-228600" algn="l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tx1"/>
                </a:buClr>
                <a:buSzPct val="80000"/>
                <a:buFont typeface="Wingdings 3" panose="05040102010807070707" pitchFamily="18" charset="2"/>
                <a:buChar char=""/>
                <a:defRPr sz="1400" kern="1200" cap="none">
                  <a:solidFill>
                    <a:schemeClr val="bg2">
                      <a:lumMod val="75000"/>
                    </a:schemeClr>
                  </a:solidFill>
                  <a:effectLst/>
                  <a:latin typeface="+mn-lt"/>
                  <a:ea typeface="+mn-ea"/>
                  <a:cs typeface="+mn-cs"/>
                </a:defRPr>
              </a:lvl7pPr>
              <a:lvl8pPr marL="3429000" indent="-228600" algn="l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tx1"/>
                </a:buClr>
                <a:buSzPct val="80000"/>
                <a:buFont typeface="Wingdings 3" panose="05040102010807070707" pitchFamily="18" charset="2"/>
                <a:buChar char=""/>
                <a:defRPr sz="1400" kern="1200" cap="none">
                  <a:solidFill>
                    <a:schemeClr val="bg2">
                      <a:lumMod val="75000"/>
                    </a:schemeClr>
                  </a:solidFill>
                  <a:effectLst/>
                  <a:latin typeface="+mn-lt"/>
                  <a:ea typeface="+mn-ea"/>
                  <a:cs typeface="+mn-cs"/>
                </a:defRPr>
              </a:lvl8pPr>
              <a:lvl9pPr marL="3886200" indent="-228600" algn="l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tx1"/>
                </a:buClr>
                <a:buSzPct val="80000"/>
                <a:buFont typeface="Wingdings 3" panose="05040102010807070707" pitchFamily="18" charset="2"/>
                <a:buChar char=""/>
                <a:defRPr sz="1400" kern="1200" cap="none">
                  <a:solidFill>
                    <a:schemeClr val="bg2">
                      <a:lumMod val="75000"/>
                    </a:schemeClr>
                  </a:solidFill>
                  <a:effectLst/>
                  <a:latin typeface="+mn-lt"/>
                  <a:ea typeface="+mn-ea"/>
                  <a:cs typeface="+mn-cs"/>
                </a:defRPr>
              </a:lvl9pPr>
            </a:lstStyle>
            <a:p>
              <a:pPr marL="182880" indent="-182880">
                <a:spcBef>
                  <a:spcPts val="0"/>
                </a:spcBef>
                <a:buClrTx/>
                <a:buFont typeface="Arial" panose="020B0604020202020204" pitchFamily="34" charset="0"/>
                <a:buChar char="•"/>
              </a:pPr>
              <a:r>
                <a:rPr lang="en-US" sz="1400" dirty="0">
                  <a:solidFill>
                    <a:schemeClr val="bg1"/>
                  </a:solidFill>
                  <a:latin typeface="Bahnschrift" panose="020B0502040204020203" pitchFamily="34" charset="0"/>
                  <a:ea typeface="Cascadia Code" panose="020B0609020000020004" pitchFamily="49" charset="0"/>
                  <a:cs typeface="Cascadia Code" panose="020B0609020000020004" pitchFamily="49" charset="0"/>
                </a:rPr>
                <a:t>Validation is important but not really the issue we want to discuss… validation is what the customer does to decide if the code you deliver (as a developer) is computing the functions that the customer asked for… </a:t>
              </a:r>
              <a:r>
                <a:rPr lang="en-US" sz="1400" i="1" dirty="0">
                  <a:solidFill>
                    <a:srgbClr val="B34D1F"/>
                  </a:solidFill>
                  <a:latin typeface="Bahnschrift" panose="020B0502040204020203" pitchFamily="34" charset="0"/>
                  <a:ea typeface="Cascadia Code" panose="020B0609020000020004" pitchFamily="49" charset="0"/>
                  <a:cs typeface="Cascadia Code" panose="020B0609020000020004" pitchFamily="49" charset="0"/>
                </a:rPr>
                <a:t>matching deliverable to requirements</a:t>
              </a:r>
            </a:p>
          </p:txBody>
        </p:sp>
      </p:grpSp>
      <p:sp>
        <p:nvSpPr>
          <p:cNvPr id="12" name="Freeform 11"/>
          <p:cNvSpPr/>
          <p:nvPr/>
        </p:nvSpPr>
        <p:spPr>
          <a:xfrm>
            <a:off x="1905000" y="3179222"/>
            <a:ext cx="1728535" cy="505327"/>
          </a:xfrm>
          <a:custGeom>
            <a:avLst/>
            <a:gdLst>
              <a:gd name="connsiteX0" fmla="*/ 1636294 w 1636294"/>
              <a:gd name="connsiteY0" fmla="*/ 0 h 505327"/>
              <a:gd name="connsiteX1" fmla="*/ 1155031 w 1636294"/>
              <a:gd name="connsiteY1" fmla="*/ 385011 h 505327"/>
              <a:gd name="connsiteX2" fmla="*/ 12031 w 1636294"/>
              <a:gd name="connsiteY2" fmla="*/ 505327 h 505327"/>
              <a:gd name="connsiteX3" fmla="*/ 12031 w 1636294"/>
              <a:gd name="connsiteY3" fmla="*/ 505327 h 505327"/>
              <a:gd name="connsiteX4" fmla="*/ 0 w 1636294"/>
              <a:gd name="connsiteY4" fmla="*/ 493295 h 5053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36294" h="505327">
                <a:moveTo>
                  <a:pt x="1636294" y="0"/>
                </a:moveTo>
                <a:cubicBezTo>
                  <a:pt x="1531017" y="150395"/>
                  <a:pt x="1425741" y="300790"/>
                  <a:pt x="1155031" y="385011"/>
                </a:cubicBezTo>
                <a:cubicBezTo>
                  <a:pt x="884320" y="469232"/>
                  <a:pt x="12031" y="505327"/>
                  <a:pt x="12031" y="505327"/>
                </a:cubicBezTo>
                <a:lnTo>
                  <a:pt x="12031" y="505327"/>
                </a:lnTo>
                <a:lnTo>
                  <a:pt x="0" y="493295"/>
                </a:lnTo>
              </a:path>
            </a:pathLst>
          </a:custGeom>
          <a:noFill/>
          <a:ln w="41275">
            <a:solidFill>
              <a:srgbClr val="C00000"/>
            </a:solidFill>
            <a:tailEnd type="triangle" w="lg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57419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"/>
                            </p:stCondLst>
                            <p:childTnLst>
                              <p:par>
                                <p:cTn id="2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500"/>
                            </p:stCondLst>
                            <p:childTnLst>
                              <p:par>
                                <p:cTn id="3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000"/>
                            </p:stCondLst>
                            <p:childTnLst>
                              <p:par>
                                <p:cTn id="47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1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1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1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500"/>
                            </p:stCondLst>
                            <p:childTnLst>
                              <p:par>
                                <p:cTn id="7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10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2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52400"/>
            <a:ext cx="8610600" cy="6553200"/>
          </a:xfrm>
        </p:spPr>
        <p:txBody>
          <a:bodyPr>
            <a:noAutofit/>
          </a:bodyPr>
          <a:lstStyle/>
          <a:p>
            <a:pPr marL="0" indent="0">
              <a:spcBef>
                <a:spcPts val="0"/>
              </a:spcBef>
              <a:spcAft>
                <a:spcPts val="0"/>
              </a:spcAft>
            </a:pPr>
            <a:r>
              <a:rPr lang="en-US" sz="1600" dirty="0">
                <a:latin typeface="Bahnschrift Light SemiCondensed" panose="020B0502040204020203" pitchFamily="34" charset="0"/>
                <a:ea typeface="Cascadia Code" panose="020B0609020000020004" pitchFamily="49" charset="0"/>
                <a:cs typeface="Cascadia Code" panose="020B0609020000020004" pitchFamily="49" charset="0"/>
              </a:rPr>
              <a:t>JavaPathfinder v6.0 - (C) RIACS/NASA Ames Research Center</a:t>
            </a:r>
          </a:p>
          <a:p>
            <a:pPr marL="0" indent="0">
              <a:spcBef>
                <a:spcPts val="0"/>
              </a:spcBef>
              <a:spcAft>
                <a:spcPts val="0"/>
              </a:spcAft>
            </a:pPr>
            <a:r>
              <a:rPr lang="en-US" sz="1600" dirty="0">
                <a:latin typeface="Bahnschrift Light SemiCondensed" panose="020B0502040204020203" pitchFamily="34" charset="0"/>
                <a:ea typeface="Cascadia Code" panose="020B0609020000020004" pitchFamily="49" charset="0"/>
                <a:cs typeface="Cascadia Code" panose="020B0609020000020004" pitchFamily="49" charset="0"/>
              </a:rPr>
              <a:t>====================================================== system under test</a:t>
            </a:r>
          </a:p>
          <a:p>
            <a:pPr marL="0" indent="0">
              <a:spcBef>
                <a:spcPts val="0"/>
              </a:spcBef>
              <a:spcAft>
                <a:spcPts val="0"/>
              </a:spcAft>
            </a:pPr>
            <a:r>
              <a:rPr lang="en-US" sz="1600" dirty="0">
                <a:latin typeface="Bahnschrift Light SemiCondensed" panose="020B0502040204020203" pitchFamily="34" charset="0"/>
                <a:ea typeface="Cascadia Code" panose="020B0609020000020004" pitchFamily="49" charset="0"/>
                <a:cs typeface="Cascadia Code" panose="020B0609020000020004" pitchFamily="49" charset="0"/>
              </a:rPr>
              <a:t>application: Racer.java</a:t>
            </a:r>
          </a:p>
          <a:p>
            <a:pPr marL="0" indent="0">
              <a:spcBef>
                <a:spcPts val="0"/>
              </a:spcBef>
              <a:spcAft>
                <a:spcPts val="0"/>
              </a:spcAft>
            </a:pPr>
            <a:r>
              <a:rPr lang="en-US" sz="1600" dirty="0">
                <a:latin typeface="Bahnschrift Light SemiCondensed" panose="020B0502040204020203" pitchFamily="34" charset="0"/>
                <a:ea typeface="Cascadia Code" panose="020B0609020000020004" pitchFamily="49" charset="0"/>
                <a:cs typeface="Cascadia Code" panose="020B0609020000020004" pitchFamily="49" charset="0"/>
              </a:rPr>
              <a:t>...</a:t>
            </a:r>
          </a:p>
          <a:p>
            <a:pPr marL="0" indent="0">
              <a:spcBef>
                <a:spcPts val="0"/>
              </a:spcBef>
              <a:spcAft>
                <a:spcPts val="0"/>
              </a:spcAft>
            </a:pPr>
            <a:r>
              <a:rPr lang="en-US" sz="1600" dirty="0">
                <a:latin typeface="Bahnschrift Light SemiCondensed" panose="020B0502040204020203" pitchFamily="34" charset="0"/>
                <a:ea typeface="Cascadia Code" panose="020B0609020000020004" pitchFamily="49" charset="0"/>
                <a:cs typeface="Cascadia Code" panose="020B0609020000020004" pitchFamily="49" charset="0"/>
              </a:rPr>
              <a:t>====================================================== error #1</a:t>
            </a:r>
          </a:p>
          <a:p>
            <a:pPr marL="0" indent="0">
              <a:spcBef>
                <a:spcPts val="0"/>
              </a:spcBef>
              <a:spcAft>
                <a:spcPts val="0"/>
              </a:spcAft>
            </a:pPr>
            <a:r>
              <a:rPr lang="en-US" sz="1600" dirty="0">
                <a:latin typeface="Bahnschrift Light SemiCondensed" panose="020B0502040204020203" pitchFamily="34" charset="0"/>
                <a:ea typeface="Cascadia Code" panose="020B0609020000020004" pitchFamily="49" charset="0"/>
                <a:cs typeface="Cascadia Code" panose="020B0609020000020004" pitchFamily="49" charset="0"/>
              </a:rPr>
              <a:t>gov.nasa.jpf.listener.PreciseRaceDetector</a:t>
            </a:r>
          </a:p>
          <a:p>
            <a:pPr marL="0" indent="0">
              <a:spcBef>
                <a:spcPts val="0"/>
              </a:spcBef>
              <a:spcAft>
                <a:spcPts val="0"/>
              </a:spcAft>
            </a:pPr>
            <a:r>
              <a:rPr lang="en-US" sz="1600" dirty="0">
                <a:latin typeface="Bahnschrift Light SemiCondensed" panose="020B0502040204020203" pitchFamily="34" charset="0"/>
                <a:ea typeface="Cascadia Code" panose="020B0609020000020004" pitchFamily="49" charset="0"/>
                <a:cs typeface="Cascadia Code" panose="020B0609020000020004" pitchFamily="49" charset="0"/>
              </a:rPr>
              <a:t>race for field Racer@13d.d</a:t>
            </a:r>
          </a:p>
          <a:p>
            <a:pPr marL="0" indent="0">
              <a:spcBef>
                <a:spcPts val="0"/>
              </a:spcBef>
              <a:spcAft>
                <a:spcPts val="0"/>
              </a:spcAft>
            </a:pPr>
            <a:r>
              <a:rPr lang="en-US" sz="1600" dirty="0">
                <a:latin typeface="Bahnschrift Light SemiCondensed" panose="020B0502040204020203" pitchFamily="34" charset="0"/>
                <a:ea typeface="Cascadia Code" panose="020B0609020000020004" pitchFamily="49" charset="0"/>
                <a:cs typeface="Cascadia Code" panose="020B0609020000020004" pitchFamily="49" charset="0"/>
              </a:rPr>
              <a:t>  main at </a:t>
            </a:r>
            <a:r>
              <a:rPr lang="en-US" sz="1600" dirty="0" err="1">
                <a:latin typeface="Bahnschrift Light SemiCondensed" panose="020B0502040204020203" pitchFamily="34" charset="0"/>
                <a:ea typeface="Cascadia Code" panose="020B0609020000020004" pitchFamily="49" charset="0"/>
                <a:cs typeface="Cascadia Code" panose="020B0609020000020004" pitchFamily="49" charset="0"/>
              </a:rPr>
              <a:t>Racer.main</a:t>
            </a:r>
            <a:r>
              <a:rPr lang="en-US" sz="1600" dirty="0">
                <a:latin typeface="Bahnschrift Light SemiCondensed" panose="020B0502040204020203" pitchFamily="34" charset="0"/>
                <a:ea typeface="Cascadia Code" panose="020B0609020000020004" pitchFamily="49" charset="0"/>
                <a:cs typeface="Cascadia Code" panose="020B0609020000020004" pitchFamily="49" charset="0"/>
              </a:rPr>
              <a:t>(Racer.java:16)</a:t>
            </a:r>
          </a:p>
          <a:p>
            <a:pPr marL="0" indent="0">
              <a:spcBef>
                <a:spcPts val="0"/>
              </a:spcBef>
              <a:spcAft>
                <a:spcPts val="0"/>
              </a:spcAft>
            </a:pPr>
            <a:r>
              <a:rPr lang="en-US" sz="1600" dirty="0">
                <a:latin typeface="Bahnschrift Light SemiCondensed" panose="020B0502040204020203" pitchFamily="34" charset="0"/>
                <a:ea typeface="Cascadia Code" panose="020B0609020000020004" pitchFamily="49" charset="0"/>
                <a:cs typeface="Cascadia Code" panose="020B0609020000020004" pitchFamily="49" charset="0"/>
              </a:rPr>
              <a:t>		"</a:t>
            </a:r>
            <a:r>
              <a:rPr lang="en-US" sz="1600" dirty="0" err="1">
                <a:latin typeface="Bahnschrift Light SemiCondensed" panose="020B0502040204020203" pitchFamily="34" charset="0"/>
                <a:ea typeface="Cascadia Code" panose="020B0609020000020004" pitchFamily="49" charset="0"/>
                <a:cs typeface="Cascadia Code" panose="020B0609020000020004" pitchFamily="49" charset="0"/>
              </a:rPr>
              <a:t>int</a:t>
            </a:r>
            <a:r>
              <a:rPr lang="en-US" sz="1600" dirty="0">
                <a:latin typeface="Bahnschrift Light SemiCondensed" panose="020B0502040204020203" pitchFamily="34" charset="0"/>
                <a:ea typeface="Cascadia Code" panose="020B0609020000020004" pitchFamily="49" charset="0"/>
                <a:cs typeface="Cascadia Code" panose="020B0609020000020004" pitchFamily="49" charset="0"/>
              </a:rPr>
              <a:t> c = 420 / </a:t>
            </a:r>
            <a:r>
              <a:rPr lang="en-US" sz="1600" dirty="0" err="1">
                <a:latin typeface="Bahnschrift Light SemiCondensed" panose="020B0502040204020203" pitchFamily="34" charset="0"/>
                <a:ea typeface="Cascadia Code" panose="020B0609020000020004" pitchFamily="49" charset="0"/>
                <a:cs typeface="Cascadia Code" panose="020B0609020000020004" pitchFamily="49" charset="0"/>
              </a:rPr>
              <a:t>racer.d</a:t>
            </a:r>
            <a:r>
              <a:rPr lang="en-US" sz="1600" dirty="0">
                <a:latin typeface="Bahnschrift Light SemiCondensed" panose="020B0502040204020203" pitchFamily="34" charset="0"/>
                <a:ea typeface="Cascadia Code" panose="020B0609020000020004" pitchFamily="49" charset="0"/>
                <a:cs typeface="Cascadia Code" panose="020B0609020000020004" pitchFamily="49" charset="0"/>
              </a:rPr>
              <a:t>;               "  : getfield</a:t>
            </a:r>
          </a:p>
          <a:p>
            <a:pPr marL="0" indent="0">
              <a:spcBef>
                <a:spcPts val="0"/>
              </a:spcBef>
              <a:spcAft>
                <a:spcPts val="0"/>
              </a:spcAft>
            </a:pPr>
            <a:r>
              <a:rPr lang="en-US" sz="1600" dirty="0">
                <a:latin typeface="Bahnschrift Light SemiCondensed" panose="020B0502040204020203" pitchFamily="34" charset="0"/>
                <a:ea typeface="Cascadia Code" panose="020B0609020000020004" pitchFamily="49" charset="0"/>
                <a:cs typeface="Cascadia Code" panose="020B0609020000020004" pitchFamily="49" charset="0"/>
              </a:rPr>
              <a:t>  Thread-0 at </a:t>
            </a:r>
            <a:r>
              <a:rPr lang="en-US" sz="1600" dirty="0" err="1">
                <a:latin typeface="Bahnschrift Light SemiCondensed" panose="020B0502040204020203" pitchFamily="34" charset="0"/>
                <a:ea typeface="Cascadia Code" panose="020B0609020000020004" pitchFamily="49" charset="0"/>
                <a:cs typeface="Cascadia Code" panose="020B0609020000020004" pitchFamily="49" charset="0"/>
              </a:rPr>
              <a:t>Racer.run</a:t>
            </a:r>
            <a:r>
              <a:rPr lang="en-US" sz="1600" dirty="0">
                <a:latin typeface="Bahnschrift Light SemiCondensed" panose="020B0502040204020203" pitchFamily="34" charset="0"/>
                <a:ea typeface="Cascadia Code" panose="020B0609020000020004" pitchFamily="49" charset="0"/>
                <a:cs typeface="Cascadia Code" panose="020B0609020000020004" pitchFamily="49" charset="0"/>
              </a:rPr>
              <a:t>(Racer.java:7)</a:t>
            </a:r>
          </a:p>
          <a:p>
            <a:pPr marL="0" indent="0">
              <a:spcBef>
                <a:spcPts val="0"/>
              </a:spcBef>
              <a:spcAft>
                <a:spcPts val="0"/>
              </a:spcAft>
            </a:pPr>
            <a:r>
              <a:rPr lang="en-US" sz="1600" dirty="0">
                <a:latin typeface="Bahnschrift Light SemiCondensed" panose="020B0502040204020203" pitchFamily="34" charset="0"/>
                <a:ea typeface="Cascadia Code" panose="020B0609020000020004" pitchFamily="49" charset="0"/>
                <a:cs typeface="Cascadia Code" panose="020B0609020000020004" pitchFamily="49" charset="0"/>
              </a:rPr>
              <a:t>		"d = 0;                               "  : </a:t>
            </a:r>
            <a:r>
              <a:rPr lang="en-US" sz="1600" dirty="0" err="1">
                <a:latin typeface="Bahnschrift Light SemiCondensed" panose="020B0502040204020203" pitchFamily="34" charset="0"/>
                <a:ea typeface="Cascadia Code" panose="020B0609020000020004" pitchFamily="49" charset="0"/>
                <a:cs typeface="Cascadia Code" panose="020B0609020000020004" pitchFamily="49" charset="0"/>
              </a:rPr>
              <a:t>putfield</a:t>
            </a:r>
            <a:endParaRPr lang="en-US" sz="1600" dirty="0">
              <a:latin typeface="Bahnschrift Light SemiCondensed" panose="020B0502040204020203" pitchFamily="34" charset="0"/>
              <a:ea typeface="Cascadia Code" panose="020B0609020000020004" pitchFamily="49" charset="0"/>
              <a:cs typeface="Cascadia Code" panose="020B0609020000020004" pitchFamily="49" charset="0"/>
            </a:endParaRPr>
          </a:p>
          <a:p>
            <a:pPr marL="0" indent="0">
              <a:spcBef>
                <a:spcPts val="0"/>
              </a:spcBef>
              <a:spcAft>
                <a:spcPts val="0"/>
              </a:spcAft>
            </a:pPr>
            <a:endParaRPr lang="en-US" sz="1600" dirty="0">
              <a:latin typeface="Bahnschrift Light SemiCondensed" panose="020B0502040204020203" pitchFamily="34" charset="0"/>
              <a:ea typeface="Cascadia Code" panose="020B0609020000020004" pitchFamily="49" charset="0"/>
              <a:cs typeface="Cascadia Code" panose="020B0609020000020004" pitchFamily="49" charset="0"/>
            </a:endParaRPr>
          </a:p>
          <a:p>
            <a:pPr marL="0" indent="0">
              <a:spcBef>
                <a:spcPts val="0"/>
              </a:spcBef>
              <a:spcAft>
                <a:spcPts val="0"/>
              </a:spcAft>
            </a:pPr>
            <a:r>
              <a:rPr lang="en-US" sz="1600" dirty="0">
                <a:latin typeface="Bahnschrift Light SemiCondensed" panose="020B0502040204020203" pitchFamily="34" charset="0"/>
                <a:ea typeface="Cascadia Code" panose="020B0609020000020004" pitchFamily="49" charset="0"/>
                <a:cs typeface="Cascadia Code" panose="020B0609020000020004" pitchFamily="49" charset="0"/>
              </a:rPr>
              <a:t>====================================================== trace #1</a:t>
            </a:r>
          </a:p>
          <a:p>
            <a:pPr marL="0" indent="0">
              <a:spcBef>
                <a:spcPts val="0"/>
              </a:spcBef>
              <a:spcAft>
                <a:spcPts val="0"/>
              </a:spcAft>
            </a:pPr>
            <a:r>
              <a:rPr lang="en-US" sz="1600" dirty="0">
                <a:latin typeface="Bahnschrift Light SemiCondensed" panose="020B0502040204020203" pitchFamily="34" charset="0"/>
                <a:ea typeface="Cascadia Code" panose="020B0609020000020004" pitchFamily="49" charset="0"/>
                <a:cs typeface="Cascadia Code" panose="020B0609020000020004" pitchFamily="49" charset="0"/>
              </a:rPr>
              <a:t>---- transition #0 thread: 0</a:t>
            </a:r>
          </a:p>
          <a:p>
            <a:pPr marL="0" indent="0">
              <a:spcBef>
                <a:spcPts val="0"/>
              </a:spcBef>
              <a:spcAft>
                <a:spcPts val="0"/>
              </a:spcAft>
            </a:pPr>
            <a:r>
              <a:rPr lang="en-US" sz="1600" dirty="0">
                <a:latin typeface="Bahnschrift Light SemiCondensed" panose="020B0502040204020203" pitchFamily="34" charset="0"/>
                <a:ea typeface="Cascadia Code" panose="020B0609020000020004" pitchFamily="49" charset="0"/>
                <a:cs typeface="Cascadia Code" panose="020B0609020000020004" pitchFamily="49" charset="0"/>
              </a:rPr>
              <a:t>...</a:t>
            </a:r>
          </a:p>
          <a:p>
            <a:pPr marL="0" indent="0">
              <a:spcBef>
                <a:spcPts val="0"/>
              </a:spcBef>
              <a:spcAft>
                <a:spcPts val="0"/>
              </a:spcAft>
            </a:pPr>
            <a:r>
              <a:rPr lang="en-US" sz="1600" dirty="0">
                <a:latin typeface="Bahnschrift Light SemiCondensed" panose="020B0502040204020203" pitchFamily="34" charset="0"/>
                <a:ea typeface="Cascadia Code" panose="020B0609020000020004" pitchFamily="49" charset="0"/>
                <a:cs typeface="Cascadia Code" panose="020B0609020000020004" pitchFamily="49" charset="0"/>
              </a:rPr>
              <a:t>---- transition #3 thread: 1</a:t>
            </a:r>
          </a:p>
          <a:p>
            <a:pPr marL="0" indent="0">
              <a:spcBef>
                <a:spcPts val="0"/>
              </a:spcBef>
              <a:spcAft>
                <a:spcPts val="0"/>
              </a:spcAft>
            </a:pPr>
            <a:r>
              <a:rPr lang="en-US" sz="1600" dirty="0" err="1">
                <a:latin typeface="Bahnschrift Light SemiCondensed" panose="020B0502040204020203" pitchFamily="34" charset="0"/>
                <a:ea typeface="Cascadia Code" panose="020B0609020000020004" pitchFamily="49" charset="0"/>
                <a:cs typeface="Cascadia Code" panose="020B0609020000020004" pitchFamily="49" charset="0"/>
              </a:rPr>
              <a:t>gov.nasa.jpf.jvm.choice.ThreadChoiceFromSet</a:t>
            </a:r>
            <a:r>
              <a:rPr lang="en-US" sz="1600" dirty="0">
                <a:latin typeface="Bahnschrift Light SemiCondensed" panose="020B0502040204020203" pitchFamily="34" charset="0"/>
                <a:ea typeface="Cascadia Code" panose="020B0609020000020004" pitchFamily="49" charset="0"/>
                <a:cs typeface="Cascadia Code" panose="020B0609020000020004" pitchFamily="49" charset="0"/>
              </a:rPr>
              <a:t>[id="sleep",</a:t>
            </a:r>
            <a:r>
              <a:rPr lang="en-US" sz="1600" dirty="0" err="1">
                <a:latin typeface="Bahnschrift Light SemiCondensed" panose="020B0502040204020203" pitchFamily="34" charset="0"/>
                <a:ea typeface="Cascadia Code" panose="020B0609020000020004" pitchFamily="49" charset="0"/>
                <a:cs typeface="Cascadia Code" panose="020B0609020000020004" pitchFamily="49" charset="0"/>
              </a:rPr>
              <a:t>isCascaded:false</a:t>
            </a:r>
            <a:r>
              <a:rPr lang="en-US" sz="1600" dirty="0">
                <a:latin typeface="Bahnschrift Light SemiCondensed" panose="020B0502040204020203" pitchFamily="34" charset="0"/>
                <a:ea typeface="Cascadia Code" panose="020B0609020000020004" pitchFamily="49" charset="0"/>
                <a:cs typeface="Cascadia Code" panose="020B0609020000020004" pitchFamily="49" charset="0"/>
              </a:rPr>
              <a:t>,{main,&gt;Thread-0}]</a:t>
            </a:r>
          </a:p>
          <a:p>
            <a:pPr marL="0" indent="0">
              <a:spcBef>
                <a:spcPts val="0"/>
              </a:spcBef>
              <a:spcAft>
                <a:spcPts val="0"/>
              </a:spcAft>
            </a:pPr>
            <a:r>
              <a:rPr lang="en-US" sz="1600" dirty="0">
                <a:latin typeface="Bahnschrift Light SemiCondensed" panose="020B0502040204020203" pitchFamily="34" charset="0"/>
                <a:ea typeface="Cascadia Code" panose="020B0609020000020004" pitchFamily="49" charset="0"/>
                <a:cs typeface="Cascadia Code" panose="020B0609020000020004" pitchFamily="49" charset="0"/>
              </a:rPr>
              <a:t>      [3 </a:t>
            </a:r>
            <a:r>
              <a:rPr lang="en-US" sz="1600" dirty="0" err="1">
                <a:latin typeface="Bahnschrift Light SemiCondensed" panose="020B0502040204020203" pitchFamily="34" charset="0"/>
                <a:ea typeface="Cascadia Code" panose="020B0609020000020004" pitchFamily="49" charset="0"/>
                <a:cs typeface="Cascadia Code" panose="020B0609020000020004" pitchFamily="49" charset="0"/>
              </a:rPr>
              <a:t>insn</a:t>
            </a:r>
            <a:r>
              <a:rPr lang="en-US" sz="1600" dirty="0">
                <a:latin typeface="Bahnschrift Light SemiCondensed" panose="020B0502040204020203" pitchFamily="34" charset="0"/>
                <a:ea typeface="Cascadia Code" panose="020B0609020000020004" pitchFamily="49" charset="0"/>
                <a:cs typeface="Cascadia Code" panose="020B0609020000020004" pitchFamily="49" charset="0"/>
              </a:rPr>
              <a:t> w/o sources]</a:t>
            </a:r>
          </a:p>
          <a:p>
            <a:pPr marL="0" indent="0">
              <a:spcBef>
                <a:spcPts val="0"/>
              </a:spcBef>
              <a:spcAft>
                <a:spcPts val="0"/>
              </a:spcAft>
            </a:pPr>
            <a:r>
              <a:rPr lang="en-US" sz="1600" dirty="0">
                <a:latin typeface="Bahnschrift Light SemiCondensed" panose="020B0502040204020203" pitchFamily="34" charset="0"/>
                <a:ea typeface="Cascadia Code" panose="020B0609020000020004" pitchFamily="49" charset="0"/>
                <a:cs typeface="Cascadia Code" panose="020B0609020000020004" pitchFamily="49" charset="0"/>
              </a:rPr>
              <a:t>  Racer.java:22                  : try { </a:t>
            </a:r>
            <a:r>
              <a:rPr lang="en-US" sz="1600" dirty="0" err="1">
                <a:latin typeface="Bahnschrift Light SemiCondensed" panose="020B0502040204020203" pitchFamily="34" charset="0"/>
                <a:ea typeface="Cascadia Code" panose="020B0609020000020004" pitchFamily="49" charset="0"/>
                <a:cs typeface="Cascadia Code" panose="020B0609020000020004" pitchFamily="49" charset="0"/>
              </a:rPr>
              <a:t>Thread.sleep</a:t>
            </a:r>
            <a:r>
              <a:rPr lang="en-US" sz="1600" dirty="0">
                <a:latin typeface="Bahnschrift Light SemiCondensed" panose="020B0502040204020203" pitchFamily="34" charset="0"/>
                <a:ea typeface="Cascadia Code" panose="020B0609020000020004" pitchFamily="49" charset="0"/>
                <a:cs typeface="Cascadia Code" panose="020B0609020000020004" pitchFamily="49" charset="0"/>
              </a:rPr>
              <a:t>(n); } catch (</a:t>
            </a:r>
            <a:r>
              <a:rPr lang="en-US" sz="1600" dirty="0" err="1">
                <a:latin typeface="Bahnschrift Light SemiCondensed" panose="020B0502040204020203" pitchFamily="34" charset="0"/>
                <a:ea typeface="Cascadia Code" panose="020B0609020000020004" pitchFamily="49" charset="0"/>
                <a:cs typeface="Cascadia Code" panose="020B0609020000020004" pitchFamily="49" charset="0"/>
              </a:rPr>
              <a:t>InterruptedException</a:t>
            </a:r>
            <a:r>
              <a:rPr lang="en-US" sz="1600" dirty="0">
                <a:latin typeface="Bahnschrift Light SemiCondensed" panose="020B0502040204020203" pitchFamily="34" charset="0"/>
                <a:ea typeface="Cascadia Code" panose="020B0609020000020004" pitchFamily="49" charset="0"/>
                <a:cs typeface="Cascadia Code" panose="020B0609020000020004" pitchFamily="49" charset="0"/>
              </a:rPr>
              <a:t> ix) {}</a:t>
            </a:r>
          </a:p>
          <a:p>
            <a:pPr marL="0" indent="0">
              <a:spcBef>
                <a:spcPts val="0"/>
              </a:spcBef>
              <a:spcAft>
                <a:spcPts val="0"/>
              </a:spcAft>
            </a:pPr>
            <a:r>
              <a:rPr lang="en-US" sz="1600" dirty="0">
                <a:latin typeface="Bahnschrift Light SemiCondensed" panose="020B0502040204020203" pitchFamily="34" charset="0"/>
                <a:ea typeface="Cascadia Code" panose="020B0609020000020004" pitchFamily="49" charset="0"/>
                <a:cs typeface="Cascadia Code" panose="020B0609020000020004" pitchFamily="49" charset="0"/>
              </a:rPr>
              <a:t>  Racer.java:23                  : }</a:t>
            </a:r>
          </a:p>
          <a:p>
            <a:pPr marL="0" indent="0">
              <a:spcBef>
                <a:spcPts val="0"/>
              </a:spcBef>
              <a:spcAft>
                <a:spcPts val="0"/>
              </a:spcAft>
            </a:pPr>
            <a:r>
              <a:rPr lang="en-US" sz="1600" dirty="0">
                <a:latin typeface="Bahnschrift Light SemiCondensed" panose="020B0502040204020203" pitchFamily="34" charset="0"/>
                <a:ea typeface="Cascadia Code" panose="020B0609020000020004" pitchFamily="49" charset="0"/>
                <a:cs typeface="Cascadia Code" panose="020B0609020000020004" pitchFamily="49" charset="0"/>
              </a:rPr>
              <a:t>  Racer.java:7                   : d = 0;                      </a:t>
            </a:r>
          </a:p>
          <a:p>
            <a:pPr marL="0" indent="0">
              <a:spcBef>
                <a:spcPts val="0"/>
              </a:spcBef>
              <a:spcAft>
                <a:spcPts val="0"/>
              </a:spcAft>
            </a:pPr>
            <a:r>
              <a:rPr lang="en-US" sz="1600" dirty="0">
                <a:latin typeface="Bahnschrift Light SemiCondensed" panose="020B0502040204020203" pitchFamily="34" charset="0"/>
                <a:ea typeface="Cascadia Code" panose="020B0609020000020004" pitchFamily="49" charset="0"/>
                <a:cs typeface="Cascadia Code" panose="020B0609020000020004" pitchFamily="49" charset="0"/>
              </a:rPr>
              <a:t>...</a:t>
            </a:r>
          </a:p>
          <a:p>
            <a:pPr marL="0" indent="0">
              <a:spcBef>
                <a:spcPts val="0"/>
              </a:spcBef>
              <a:spcAft>
                <a:spcPts val="0"/>
              </a:spcAft>
            </a:pPr>
            <a:r>
              <a:rPr lang="en-US" sz="1600" dirty="0">
                <a:latin typeface="Bahnschrift Light SemiCondensed" panose="020B0502040204020203" pitchFamily="34" charset="0"/>
                <a:ea typeface="Cascadia Code" panose="020B0609020000020004" pitchFamily="49" charset="0"/>
                <a:cs typeface="Cascadia Code" panose="020B0609020000020004" pitchFamily="49" charset="0"/>
              </a:rPr>
              <a:t>---- transition #5 thread: 0</a:t>
            </a:r>
          </a:p>
          <a:p>
            <a:pPr marL="0" indent="0">
              <a:spcBef>
                <a:spcPts val="0"/>
              </a:spcBef>
              <a:spcAft>
                <a:spcPts val="0"/>
              </a:spcAft>
            </a:pPr>
            <a:r>
              <a:rPr lang="en-US" sz="1600" dirty="0" err="1">
                <a:latin typeface="Bahnschrift Light SemiCondensed" panose="020B0502040204020203" pitchFamily="34" charset="0"/>
                <a:ea typeface="Cascadia Code" panose="020B0609020000020004" pitchFamily="49" charset="0"/>
                <a:cs typeface="Cascadia Code" panose="020B0609020000020004" pitchFamily="49" charset="0"/>
              </a:rPr>
              <a:t>gov.nasa.jpf.jvm.choice.ThreadChoiceFromSet</a:t>
            </a:r>
            <a:r>
              <a:rPr lang="en-US" sz="1600" dirty="0">
                <a:latin typeface="Bahnschrift Light SemiCondensed" panose="020B0502040204020203" pitchFamily="34" charset="0"/>
                <a:ea typeface="Cascadia Code" panose="020B0609020000020004" pitchFamily="49" charset="0"/>
                <a:cs typeface="Cascadia Code" panose="020B0609020000020004" pitchFamily="49" charset="0"/>
              </a:rPr>
              <a:t>[id="</a:t>
            </a:r>
            <a:r>
              <a:rPr lang="en-US" sz="1600" dirty="0" err="1">
                <a:latin typeface="Bahnschrift Light SemiCondensed" panose="020B0502040204020203" pitchFamily="34" charset="0"/>
                <a:ea typeface="Cascadia Code" panose="020B0609020000020004" pitchFamily="49" charset="0"/>
                <a:cs typeface="Cascadia Code" panose="020B0609020000020004" pitchFamily="49" charset="0"/>
              </a:rPr>
              <a:t>sharedField</a:t>
            </a:r>
            <a:r>
              <a:rPr lang="en-US" sz="1600" dirty="0">
                <a:latin typeface="Bahnschrift Light SemiCondensed" panose="020B0502040204020203" pitchFamily="34" charset="0"/>
                <a:ea typeface="Cascadia Code" panose="020B0609020000020004" pitchFamily="49" charset="0"/>
                <a:cs typeface="Cascadia Code" panose="020B0609020000020004" pitchFamily="49" charset="0"/>
              </a:rPr>
              <a:t>",</a:t>
            </a:r>
            <a:r>
              <a:rPr lang="en-US" sz="1600" dirty="0" err="1">
                <a:latin typeface="Bahnschrift Light SemiCondensed" panose="020B0502040204020203" pitchFamily="34" charset="0"/>
                <a:ea typeface="Cascadia Code" panose="020B0609020000020004" pitchFamily="49" charset="0"/>
                <a:cs typeface="Cascadia Code" panose="020B0609020000020004" pitchFamily="49" charset="0"/>
              </a:rPr>
              <a:t>isCascaded:false</a:t>
            </a:r>
            <a:r>
              <a:rPr lang="en-US" sz="1600" dirty="0">
                <a:latin typeface="Bahnschrift Light SemiCondensed" panose="020B0502040204020203" pitchFamily="34" charset="0"/>
                <a:ea typeface="Cascadia Code" panose="020B0609020000020004" pitchFamily="49" charset="0"/>
                <a:cs typeface="Cascadia Code" panose="020B0609020000020004" pitchFamily="49" charset="0"/>
              </a:rPr>
              <a:t>,{&gt;main,Thread-0}]</a:t>
            </a:r>
          </a:p>
          <a:p>
            <a:pPr marL="0" indent="0">
              <a:spcBef>
                <a:spcPts val="0"/>
              </a:spcBef>
              <a:spcAft>
                <a:spcPts val="0"/>
              </a:spcAft>
            </a:pPr>
            <a:r>
              <a:rPr lang="en-US" sz="1600" dirty="0">
                <a:latin typeface="Bahnschrift Light SemiCondensed" panose="020B0502040204020203" pitchFamily="34" charset="0"/>
                <a:ea typeface="Cascadia Code" panose="020B0609020000020004" pitchFamily="49" charset="0"/>
                <a:cs typeface="Cascadia Code" panose="020B0609020000020004" pitchFamily="49" charset="0"/>
              </a:rPr>
              <a:t>  Racer.java:16                  : </a:t>
            </a:r>
            <a:r>
              <a:rPr lang="en-US" sz="1600" dirty="0" err="1">
                <a:latin typeface="Bahnschrift Light SemiCondensed" panose="020B0502040204020203" pitchFamily="34" charset="0"/>
                <a:ea typeface="Cascadia Code" panose="020B0609020000020004" pitchFamily="49" charset="0"/>
                <a:cs typeface="Cascadia Code" panose="020B0609020000020004" pitchFamily="49" charset="0"/>
              </a:rPr>
              <a:t>int</a:t>
            </a:r>
            <a:r>
              <a:rPr lang="en-US" sz="1600" dirty="0">
                <a:latin typeface="Bahnschrift Light SemiCondensed" panose="020B0502040204020203" pitchFamily="34" charset="0"/>
                <a:ea typeface="Cascadia Code" panose="020B0609020000020004" pitchFamily="49" charset="0"/>
                <a:cs typeface="Cascadia Code" panose="020B0609020000020004" pitchFamily="49" charset="0"/>
              </a:rPr>
              <a:t> c = 420 / </a:t>
            </a:r>
            <a:r>
              <a:rPr lang="en-US" sz="1600" dirty="0" err="1">
                <a:latin typeface="Bahnschrift Light SemiCondensed" panose="020B0502040204020203" pitchFamily="34" charset="0"/>
                <a:ea typeface="Cascadia Code" panose="020B0609020000020004" pitchFamily="49" charset="0"/>
                <a:cs typeface="Cascadia Code" panose="020B0609020000020004" pitchFamily="49" charset="0"/>
              </a:rPr>
              <a:t>racer.d</a:t>
            </a:r>
            <a:r>
              <a:rPr lang="en-US" sz="1600" dirty="0">
                <a:latin typeface="Bahnschrift Light SemiCondensed" panose="020B0502040204020203" pitchFamily="34" charset="0"/>
                <a:ea typeface="Cascadia Code" panose="020B0609020000020004" pitchFamily="49" charset="0"/>
                <a:cs typeface="Cascadia Code" panose="020B0609020000020004" pitchFamily="49" charset="0"/>
              </a:rPr>
              <a:t>;</a:t>
            </a:r>
          </a:p>
        </p:txBody>
      </p:sp>
      <p:sp>
        <p:nvSpPr>
          <p:cNvPr id="5" name="Content Placeholder 1"/>
          <p:cNvSpPr txBox="1">
            <a:spLocks/>
          </p:cNvSpPr>
          <p:nvPr/>
        </p:nvSpPr>
        <p:spPr>
          <a:xfrm>
            <a:off x="4953000" y="1828800"/>
            <a:ext cx="3048000" cy="12954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vert="horz" lIns="91440" tIns="45720" rIns="91440" bIns="45720" rtlCol="0" anchor="ctr">
            <a:noAutofit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20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8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6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109728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i="1" dirty="0">
                <a:solidFill>
                  <a:srgbClr val="C00000"/>
                </a:solidFill>
                <a:latin typeface="Cascadia Code" panose="020B0609020000020004" pitchFamily="49" charset="0"/>
                <a:ea typeface="Cascadia Code" panose="020B0609020000020004" pitchFamily="49" charset="0"/>
                <a:cs typeface="Cascadia Code" panose="020B0609020000020004" pitchFamily="49" charset="0"/>
              </a:rPr>
              <a:t>Output from running Pathfinder on the code</a:t>
            </a:r>
            <a:endParaRPr lang="en-US" sz="1800" i="1" dirty="0">
              <a:solidFill>
                <a:srgbClr val="C00000"/>
              </a:solidFill>
              <a:latin typeface="Cascadia Code" panose="020B0609020000020004" pitchFamily="49" charset="0"/>
              <a:ea typeface="Cascadia Code" panose="020B0609020000020004" pitchFamily="49" charset="0"/>
              <a:cs typeface="Cascadia Code" panose="020B06090200000200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298992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1"/>
          <p:cNvSpPr txBox="1">
            <a:spLocks/>
          </p:cNvSpPr>
          <p:nvPr/>
        </p:nvSpPr>
        <p:spPr>
          <a:xfrm>
            <a:off x="304799" y="1828800"/>
            <a:ext cx="8077201" cy="4724400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20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8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6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274320" indent="-182880">
              <a:spcBef>
                <a:spcPts val="0"/>
              </a:spcBef>
              <a:buClrTx/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bg1"/>
                </a:solidFill>
                <a:latin typeface="Bahnschrift" panose="020B0502040204020203" pitchFamily="34" charset="0"/>
                <a:ea typeface="Cascadia Code" panose="020B0609020000020004" pitchFamily="49" charset="0"/>
                <a:cs typeface="Cascadia Code" panose="020B0609020000020004" pitchFamily="49" charset="0"/>
              </a:rPr>
              <a:t>The checker is already </a:t>
            </a:r>
            <a:r>
              <a:rPr lang="en-US" sz="1600" b="1" dirty="0">
                <a:solidFill>
                  <a:srgbClr val="0070C0"/>
                </a:solidFill>
                <a:latin typeface="Bahnschrift" panose="020B0502040204020203" pitchFamily="34" charset="0"/>
                <a:ea typeface="Cascadia Code" panose="020B0609020000020004" pitchFamily="49" charset="0"/>
                <a:cs typeface="Cascadia Code" panose="020B0609020000020004" pitchFamily="49" charset="0"/>
              </a:rPr>
              <a:t>O( F * (|V|+|E|) )</a:t>
            </a:r>
          </a:p>
          <a:p>
            <a:pPr marL="834390" lvl="1">
              <a:spcBef>
                <a:spcPts val="0"/>
              </a:spcBef>
              <a:spcAft>
                <a:spcPts val="300"/>
              </a:spcAft>
              <a:buClrTx/>
              <a:buFont typeface="Courier New" panose="02070309020205020404" pitchFamily="49" charset="0"/>
              <a:buChar char="o"/>
            </a:pPr>
            <a:r>
              <a:rPr lang="en-US" sz="1400" i="1" dirty="0">
                <a:solidFill>
                  <a:srgbClr val="0070C0"/>
                </a:solidFill>
                <a:latin typeface="Bahnschrift" panose="020B0502040204020203" pitchFamily="34" charset="0"/>
                <a:ea typeface="Cascadia Code" panose="020B0609020000020004" pitchFamily="49" charset="0"/>
                <a:cs typeface="Cascadia Code" panose="020B0609020000020004" pitchFamily="49" charset="0"/>
              </a:rPr>
              <a:t>Linear in length of the formula</a:t>
            </a:r>
          </a:p>
          <a:p>
            <a:pPr marL="834390" lvl="1">
              <a:spcBef>
                <a:spcPts val="0"/>
              </a:spcBef>
              <a:spcAft>
                <a:spcPts val="300"/>
              </a:spcAft>
              <a:buClrTx/>
              <a:buFont typeface="Courier New" panose="02070309020205020404" pitchFamily="49" charset="0"/>
              <a:buChar char="o"/>
            </a:pPr>
            <a:r>
              <a:rPr lang="en-US" sz="1400" i="1" dirty="0">
                <a:solidFill>
                  <a:srgbClr val="0070C0"/>
                </a:solidFill>
                <a:latin typeface="Bahnschrift" panose="020B0502040204020203" pitchFamily="34" charset="0"/>
                <a:ea typeface="Cascadia Code" panose="020B0609020000020004" pitchFamily="49" charset="0"/>
                <a:cs typeface="Cascadia Code" panose="020B0609020000020004" pitchFamily="49" charset="0"/>
              </a:rPr>
              <a:t>Linear in size of the FSM</a:t>
            </a:r>
          </a:p>
          <a:p>
            <a:pPr marL="834390" lvl="1">
              <a:spcBef>
                <a:spcPts val="0"/>
              </a:spcBef>
              <a:spcAft>
                <a:spcPts val="300"/>
              </a:spcAft>
              <a:buClrTx/>
              <a:buFont typeface="Courier New" panose="02070309020205020404" pitchFamily="49" charset="0"/>
              <a:buChar char="o"/>
            </a:pPr>
            <a:r>
              <a:rPr lang="en-US" sz="1400" i="1" dirty="0">
                <a:solidFill>
                  <a:srgbClr val="0070C0"/>
                </a:solidFill>
                <a:latin typeface="Bahnschrift" panose="020B0502040204020203" pitchFamily="34" charset="0"/>
                <a:ea typeface="Cascadia Code" panose="020B0609020000020004" pitchFamily="49" charset="0"/>
                <a:cs typeface="Cascadia Code" panose="020B0609020000020004" pitchFamily="49" charset="0"/>
              </a:rPr>
              <a:t>Multiplied, so short formulae and larger FSM means  a smaller multiple of </a:t>
            </a:r>
            <a:r>
              <a:rPr lang="en-US" sz="1400" i="1" dirty="0">
                <a:solidFill>
                  <a:schemeClr val="accent6">
                    <a:lumMod val="75000"/>
                  </a:schemeClr>
                </a:solidFill>
                <a:latin typeface="Bahnschrift" panose="020B0502040204020203" pitchFamily="34" charset="0"/>
                <a:ea typeface="Cascadia Code" panose="020B0609020000020004" pitchFamily="49" charset="0"/>
                <a:cs typeface="Cascadia Code" panose="020B0609020000020004" pitchFamily="49" charset="0"/>
              </a:rPr>
              <a:t>linear in FSM</a:t>
            </a:r>
          </a:p>
          <a:p>
            <a:pPr marL="274320" indent="-182880">
              <a:spcBef>
                <a:spcPts val="600"/>
              </a:spcBef>
              <a:buClrTx/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bg1"/>
                </a:solidFill>
                <a:latin typeface="Bahnschrift" panose="020B0502040204020203" pitchFamily="34" charset="0"/>
                <a:ea typeface="Cascadia Code" panose="020B0609020000020004" pitchFamily="49" charset="0"/>
                <a:cs typeface="Cascadia Code" panose="020B0609020000020004" pitchFamily="49" charset="0"/>
              </a:rPr>
              <a:t>Requires explicit creation of full state space (the FSM)</a:t>
            </a:r>
          </a:p>
          <a:p>
            <a:pPr marL="274320" indent="-182880">
              <a:spcBef>
                <a:spcPts val="0"/>
              </a:spcBef>
              <a:buClrTx/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bg1"/>
                </a:solidFill>
                <a:latin typeface="Bahnschrift" panose="020B0502040204020203" pitchFamily="34" charset="0"/>
                <a:ea typeface="Cascadia Code" panose="020B0609020000020004" pitchFamily="49" charset="0"/>
                <a:cs typeface="Cascadia Code" panose="020B0609020000020004" pitchFamily="49" charset="0"/>
              </a:rPr>
              <a:t>Can be very large… prohibitively large</a:t>
            </a:r>
          </a:p>
          <a:p>
            <a:pPr marL="274320" indent="-182880">
              <a:spcBef>
                <a:spcPts val="0"/>
              </a:spcBef>
              <a:buClrTx/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bg1"/>
                </a:solidFill>
                <a:latin typeface="Bahnschrift" panose="020B0502040204020203" pitchFamily="34" charset="0"/>
                <a:ea typeface="Cascadia Code" panose="020B0609020000020004" pitchFamily="49" charset="0"/>
                <a:cs typeface="Cascadia Code" panose="020B0609020000020004" pitchFamily="49" charset="0"/>
              </a:rPr>
              <a:t>If you have a notation like Petri Nets for expressing the “code” then creating a FSM from it will be O(2^N)… or worse (where N is the size of the </a:t>
            </a:r>
            <a:r>
              <a:rPr lang="en-US" sz="1600" dirty="0" err="1">
                <a:solidFill>
                  <a:schemeClr val="bg1"/>
                </a:solidFill>
                <a:latin typeface="Bahnschrift" panose="020B0502040204020203" pitchFamily="34" charset="0"/>
                <a:ea typeface="Cascadia Code" panose="020B0609020000020004" pitchFamily="49" charset="0"/>
                <a:cs typeface="Cascadia Code" panose="020B0609020000020004" pitchFamily="49" charset="0"/>
              </a:rPr>
              <a:t>Pnet</a:t>
            </a:r>
            <a:r>
              <a:rPr lang="en-US" sz="1600" dirty="0">
                <a:solidFill>
                  <a:schemeClr val="bg1"/>
                </a:solidFill>
                <a:latin typeface="Bahnschrift" panose="020B0502040204020203" pitchFamily="34" charset="0"/>
                <a:ea typeface="Cascadia Code" panose="020B0609020000020004" pitchFamily="49" charset="0"/>
                <a:cs typeface="Cascadia Code" panose="020B0609020000020004" pitchFamily="49" charset="0"/>
              </a:rPr>
              <a:t>)</a:t>
            </a:r>
          </a:p>
          <a:p>
            <a:pPr marL="274320" indent="-182880">
              <a:spcBef>
                <a:spcPts val="0"/>
              </a:spcBef>
              <a:buClrTx/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bg1"/>
                </a:solidFill>
                <a:latin typeface="Bahnschrift" panose="020B0502040204020203" pitchFamily="34" charset="0"/>
                <a:ea typeface="Cascadia Code" panose="020B0609020000020004" pitchFamily="49" charset="0"/>
                <a:cs typeface="Cascadia Code" panose="020B0609020000020004" pitchFamily="49" charset="0"/>
              </a:rPr>
              <a:t>Not only will it take O(2^N) time to generate the FSM, it will required O(2^N) space to store it all.  </a:t>
            </a:r>
          </a:p>
          <a:p>
            <a:pPr marL="91440" indent="0">
              <a:spcBef>
                <a:spcPts val="0"/>
              </a:spcBef>
              <a:buClrTx/>
              <a:buNone/>
            </a:pPr>
            <a:endParaRPr lang="en-US" sz="1800" dirty="0">
              <a:solidFill>
                <a:schemeClr val="bg1"/>
              </a:solidFill>
              <a:latin typeface="Bahnschrift" panose="020B0502040204020203" pitchFamily="34" charset="0"/>
              <a:ea typeface="Cascadia Code" panose="020B0609020000020004" pitchFamily="49" charset="0"/>
              <a:cs typeface="Cascadia Code" panose="020B0609020000020004" pitchFamily="49" charset="0"/>
            </a:endParaRPr>
          </a:p>
          <a:p>
            <a:pPr marL="91440" indent="0">
              <a:spcBef>
                <a:spcPts val="0"/>
              </a:spcBef>
              <a:buClrTx/>
              <a:buNone/>
            </a:pPr>
            <a:r>
              <a:rPr lang="en-US" sz="1800" b="1" dirty="0">
                <a:solidFill>
                  <a:srgbClr val="0070C0"/>
                </a:solidFill>
                <a:latin typeface="Bahnschrift" panose="020B0502040204020203" pitchFamily="34" charset="0"/>
                <a:ea typeface="Cascadia Code" panose="020B0609020000020004" pitchFamily="49" charset="0"/>
                <a:cs typeface="Cascadia Code" panose="020B0609020000020004" pitchFamily="49" charset="0"/>
              </a:rPr>
              <a:t>Solution:</a:t>
            </a:r>
          </a:p>
          <a:p>
            <a:pPr marL="274320" indent="-182880">
              <a:spcBef>
                <a:spcPts val="0"/>
              </a:spcBef>
              <a:buClrTx/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bg1"/>
                </a:solidFill>
                <a:latin typeface="Bahnschrift" panose="020B0502040204020203" pitchFamily="34" charset="0"/>
                <a:ea typeface="Cascadia Code" panose="020B0609020000020004" pitchFamily="49" charset="0"/>
                <a:cs typeface="Cascadia Code" panose="020B0609020000020004" pitchFamily="49" charset="0"/>
              </a:rPr>
              <a:t>Symbolic Model Checking</a:t>
            </a:r>
          </a:p>
          <a:p>
            <a:pPr marL="274320" indent="-182880">
              <a:spcBef>
                <a:spcPts val="0"/>
              </a:spcBef>
              <a:buClrTx/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bg1"/>
                </a:solidFill>
                <a:latin typeface="Bahnschrift" panose="020B0502040204020203" pitchFamily="34" charset="0"/>
                <a:ea typeface="Cascadia Code" panose="020B0609020000020004" pitchFamily="49" charset="0"/>
                <a:cs typeface="Cascadia Code" panose="020B0609020000020004" pitchFamily="49" charset="0"/>
              </a:rPr>
              <a:t>Does not explicitly enumerate a state space</a:t>
            </a:r>
          </a:p>
          <a:p>
            <a:pPr marL="274320" indent="-182880">
              <a:spcBef>
                <a:spcPts val="0"/>
              </a:spcBef>
              <a:buClrTx/>
              <a:buFont typeface="Arial" panose="020B0604020202020204" pitchFamily="34" charset="0"/>
              <a:buChar char="•"/>
            </a:pPr>
            <a:endParaRPr lang="en-US" sz="1600" dirty="0">
              <a:solidFill>
                <a:schemeClr val="bg1"/>
              </a:solidFill>
              <a:latin typeface="Bahnschrift" panose="020B0502040204020203" pitchFamily="34" charset="0"/>
              <a:ea typeface="Cascadia Code" panose="020B0609020000020004" pitchFamily="49" charset="0"/>
              <a:cs typeface="Cascadia Code" panose="020B0609020000020004" pitchFamily="49" charset="0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304800" y="381001"/>
            <a:ext cx="8524875" cy="838200"/>
          </a:xfrm>
          <a:prstGeom prst="roundRect">
            <a:avLst/>
          </a:prstGeom>
          <a:solidFill>
            <a:schemeClr val="accent5">
              <a:lumMod val="20000"/>
              <a:lumOff val="80000"/>
              <a:alpha val="27000"/>
            </a:schemeClr>
          </a:solidFill>
          <a:ln w="15875">
            <a:solidFill>
              <a:schemeClr val="tx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000" dirty="0">
              <a:solidFill>
                <a:srgbClr val="0070C0"/>
              </a:solidFill>
            </a:endParaRPr>
          </a:p>
        </p:txBody>
      </p:sp>
      <p:sp>
        <p:nvSpPr>
          <p:cNvPr id="6" name="Content Placeholder 1"/>
          <p:cNvSpPr>
            <a:spLocks noGrp="1"/>
          </p:cNvSpPr>
          <p:nvPr>
            <p:ph idx="1"/>
          </p:nvPr>
        </p:nvSpPr>
        <p:spPr>
          <a:xfrm>
            <a:off x="457200" y="333376"/>
            <a:ext cx="8372475" cy="885825"/>
          </a:xfrm>
          <a:noFill/>
        </p:spPr>
        <p:txBody>
          <a:bodyPr>
            <a:normAutofit/>
          </a:bodyPr>
          <a:lstStyle/>
          <a:p>
            <a:pPr marL="109728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Problems </a:t>
            </a:r>
          </a:p>
        </p:txBody>
      </p:sp>
      <p:sp>
        <p:nvSpPr>
          <p:cNvPr id="7" name="Content Placeholder 1"/>
          <p:cNvSpPr txBox="1">
            <a:spLocks/>
          </p:cNvSpPr>
          <p:nvPr/>
        </p:nvSpPr>
        <p:spPr>
          <a:xfrm>
            <a:off x="304800" y="1265162"/>
            <a:ext cx="7467600" cy="563638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20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8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6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109728" indent="0">
              <a:buFont typeface="Wingdings 3" panose="05040102010807070707" pitchFamily="18" charset="2"/>
              <a:buNone/>
            </a:pPr>
            <a:r>
              <a:rPr lang="en-US" sz="2400" b="1" dirty="0">
                <a:solidFill>
                  <a:srgbClr val="BE442C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Theoretically important, practically limited</a:t>
            </a:r>
          </a:p>
        </p:txBody>
      </p:sp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 Unicode MS"/>
              </a:rPr>
              <a:t>A process is created and terminated extremelly fast, that's why you can actually have thousands of them.</a:t>
            </a:r>
            <a:r>
              <a:rPr kumimoji="0" lang="en-US" altLang="en-US" sz="6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152400" y="15240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 Unicode MS"/>
              </a:rPr>
              <a:t>A process executes some piece of code, then it terminates. It can also run forever.</a:t>
            </a:r>
            <a:r>
              <a:rPr kumimoji="0" lang="en-US" altLang="en-US" sz="6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504753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1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10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10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228600" y="1143000"/>
            <a:ext cx="8368544" cy="1981200"/>
          </a:xfrm>
          <a:prstGeom prst="roundRect">
            <a:avLst/>
          </a:prstGeom>
          <a:solidFill>
            <a:srgbClr val="F4E4CC">
              <a:alpha val="25000"/>
            </a:srgbClr>
          </a:solidFill>
          <a:ln w="15875"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19900" dirty="0">
              <a:solidFill>
                <a:srgbClr val="0070C0"/>
              </a:solidFill>
              <a:latin typeface="MV Boli" panose="02000500030200090000" pitchFamily="2" charset="0"/>
              <a:cs typeface="MV Boli" panose="02000500030200090000" pitchFamily="2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838200" y="1676400"/>
            <a:ext cx="2133600" cy="1066800"/>
          </a:xfrm>
        </p:spPr>
        <p:txBody>
          <a:bodyPr>
            <a:normAutofit fontScale="90000"/>
          </a:bodyPr>
          <a:lstStyle/>
          <a:p>
            <a:pPr algn="ctr"/>
            <a:r>
              <a:rPr lang="en-US" sz="8000" b="1" dirty="0">
                <a:solidFill>
                  <a:srgbClr val="0070C0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END</a:t>
            </a:r>
          </a:p>
        </p:txBody>
      </p:sp>
    </p:spTree>
    <p:extLst>
      <p:ext uri="{BB962C8B-B14F-4D97-AF65-F5344CB8AC3E}">
        <p14:creationId xmlns:p14="http://schemas.microsoft.com/office/powerpoint/2010/main" val="1154589548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7" name="Straight Arrow Connector 16"/>
          <p:cNvCxnSpPr/>
          <p:nvPr/>
        </p:nvCxnSpPr>
        <p:spPr>
          <a:xfrm flipH="1">
            <a:off x="1419582" y="2443964"/>
            <a:ext cx="257476" cy="562286"/>
          </a:xfrm>
          <a:prstGeom prst="straightConnector1">
            <a:avLst/>
          </a:prstGeom>
          <a:ln w="41275">
            <a:solidFill>
              <a:srgbClr val="002060">
                <a:alpha val="60000"/>
              </a:srgb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 flipH="1">
            <a:off x="4235118" y="3420281"/>
            <a:ext cx="231628" cy="548623"/>
          </a:xfrm>
          <a:prstGeom prst="straightConnector1">
            <a:avLst/>
          </a:prstGeom>
          <a:ln w="41275">
            <a:solidFill>
              <a:srgbClr val="002060">
                <a:alpha val="60000"/>
              </a:srgb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/>
          <p:nvPr/>
        </p:nvCxnSpPr>
        <p:spPr>
          <a:xfrm>
            <a:off x="6659551" y="2441948"/>
            <a:ext cx="406914" cy="593515"/>
          </a:xfrm>
          <a:prstGeom prst="straightConnector1">
            <a:avLst/>
          </a:prstGeom>
          <a:ln w="41275">
            <a:solidFill>
              <a:srgbClr val="002060">
                <a:alpha val="60000"/>
              </a:srgb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/>
          <p:nvPr/>
        </p:nvCxnSpPr>
        <p:spPr>
          <a:xfrm flipH="1">
            <a:off x="2936513" y="1611298"/>
            <a:ext cx="68878" cy="446102"/>
          </a:xfrm>
          <a:prstGeom prst="straightConnector1">
            <a:avLst/>
          </a:prstGeom>
          <a:ln w="41275">
            <a:solidFill>
              <a:srgbClr val="002060">
                <a:alpha val="60000"/>
              </a:srgb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/>
          <p:nvPr/>
        </p:nvCxnSpPr>
        <p:spPr>
          <a:xfrm>
            <a:off x="3220542" y="1604018"/>
            <a:ext cx="441101" cy="540681"/>
          </a:xfrm>
          <a:prstGeom prst="straightConnector1">
            <a:avLst/>
          </a:prstGeom>
          <a:ln w="41275">
            <a:solidFill>
              <a:srgbClr val="002060">
                <a:alpha val="60000"/>
              </a:srgb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/>
          <p:nvPr/>
        </p:nvCxnSpPr>
        <p:spPr>
          <a:xfrm>
            <a:off x="4613033" y="3433902"/>
            <a:ext cx="150662" cy="535002"/>
          </a:xfrm>
          <a:prstGeom prst="straightConnector1">
            <a:avLst/>
          </a:prstGeom>
          <a:ln w="41275">
            <a:solidFill>
              <a:srgbClr val="002060">
                <a:alpha val="60000"/>
              </a:srgb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/>
          <p:nvPr/>
        </p:nvCxnSpPr>
        <p:spPr>
          <a:xfrm>
            <a:off x="4668750" y="629241"/>
            <a:ext cx="709175" cy="647495"/>
          </a:xfrm>
          <a:prstGeom prst="straightConnector1">
            <a:avLst/>
          </a:prstGeom>
          <a:ln w="41275">
            <a:solidFill>
              <a:srgbClr val="002060">
                <a:alpha val="60000"/>
              </a:srgb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/>
          <p:nvPr/>
        </p:nvCxnSpPr>
        <p:spPr>
          <a:xfrm flipH="1">
            <a:off x="6264630" y="2477825"/>
            <a:ext cx="201067" cy="510586"/>
          </a:xfrm>
          <a:prstGeom prst="straightConnector1">
            <a:avLst/>
          </a:prstGeom>
          <a:ln w="41275">
            <a:solidFill>
              <a:srgbClr val="002060">
                <a:alpha val="60000"/>
              </a:srgb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/>
          <p:cNvCxnSpPr/>
          <p:nvPr/>
        </p:nvCxnSpPr>
        <p:spPr>
          <a:xfrm flipH="1">
            <a:off x="1989941" y="1523999"/>
            <a:ext cx="817251" cy="533401"/>
          </a:xfrm>
          <a:prstGeom prst="straightConnector1">
            <a:avLst/>
          </a:prstGeom>
          <a:ln w="41275">
            <a:solidFill>
              <a:srgbClr val="002060">
                <a:alpha val="60000"/>
              </a:srgb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/>
          <p:cNvCxnSpPr/>
          <p:nvPr/>
        </p:nvCxnSpPr>
        <p:spPr>
          <a:xfrm>
            <a:off x="5753894" y="1572047"/>
            <a:ext cx="664951" cy="496728"/>
          </a:xfrm>
          <a:prstGeom prst="straightConnector1">
            <a:avLst/>
          </a:prstGeom>
          <a:ln w="41275">
            <a:solidFill>
              <a:srgbClr val="002060">
                <a:alpha val="60000"/>
              </a:srgb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/>
          <p:cNvCxnSpPr/>
          <p:nvPr/>
        </p:nvCxnSpPr>
        <p:spPr>
          <a:xfrm flipH="1">
            <a:off x="3387004" y="628190"/>
            <a:ext cx="813120" cy="664426"/>
          </a:xfrm>
          <a:prstGeom prst="straightConnector1">
            <a:avLst/>
          </a:prstGeom>
          <a:ln w="41275">
            <a:solidFill>
              <a:srgbClr val="002060">
                <a:alpha val="60000"/>
              </a:srgb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Oval 23"/>
          <p:cNvSpPr/>
          <p:nvPr/>
        </p:nvSpPr>
        <p:spPr>
          <a:xfrm>
            <a:off x="2971800" y="1292616"/>
            <a:ext cx="228601" cy="231383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0" name="Group 29"/>
          <p:cNvGrpSpPr/>
          <p:nvPr/>
        </p:nvGrpSpPr>
        <p:grpSpPr>
          <a:xfrm>
            <a:off x="7003357" y="3045499"/>
            <a:ext cx="473364" cy="1035490"/>
            <a:chOff x="7467600" y="4625884"/>
            <a:chExt cx="473364" cy="1035490"/>
          </a:xfrm>
        </p:grpSpPr>
        <p:sp>
          <p:nvSpPr>
            <p:cNvPr id="41" name="TextBox 40"/>
            <p:cNvSpPr txBox="1"/>
            <p:nvPr/>
          </p:nvSpPr>
          <p:spPr>
            <a:xfrm>
              <a:off x="7467600" y="4625884"/>
              <a:ext cx="473364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000" dirty="0">
                  <a:solidFill>
                    <a:schemeClr val="bg1"/>
                  </a:solidFill>
                </a:rPr>
                <a:t>.</a:t>
              </a:r>
            </a:p>
          </p:txBody>
        </p:sp>
        <p:grpSp>
          <p:nvGrpSpPr>
            <p:cNvPr id="28" name="Group 27"/>
            <p:cNvGrpSpPr/>
            <p:nvPr/>
          </p:nvGrpSpPr>
          <p:grpSpPr>
            <a:xfrm>
              <a:off x="7467600" y="4789686"/>
              <a:ext cx="473364" cy="871688"/>
              <a:chOff x="7808374" y="4470913"/>
              <a:chExt cx="473364" cy="871688"/>
            </a:xfrm>
          </p:grpSpPr>
          <p:sp>
            <p:nvSpPr>
              <p:cNvPr id="47" name="TextBox 46"/>
              <p:cNvSpPr txBox="1"/>
              <p:nvPr/>
            </p:nvSpPr>
            <p:spPr>
              <a:xfrm>
                <a:off x="7808374" y="4634715"/>
                <a:ext cx="473364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000" dirty="0">
                    <a:solidFill>
                      <a:schemeClr val="bg1"/>
                    </a:solidFill>
                  </a:rPr>
                  <a:t>.</a:t>
                </a:r>
              </a:p>
            </p:txBody>
          </p:sp>
          <p:sp>
            <p:nvSpPr>
              <p:cNvPr id="51" name="TextBox 50"/>
              <p:cNvSpPr txBox="1"/>
              <p:nvPr/>
            </p:nvSpPr>
            <p:spPr>
              <a:xfrm>
                <a:off x="7808374" y="4470913"/>
                <a:ext cx="473364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000" dirty="0">
                    <a:solidFill>
                      <a:schemeClr val="bg1"/>
                    </a:solidFill>
                  </a:rPr>
                  <a:t>.</a:t>
                </a:r>
              </a:p>
            </p:txBody>
          </p:sp>
        </p:grpSp>
      </p:grpSp>
      <p:sp>
        <p:nvSpPr>
          <p:cNvPr id="52" name="Oval 51"/>
          <p:cNvSpPr/>
          <p:nvPr/>
        </p:nvSpPr>
        <p:spPr>
          <a:xfrm>
            <a:off x="4345326" y="381000"/>
            <a:ext cx="228601" cy="231383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Oval 52"/>
          <p:cNvSpPr/>
          <p:nvPr/>
        </p:nvSpPr>
        <p:spPr>
          <a:xfrm>
            <a:off x="4700398" y="4052432"/>
            <a:ext cx="228601" cy="231383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Oval 53"/>
          <p:cNvSpPr/>
          <p:nvPr/>
        </p:nvSpPr>
        <p:spPr>
          <a:xfrm>
            <a:off x="4431772" y="3118991"/>
            <a:ext cx="228601" cy="231383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Oval 54"/>
          <p:cNvSpPr/>
          <p:nvPr/>
        </p:nvSpPr>
        <p:spPr>
          <a:xfrm>
            <a:off x="5492226" y="1292616"/>
            <a:ext cx="228601" cy="231383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Oval 55"/>
          <p:cNvSpPr/>
          <p:nvPr/>
        </p:nvSpPr>
        <p:spPr>
          <a:xfrm>
            <a:off x="5011512" y="4920309"/>
            <a:ext cx="228601" cy="231383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Oval 56"/>
          <p:cNvSpPr/>
          <p:nvPr/>
        </p:nvSpPr>
        <p:spPr>
          <a:xfrm>
            <a:off x="4835541" y="2212581"/>
            <a:ext cx="228601" cy="231383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Oval 57"/>
          <p:cNvSpPr/>
          <p:nvPr/>
        </p:nvSpPr>
        <p:spPr>
          <a:xfrm>
            <a:off x="3661643" y="2212581"/>
            <a:ext cx="228601" cy="231383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" name="Oval 58"/>
          <p:cNvSpPr/>
          <p:nvPr/>
        </p:nvSpPr>
        <p:spPr>
          <a:xfrm>
            <a:off x="1677058" y="2145656"/>
            <a:ext cx="228601" cy="231383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" name="Oval 59"/>
          <p:cNvSpPr/>
          <p:nvPr/>
        </p:nvSpPr>
        <p:spPr>
          <a:xfrm>
            <a:off x="6418845" y="2150194"/>
            <a:ext cx="228601" cy="231383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" name="Oval 60"/>
          <p:cNvSpPr/>
          <p:nvPr/>
        </p:nvSpPr>
        <p:spPr>
          <a:xfrm>
            <a:off x="1190981" y="3006250"/>
            <a:ext cx="228601" cy="231383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2" name="Oval 61"/>
          <p:cNvSpPr/>
          <p:nvPr/>
        </p:nvSpPr>
        <p:spPr>
          <a:xfrm>
            <a:off x="2716346" y="2144699"/>
            <a:ext cx="228601" cy="231383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3" name="Oval 62"/>
          <p:cNvSpPr/>
          <p:nvPr/>
        </p:nvSpPr>
        <p:spPr>
          <a:xfrm>
            <a:off x="7066465" y="3139905"/>
            <a:ext cx="228601" cy="231383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4" name="Oval 63"/>
          <p:cNvSpPr/>
          <p:nvPr/>
        </p:nvSpPr>
        <p:spPr>
          <a:xfrm>
            <a:off x="6036029" y="3118990"/>
            <a:ext cx="228601" cy="231383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5" name="Oval 64"/>
          <p:cNvSpPr/>
          <p:nvPr/>
        </p:nvSpPr>
        <p:spPr>
          <a:xfrm>
            <a:off x="5263625" y="3114028"/>
            <a:ext cx="228601" cy="231383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6" name="Oval 65"/>
          <p:cNvSpPr/>
          <p:nvPr/>
        </p:nvSpPr>
        <p:spPr>
          <a:xfrm>
            <a:off x="4085823" y="4060933"/>
            <a:ext cx="228601" cy="231383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8" name="Group 67"/>
          <p:cNvGrpSpPr/>
          <p:nvPr/>
        </p:nvGrpSpPr>
        <p:grpSpPr>
          <a:xfrm>
            <a:off x="2660924" y="2068775"/>
            <a:ext cx="473364" cy="1035490"/>
            <a:chOff x="7467600" y="4625884"/>
            <a:chExt cx="473364" cy="1035490"/>
          </a:xfrm>
        </p:grpSpPr>
        <p:sp>
          <p:nvSpPr>
            <p:cNvPr id="69" name="TextBox 68"/>
            <p:cNvSpPr txBox="1"/>
            <p:nvPr/>
          </p:nvSpPr>
          <p:spPr>
            <a:xfrm>
              <a:off x="7467600" y="4625884"/>
              <a:ext cx="473364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000" dirty="0">
                  <a:solidFill>
                    <a:schemeClr val="bg1"/>
                  </a:solidFill>
                </a:rPr>
                <a:t>.</a:t>
              </a:r>
            </a:p>
          </p:txBody>
        </p:sp>
        <p:grpSp>
          <p:nvGrpSpPr>
            <p:cNvPr id="70" name="Group 69"/>
            <p:cNvGrpSpPr/>
            <p:nvPr/>
          </p:nvGrpSpPr>
          <p:grpSpPr>
            <a:xfrm>
              <a:off x="7467600" y="4789686"/>
              <a:ext cx="473364" cy="871688"/>
              <a:chOff x="7808374" y="4470913"/>
              <a:chExt cx="473364" cy="871688"/>
            </a:xfrm>
          </p:grpSpPr>
          <p:sp>
            <p:nvSpPr>
              <p:cNvPr id="71" name="TextBox 70"/>
              <p:cNvSpPr txBox="1"/>
              <p:nvPr/>
            </p:nvSpPr>
            <p:spPr>
              <a:xfrm>
                <a:off x="7808374" y="4634715"/>
                <a:ext cx="473364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000" dirty="0">
                    <a:solidFill>
                      <a:schemeClr val="bg1"/>
                    </a:solidFill>
                  </a:rPr>
                  <a:t>.</a:t>
                </a:r>
              </a:p>
            </p:txBody>
          </p:sp>
          <p:sp>
            <p:nvSpPr>
              <p:cNvPr id="72" name="TextBox 71"/>
              <p:cNvSpPr txBox="1"/>
              <p:nvPr/>
            </p:nvSpPr>
            <p:spPr>
              <a:xfrm>
                <a:off x="7808374" y="4470913"/>
                <a:ext cx="473364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000" dirty="0">
                    <a:solidFill>
                      <a:schemeClr val="bg1"/>
                    </a:solidFill>
                  </a:rPr>
                  <a:t>.</a:t>
                </a:r>
              </a:p>
            </p:txBody>
          </p:sp>
        </p:grpSp>
      </p:grpSp>
      <p:grpSp>
        <p:nvGrpSpPr>
          <p:cNvPr id="73" name="Group 72"/>
          <p:cNvGrpSpPr/>
          <p:nvPr/>
        </p:nvGrpSpPr>
        <p:grpSpPr>
          <a:xfrm>
            <a:off x="1074956" y="2933414"/>
            <a:ext cx="473364" cy="1035490"/>
            <a:chOff x="7467600" y="4625884"/>
            <a:chExt cx="473364" cy="1035490"/>
          </a:xfrm>
        </p:grpSpPr>
        <p:sp>
          <p:nvSpPr>
            <p:cNvPr id="74" name="TextBox 73"/>
            <p:cNvSpPr txBox="1"/>
            <p:nvPr/>
          </p:nvSpPr>
          <p:spPr>
            <a:xfrm>
              <a:off x="7467600" y="4625884"/>
              <a:ext cx="473364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000" dirty="0">
                  <a:solidFill>
                    <a:schemeClr val="bg1"/>
                  </a:solidFill>
                </a:rPr>
                <a:t>.</a:t>
              </a:r>
            </a:p>
          </p:txBody>
        </p:sp>
        <p:grpSp>
          <p:nvGrpSpPr>
            <p:cNvPr id="75" name="Group 74"/>
            <p:cNvGrpSpPr/>
            <p:nvPr/>
          </p:nvGrpSpPr>
          <p:grpSpPr>
            <a:xfrm>
              <a:off x="7467600" y="4789686"/>
              <a:ext cx="473364" cy="871688"/>
              <a:chOff x="7808374" y="4470913"/>
              <a:chExt cx="473364" cy="871688"/>
            </a:xfrm>
          </p:grpSpPr>
          <p:sp>
            <p:nvSpPr>
              <p:cNvPr id="76" name="TextBox 75"/>
              <p:cNvSpPr txBox="1"/>
              <p:nvPr/>
            </p:nvSpPr>
            <p:spPr>
              <a:xfrm>
                <a:off x="7808374" y="4634715"/>
                <a:ext cx="473364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000" dirty="0">
                    <a:solidFill>
                      <a:schemeClr val="bg1"/>
                    </a:solidFill>
                  </a:rPr>
                  <a:t>.</a:t>
                </a:r>
              </a:p>
            </p:txBody>
          </p:sp>
          <p:sp>
            <p:nvSpPr>
              <p:cNvPr id="77" name="TextBox 76"/>
              <p:cNvSpPr txBox="1"/>
              <p:nvPr/>
            </p:nvSpPr>
            <p:spPr>
              <a:xfrm>
                <a:off x="7808374" y="4470913"/>
                <a:ext cx="473364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000" dirty="0">
                    <a:solidFill>
                      <a:schemeClr val="bg1"/>
                    </a:solidFill>
                  </a:rPr>
                  <a:t>.</a:t>
                </a:r>
              </a:p>
            </p:txBody>
          </p:sp>
        </p:grpSp>
      </p:grpSp>
      <p:grpSp>
        <p:nvGrpSpPr>
          <p:cNvPr id="78" name="Group 77"/>
          <p:cNvGrpSpPr/>
          <p:nvPr/>
        </p:nvGrpSpPr>
        <p:grpSpPr>
          <a:xfrm>
            <a:off x="3607269" y="2163775"/>
            <a:ext cx="473364" cy="1035490"/>
            <a:chOff x="7467600" y="4625884"/>
            <a:chExt cx="473364" cy="1035490"/>
          </a:xfrm>
        </p:grpSpPr>
        <p:sp>
          <p:nvSpPr>
            <p:cNvPr id="79" name="TextBox 78"/>
            <p:cNvSpPr txBox="1"/>
            <p:nvPr/>
          </p:nvSpPr>
          <p:spPr>
            <a:xfrm>
              <a:off x="7467600" y="4625884"/>
              <a:ext cx="473364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000" dirty="0">
                  <a:solidFill>
                    <a:schemeClr val="bg1"/>
                  </a:solidFill>
                </a:rPr>
                <a:t>.</a:t>
              </a:r>
            </a:p>
          </p:txBody>
        </p:sp>
        <p:grpSp>
          <p:nvGrpSpPr>
            <p:cNvPr id="80" name="Group 79"/>
            <p:cNvGrpSpPr/>
            <p:nvPr/>
          </p:nvGrpSpPr>
          <p:grpSpPr>
            <a:xfrm>
              <a:off x="7467600" y="4789686"/>
              <a:ext cx="473364" cy="871688"/>
              <a:chOff x="7808374" y="4470913"/>
              <a:chExt cx="473364" cy="871688"/>
            </a:xfrm>
          </p:grpSpPr>
          <p:sp>
            <p:nvSpPr>
              <p:cNvPr id="81" name="TextBox 80"/>
              <p:cNvSpPr txBox="1"/>
              <p:nvPr/>
            </p:nvSpPr>
            <p:spPr>
              <a:xfrm>
                <a:off x="7808374" y="4634715"/>
                <a:ext cx="473364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000" dirty="0">
                    <a:solidFill>
                      <a:schemeClr val="bg1"/>
                    </a:solidFill>
                  </a:rPr>
                  <a:t>.</a:t>
                </a:r>
              </a:p>
            </p:txBody>
          </p:sp>
          <p:sp>
            <p:nvSpPr>
              <p:cNvPr id="82" name="TextBox 81"/>
              <p:cNvSpPr txBox="1"/>
              <p:nvPr/>
            </p:nvSpPr>
            <p:spPr>
              <a:xfrm>
                <a:off x="7808374" y="4470913"/>
                <a:ext cx="473364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000" dirty="0">
                    <a:solidFill>
                      <a:schemeClr val="bg1"/>
                    </a:solidFill>
                  </a:rPr>
                  <a:t>.</a:t>
                </a:r>
              </a:p>
            </p:txBody>
          </p:sp>
        </p:grpSp>
      </p:grpSp>
      <p:cxnSp>
        <p:nvCxnSpPr>
          <p:cNvPr id="88" name="Straight Arrow Connector 87"/>
          <p:cNvCxnSpPr/>
          <p:nvPr/>
        </p:nvCxnSpPr>
        <p:spPr>
          <a:xfrm flipH="1">
            <a:off x="4660373" y="2495176"/>
            <a:ext cx="206644" cy="540287"/>
          </a:xfrm>
          <a:prstGeom prst="straightConnector1">
            <a:avLst/>
          </a:prstGeom>
          <a:ln w="41275">
            <a:solidFill>
              <a:srgbClr val="002060">
                <a:alpha val="60000"/>
              </a:srgb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9" name="Straight Arrow Connector 88"/>
          <p:cNvCxnSpPr/>
          <p:nvPr/>
        </p:nvCxnSpPr>
        <p:spPr>
          <a:xfrm flipH="1">
            <a:off x="5112420" y="1581729"/>
            <a:ext cx="346282" cy="562970"/>
          </a:xfrm>
          <a:prstGeom prst="straightConnector1">
            <a:avLst/>
          </a:prstGeom>
          <a:ln w="41275">
            <a:solidFill>
              <a:srgbClr val="002060">
                <a:alpha val="60000"/>
              </a:srgb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94" name="Group 93"/>
          <p:cNvGrpSpPr/>
          <p:nvPr/>
        </p:nvGrpSpPr>
        <p:grpSpPr>
          <a:xfrm>
            <a:off x="5997930" y="3006250"/>
            <a:ext cx="473364" cy="1035490"/>
            <a:chOff x="7467600" y="4625884"/>
            <a:chExt cx="473364" cy="1035490"/>
          </a:xfrm>
        </p:grpSpPr>
        <p:sp>
          <p:nvSpPr>
            <p:cNvPr id="95" name="TextBox 94"/>
            <p:cNvSpPr txBox="1"/>
            <p:nvPr/>
          </p:nvSpPr>
          <p:spPr>
            <a:xfrm>
              <a:off x="7467600" y="4625884"/>
              <a:ext cx="473364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000" dirty="0">
                  <a:solidFill>
                    <a:schemeClr val="bg1"/>
                  </a:solidFill>
                </a:rPr>
                <a:t>.</a:t>
              </a:r>
            </a:p>
          </p:txBody>
        </p:sp>
        <p:grpSp>
          <p:nvGrpSpPr>
            <p:cNvPr id="96" name="Group 95"/>
            <p:cNvGrpSpPr/>
            <p:nvPr/>
          </p:nvGrpSpPr>
          <p:grpSpPr>
            <a:xfrm>
              <a:off x="7467600" y="4789686"/>
              <a:ext cx="473364" cy="871688"/>
              <a:chOff x="7808374" y="4470913"/>
              <a:chExt cx="473364" cy="871688"/>
            </a:xfrm>
          </p:grpSpPr>
          <p:sp>
            <p:nvSpPr>
              <p:cNvPr id="97" name="TextBox 96"/>
              <p:cNvSpPr txBox="1"/>
              <p:nvPr/>
            </p:nvSpPr>
            <p:spPr>
              <a:xfrm>
                <a:off x="7808374" y="4634715"/>
                <a:ext cx="473364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000" dirty="0">
                    <a:solidFill>
                      <a:schemeClr val="bg1"/>
                    </a:solidFill>
                  </a:rPr>
                  <a:t>.</a:t>
                </a:r>
              </a:p>
            </p:txBody>
          </p:sp>
          <p:sp>
            <p:nvSpPr>
              <p:cNvPr id="98" name="TextBox 97"/>
              <p:cNvSpPr txBox="1"/>
              <p:nvPr/>
            </p:nvSpPr>
            <p:spPr>
              <a:xfrm>
                <a:off x="7808374" y="4470913"/>
                <a:ext cx="473364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000" dirty="0">
                    <a:solidFill>
                      <a:schemeClr val="bg1"/>
                    </a:solidFill>
                  </a:rPr>
                  <a:t>.</a:t>
                </a:r>
              </a:p>
            </p:txBody>
          </p:sp>
        </p:grpSp>
      </p:grpSp>
      <p:grpSp>
        <p:nvGrpSpPr>
          <p:cNvPr id="99" name="Group 98"/>
          <p:cNvGrpSpPr/>
          <p:nvPr/>
        </p:nvGrpSpPr>
        <p:grpSpPr>
          <a:xfrm>
            <a:off x="4997664" y="4864938"/>
            <a:ext cx="473364" cy="1035490"/>
            <a:chOff x="7467600" y="4625884"/>
            <a:chExt cx="473364" cy="1035490"/>
          </a:xfrm>
        </p:grpSpPr>
        <p:sp>
          <p:nvSpPr>
            <p:cNvPr id="100" name="TextBox 99"/>
            <p:cNvSpPr txBox="1"/>
            <p:nvPr/>
          </p:nvSpPr>
          <p:spPr>
            <a:xfrm>
              <a:off x="7467600" y="4625884"/>
              <a:ext cx="473364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000" dirty="0">
                  <a:solidFill>
                    <a:schemeClr val="bg1"/>
                  </a:solidFill>
                </a:rPr>
                <a:t>.</a:t>
              </a:r>
            </a:p>
          </p:txBody>
        </p:sp>
        <p:grpSp>
          <p:nvGrpSpPr>
            <p:cNvPr id="101" name="Group 100"/>
            <p:cNvGrpSpPr/>
            <p:nvPr/>
          </p:nvGrpSpPr>
          <p:grpSpPr>
            <a:xfrm>
              <a:off x="7467600" y="4789686"/>
              <a:ext cx="473364" cy="871688"/>
              <a:chOff x="7808374" y="4470913"/>
              <a:chExt cx="473364" cy="871688"/>
            </a:xfrm>
          </p:grpSpPr>
          <p:sp>
            <p:nvSpPr>
              <p:cNvPr id="102" name="TextBox 101"/>
              <p:cNvSpPr txBox="1"/>
              <p:nvPr/>
            </p:nvSpPr>
            <p:spPr>
              <a:xfrm>
                <a:off x="7808374" y="4634715"/>
                <a:ext cx="473364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000" dirty="0">
                    <a:solidFill>
                      <a:schemeClr val="bg1"/>
                    </a:solidFill>
                  </a:rPr>
                  <a:t>.</a:t>
                </a:r>
              </a:p>
            </p:txBody>
          </p:sp>
          <p:sp>
            <p:nvSpPr>
              <p:cNvPr id="103" name="TextBox 102"/>
              <p:cNvSpPr txBox="1"/>
              <p:nvPr/>
            </p:nvSpPr>
            <p:spPr>
              <a:xfrm>
                <a:off x="7808374" y="4470913"/>
                <a:ext cx="473364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000" dirty="0">
                    <a:solidFill>
                      <a:schemeClr val="bg1"/>
                    </a:solidFill>
                  </a:rPr>
                  <a:t>.</a:t>
                </a:r>
              </a:p>
            </p:txBody>
          </p:sp>
        </p:grpSp>
      </p:grpSp>
      <p:grpSp>
        <p:nvGrpSpPr>
          <p:cNvPr id="104" name="Group 103"/>
          <p:cNvGrpSpPr/>
          <p:nvPr/>
        </p:nvGrpSpPr>
        <p:grpSpPr>
          <a:xfrm>
            <a:off x="4021587" y="3968904"/>
            <a:ext cx="473364" cy="1035490"/>
            <a:chOff x="7467600" y="4625884"/>
            <a:chExt cx="473364" cy="1035490"/>
          </a:xfrm>
        </p:grpSpPr>
        <p:sp>
          <p:nvSpPr>
            <p:cNvPr id="105" name="TextBox 104"/>
            <p:cNvSpPr txBox="1"/>
            <p:nvPr/>
          </p:nvSpPr>
          <p:spPr>
            <a:xfrm>
              <a:off x="7467600" y="4625884"/>
              <a:ext cx="473364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000" dirty="0">
                  <a:solidFill>
                    <a:schemeClr val="bg1"/>
                  </a:solidFill>
                </a:rPr>
                <a:t>.</a:t>
              </a:r>
            </a:p>
          </p:txBody>
        </p:sp>
        <p:grpSp>
          <p:nvGrpSpPr>
            <p:cNvPr id="106" name="Group 105"/>
            <p:cNvGrpSpPr/>
            <p:nvPr/>
          </p:nvGrpSpPr>
          <p:grpSpPr>
            <a:xfrm>
              <a:off x="7467600" y="4789686"/>
              <a:ext cx="473364" cy="871688"/>
              <a:chOff x="7808374" y="4470913"/>
              <a:chExt cx="473364" cy="871688"/>
            </a:xfrm>
          </p:grpSpPr>
          <p:sp>
            <p:nvSpPr>
              <p:cNvPr id="107" name="TextBox 106"/>
              <p:cNvSpPr txBox="1"/>
              <p:nvPr/>
            </p:nvSpPr>
            <p:spPr>
              <a:xfrm>
                <a:off x="7808374" y="4634715"/>
                <a:ext cx="473364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000" dirty="0">
                    <a:solidFill>
                      <a:schemeClr val="bg1"/>
                    </a:solidFill>
                  </a:rPr>
                  <a:t>.</a:t>
                </a:r>
              </a:p>
            </p:txBody>
          </p:sp>
          <p:sp>
            <p:nvSpPr>
              <p:cNvPr id="108" name="TextBox 107"/>
              <p:cNvSpPr txBox="1"/>
              <p:nvPr/>
            </p:nvSpPr>
            <p:spPr>
              <a:xfrm>
                <a:off x="7808374" y="4470913"/>
                <a:ext cx="473364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000" dirty="0">
                    <a:solidFill>
                      <a:schemeClr val="bg1"/>
                    </a:solidFill>
                  </a:rPr>
                  <a:t>.</a:t>
                </a:r>
              </a:p>
            </p:txBody>
          </p:sp>
        </p:grpSp>
      </p:grpSp>
      <p:cxnSp>
        <p:nvCxnSpPr>
          <p:cNvPr id="109" name="Straight Arrow Connector 108"/>
          <p:cNvCxnSpPr/>
          <p:nvPr/>
        </p:nvCxnSpPr>
        <p:spPr>
          <a:xfrm>
            <a:off x="5041119" y="2522021"/>
            <a:ext cx="198994" cy="484229"/>
          </a:xfrm>
          <a:prstGeom prst="straightConnector1">
            <a:avLst/>
          </a:prstGeom>
          <a:ln w="41275">
            <a:solidFill>
              <a:srgbClr val="002060">
                <a:alpha val="60000"/>
              </a:srgb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11" name="Group 110"/>
          <p:cNvGrpSpPr/>
          <p:nvPr/>
        </p:nvGrpSpPr>
        <p:grpSpPr>
          <a:xfrm>
            <a:off x="5211546" y="3006250"/>
            <a:ext cx="473364" cy="1035490"/>
            <a:chOff x="7467600" y="4625884"/>
            <a:chExt cx="473364" cy="1035490"/>
          </a:xfrm>
        </p:grpSpPr>
        <p:sp>
          <p:nvSpPr>
            <p:cNvPr id="112" name="TextBox 111"/>
            <p:cNvSpPr txBox="1"/>
            <p:nvPr/>
          </p:nvSpPr>
          <p:spPr>
            <a:xfrm>
              <a:off x="7467600" y="4625884"/>
              <a:ext cx="473364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000" dirty="0">
                  <a:solidFill>
                    <a:schemeClr val="bg1"/>
                  </a:solidFill>
                </a:rPr>
                <a:t>.</a:t>
              </a:r>
            </a:p>
          </p:txBody>
        </p:sp>
        <p:grpSp>
          <p:nvGrpSpPr>
            <p:cNvPr id="113" name="Group 112"/>
            <p:cNvGrpSpPr/>
            <p:nvPr/>
          </p:nvGrpSpPr>
          <p:grpSpPr>
            <a:xfrm>
              <a:off x="7467600" y="4789686"/>
              <a:ext cx="473364" cy="871688"/>
              <a:chOff x="7808374" y="4470913"/>
              <a:chExt cx="473364" cy="871688"/>
            </a:xfrm>
          </p:grpSpPr>
          <p:sp>
            <p:nvSpPr>
              <p:cNvPr id="114" name="TextBox 113"/>
              <p:cNvSpPr txBox="1"/>
              <p:nvPr/>
            </p:nvSpPr>
            <p:spPr>
              <a:xfrm>
                <a:off x="7808374" y="4634715"/>
                <a:ext cx="473364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000" dirty="0">
                    <a:solidFill>
                      <a:schemeClr val="bg1"/>
                    </a:solidFill>
                  </a:rPr>
                  <a:t>.</a:t>
                </a:r>
              </a:p>
            </p:txBody>
          </p:sp>
          <p:sp>
            <p:nvSpPr>
              <p:cNvPr id="115" name="TextBox 114"/>
              <p:cNvSpPr txBox="1"/>
              <p:nvPr/>
            </p:nvSpPr>
            <p:spPr>
              <a:xfrm>
                <a:off x="7808374" y="4470913"/>
                <a:ext cx="473364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000" dirty="0">
                    <a:solidFill>
                      <a:schemeClr val="bg1"/>
                    </a:solidFill>
                  </a:rPr>
                  <a:t>.</a:t>
                </a:r>
              </a:p>
            </p:txBody>
          </p:sp>
        </p:grpSp>
      </p:grpSp>
      <p:cxnSp>
        <p:nvCxnSpPr>
          <p:cNvPr id="116" name="Straight Arrow Connector 115"/>
          <p:cNvCxnSpPr/>
          <p:nvPr/>
        </p:nvCxnSpPr>
        <p:spPr>
          <a:xfrm>
            <a:off x="4875978" y="4372603"/>
            <a:ext cx="198994" cy="484229"/>
          </a:xfrm>
          <a:prstGeom prst="straightConnector1">
            <a:avLst/>
          </a:prstGeom>
          <a:ln w="41275">
            <a:solidFill>
              <a:srgbClr val="002060">
                <a:alpha val="60000"/>
              </a:srgb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99727088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Oval 49"/>
          <p:cNvSpPr/>
          <p:nvPr/>
        </p:nvSpPr>
        <p:spPr>
          <a:xfrm rot="19231087">
            <a:off x="4195559" y="420190"/>
            <a:ext cx="766424" cy="4283584"/>
          </a:xfrm>
          <a:prstGeom prst="ellipse">
            <a:avLst/>
          </a:prstGeom>
          <a:solidFill>
            <a:schemeClr val="accent4">
              <a:lumMod val="20000"/>
              <a:lumOff val="80000"/>
              <a:alpha val="21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3353955" y="1123309"/>
            <a:ext cx="4572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>
                <a:solidFill>
                  <a:schemeClr val="bg1"/>
                </a:solidFill>
                <a:latin typeface="Cascadia Code" panose="020B0609020000020004" pitchFamily="49" charset="0"/>
                <a:ea typeface="Cascadia Code" panose="020B0609020000020004" pitchFamily="49" charset="0"/>
                <a:cs typeface="Cascadia Code" panose="020B0609020000020004" pitchFamily="49" charset="0"/>
              </a:rPr>
              <a:t>s0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182764" y="2323446"/>
            <a:ext cx="4572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>
                <a:solidFill>
                  <a:schemeClr val="bg1"/>
                </a:solidFill>
                <a:latin typeface="Cascadia Code" panose="020B0609020000020004" pitchFamily="49" charset="0"/>
                <a:ea typeface="Cascadia Code" panose="020B0609020000020004" pitchFamily="49" charset="0"/>
                <a:cs typeface="Cascadia Code" panose="020B0609020000020004" pitchFamily="49" charset="0"/>
              </a:rPr>
              <a:t>s6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431309" y="2372695"/>
            <a:ext cx="4572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>
                <a:solidFill>
                  <a:schemeClr val="bg1"/>
                </a:solidFill>
                <a:latin typeface="Cascadia Code" panose="020B0609020000020004" pitchFamily="49" charset="0"/>
                <a:ea typeface="Cascadia Code" panose="020B0609020000020004" pitchFamily="49" charset="0"/>
                <a:cs typeface="Cascadia Code" panose="020B0609020000020004" pitchFamily="49" charset="0"/>
              </a:rPr>
              <a:t>s5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748566" y="1723756"/>
            <a:ext cx="4572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>
                <a:solidFill>
                  <a:schemeClr val="bg1"/>
                </a:solidFill>
                <a:latin typeface="Cascadia Code" panose="020B0609020000020004" pitchFamily="49" charset="0"/>
                <a:ea typeface="Cascadia Code" panose="020B0609020000020004" pitchFamily="49" charset="0"/>
                <a:cs typeface="Cascadia Code" panose="020B0609020000020004" pitchFamily="49" charset="0"/>
              </a:rPr>
              <a:t>s4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172855" y="3042470"/>
            <a:ext cx="4572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>
                <a:solidFill>
                  <a:schemeClr val="bg1"/>
                </a:solidFill>
                <a:latin typeface="Cascadia Code" panose="020B0609020000020004" pitchFamily="49" charset="0"/>
                <a:ea typeface="Cascadia Code" panose="020B0609020000020004" pitchFamily="49" charset="0"/>
                <a:cs typeface="Cascadia Code" panose="020B0609020000020004" pitchFamily="49" charset="0"/>
              </a:rPr>
              <a:t>s3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558471" y="2397388"/>
            <a:ext cx="4572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>
                <a:solidFill>
                  <a:schemeClr val="bg1"/>
                </a:solidFill>
                <a:latin typeface="Cascadia Code" panose="020B0609020000020004" pitchFamily="49" charset="0"/>
                <a:ea typeface="Cascadia Code" panose="020B0609020000020004" pitchFamily="49" charset="0"/>
                <a:cs typeface="Cascadia Code" panose="020B0609020000020004" pitchFamily="49" charset="0"/>
              </a:rPr>
              <a:t>s2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2927927" y="1753858"/>
            <a:ext cx="4572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>
                <a:solidFill>
                  <a:schemeClr val="bg1"/>
                </a:solidFill>
                <a:latin typeface="Cascadia Code" panose="020B0609020000020004" pitchFamily="49" charset="0"/>
                <a:ea typeface="Cascadia Code" panose="020B0609020000020004" pitchFamily="49" charset="0"/>
                <a:cs typeface="Cascadia Code" panose="020B0609020000020004" pitchFamily="49" charset="0"/>
              </a:rPr>
              <a:t>s1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3643746" y="2985487"/>
            <a:ext cx="4572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>
                <a:solidFill>
                  <a:schemeClr val="bg1"/>
                </a:solidFill>
                <a:latin typeface="Cascadia Code" panose="020B0609020000020004" pitchFamily="49" charset="0"/>
                <a:ea typeface="Cascadia Code" panose="020B0609020000020004" pitchFamily="49" charset="0"/>
                <a:cs typeface="Cascadia Code" panose="020B0609020000020004" pitchFamily="49" charset="0"/>
              </a:rPr>
              <a:t>s7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4075877" y="3079984"/>
            <a:ext cx="4572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>
                <a:solidFill>
                  <a:schemeClr val="bg1"/>
                </a:solidFill>
                <a:latin typeface="Cascadia Code" panose="020B0609020000020004" pitchFamily="49" charset="0"/>
                <a:ea typeface="Cascadia Code" panose="020B0609020000020004" pitchFamily="49" charset="0"/>
                <a:cs typeface="Cascadia Code" panose="020B0609020000020004" pitchFamily="49" charset="0"/>
              </a:rPr>
              <a:t>s8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4759661" y="2948818"/>
            <a:ext cx="4572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>
                <a:solidFill>
                  <a:schemeClr val="bg1"/>
                </a:solidFill>
                <a:latin typeface="Cascadia Code" panose="020B0609020000020004" pitchFamily="49" charset="0"/>
                <a:ea typeface="Cascadia Code" panose="020B0609020000020004" pitchFamily="49" charset="0"/>
                <a:cs typeface="Cascadia Code" panose="020B0609020000020004" pitchFamily="49" charset="0"/>
              </a:rPr>
              <a:t>s9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001498" y="3779571"/>
            <a:ext cx="57727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>
                <a:solidFill>
                  <a:schemeClr val="bg1"/>
                </a:solidFill>
                <a:latin typeface="Cascadia Code" panose="020B0609020000020004" pitchFamily="49" charset="0"/>
                <a:ea typeface="Cascadia Code" panose="020B0609020000020004" pitchFamily="49" charset="0"/>
                <a:cs typeface="Cascadia Code" panose="020B0609020000020004" pitchFamily="49" charset="0"/>
              </a:rPr>
              <a:t>s10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5244709" y="3610689"/>
            <a:ext cx="57727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>
                <a:solidFill>
                  <a:schemeClr val="bg1"/>
                </a:solidFill>
                <a:latin typeface="Cascadia Code" panose="020B0609020000020004" pitchFamily="49" charset="0"/>
                <a:ea typeface="Cascadia Code" panose="020B0609020000020004" pitchFamily="49" charset="0"/>
                <a:cs typeface="Cascadia Code" panose="020B0609020000020004" pitchFamily="49" charset="0"/>
              </a:rPr>
              <a:t>s11</a:t>
            </a:r>
          </a:p>
        </p:txBody>
      </p:sp>
      <p:cxnSp>
        <p:nvCxnSpPr>
          <p:cNvPr id="17" name="Straight Arrow Connector 16"/>
          <p:cNvCxnSpPr/>
          <p:nvPr/>
        </p:nvCxnSpPr>
        <p:spPr>
          <a:xfrm flipH="1">
            <a:off x="3276601" y="1479620"/>
            <a:ext cx="154708" cy="272304"/>
          </a:xfrm>
          <a:prstGeom prst="straightConnector1">
            <a:avLst/>
          </a:prstGeom>
          <a:ln w="41275">
            <a:solidFill>
              <a:srgbClr val="002060">
                <a:alpha val="60000"/>
              </a:srgb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 flipH="1">
            <a:off x="2489931" y="2753054"/>
            <a:ext cx="154708" cy="272304"/>
          </a:xfrm>
          <a:prstGeom prst="straightConnector1">
            <a:avLst/>
          </a:prstGeom>
          <a:ln w="41275">
            <a:solidFill>
              <a:srgbClr val="002060">
                <a:alpha val="60000"/>
              </a:srgb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 flipH="1">
            <a:off x="2860963" y="2107972"/>
            <a:ext cx="154708" cy="272304"/>
          </a:xfrm>
          <a:prstGeom prst="straightConnector1">
            <a:avLst/>
          </a:prstGeom>
          <a:ln w="41275">
            <a:solidFill>
              <a:srgbClr val="002060">
                <a:alpha val="60000"/>
              </a:srgb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/>
          <p:nvPr/>
        </p:nvCxnSpPr>
        <p:spPr>
          <a:xfrm>
            <a:off x="4265620" y="3423002"/>
            <a:ext cx="37947" cy="304346"/>
          </a:xfrm>
          <a:prstGeom prst="straightConnector1">
            <a:avLst/>
          </a:prstGeom>
          <a:ln w="41275">
            <a:solidFill>
              <a:srgbClr val="002060">
                <a:alpha val="60000"/>
              </a:srgb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/>
          <p:nvPr/>
        </p:nvCxnSpPr>
        <p:spPr>
          <a:xfrm flipH="1">
            <a:off x="3663191" y="2092412"/>
            <a:ext cx="154708" cy="272304"/>
          </a:xfrm>
          <a:prstGeom prst="straightConnector1">
            <a:avLst/>
          </a:prstGeom>
          <a:ln w="41275">
            <a:solidFill>
              <a:srgbClr val="002060">
                <a:alpha val="60000"/>
              </a:srgb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/>
          <p:nvPr/>
        </p:nvCxnSpPr>
        <p:spPr>
          <a:xfrm>
            <a:off x="4097056" y="2076852"/>
            <a:ext cx="168564" cy="287864"/>
          </a:xfrm>
          <a:prstGeom prst="straightConnector1">
            <a:avLst/>
          </a:prstGeom>
          <a:ln w="41275">
            <a:solidFill>
              <a:srgbClr val="002060">
                <a:alpha val="60000"/>
              </a:srgb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/>
          <p:nvPr/>
        </p:nvCxnSpPr>
        <p:spPr>
          <a:xfrm>
            <a:off x="3670969" y="1470989"/>
            <a:ext cx="168564" cy="287864"/>
          </a:xfrm>
          <a:prstGeom prst="straightConnector1">
            <a:avLst/>
          </a:prstGeom>
          <a:ln w="41275">
            <a:solidFill>
              <a:srgbClr val="002060">
                <a:alpha val="60000"/>
              </a:srgb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/>
          <p:nvPr/>
        </p:nvCxnSpPr>
        <p:spPr>
          <a:xfrm>
            <a:off x="4567584" y="2649534"/>
            <a:ext cx="260928" cy="285390"/>
          </a:xfrm>
          <a:prstGeom prst="straightConnector1">
            <a:avLst/>
          </a:prstGeom>
          <a:ln w="41275">
            <a:solidFill>
              <a:srgbClr val="002060">
                <a:alpha val="60000"/>
              </a:srgb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>
            <a:endCxn id="12" idx="0"/>
          </p:cNvCxnSpPr>
          <p:nvPr/>
        </p:nvCxnSpPr>
        <p:spPr>
          <a:xfrm flipH="1">
            <a:off x="4304477" y="2653977"/>
            <a:ext cx="46851" cy="426007"/>
          </a:xfrm>
          <a:prstGeom prst="straightConnector1">
            <a:avLst/>
          </a:prstGeom>
          <a:ln w="41275">
            <a:solidFill>
              <a:srgbClr val="002060">
                <a:alpha val="60000"/>
              </a:srgb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/>
          <p:cNvCxnSpPr/>
          <p:nvPr/>
        </p:nvCxnSpPr>
        <p:spPr>
          <a:xfrm flipH="1">
            <a:off x="4040300" y="2674936"/>
            <a:ext cx="181691" cy="309501"/>
          </a:xfrm>
          <a:prstGeom prst="straightConnector1">
            <a:avLst/>
          </a:prstGeom>
          <a:ln w="41275">
            <a:solidFill>
              <a:srgbClr val="002060">
                <a:alpha val="60000"/>
              </a:srgb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/>
          <p:cNvCxnSpPr/>
          <p:nvPr/>
        </p:nvCxnSpPr>
        <p:spPr>
          <a:xfrm>
            <a:off x="5111312" y="3316240"/>
            <a:ext cx="288148" cy="296693"/>
          </a:xfrm>
          <a:prstGeom prst="straightConnector1">
            <a:avLst/>
          </a:prstGeom>
          <a:ln w="41275">
            <a:solidFill>
              <a:srgbClr val="002060">
                <a:alpha val="60000"/>
              </a:srgb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TextBox 33"/>
          <p:cNvSpPr txBox="1"/>
          <p:nvPr/>
        </p:nvSpPr>
        <p:spPr>
          <a:xfrm>
            <a:off x="4062691" y="4551331"/>
            <a:ext cx="57727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>
                <a:solidFill>
                  <a:schemeClr val="bg1"/>
                </a:solidFill>
                <a:latin typeface="Cascadia Code" panose="020B0609020000020004" pitchFamily="49" charset="0"/>
                <a:ea typeface="Cascadia Code" panose="020B0609020000020004" pitchFamily="49" charset="0"/>
                <a:cs typeface="Cascadia Code" panose="020B0609020000020004" pitchFamily="49" charset="0"/>
              </a:rPr>
              <a:t>s12</a:t>
            </a:r>
          </a:p>
        </p:txBody>
      </p:sp>
      <p:cxnSp>
        <p:nvCxnSpPr>
          <p:cNvPr id="35" name="Straight Arrow Connector 34"/>
          <p:cNvCxnSpPr/>
          <p:nvPr/>
        </p:nvCxnSpPr>
        <p:spPr>
          <a:xfrm>
            <a:off x="4351327" y="4132846"/>
            <a:ext cx="28636" cy="441392"/>
          </a:xfrm>
          <a:prstGeom prst="straightConnector1">
            <a:avLst/>
          </a:prstGeom>
          <a:ln w="41275">
            <a:solidFill>
              <a:srgbClr val="002060">
                <a:alpha val="60000"/>
              </a:srgb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TextBox 37"/>
          <p:cNvSpPr txBox="1"/>
          <p:nvPr/>
        </p:nvSpPr>
        <p:spPr>
          <a:xfrm>
            <a:off x="2110026" y="3438072"/>
            <a:ext cx="47336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chemeClr val="bg1"/>
                </a:solidFill>
              </a:rPr>
              <a:t>.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2114582" y="3211747"/>
            <a:ext cx="47336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chemeClr val="bg1"/>
                </a:solidFill>
              </a:rPr>
              <a:t>.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2115067" y="3044193"/>
            <a:ext cx="47336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chemeClr val="bg1"/>
                </a:solidFill>
              </a:rPr>
              <a:t>.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5506702" y="3727857"/>
            <a:ext cx="47336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chemeClr val="bg1"/>
                </a:solidFill>
              </a:rPr>
              <a:t>.</a:t>
            </a:r>
          </a:p>
        </p:txBody>
      </p:sp>
      <p:sp>
        <p:nvSpPr>
          <p:cNvPr id="42" name="TextBox 41"/>
          <p:cNvSpPr txBox="1"/>
          <p:nvPr/>
        </p:nvSpPr>
        <p:spPr>
          <a:xfrm>
            <a:off x="5482015" y="3565690"/>
            <a:ext cx="47336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chemeClr val="bg1"/>
                </a:solidFill>
              </a:rPr>
              <a:t>.</a:t>
            </a:r>
          </a:p>
        </p:txBody>
      </p:sp>
      <p:sp>
        <p:nvSpPr>
          <p:cNvPr id="43" name="TextBox 42"/>
          <p:cNvSpPr txBox="1"/>
          <p:nvPr/>
        </p:nvSpPr>
        <p:spPr>
          <a:xfrm>
            <a:off x="5545205" y="3939005"/>
            <a:ext cx="47336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chemeClr val="bg1"/>
                </a:solidFill>
              </a:rPr>
              <a:t>.</a:t>
            </a:r>
          </a:p>
        </p:txBody>
      </p:sp>
      <p:sp>
        <p:nvSpPr>
          <p:cNvPr id="44" name="TextBox 43"/>
          <p:cNvSpPr txBox="1"/>
          <p:nvPr/>
        </p:nvSpPr>
        <p:spPr>
          <a:xfrm>
            <a:off x="3585256" y="3258990"/>
            <a:ext cx="47336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chemeClr val="bg1"/>
                </a:solidFill>
              </a:rPr>
              <a:t>.</a:t>
            </a:r>
          </a:p>
        </p:txBody>
      </p:sp>
      <p:sp>
        <p:nvSpPr>
          <p:cNvPr id="45" name="TextBox 44"/>
          <p:cNvSpPr txBox="1"/>
          <p:nvPr/>
        </p:nvSpPr>
        <p:spPr>
          <a:xfrm>
            <a:off x="3602513" y="3118991"/>
            <a:ext cx="47336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chemeClr val="bg1"/>
                </a:solidFill>
              </a:rPr>
              <a:t>.</a:t>
            </a:r>
          </a:p>
        </p:txBody>
      </p:sp>
      <p:sp>
        <p:nvSpPr>
          <p:cNvPr id="46" name="TextBox 45"/>
          <p:cNvSpPr txBox="1"/>
          <p:nvPr/>
        </p:nvSpPr>
        <p:spPr>
          <a:xfrm>
            <a:off x="3602513" y="2940714"/>
            <a:ext cx="47336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chemeClr val="bg1"/>
                </a:solidFill>
              </a:rPr>
              <a:t>.</a:t>
            </a:r>
          </a:p>
        </p:txBody>
      </p:sp>
      <p:sp>
        <p:nvSpPr>
          <p:cNvPr id="47" name="TextBox 46"/>
          <p:cNvSpPr txBox="1"/>
          <p:nvPr/>
        </p:nvSpPr>
        <p:spPr>
          <a:xfrm>
            <a:off x="4272241" y="4824856"/>
            <a:ext cx="47336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chemeClr val="bg1"/>
                </a:solidFill>
              </a:rPr>
              <a:t>.</a:t>
            </a:r>
          </a:p>
        </p:txBody>
      </p:sp>
      <p:sp>
        <p:nvSpPr>
          <p:cNvPr id="48" name="TextBox 47"/>
          <p:cNvSpPr txBox="1"/>
          <p:nvPr/>
        </p:nvSpPr>
        <p:spPr>
          <a:xfrm>
            <a:off x="4233738" y="4580773"/>
            <a:ext cx="47336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chemeClr val="bg1"/>
                </a:solidFill>
              </a:rPr>
              <a:t>.</a:t>
            </a:r>
          </a:p>
        </p:txBody>
      </p:sp>
      <p:sp>
        <p:nvSpPr>
          <p:cNvPr id="49" name="TextBox 48"/>
          <p:cNvSpPr txBox="1"/>
          <p:nvPr/>
        </p:nvSpPr>
        <p:spPr>
          <a:xfrm>
            <a:off x="4195235" y="4405770"/>
            <a:ext cx="47336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chemeClr val="bg1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39183319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ed Rectangle 7"/>
          <p:cNvSpPr/>
          <p:nvPr/>
        </p:nvSpPr>
        <p:spPr>
          <a:xfrm>
            <a:off x="304800" y="381001"/>
            <a:ext cx="8524875" cy="838200"/>
          </a:xfrm>
          <a:prstGeom prst="roundRect">
            <a:avLst/>
          </a:prstGeom>
          <a:solidFill>
            <a:schemeClr val="accent5">
              <a:lumMod val="20000"/>
              <a:lumOff val="80000"/>
              <a:alpha val="27000"/>
            </a:schemeClr>
          </a:solidFill>
          <a:ln w="15875">
            <a:solidFill>
              <a:schemeClr val="tx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000" dirty="0">
              <a:solidFill>
                <a:srgbClr val="0070C0"/>
              </a:solidFill>
            </a:endParaRPr>
          </a:p>
        </p:txBody>
      </p:sp>
      <p:sp>
        <p:nvSpPr>
          <p:cNvPr id="6" name="Content Placeholder 1"/>
          <p:cNvSpPr>
            <a:spLocks noGrp="1"/>
          </p:cNvSpPr>
          <p:nvPr>
            <p:ph idx="1"/>
          </p:nvPr>
        </p:nvSpPr>
        <p:spPr>
          <a:xfrm>
            <a:off x="457200" y="333376"/>
            <a:ext cx="8372475" cy="885825"/>
          </a:xfrm>
          <a:noFill/>
        </p:spPr>
        <p:txBody>
          <a:bodyPr>
            <a:normAutofit/>
          </a:bodyPr>
          <a:lstStyle/>
          <a:p>
            <a:pPr marL="109728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Processes: Race Conditions</a:t>
            </a:r>
          </a:p>
        </p:txBody>
      </p:sp>
      <p:sp>
        <p:nvSpPr>
          <p:cNvPr id="5" name="Content Placeholder 1"/>
          <p:cNvSpPr txBox="1">
            <a:spLocks/>
          </p:cNvSpPr>
          <p:nvPr/>
        </p:nvSpPr>
        <p:spPr>
          <a:xfrm>
            <a:off x="306353" y="4648200"/>
            <a:ext cx="8296273" cy="1981199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20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8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6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109728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1" dirty="0">
                <a:solidFill>
                  <a:schemeClr val="bg1"/>
                </a:solidFill>
                <a:latin typeface="Cascadia Code" panose="020B0609020000020004" pitchFamily="49" charset="0"/>
                <a:ea typeface="Cascadia Code" panose="020B0609020000020004" pitchFamily="49" charset="0"/>
                <a:cs typeface="Cascadia Code" panose="020B0609020000020004" pitchFamily="49" charset="0"/>
              </a:rPr>
              <a:t>start () -&gt; </a:t>
            </a:r>
          </a:p>
          <a:p>
            <a:pPr marL="109728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1" dirty="0">
                <a:solidFill>
                  <a:schemeClr val="bg1"/>
                </a:solidFill>
                <a:latin typeface="Cascadia Code" panose="020B0609020000020004" pitchFamily="49" charset="0"/>
                <a:ea typeface="Cascadia Code" panose="020B0609020000020004" pitchFamily="49" charset="0"/>
                <a:cs typeface="Cascadia Code" panose="020B0609020000020004" pitchFamily="49" charset="0"/>
              </a:rPr>
              <a:t>  </a:t>
            </a:r>
            <a:r>
              <a:rPr lang="en-US" sz="1400" dirty="0">
                <a:solidFill>
                  <a:schemeClr val="bg1"/>
                </a:solidFill>
                <a:latin typeface="Cascadia Code" panose="020B0609020000020004" pitchFamily="49" charset="0"/>
                <a:ea typeface="Cascadia Code" panose="020B0609020000020004" pitchFamily="49" charset="0"/>
                <a:cs typeface="Cascadia Code" panose="020B0609020000020004" pitchFamily="49" charset="0"/>
              </a:rPr>
              <a:t>case </a:t>
            </a:r>
            <a:r>
              <a:rPr lang="en-US" sz="1400" dirty="0" err="1">
                <a:solidFill>
                  <a:schemeClr val="bg1"/>
                </a:solidFill>
                <a:latin typeface="Cascadia Code" panose="020B0609020000020004" pitchFamily="49" charset="0"/>
                <a:ea typeface="Cascadia Code" panose="020B0609020000020004" pitchFamily="49" charset="0"/>
                <a:cs typeface="Cascadia Code" panose="020B0609020000020004" pitchFamily="49" charset="0"/>
              </a:rPr>
              <a:t>whereis</a:t>
            </a:r>
            <a:r>
              <a:rPr lang="en-US" sz="1400" dirty="0">
                <a:solidFill>
                  <a:schemeClr val="bg1"/>
                </a:solidFill>
                <a:latin typeface="Cascadia Code" panose="020B0609020000020004" pitchFamily="49" charset="0"/>
                <a:ea typeface="Cascadia Code" panose="020B0609020000020004" pitchFamily="49" charset="0"/>
                <a:cs typeface="Cascadia Code" panose="020B0609020000020004" pitchFamily="49" charset="0"/>
              </a:rPr>
              <a:t>(</a:t>
            </a:r>
            <a:r>
              <a:rPr lang="en-US" sz="1400" dirty="0" err="1">
                <a:solidFill>
                  <a:schemeClr val="bg1"/>
                </a:solidFill>
                <a:latin typeface="Cascadia Code" panose="020B0609020000020004" pitchFamily="49" charset="0"/>
                <a:ea typeface="Cascadia Code" panose="020B0609020000020004" pitchFamily="49" charset="0"/>
                <a:cs typeface="Cascadia Code" panose="020B0609020000020004" pitchFamily="49" charset="0"/>
              </a:rPr>
              <a:t>db_server</a:t>
            </a:r>
            <a:r>
              <a:rPr lang="en-US" sz="1400" dirty="0">
                <a:solidFill>
                  <a:schemeClr val="bg1"/>
                </a:solidFill>
                <a:latin typeface="Cascadia Code" panose="020B0609020000020004" pitchFamily="49" charset="0"/>
                <a:ea typeface="Cascadia Code" panose="020B0609020000020004" pitchFamily="49" charset="0"/>
                <a:cs typeface="Cascadia Code" panose="020B0609020000020004" pitchFamily="49" charset="0"/>
              </a:rPr>
              <a:t>) of</a:t>
            </a:r>
          </a:p>
          <a:p>
            <a:pPr marL="109728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dirty="0">
                <a:solidFill>
                  <a:schemeClr val="bg1"/>
                </a:solidFill>
                <a:latin typeface="Cascadia Code" panose="020B0609020000020004" pitchFamily="49" charset="0"/>
                <a:ea typeface="Cascadia Code" panose="020B0609020000020004" pitchFamily="49" charset="0"/>
                <a:cs typeface="Cascadia Code" panose="020B0609020000020004" pitchFamily="49" charset="0"/>
              </a:rPr>
              <a:t>    undefined -&gt; </a:t>
            </a:r>
          </a:p>
          <a:p>
            <a:pPr marL="109728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dirty="0">
                <a:solidFill>
                  <a:schemeClr val="bg1"/>
                </a:solidFill>
                <a:latin typeface="Cascadia Code" panose="020B0609020000020004" pitchFamily="49" charset="0"/>
                <a:ea typeface="Cascadia Code" panose="020B0609020000020004" pitchFamily="49" charset="0"/>
                <a:cs typeface="Cascadia Code" panose="020B0609020000020004" pitchFamily="49" charset="0"/>
              </a:rPr>
              <a:t>      </a:t>
            </a:r>
            <a:r>
              <a:rPr lang="en-US" sz="1400" dirty="0" err="1">
                <a:solidFill>
                  <a:schemeClr val="bg1"/>
                </a:solidFill>
                <a:latin typeface="Cascadia Code" panose="020B0609020000020004" pitchFamily="49" charset="0"/>
                <a:ea typeface="Cascadia Code" panose="020B0609020000020004" pitchFamily="49" charset="0"/>
                <a:cs typeface="Cascadia Code" panose="020B0609020000020004" pitchFamily="49" charset="0"/>
              </a:rPr>
              <a:t>Pid</a:t>
            </a:r>
            <a:r>
              <a:rPr lang="en-US" sz="1400" dirty="0">
                <a:solidFill>
                  <a:schemeClr val="bg1"/>
                </a:solidFill>
                <a:latin typeface="Cascadia Code" panose="020B0609020000020004" pitchFamily="49" charset="0"/>
                <a:ea typeface="Cascadia Code" panose="020B0609020000020004" pitchFamily="49" charset="0"/>
                <a:cs typeface="Cascadia Code" panose="020B0609020000020004" pitchFamily="49" charset="0"/>
              </a:rPr>
              <a:t> = spawn(</a:t>
            </a:r>
            <a:r>
              <a:rPr lang="en-US" sz="1400" dirty="0" err="1">
                <a:solidFill>
                  <a:schemeClr val="bg1"/>
                </a:solidFill>
                <a:latin typeface="Cascadia Code" panose="020B0609020000020004" pitchFamily="49" charset="0"/>
                <a:ea typeface="Cascadia Code" panose="020B0609020000020004" pitchFamily="49" charset="0"/>
                <a:cs typeface="Cascadia Code" panose="020B0609020000020004" pitchFamily="49" charset="0"/>
              </a:rPr>
              <a:t>db_server</a:t>
            </a:r>
            <a:r>
              <a:rPr lang="en-US" sz="1400" dirty="0">
                <a:solidFill>
                  <a:schemeClr val="bg1"/>
                </a:solidFill>
                <a:latin typeface="Cascadia Code" panose="020B0609020000020004" pitchFamily="49" charset="0"/>
                <a:ea typeface="Cascadia Code" panose="020B0609020000020004" pitchFamily="49" charset="0"/>
                <a:cs typeface="Cascadia Code" panose="020B0609020000020004" pitchFamily="49" charset="0"/>
              </a:rPr>
              <a:t>, </a:t>
            </a:r>
            <a:r>
              <a:rPr lang="en-US" sz="1400" dirty="0" err="1">
                <a:solidFill>
                  <a:schemeClr val="bg1"/>
                </a:solidFill>
                <a:latin typeface="Cascadia Code" panose="020B0609020000020004" pitchFamily="49" charset="0"/>
                <a:ea typeface="Cascadia Code" panose="020B0609020000020004" pitchFamily="49" charset="0"/>
                <a:cs typeface="Cascadia Code" panose="020B0609020000020004" pitchFamily="49" charset="0"/>
              </a:rPr>
              <a:t>init</a:t>
            </a:r>
            <a:r>
              <a:rPr lang="en-US" sz="1400" dirty="0">
                <a:solidFill>
                  <a:schemeClr val="bg1"/>
                </a:solidFill>
                <a:latin typeface="Cascadia Code" panose="020B0609020000020004" pitchFamily="49" charset="0"/>
                <a:ea typeface="Cascadia Code" panose="020B0609020000020004" pitchFamily="49" charset="0"/>
                <a:cs typeface="Cascadia Code" panose="020B0609020000020004" pitchFamily="49" charset="0"/>
              </a:rPr>
              <a:t>, []),</a:t>
            </a:r>
          </a:p>
          <a:p>
            <a:pPr marL="109728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dirty="0">
                <a:solidFill>
                  <a:schemeClr val="bg1"/>
                </a:solidFill>
                <a:latin typeface="Cascadia Code" panose="020B0609020000020004" pitchFamily="49" charset="0"/>
                <a:ea typeface="Cascadia Code" panose="020B0609020000020004" pitchFamily="49" charset="0"/>
                <a:cs typeface="Cascadia Code" panose="020B0609020000020004" pitchFamily="49" charset="0"/>
              </a:rPr>
              <a:t>      Register(</a:t>
            </a:r>
            <a:r>
              <a:rPr lang="en-US" sz="1400" dirty="0" err="1">
                <a:solidFill>
                  <a:schemeClr val="bg1"/>
                </a:solidFill>
                <a:latin typeface="Cascadia Code" panose="020B0609020000020004" pitchFamily="49" charset="0"/>
                <a:ea typeface="Cascadia Code" panose="020B0609020000020004" pitchFamily="49" charset="0"/>
                <a:cs typeface="Cascadia Code" panose="020B0609020000020004" pitchFamily="49" charset="0"/>
              </a:rPr>
              <a:t>db_server</a:t>
            </a:r>
            <a:r>
              <a:rPr lang="en-US" sz="1400" dirty="0">
                <a:solidFill>
                  <a:schemeClr val="bg1"/>
                </a:solidFill>
                <a:latin typeface="Cascadia Code" panose="020B0609020000020004" pitchFamily="49" charset="0"/>
                <a:ea typeface="Cascadia Code" panose="020B0609020000020004" pitchFamily="49" charset="0"/>
                <a:cs typeface="Cascadia Code" panose="020B0609020000020004" pitchFamily="49" charset="0"/>
              </a:rPr>
              <a:t>, </a:t>
            </a:r>
            <a:r>
              <a:rPr lang="en-US" sz="1400" dirty="0" err="1">
                <a:solidFill>
                  <a:schemeClr val="bg1"/>
                </a:solidFill>
                <a:latin typeface="Cascadia Code" panose="020B0609020000020004" pitchFamily="49" charset="0"/>
                <a:ea typeface="Cascadia Code" panose="020B0609020000020004" pitchFamily="49" charset="0"/>
                <a:cs typeface="Cascadia Code" panose="020B0609020000020004" pitchFamily="49" charset="0"/>
              </a:rPr>
              <a:t>Pid</a:t>
            </a:r>
            <a:r>
              <a:rPr lang="en-US" sz="1400" dirty="0">
                <a:solidFill>
                  <a:schemeClr val="bg1"/>
                </a:solidFill>
                <a:latin typeface="Cascadia Code" panose="020B0609020000020004" pitchFamily="49" charset="0"/>
                <a:ea typeface="Cascadia Code" panose="020B0609020000020004" pitchFamily="49" charset="0"/>
                <a:cs typeface="Cascadia Code" panose="020B0609020000020004" pitchFamily="49" charset="0"/>
              </a:rPr>
              <a:t>),</a:t>
            </a:r>
          </a:p>
          <a:p>
            <a:pPr marL="109728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dirty="0">
                <a:solidFill>
                  <a:schemeClr val="bg1"/>
                </a:solidFill>
                <a:latin typeface="Cascadia Code" panose="020B0609020000020004" pitchFamily="49" charset="0"/>
                <a:ea typeface="Cascadia Code" panose="020B0609020000020004" pitchFamily="49" charset="0"/>
                <a:cs typeface="Cascadia Code" panose="020B0609020000020004" pitchFamily="49" charset="0"/>
              </a:rPr>
              <a:t>      {ok, </a:t>
            </a:r>
            <a:r>
              <a:rPr lang="en-US" sz="1400" dirty="0" err="1">
                <a:solidFill>
                  <a:schemeClr val="bg1"/>
                </a:solidFill>
                <a:latin typeface="Cascadia Code" panose="020B0609020000020004" pitchFamily="49" charset="0"/>
                <a:ea typeface="Cascadia Code" panose="020B0609020000020004" pitchFamily="49" charset="0"/>
                <a:cs typeface="Cascadia Code" panose="020B0609020000020004" pitchFamily="49" charset="0"/>
              </a:rPr>
              <a:t>Pid</a:t>
            </a:r>
            <a:r>
              <a:rPr lang="en-US" sz="1400" dirty="0">
                <a:solidFill>
                  <a:schemeClr val="bg1"/>
                </a:solidFill>
                <a:latin typeface="Cascadia Code" panose="020B0609020000020004" pitchFamily="49" charset="0"/>
                <a:ea typeface="Cascadia Code" panose="020B0609020000020004" pitchFamily="49" charset="0"/>
                <a:cs typeface="Cascadia Code" panose="020B0609020000020004" pitchFamily="49" charset="0"/>
              </a:rPr>
              <a:t>};</a:t>
            </a:r>
          </a:p>
          <a:p>
            <a:pPr marL="109728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dirty="0">
                <a:solidFill>
                  <a:schemeClr val="bg1"/>
                </a:solidFill>
                <a:latin typeface="Cascadia Code" panose="020B0609020000020004" pitchFamily="49" charset="0"/>
                <a:ea typeface="Cascadia Code" panose="020B0609020000020004" pitchFamily="49" charset="0"/>
                <a:cs typeface="Cascadia Code" panose="020B0609020000020004" pitchFamily="49" charset="0"/>
              </a:rPr>
              <a:t>    </a:t>
            </a:r>
            <a:r>
              <a:rPr lang="en-US" sz="1400" dirty="0" err="1">
                <a:solidFill>
                  <a:schemeClr val="bg1"/>
                </a:solidFill>
                <a:latin typeface="Cascadia Code" panose="020B0609020000020004" pitchFamily="49" charset="0"/>
                <a:ea typeface="Cascadia Code" panose="020B0609020000020004" pitchFamily="49" charset="0"/>
                <a:cs typeface="Cascadia Code" panose="020B0609020000020004" pitchFamily="49" charset="0"/>
              </a:rPr>
              <a:t>Pid</a:t>
            </a:r>
            <a:r>
              <a:rPr lang="en-US" sz="1400" dirty="0">
                <a:solidFill>
                  <a:schemeClr val="bg1"/>
                </a:solidFill>
                <a:latin typeface="Cascadia Code" panose="020B0609020000020004" pitchFamily="49" charset="0"/>
                <a:ea typeface="Cascadia Code" panose="020B0609020000020004" pitchFamily="49" charset="0"/>
                <a:cs typeface="Cascadia Code" panose="020B0609020000020004" pitchFamily="49" charset="0"/>
              </a:rPr>
              <a:t> when </a:t>
            </a:r>
            <a:r>
              <a:rPr lang="en-US" sz="1400" dirty="0" err="1">
                <a:solidFill>
                  <a:schemeClr val="bg1"/>
                </a:solidFill>
                <a:latin typeface="Cascadia Code" panose="020B0609020000020004" pitchFamily="49" charset="0"/>
                <a:ea typeface="Cascadia Code" panose="020B0609020000020004" pitchFamily="49" charset="0"/>
                <a:cs typeface="Cascadia Code" panose="020B0609020000020004" pitchFamily="49" charset="0"/>
              </a:rPr>
              <a:t>ispid</a:t>
            </a:r>
            <a:r>
              <a:rPr lang="en-US" sz="1400" dirty="0">
                <a:solidFill>
                  <a:schemeClr val="bg1"/>
                </a:solidFill>
                <a:latin typeface="Cascadia Code" panose="020B0609020000020004" pitchFamily="49" charset="0"/>
                <a:ea typeface="Cascadia Code" panose="020B0609020000020004" pitchFamily="49" charset="0"/>
                <a:cs typeface="Cascadia Code" panose="020B0609020000020004" pitchFamily="49" charset="0"/>
              </a:rPr>
              <a:t>(</a:t>
            </a:r>
            <a:r>
              <a:rPr lang="en-US" sz="1400" dirty="0" err="1">
                <a:solidFill>
                  <a:schemeClr val="bg1"/>
                </a:solidFill>
                <a:latin typeface="Cascadia Code" panose="020B0609020000020004" pitchFamily="49" charset="0"/>
                <a:ea typeface="Cascadia Code" panose="020B0609020000020004" pitchFamily="49" charset="0"/>
                <a:cs typeface="Cascadia Code" panose="020B0609020000020004" pitchFamily="49" charset="0"/>
              </a:rPr>
              <a:t>Pid</a:t>
            </a:r>
            <a:r>
              <a:rPr lang="en-US" sz="1400" dirty="0">
                <a:solidFill>
                  <a:schemeClr val="bg1"/>
                </a:solidFill>
                <a:latin typeface="Cascadia Code" panose="020B0609020000020004" pitchFamily="49" charset="0"/>
                <a:ea typeface="Cascadia Code" panose="020B0609020000020004" pitchFamily="49" charset="0"/>
                <a:cs typeface="Cascadia Code" panose="020B0609020000020004" pitchFamily="49" charset="0"/>
              </a:rPr>
              <a:t>) -&gt; </a:t>
            </a:r>
          </a:p>
          <a:p>
            <a:pPr marL="109728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dirty="0">
                <a:solidFill>
                  <a:schemeClr val="bg1"/>
                </a:solidFill>
                <a:latin typeface="Cascadia Code" panose="020B0609020000020004" pitchFamily="49" charset="0"/>
                <a:ea typeface="Cascadia Code" panose="020B0609020000020004" pitchFamily="49" charset="0"/>
                <a:cs typeface="Cascadia Code" panose="020B0609020000020004" pitchFamily="49" charset="0"/>
              </a:rPr>
              <a:t>      {error, </a:t>
            </a:r>
            <a:r>
              <a:rPr lang="en-US" sz="1400" dirty="0" err="1">
                <a:solidFill>
                  <a:schemeClr val="bg1"/>
                </a:solidFill>
                <a:latin typeface="Cascadia Code" panose="020B0609020000020004" pitchFamily="49" charset="0"/>
                <a:ea typeface="Cascadia Code" panose="020B0609020000020004" pitchFamily="49" charset="0"/>
                <a:cs typeface="Cascadia Code" panose="020B0609020000020004" pitchFamily="49" charset="0"/>
              </a:rPr>
              <a:t>already_started</a:t>
            </a:r>
            <a:r>
              <a:rPr lang="en-US" sz="1400" dirty="0">
                <a:solidFill>
                  <a:schemeClr val="bg1"/>
                </a:solidFill>
                <a:latin typeface="Cascadia Code" panose="020B0609020000020004" pitchFamily="49" charset="0"/>
                <a:ea typeface="Cascadia Code" panose="020B0609020000020004" pitchFamily="49" charset="0"/>
                <a:cs typeface="Cascadia Code" panose="020B0609020000020004" pitchFamily="49" charset="0"/>
              </a:rPr>
              <a:t>}</a:t>
            </a:r>
          </a:p>
          <a:p>
            <a:pPr marL="109728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dirty="0">
                <a:solidFill>
                  <a:schemeClr val="bg1"/>
                </a:solidFill>
                <a:latin typeface="Cascadia Code" panose="020B0609020000020004" pitchFamily="49" charset="0"/>
                <a:ea typeface="Cascadia Code" panose="020B0609020000020004" pitchFamily="49" charset="0"/>
                <a:cs typeface="Cascadia Code" panose="020B0609020000020004" pitchFamily="49" charset="0"/>
              </a:rPr>
              <a:t>  end.</a:t>
            </a:r>
          </a:p>
        </p:txBody>
      </p:sp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 Unicode MS"/>
              </a:rPr>
              <a:t>A process is created and terminated extremelly fast, that's why you can actually have thousands of them.</a:t>
            </a:r>
            <a:r>
              <a:rPr kumimoji="0" lang="en-US" altLang="en-US" sz="6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152400" y="15240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 Unicode MS"/>
              </a:rPr>
              <a:t>A process executes some piece of code, then it terminates. It can also run forever.</a:t>
            </a:r>
            <a:r>
              <a:rPr kumimoji="0" lang="en-US" altLang="en-US" sz="6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7" name="Content Placeholder 1"/>
          <p:cNvSpPr txBox="1">
            <a:spLocks/>
          </p:cNvSpPr>
          <p:nvPr/>
        </p:nvSpPr>
        <p:spPr>
          <a:xfrm>
            <a:off x="304800" y="1265162"/>
            <a:ext cx="7467600" cy="563638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20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8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6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109728" indent="0">
              <a:buFont typeface="Wingdings 3" panose="05040102010807070707" pitchFamily="18" charset="2"/>
              <a:buNone/>
            </a:pPr>
            <a:r>
              <a:rPr lang="en-US" sz="2400" b="1" dirty="0">
                <a:solidFill>
                  <a:srgbClr val="BE442C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Example code</a:t>
            </a:r>
          </a:p>
        </p:txBody>
      </p:sp>
      <p:sp>
        <p:nvSpPr>
          <p:cNvPr id="9" name="Content Placeholder 1"/>
          <p:cNvSpPr txBox="1">
            <a:spLocks/>
          </p:cNvSpPr>
          <p:nvPr/>
        </p:nvSpPr>
        <p:spPr>
          <a:xfrm>
            <a:off x="304800" y="1752599"/>
            <a:ext cx="8296273" cy="2667001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20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8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6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109728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dirty="0">
                <a:solidFill>
                  <a:srgbClr val="0070C0"/>
                </a:solidFill>
                <a:latin typeface="Cascadia Code" panose="020B0609020000020004" pitchFamily="49" charset="0"/>
                <a:ea typeface="Cascadia Code" panose="020B0609020000020004" pitchFamily="49" charset="0"/>
                <a:cs typeface="Cascadia Code" panose="020B0609020000020004" pitchFamily="49" charset="0"/>
              </a:rPr>
              <a:t>-module(</a:t>
            </a:r>
            <a:r>
              <a:rPr lang="en-US" sz="1600" dirty="0" err="1">
                <a:solidFill>
                  <a:srgbClr val="0070C0"/>
                </a:solidFill>
                <a:latin typeface="Cascadia Code" panose="020B0609020000020004" pitchFamily="49" charset="0"/>
                <a:ea typeface="Cascadia Code" panose="020B0609020000020004" pitchFamily="49" charset="0"/>
                <a:cs typeface="Cascadia Code" panose="020B0609020000020004" pitchFamily="49" charset="0"/>
              </a:rPr>
              <a:t>rac</a:t>
            </a:r>
            <a:r>
              <a:rPr lang="en-US" sz="1600" dirty="0">
                <a:solidFill>
                  <a:srgbClr val="0070C0"/>
                </a:solidFill>
                <a:latin typeface="Cascadia Code" panose="020B0609020000020004" pitchFamily="49" charset="0"/>
                <a:ea typeface="Cascadia Code" panose="020B0609020000020004" pitchFamily="49" charset="0"/>
                <a:cs typeface="Cascadia Code" panose="020B0609020000020004" pitchFamily="49" charset="0"/>
              </a:rPr>
              <a:t>). </a:t>
            </a:r>
          </a:p>
          <a:p>
            <a:pPr marL="109728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dirty="0">
                <a:solidFill>
                  <a:srgbClr val="0070C0"/>
                </a:solidFill>
                <a:latin typeface="Cascadia Code" panose="020B0609020000020004" pitchFamily="49" charset="0"/>
                <a:ea typeface="Cascadia Code" panose="020B0609020000020004" pitchFamily="49" charset="0"/>
                <a:cs typeface="Cascadia Code" panose="020B0609020000020004" pitchFamily="49" charset="0"/>
              </a:rPr>
              <a:t>-export([start/0, call/2]). </a:t>
            </a:r>
          </a:p>
          <a:p>
            <a:pPr marL="109728" indent="0">
              <a:spcBef>
                <a:spcPts val="0"/>
              </a:spcBef>
              <a:spcAft>
                <a:spcPts val="0"/>
              </a:spcAft>
              <a:buNone/>
            </a:pPr>
            <a:endParaRPr lang="en-US" sz="1600" dirty="0">
              <a:solidFill>
                <a:schemeClr val="bg1"/>
              </a:solidFill>
              <a:latin typeface="Cascadia Code" panose="020B0609020000020004" pitchFamily="49" charset="0"/>
              <a:ea typeface="Cascadia Code" panose="020B0609020000020004" pitchFamily="49" charset="0"/>
              <a:cs typeface="Cascadia Code" panose="020B0609020000020004" pitchFamily="49" charset="0"/>
            </a:endParaRPr>
          </a:p>
          <a:p>
            <a:pPr marL="109728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 dirty="0">
                <a:solidFill>
                  <a:schemeClr val="bg1"/>
                </a:solidFill>
                <a:latin typeface="Cascadia Code" panose="020B0609020000020004" pitchFamily="49" charset="0"/>
                <a:ea typeface="Cascadia Code" panose="020B0609020000020004" pitchFamily="49" charset="0"/>
                <a:cs typeface="Cascadia Code" panose="020B0609020000020004" pitchFamily="49" charset="0"/>
              </a:rPr>
              <a:t>call(Arg1, Arg2) </a:t>
            </a:r>
            <a:r>
              <a:rPr lang="en-US" sz="1600" dirty="0">
                <a:solidFill>
                  <a:schemeClr val="bg1"/>
                </a:solidFill>
                <a:latin typeface="Cascadia Code" panose="020B0609020000020004" pitchFamily="49" charset="0"/>
                <a:ea typeface="Cascadia Code" panose="020B0609020000020004" pitchFamily="49" charset="0"/>
                <a:cs typeface="Cascadia Code" panose="020B0609020000020004" pitchFamily="49" charset="0"/>
              </a:rPr>
              <a:t>-&gt; </a:t>
            </a:r>
          </a:p>
          <a:p>
            <a:pPr marL="109728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dirty="0">
                <a:solidFill>
                  <a:schemeClr val="bg1"/>
                </a:solidFill>
                <a:latin typeface="Cascadia Code" panose="020B0609020000020004" pitchFamily="49" charset="0"/>
                <a:ea typeface="Cascadia Code" panose="020B0609020000020004" pitchFamily="49" charset="0"/>
                <a:cs typeface="Cascadia Code" panose="020B0609020000020004" pitchFamily="49" charset="0"/>
              </a:rPr>
              <a:t>   </a:t>
            </a:r>
            <a:r>
              <a:rPr lang="en-US" sz="1600" dirty="0" err="1">
                <a:solidFill>
                  <a:schemeClr val="bg1"/>
                </a:solidFill>
                <a:latin typeface="Cascadia Code" panose="020B0609020000020004" pitchFamily="49" charset="0"/>
                <a:ea typeface="Cascadia Code" panose="020B0609020000020004" pitchFamily="49" charset="0"/>
                <a:cs typeface="Cascadia Code" panose="020B0609020000020004" pitchFamily="49" charset="0"/>
              </a:rPr>
              <a:t>io:fwrite</a:t>
            </a:r>
            <a:r>
              <a:rPr lang="en-US" sz="1600" dirty="0">
                <a:solidFill>
                  <a:schemeClr val="bg1"/>
                </a:solidFill>
                <a:latin typeface="Cascadia Code" panose="020B0609020000020004" pitchFamily="49" charset="0"/>
                <a:ea typeface="Cascadia Code" panose="020B0609020000020004" pitchFamily="49" charset="0"/>
                <a:cs typeface="Cascadia Code" panose="020B0609020000020004" pitchFamily="49" charset="0"/>
              </a:rPr>
              <a:t>("~</a:t>
            </a:r>
            <a:r>
              <a:rPr lang="en-US" sz="1600" dirty="0" err="1">
                <a:solidFill>
                  <a:schemeClr val="bg1"/>
                </a:solidFill>
                <a:latin typeface="Cascadia Code" panose="020B0609020000020004" pitchFamily="49" charset="0"/>
                <a:ea typeface="Cascadia Code" panose="020B0609020000020004" pitchFamily="49" charset="0"/>
                <a:cs typeface="Cascadia Code" panose="020B0609020000020004" pitchFamily="49" charset="0"/>
              </a:rPr>
              <a:t>p~n</a:t>
            </a:r>
            <a:r>
              <a:rPr lang="en-US" sz="1600" dirty="0">
                <a:solidFill>
                  <a:schemeClr val="bg1"/>
                </a:solidFill>
                <a:latin typeface="Cascadia Code" panose="020B0609020000020004" pitchFamily="49" charset="0"/>
                <a:ea typeface="Cascadia Code" panose="020B0609020000020004" pitchFamily="49" charset="0"/>
                <a:cs typeface="Cascadia Code" panose="020B0609020000020004" pitchFamily="49" charset="0"/>
              </a:rPr>
              <a:t>",[Arg1]). </a:t>
            </a:r>
          </a:p>
          <a:p>
            <a:pPr marL="109728" indent="0">
              <a:spcBef>
                <a:spcPts val="0"/>
              </a:spcBef>
              <a:spcAft>
                <a:spcPts val="0"/>
              </a:spcAft>
              <a:buNone/>
            </a:pPr>
            <a:endParaRPr lang="en-US" sz="1600" dirty="0">
              <a:solidFill>
                <a:schemeClr val="bg1"/>
              </a:solidFill>
              <a:latin typeface="Cascadia Code" panose="020B0609020000020004" pitchFamily="49" charset="0"/>
              <a:ea typeface="Cascadia Code" panose="020B0609020000020004" pitchFamily="49" charset="0"/>
              <a:cs typeface="Cascadia Code" panose="020B0609020000020004" pitchFamily="49" charset="0"/>
            </a:endParaRPr>
          </a:p>
          <a:p>
            <a:pPr marL="109728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 dirty="0">
                <a:solidFill>
                  <a:schemeClr val="bg1"/>
                </a:solidFill>
                <a:latin typeface="Cascadia Code" panose="020B0609020000020004" pitchFamily="49" charset="0"/>
                <a:ea typeface="Cascadia Code" panose="020B0609020000020004" pitchFamily="49" charset="0"/>
                <a:cs typeface="Cascadia Code" panose="020B0609020000020004" pitchFamily="49" charset="0"/>
              </a:rPr>
              <a:t>start() -&gt; </a:t>
            </a:r>
          </a:p>
          <a:p>
            <a:pPr marL="109728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dirty="0">
                <a:solidFill>
                  <a:schemeClr val="bg1"/>
                </a:solidFill>
                <a:latin typeface="Cascadia Code" panose="020B0609020000020004" pitchFamily="49" charset="0"/>
                <a:ea typeface="Cascadia Code" panose="020B0609020000020004" pitchFamily="49" charset="0"/>
                <a:cs typeface="Cascadia Code" panose="020B0609020000020004" pitchFamily="49" charset="0"/>
              </a:rPr>
              <a:t>   </a:t>
            </a:r>
            <a:r>
              <a:rPr lang="en-US" sz="1600" dirty="0" err="1">
                <a:solidFill>
                  <a:schemeClr val="bg1"/>
                </a:solidFill>
                <a:latin typeface="Cascadia Code" panose="020B0609020000020004" pitchFamily="49" charset="0"/>
                <a:ea typeface="Cascadia Code" panose="020B0609020000020004" pitchFamily="49" charset="0"/>
                <a:cs typeface="Cascadia Code" panose="020B0609020000020004" pitchFamily="49" charset="0"/>
              </a:rPr>
              <a:t>Pid</a:t>
            </a:r>
            <a:r>
              <a:rPr lang="en-US" sz="1600" dirty="0">
                <a:solidFill>
                  <a:schemeClr val="bg1"/>
                </a:solidFill>
                <a:latin typeface="Cascadia Code" panose="020B0609020000020004" pitchFamily="49" charset="0"/>
                <a:ea typeface="Cascadia Code" panose="020B0609020000020004" pitchFamily="49" charset="0"/>
                <a:cs typeface="Cascadia Code" panose="020B0609020000020004" pitchFamily="49" charset="0"/>
              </a:rPr>
              <a:t> = spawn(?MODULE, call, ["hello", "process"]), </a:t>
            </a:r>
          </a:p>
          <a:p>
            <a:pPr marL="109728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dirty="0">
                <a:solidFill>
                  <a:schemeClr val="bg1"/>
                </a:solidFill>
                <a:latin typeface="Cascadia Code" panose="020B0609020000020004" pitchFamily="49" charset="0"/>
                <a:ea typeface="Cascadia Code" panose="020B0609020000020004" pitchFamily="49" charset="0"/>
                <a:cs typeface="Cascadia Code" panose="020B0609020000020004" pitchFamily="49" charset="0"/>
              </a:rPr>
              <a:t>   </a:t>
            </a:r>
            <a:r>
              <a:rPr lang="en-US" sz="1600" dirty="0">
                <a:solidFill>
                  <a:srgbClr val="C00000"/>
                </a:solidFill>
                <a:latin typeface="Cascadia Code" panose="020B0609020000020004" pitchFamily="49" charset="0"/>
                <a:ea typeface="Cascadia Code" panose="020B0609020000020004" pitchFamily="49" charset="0"/>
                <a:cs typeface="Cascadia Code" panose="020B0609020000020004" pitchFamily="49" charset="0"/>
              </a:rPr>
              <a:t>register</a:t>
            </a:r>
            <a:r>
              <a:rPr lang="en-US" sz="1600" dirty="0">
                <a:solidFill>
                  <a:schemeClr val="bg1"/>
                </a:solidFill>
                <a:latin typeface="Cascadia Code" panose="020B0609020000020004" pitchFamily="49" charset="0"/>
                <a:ea typeface="Cascadia Code" panose="020B0609020000020004" pitchFamily="49" charset="0"/>
                <a:cs typeface="Cascadia Code" panose="020B0609020000020004" pitchFamily="49" charset="0"/>
              </a:rPr>
              <a:t>(</a:t>
            </a:r>
            <a:r>
              <a:rPr lang="en-US" sz="1600" dirty="0" err="1">
                <a:solidFill>
                  <a:schemeClr val="bg1"/>
                </a:solidFill>
                <a:latin typeface="Cascadia Code" panose="020B0609020000020004" pitchFamily="49" charset="0"/>
                <a:ea typeface="Cascadia Code" panose="020B0609020000020004" pitchFamily="49" charset="0"/>
                <a:cs typeface="Cascadia Code" panose="020B0609020000020004" pitchFamily="49" charset="0"/>
              </a:rPr>
              <a:t>myprocess</a:t>
            </a:r>
            <a:r>
              <a:rPr lang="en-US" sz="1600" dirty="0">
                <a:solidFill>
                  <a:schemeClr val="bg1"/>
                </a:solidFill>
                <a:latin typeface="Cascadia Code" panose="020B0609020000020004" pitchFamily="49" charset="0"/>
                <a:ea typeface="Cascadia Code" panose="020B0609020000020004" pitchFamily="49" charset="0"/>
                <a:cs typeface="Cascadia Code" panose="020B0609020000020004" pitchFamily="49" charset="0"/>
              </a:rPr>
              <a:t>, </a:t>
            </a:r>
            <a:r>
              <a:rPr lang="en-US" sz="1600" dirty="0" err="1">
                <a:solidFill>
                  <a:schemeClr val="bg1"/>
                </a:solidFill>
                <a:latin typeface="Cascadia Code" panose="020B0609020000020004" pitchFamily="49" charset="0"/>
                <a:ea typeface="Cascadia Code" panose="020B0609020000020004" pitchFamily="49" charset="0"/>
                <a:cs typeface="Cascadia Code" panose="020B0609020000020004" pitchFamily="49" charset="0"/>
              </a:rPr>
              <a:t>Pid</a:t>
            </a:r>
            <a:r>
              <a:rPr lang="en-US" sz="1600" dirty="0">
                <a:solidFill>
                  <a:schemeClr val="bg1"/>
                </a:solidFill>
                <a:latin typeface="Cascadia Code" panose="020B0609020000020004" pitchFamily="49" charset="0"/>
                <a:ea typeface="Cascadia Code" panose="020B0609020000020004" pitchFamily="49" charset="0"/>
                <a:cs typeface="Cascadia Code" panose="020B0609020000020004" pitchFamily="49" charset="0"/>
              </a:rPr>
              <a:t>), </a:t>
            </a:r>
          </a:p>
          <a:p>
            <a:pPr marL="109728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dirty="0">
                <a:solidFill>
                  <a:schemeClr val="bg1"/>
                </a:solidFill>
                <a:latin typeface="Cascadia Code" panose="020B0609020000020004" pitchFamily="49" charset="0"/>
                <a:ea typeface="Cascadia Code" panose="020B0609020000020004" pitchFamily="49" charset="0"/>
                <a:cs typeface="Cascadia Code" panose="020B0609020000020004" pitchFamily="49" charset="0"/>
              </a:rPr>
              <a:t>   </a:t>
            </a:r>
            <a:r>
              <a:rPr lang="en-US" sz="1600" dirty="0" err="1">
                <a:solidFill>
                  <a:schemeClr val="bg1"/>
                </a:solidFill>
                <a:latin typeface="Cascadia Code" panose="020B0609020000020004" pitchFamily="49" charset="0"/>
                <a:ea typeface="Cascadia Code" panose="020B0609020000020004" pitchFamily="49" charset="0"/>
                <a:cs typeface="Cascadia Code" panose="020B0609020000020004" pitchFamily="49" charset="0"/>
              </a:rPr>
              <a:t>io:fwrite</a:t>
            </a:r>
            <a:r>
              <a:rPr lang="en-US" sz="1600" dirty="0">
                <a:solidFill>
                  <a:schemeClr val="bg1"/>
                </a:solidFill>
                <a:latin typeface="Cascadia Code" panose="020B0609020000020004" pitchFamily="49" charset="0"/>
                <a:ea typeface="Cascadia Code" panose="020B0609020000020004" pitchFamily="49" charset="0"/>
                <a:cs typeface="Cascadia Code" panose="020B0609020000020004" pitchFamily="49" charset="0"/>
              </a:rPr>
              <a:t>("~</a:t>
            </a:r>
            <a:r>
              <a:rPr lang="en-US" sz="1600" dirty="0" err="1">
                <a:solidFill>
                  <a:schemeClr val="bg1"/>
                </a:solidFill>
                <a:latin typeface="Cascadia Code" panose="020B0609020000020004" pitchFamily="49" charset="0"/>
                <a:ea typeface="Cascadia Code" panose="020B0609020000020004" pitchFamily="49" charset="0"/>
                <a:cs typeface="Cascadia Code" panose="020B0609020000020004" pitchFamily="49" charset="0"/>
              </a:rPr>
              <a:t>p~n</a:t>
            </a:r>
            <a:r>
              <a:rPr lang="en-US" sz="1600" dirty="0">
                <a:solidFill>
                  <a:schemeClr val="bg1"/>
                </a:solidFill>
                <a:latin typeface="Cascadia Code" panose="020B0609020000020004" pitchFamily="49" charset="0"/>
                <a:ea typeface="Cascadia Code" panose="020B0609020000020004" pitchFamily="49" charset="0"/>
                <a:cs typeface="Cascadia Code" panose="020B0609020000020004" pitchFamily="49" charset="0"/>
              </a:rPr>
              <a:t>",[</a:t>
            </a:r>
            <a:r>
              <a:rPr lang="en-US" sz="1600" dirty="0" err="1">
                <a:solidFill>
                  <a:srgbClr val="C00000"/>
                </a:solidFill>
                <a:latin typeface="Cascadia Code" panose="020B0609020000020004" pitchFamily="49" charset="0"/>
                <a:ea typeface="Cascadia Code" panose="020B0609020000020004" pitchFamily="49" charset="0"/>
                <a:cs typeface="Cascadia Code" panose="020B0609020000020004" pitchFamily="49" charset="0"/>
              </a:rPr>
              <a:t>whereis</a:t>
            </a:r>
            <a:r>
              <a:rPr lang="en-US" sz="1600" dirty="0">
                <a:solidFill>
                  <a:schemeClr val="bg1"/>
                </a:solidFill>
                <a:latin typeface="Cascadia Code" panose="020B0609020000020004" pitchFamily="49" charset="0"/>
                <a:ea typeface="Cascadia Code" panose="020B0609020000020004" pitchFamily="49" charset="0"/>
                <a:cs typeface="Cascadia Code" panose="020B0609020000020004" pitchFamily="49" charset="0"/>
              </a:rPr>
              <a:t>(</a:t>
            </a:r>
            <a:r>
              <a:rPr lang="en-US" sz="1600" dirty="0" err="1">
                <a:solidFill>
                  <a:schemeClr val="bg1"/>
                </a:solidFill>
                <a:latin typeface="Cascadia Code" panose="020B0609020000020004" pitchFamily="49" charset="0"/>
                <a:ea typeface="Cascadia Code" panose="020B0609020000020004" pitchFamily="49" charset="0"/>
                <a:cs typeface="Cascadia Code" panose="020B0609020000020004" pitchFamily="49" charset="0"/>
              </a:rPr>
              <a:t>myprocess</a:t>
            </a:r>
            <a:r>
              <a:rPr lang="en-US" sz="1600" dirty="0">
                <a:solidFill>
                  <a:schemeClr val="bg1"/>
                </a:solidFill>
                <a:latin typeface="Cascadia Code" panose="020B0609020000020004" pitchFamily="49" charset="0"/>
                <a:ea typeface="Cascadia Code" panose="020B0609020000020004" pitchFamily="49" charset="0"/>
                <a:cs typeface="Cascadia Code" panose="020B0609020000020004" pitchFamily="49" charset="0"/>
              </a:rPr>
              <a:t>)]).</a:t>
            </a:r>
          </a:p>
        </p:txBody>
      </p:sp>
    </p:spTree>
    <p:extLst>
      <p:ext uri="{BB962C8B-B14F-4D97-AF65-F5344CB8AC3E}">
        <p14:creationId xmlns:p14="http://schemas.microsoft.com/office/powerpoint/2010/main" val="21982050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00"/>
                            </p:stCondLst>
                            <p:childTnLst>
                              <p:par>
                                <p:cTn id="4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000"/>
                            </p:stCondLst>
                            <p:childTnLst>
                              <p:par>
                                <p:cTn id="5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ed Rectangle 7"/>
          <p:cNvSpPr/>
          <p:nvPr/>
        </p:nvSpPr>
        <p:spPr>
          <a:xfrm>
            <a:off x="304800" y="381001"/>
            <a:ext cx="8524875" cy="838200"/>
          </a:xfrm>
          <a:prstGeom prst="roundRect">
            <a:avLst/>
          </a:prstGeom>
          <a:solidFill>
            <a:schemeClr val="accent5">
              <a:lumMod val="20000"/>
              <a:lumOff val="80000"/>
              <a:alpha val="27000"/>
            </a:schemeClr>
          </a:solidFill>
          <a:ln w="15875">
            <a:solidFill>
              <a:schemeClr val="tx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000" dirty="0">
              <a:solidFill>
                <a:srgbClr val="0070C0"/>
              </a:solidFill>
            </a:endParaRPr>
          </a:p>
        </p:txBody>
      </p:sp>
      <p:sp>
        <p:nvSpPr>
          <p:cNvPr id="6" name="Content Placeholder 1"/>
          <p:cNvSpPr>
            <a:spLocks noGrp="1"/>
          </p:cNvSpPr>
          <p:nvPr>
            <p:ph idx="1"/>
          </p:nvPr>
        </p:nvSpPr>
        <p:spPr>
          <a:xfrm>
            <a:off x="457200" y="333376"/>
            <a:ext cx="8372475" cy="885825"/>
          </a:xfrm>
          <a:noFill/>
        </p:spPr>
        <p:txBody>
          <a:bodyPr>
            <a:normAutofit/>
          </a:bodyPr>
          <a:lstStyle/>
          <a:p>
            <a:pPr marL="109728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Verification, Hoare-style</a:t>
            </a:r>
          </a:p>
        </p:txBody>
      </p:sp>
      <p:sp>
        <p:nvSpPr>
          <p:cNvPr id="7" name="Content Placeholder 1"/>
          <p:cNvSpPr txBox="1">
            <a:spLocks/>
          </p:cNvSpPr>
          <p:nvPr/>
        </p:nvSpPr>
        <p:spPr>
          <a:xfrm>
            <a:off x="304800" y="1265162"/>
            <a:ext cx="7467600" cy="563638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20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8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6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109728" indent="0">
              <a:buFont typeface="Wingdings 3" panose="05040102010807070707" pitchFamily="18" charset="2"/>
              <a:buNone/>
            </a:pPr>
            <a:r>
              <a:rPr lang="en-US" sz="2400" b="1" dirty="0">
                <a:solidFill>
                  <a:srgbClr val="BE442C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Formal Methods</a:t>
            </a:r>
          </a:p>
        </p:txBody>
      </p:sp>
      <p:sp>
        <p:nvSpPr>
          <p:cNvPr id="9" name="Content Placeholder 1"/>
          <p:cNvSpPr txBox="1">
            <a:spLocks/>
          </p:cNvSpPr>
          <p:nvPr/>
        </p:nvSpPr>
        <p:spPr>
          <a:xfrm>
            <a:off x="304801" y="1814603"/>
            <a:ext cx="7543800" cy="4128997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20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8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6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365760" indent="-182880">
              <a:spcBef>
                <a:spcPts val="0"/>
              </a:spcBef>
              <a:spcAft>
                <a:spcPts val="1200"/>
              </a:spcAft>
              <a:buClrTx/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chemeClr val="bg1"/>
                </a:solidFill>
                <a:latin typeface="Bahnschrift" panose="020B0502040204020203" pitchFamily="34" charset="0"/>
                <a:ea typeface="Cascadia Code" panose="020B0609020000020004" pitchFamily="49" charset="0"/>
                <a:cs typeface="Cascadia Code" panose="020B0609020000020004" pitchFamily="49" charset="0"/>
              </a:rPr>
              <a:t>What means “</a:t>
            </a:r>
            <a:r>
              <a:rPr lang="en-US" sz="1800" dirty="0">
                <a:solidFill>
                  <a:srgbClr val="B34D1F"/>
                </a:solidFill>
                <a:latin typeface="Bahnschrift" panose="020B0502040204020203" pitchFamily="34" charset="0"/>
                <a:ea typeface="Cascadia Code" panose="020B0609020000020004" pitchFamily="49" charset="0"/>
                <a:cs typeface="Cascadia Code" panose="020B0609020000020004" pitchFamily="49" charset="0"/>
              </a:rPr>
              <a:t>formal</a:t>
            </a:r>
            <a:r>
              <a:rPr lang="en-US" sz="1800" dirty="0">
                <a:solidFill>
                  <a:schemeClr val="bg1"/>
                </a:solidFill>
                <a:latin typeface="Bahnschrift" panose="020B0502040204020203" pitchFamily="34" charset="0"/>
                <a:ea typeface="Cascadia Code" panose="020B0609020000020004" pitchFamily="49" charset="0"/>
                <a:cs typeface="Cascadia Code" panose="020B0609020000020004" pitchFamily="49" charset="0"/>
              </a:rPr>
              <a:t>” ?</a:t>
            </a:r>
          </a:p>
          <a:p>
            <a:pPr marL="365760" indent="-182880">
              <a:spcBef>
                <a:spcPts val="0"/>
              </a:spcBef>
              <a:spcAft>
                <a:spcPts val="1200"/>
              </a:spcAft>
              <a:buClrTx/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chemeClr val="bg1"/>
                </a:solidFill>
                <a:latin typeface="Bahnschrift" panose="020B0502040204020203" pitchFamily="34" charset="0"/>
                <a:ea typeface="Cascadia Code" panose="020B0609020000020004" pitchFamily="49" charset="0"/>
                <a:cs typeface="Cascadia Code" panose="020B0609020000020004" pitchFamily="49" charset="0"/>
              </a:rPr>
              <a:t>Formal method is an analysis technique or programming process based on a “formalism”</a:t>
            </a:r>
          </a:p>
          <a:p>
            <a:pPr marL="365760" indent="-182880">
              <a:spcBef>
                <a:spcPts val="0"/>
              </a:spcBef>
              <a:spcAft>
                <a:spcPts val="1200"/>
              </a:spcAft>
              <a:buClrTx/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chemeClr val="bg1"/>
                </a:solidFill>
                <a:latin typeface="Bahnschrift" panose="020B0502040204020203" pitchFamily="34" charset="0"/>
                <a:ea typeface="Cascadia Code" panose="020B0609020000020004" pitchFamily="49" charset="0"/>
                <a:cs typeface="Cascadia Code" panose="020B0609020000020004" pitchFamily="49" charset="0"/>
              </a:rPr>
              <a:t>Verification is the demonstration (somehow) that the code is correct </a:t>
            </a:r>
            <a:r>
              <a:rPr lang="en-US" sz="1800" i="1" dirty="0">
                <a:solidFill>
                  <a:srgbClr val="0070C0"/>
                </a:solidFill>
                <a:latin typeface="Bahnschrift" panose="020B0502040204020203" pitchFamily="34" charset="0"/>
                <a:ea typeface="Cascadia Code" panose="020B0609020000020004" pitchFamily="49" charset="0"/>
                <a:cs typeface="Cascadia Code" panose="020B0609020000020004" pitchFamily="49" charset="0"/>
              </a:rPr>
              <a:t>in all  </a:t>
            </a:r>
            <a:r>
              <a:rPr lang="en-US" sz="1800" dirty="0">
                <a:solidFill>
                  <a:schemeClr val="bg1"/>
                </a:solidFill>
                <a:latin typeface="Bahnschrift" panose="020B0502040204020203" pitchFamily="34" charset="0"/>
                <a:ea typeface="Cascadia Code" panose="020B0609020000020004" pitchFamily="49" charset="0"/>
                <a:cs typeface="Cascadia Code" panose="020B0609020000020004" pitchFamily="49" charset="0"/>
              </a:rPr>
              <a:t>instances</a:t>
            </a:r>
          </a:p>
          <a:p>
            <a:pPr marL="365760" indent="-182880">
              <a:spcBef>
                <a:spcPts val="0"/>
              </a:spcBef>
              <a:spcAft>
                <a:spcPts val="1200"/>
              </a:spcAft>
              <a:buClrTx/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chemeClr val="bg1"/>
                </a:solidFill>
                <a:latin typeface="Bahnschrift" panose="020B0502040204020203" pitchFamily="34" charset="0"/>
                <a:ea typeface="Cascadia Code" panose="020B0609020000020004" pitchFamily="49" charset="0"/>
                <a:cs typeface="Cascadia Code" panose="020B0609020000020004" pitchFamily="49" charset="0"/>
              </a:rPr>
              <a:t>Likened to proving something mathematical … you can show the truth of some proposition P on specific values by substitution (testing), but to demonstrate for ALL values you need a proof</a:t>
            </a:r>
          </a:p>
          <a:p>
            <a:pPr marL="365760" indent="-182880">
              <a:spcBef>
                <a:spcPts val="0"/>
              </a:spcBef>
              <a:spcAft>
                <a:spcPts val="1200"/>
              </a:spcAft>
              <a:buClrTx/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chemeClr val="bg1"/>
                </a:solidFill>
                <a:latin typeface="Bahnschrift" panose="020B0502040204020203" pitchFamily="34" charset="0"/>
                <a:ea typeface="Cascadia Code" panose="020B0609020000020004" pitchFamily="49" charset="0"/>
                <a:cs typeface="Cascadia Code" panose="020B0609020000020004" pitchFamily="49" charset="0"/>
              </a:rPr>
              <a:t>So early verification was referred to as “program proving”</a:t>
            </a:r>
          </a:p>
          <a:p>
            <a:pPr marL="365760" indent="-182880">
              <a:spcBef>
                <a:spcPts val="0"/>
              </a:spcBef>
              <a:spcAft>
                <a:spcPts val="1200"/>
              </a:spcAft>
              <a:buClrTx/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chemeClr val="bg1"/>
                </a:solidFill>
                <a:latin typeface="Bahnschrift" panose="020B0502040204020203" pitchFamily="34" charset="0"/>
                <a:ea typeface="Cascadia Code" panose="020B0609020000020004" pitchFamily="49" charset="0"/>
                <a:cs typeface="Cascadia Code" panose="020B0609020000020004" pitchFamily="49" charset="0"/>
              </a:rPr>
              <a:t>Methods: Hoare verification, Mills denotational, </a:t>
            </a:r>
            <a:r>
              <a:rPr lang="en-US" sz="1800" dirty="0" err="1">
                <a:solidFill>
                  <a:schemeClr val="bg1"/>
                </a:solidFill>
                <a:latin typeface="Bahnschrift" panose="020B0502040204020203" pitchFamily="34" charset="0"/>
                <a:ea typeface="Cascadia Code" panose="020B0609020000020004" pitchFamily="49" charset="0"/>
                <a:cs typeface="Cascadia Code" panose="020B0609020000020004" pitchFamily="49" charset="0"/>
              </a:rPr>
              <a:t>Guttag</a:t>
            </a:r>
            <a:r>
              <a:rPr lang="en-US" sz="1800" dirty="0">
                <a:solidFill>
                  <a:schemeClr val="bg1"/>
                </a:solidFill>
                <a:latin typeface="Bahnschrift" panose="020B0502040204020203" pitchFamily="34" charset="0"/>
                <a:ea typeface="Cascadia Code" panose="020B0609020000020004" pitchFamily="49" charset="0"/>
                <a:cs typeface="Cascadia Code" panose="020B0609020000020004" pitchFamily="49" charset="0"/>
              </a:rPr>
              <a:t> ADT, etc.</a:t>
            </a:r>
          </a:p>
          <a:p>
            <a:pPr marL="365760" indent="-182880">
              <a:spcBef>
                <a:spcPts val="0"/>
              </a:spcBef>
              <a:spcAft>
                <a:spcPts val="1200"/>
              </a:spcAft>
              <a:buClrTx/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chemeClr val="bg1"/>
                </a:solidFill>
                <a:latin typeface="Bahnschrift" panose="020B0502040204020203" pitchFamily="34" charset="0"/>
                <a:ea typeface="Cascadia Code" panose="020B0609020000020004" pitchFamily="49" charset="0"/>
                <a:cs typeface="Cascadia Code" panose="020B0609020000020004" pitchFamily="49" charset="0"/>
              </a:rPr>
              <a:t>Example </a:t>
            </a:r>
            <a:r>
              <a:rPr lang="en-US" sz="1800" dirty="0">
                <a:solidFill>
                  <a:schemeClr val="bg1"/>
                </a:solidFill>
                <a:latin typeface="Bahnschrift" panose="020B0502040204020203" pitchFamily="34" charset="0"/>
                <a:ea typeface="Cascadia Code" panose="020B0609020000020004" pitchFamily="49" charset="0"/>
                <a:cs typeface="Cascadia Code" panose="020B0609020000020004" pitchFamily="49" charset="0"/>
                <a:hlinkClick r:id="rId2"/>
              </a:rPr>
              <a:t>Hoare verification</a:t>
            </a:r>
            <a:endParaRPr lang="en-US" sz="1600" dirty="0">
              <a:solidFill>
                <a:schemeClr val="bg1"/>
              </a:solidFill>
              <a:latin typeface="Bahnschrift" panose="020B0502040204020203" pitchFamily="34" charset="0"/>
              <a:ea typeface="Cascadia Code" panose="020B0609020000020004" pitchFamily="49" charset="0"/>
              <a:cs typeface="Cascadia Code" panose="020B0609020000020004" pitchFamily="49" charset="0"/>
            </a:endParaRPr>
          </a:p>
        </p:txBody>
      </p:sp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 Unicode MS"/>
              </a:rPr>
              <a:t>A process is created and terminated extremelly fast, that's why you can actually have thousands of them.</a:t>
            </a:r>
            <a:r>
              <a:rPr kumimoji="0" lang="en-US" altLang="en-US" sz="6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152400" y="15240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 Unicode MS"/>
              </a:rPr>
              <a:t>A process executes some piece of code, then it terminates. It can also run forever.</a:t>
            </a:r>
            <a:r>
              <a:rPr kumimoji="0" lang="en-US" altLang="en-US" sz="6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345759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ed Rectangle 7"/>
          <p:cNvSpPr/>
          <p:nvPr/>
        </p:nvSpPr>
        <p:spPr>
          <a:xfrm>
            <a:off x="304800" y="381001"/>
            <a:ext cx="8524875" cy="838200"/>
          </a:xfrm>
          <a:prstGeom prst="roundRect">
            <a:avLst/>
          </a:prstGeom>
          <a:solidFill>
            <a:schemeClr val="accent5">
              <a:lumMod val="20000"/>
              <a:lumOff val="80000"/>
              <a:alpha val="27000"/>
            </a:schemeClr>
          </a:solidFill>
          <a:ln w="15875">
            <a:solidFill>
              <a:schemeClr val="tx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000" dirty="0">
              <a:solidFill>
                <a:srgbClr val="0070C0"/>
              </a:solidFill>
            </a:endParaRPr>
          </a:p>
        </p:txBody>
      </p:sp>
      <p:sp>
        <p:nvSpPr>
          <p:cNvPr id="6" name="Content Placeholder 1"/>
          <p:cNvSpPr>
            <a:spLocks noGrp="1"/>
          </p:cNvSpPr>
          <p:nvPr>
            <p:ph idx="1"/>
          </p:nvPr>
        </p:nvSpPr>
        <p:spPr>
          <a:xfrm>
            <a:off x="457200" y="333376"/>
            <a:ext cx="8372475" cy="885825"/>
          </a:xfrm>
          <a:noFill/>
        </p:spPr>
        <p:txBody>
          <a:bodyPr>
            <a:normAutofit/>
          </a:bodyPr>
          <a:lstStyle/>
          <a:p>
            <a:pPr marL="109728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Formal Verification: Pro and Con</a:t>
            </a:r>
          </a:p>
        </p:txBody>
      </p:sp>
      <p:sp>
        <p:nvSpPr>
          <p:cNvPr id="9" name="Content Placeholder 1"/>
          <p:cNvSpPr txBox="1">
            <a:spLocks/>
          </p:cNvSpPr>
          <p:nvPr/>
        </p:nvSpPr>
        <p:spPr>
          <a:xfrm>
            <a:off x="304799" y="1400177"/>
            <a:ext cx="8001001" cy="5076823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20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8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6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109728" indent="0">
              <a:spcBef>
                <a:spcPts val="0"/>
              </a:spcBef>
              <a:buNone/>
            </a:pPr>
            <a:r>
              <a:rPr lang="en-US" dirty="0">
                <a:solidFill>
                  <a:srgbClr val="C00000"/>
                </a:solidFill>
                <a:latin typeface="Bahnschrift SemiBold" panose="020B0502040204020203" pitchFamily="34" charset="0"/>
                <a:ea typeface="Cascadia Code" panose="020B0609020000020004" pitchFamily="49" charset="0"/>
                <a:cs typeface="Cascadia Code" panose="020B0609020000020004" pitchFamily="49" charset="0"/>
              </a:rPr>
              <a:t>Hoare-Style formal Verification</a:t>
            </a:r>
            <a:endParaRPr lang="en-US" sz="1800" dirty="0">
              <a:solidFill>
                <a:srgbClr val="C00000"/>
              </a:solidFill>
              <a:latin typeface="Bahnschrift SemiBold" panose="020B0502040204020203" pitchFamily="34" charset="0"/>
              <a:ea typeface="Cascadia Code" panose="020B0609020000020004" pitchFamily="49" charset="0"/>
              <a:cs typeface="Cascadia Code" panose="020B0609020000020004" pitchFamily="49" charset="0"/>
            </a:endParaRPr>
          </a:p>
          <a:p>
            <a:pPr marL="365760" indent="-182880">
              <a:spcBef>
                <a:spcPts val="0"/>
              </a:spcBef>
              <a:spcAft>
                <a:spcPts val="1200"/>
              </a:spcAft>
              <a:buClrTx/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chemeClr val="bg1"/>
                </a:solidFill>
                <a:latin typeface="Bahnschrift SemiCondensed" panose="020B0502040204020203" pitchFamily="34" charset="0"/>
                <a:ea typeface="Cascadia Code" panose="020B0609020000020004" pitchFamily="49" charset="0"/>
                <a:cs typeface="Cascadia Code" panose="020B0609020000020004" pitchFamily="49" charset="0"/>
              </a:rPr>
              <a:t>There are limitations to Hoare-style “proving”</a:t>
            </a:r>
          </a:p>
          <a:p>
            <a:pPr marL="365760" indent="-182880">
              <a:spcBef>
                <a:spcPts val="0"/>
              </a:spcBef>
              <a:spcAft>
                <a:spcPts val="1200"/>
              </a:spcAft>
              <a:buClrTx/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rgbClr val="0070C0"/>
                </a:solidFill>
                <a:latin typeface="Bahnschrift SemiCondensed" panose="020B0502040204020203" pitchFamily="34" charset="0"/>
                <a:ea typeface="Cascadia Code" panose="020B0609020000020004" pitchFamily="49" charset="0"/>
                <a:cs typeface="Cascadia Code" panose="020B0609020000020004" pitchFamily="49" charset="0"/>
              </a:rPr>
              <a:t>Pro:</a:t>
            </a:r>
            <a:r>
              <a:rPr lang="en-US" sz="1800" dirty="0">
                <a:solidFill>
                  <a:schemeClr val="bg1"/>
                </a:solidFill>
                <a:latin typeface="Bahnschrift SemiCondensed" panose="020B0502040204020203" pitchFamily="34" charset="0"/>
                <a:ea typeface="Cascadia Code" panose="020B0609020000020004" pitchFamily="49" charset="0"/>
                <a:cs typeface="Cascadia Code" panose="020B0609020000020004" pitchFamily="49" charset="0"/>
              </a:rPr>
              <a:t> it works on the code directly… so conclusions apply to the program that is being proven</a:t>
            </a:r>
          </a:p>
          <a:p>
            <a:pPr marL="365760" indent="-182880">
              <a:spcBef>
                <a:spcPts val="0"/>
              </a:spcBef>
              <a:spcAft>
                <a:spcPts val="1200"/>
              </a:spcAft>
              <a:buClrTx/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rgbClr val="0070C0"/>
                </a:solidFill>
                <a:latin typeface="Bahnschrift SemiCondensed" panose="020B0502040204020203" pitchFamily="34" charset="0"/>
                <a:ea typeface="Cascadia Code" panose="020B0609020000020004" pitchFamily="49" charset="0"/>
                <a:cs typeface="Cascadia Code" panose="020B0609020000020004" pitchFamily="49" charset="0"/>
              </a:rPr>
              <a:t>Con:</a:t>
            </a:r>
            <a:r>
              <a:rPr lang="en-US" sz="1800" dirty="0">
                <a:solidFill>
                  <a:schemeClr val="bg1"/>
                </a:solidFill>
                <a:latin typeface="Bahnschrift SemiCondensed" panose="020B0502040204020203" pitchFamily="34" charset="0"/>
                <a:ea typeface="Cascadia Code" panose="020B0609020000020004" pitchFamily="49" charset="0"/>
                <a:cs typeface="Cascadia Code" panose="020B0609020000020004" pitchFamily="49" charset="0"/>
              </a:rPr>
              <a:t> Not automatable… can’t generate loop invariants automatically</a:t>
            </a:r>
          </a:p>
          <a:p>
            <a:pPr marL="365760" indent="-182880">
              <a:spcBef>
                <a:spcPts val="0"/>
              </a:spcBef>
              <a:spcAft>
                <a:spcPts val="1200"/>
              </a:spcAft>
              <a:buClrTx/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rgbClr val="0070C0"/>
                </a:solidFill>
                <a:latin typeface="Bahnschrift SemiCondensed" panose="020B0502040204020203" pitchFamily="34" charset="0"/>
                <a:ea typeface="Cascadia Code" panose="020B0609020000020004" pitchFamily="49" charset="0"/>
                <a:cs typeface="Cascadia Code" panose="020B0609020000020004" pitchFamily="49" charset="0"/>
              </a:rPr>
              <a:t>Con:</a:t>
            </a:r>
            <a:r>
              <a:rPr lang="en-US" sz="1800" dirty="0">
                <a:solidFill>
                  <a:schemeClr val="bg1"/>
                </a:solidFill>
                <a:latin typeface="Bahnschrift SemiCondensed" panose="020B0502040204020203" pitchFamily="34" charset="0"/>
                <a:ea typeface="Cascadia Code" panose="020B0609020000020004" pitchFamily="49" charset="0"/>
                <a:cs typeface="Cascadia Code" panose="020B0609020000020004" pitchFamily="49" charset="0"/>
              </a:rPr>
              <a:t> If the code is NOT correct, a “proof” is impossible and the proving method will not terminate… it will just cause you to keep trying to do the impossible… </a:t>
            </a:r>
            <a:r>
              <a:rPr lang="en-US" sz="1800" i="1" dirty="0">
                <a:solidFill>
                  <a:srgbClr val="0070C0"/>
                </a:solidFill>
                <a:latin typeface="Bahnschrift SemiCondensed" panose="020B0502040204020203" pitchFamily="34" charset="0"/>
                <a:ea typeface="Cascadia Code" panose="020B0609020000020004" pitchFamily="49" charset="0"/>
                <a:cs typeface="Cascadia Code" panose="020B0609020000020004" pitchFamily="49" charset="0"/>
              </a:rPr>
              <a:t>it will never stop and declare “NOT correct”</a:t>
            </a:r>
          </a:p>
          <a:p>
            <a:pPr marL="365760" indent="-182880">
              <a:spcBef>
                <a:spcPts val="0"/>
              </a:spcBef>
              <a:spcAft>
                <a:spcPts val="1200"/>
              </a:spcAft>
              <a:buClrTx/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rgbClr val="0070C0"/>
                </a:solidFill>
                <a:latin typeface="Bahnschrift SemiCondensed" panose="020B0502040204020203" pitchFamily="34" charset="0"/>
                <a:ea typeface="Cascadia Code" panose="020B0609020000020004" pitchFamily="49" charset="0"/>
                <a:cs typeface="Cascadia Code" panose="020B0609020000020004" pitchFamily="49" charset="0"/>
              </a:rPr>
              <a:t>Con:</a:t>
            </a:r>
            <a:r>
              <a:rPr lang="en-US" sz="1800" dirty="0">
                <a:solidFill>
                  <a:schemeClr val="bg1"/>
                </a:solidFill>
                <a:latin typeface="Bahnschrift SemiCondensed" panose="020B0502040204020203" pitchFamily="34" charset="0"/>
                <a:ea typeface="Cascadia Code" panose="020B0609020000020004" pitchFamily="49" charset="0"/>
                <a:cs typeface="Cascadia Code" panose="020B0609020000020004" pitchFamily="49" charset="0"/>
              </a:rPr>
              <a:t> very complex and detailed, requires tool support</a:t>
            </a:r>
          </a:p>
          <a:p>
            <a:pPr marL="182880" indent="0">
              <a:spcBef>
                <a:spcPts val="1200"/>
              </a:spcBef>
              <a:buClrTx/>
              <a:buNone/>
            </a:pPr>
            <a:r>
              <a:rPr lang="en-US" dirty="0">
                <a:solidFill>
                  <a:srgbClr val="C00000"/>
                </a:solidFill>
                <a:latin typeface="Bahnschrift" panose="020B0502040204020203" pitchFamily="34" charset="0"/>
                <a:ea typeface="Cascadia Code" panose="020B0609020000020004" pitchFamily="49" charset="0"/>
                <a:cs typeface="Cascadia Code" panose="020B0609020000020004" pitchFamily="49" charset="0"/>
              </a:rPr>
              <a:t>So what’s to be done?</a:t>
            </a:r>
          </a:p>
          <a:p>
            <a:pPr marL="365760" indent="-182880">
              <a:spcBef>
                <a:spcPts val="0"/>
              </a:spcBef>
              <a:spcAft>
                <a:spcPts val="900"/>
              </a:spcAft>
              <a:buClrTx/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chemeClr val="bg1"/>
                </a:solidFill>
                <a:latin typeface="Bahnschrift SemiCondensed" panose="020B0502040204020203" pitchFamily="34" charset="0"/>
                <a:ea typeface="Cascadia Code" panose="020B0609020000020004" pitchFamily="49" charset="0"/>
                <a:cs typeface="Cascadia Code" panose="020B0609020000020004" pitchFamily="49" charset="0"/>
              </a:rPr>
              <a:t>Model checking: fully automatable</a:t>
            </a:r>
          </a:p>
          <a:p>
            <a:pPr marL="365760" indent="-182880">
              <a:spcBef>
                <a:spcPts val="0"/>
              </a:spcBef>
              <a:spcAft>
                <a:spcPts val="900"/>
              </a:spcAft>
              <a:buClrTx/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chemeClr val="bg1"/>
                </a:solidFill>
                <a:latin typeface="Bahnschrift SemiCondensed" panose="020B0502040204020203" pitchFamily="34" charset="0"/>
                <a:ea typeface="Cascadia Code" panose="020B0609020000020004" pitchFamily="49" charset="0"/>
                <a:cs typeface="Cascadia Code" panose="020B0609020000020004" pitchFamily="49" charset="0"/>
              </a:rPr>
              <a:t>However… it works not on code directly, but on a “</a:t>
            </a:r>
            <a:r>
              <a:rPr lang="en-US" sz="1800" dirty="0">
                <a:solidFill>
                  <a:srgbClr val="0070C0"/>
                </a:solidFill>
                <a:latin typeface="Bahnschrift SemiCondensed" panose="020B0502040204020203" pitchFamily="34" charset="0"/>
                <a:ea typeface="Cascadia Code" panose="020B0609020000020004" pitchFamily="49" charset="0"/>
                <a:cs typeface="Cascadia Code" panose="020B0609020000020004" pitchFamily="49" charset="0"/>
              </a:rPr>
              <a:t>model</a:t>
            </a:r>
            <a:r>
              <a:rPr lang="en-US" sz="1800" dirty="0">
                <a:solidFill>
                  <a:schemeClr val="bg1"/>
                </a:solidFill>
                <a:latin typeface="Bahnschrift SemiCondensed" panose="020B0502040204020203" pitchFamily="34" charset="0"/>
                <a:ea typeface="Cascadia Code" panose="020B0609020000020004" pitchFamily="49" charset="0"/>
                <a:cs typeface="Cascadia Code" panose="020B0609020000020004" pitchFamily="49" charset="0"/>
              </a:rPr>
              <a:t>”… a structure derived from the code</a:t>
            </a:r>
          </a:p>
        </p:txBody>
      </p:sp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 Unicode MS"/>
              </a:rPr>
              <a:t>A process is created and terminated extremelly fast, that's why you can actually have thousands of them.</a:t>
            </a:r>
            <a:r>
              <a:rPr kumimoji="0" lang="en-US" altLang="en-US" sz="6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152400" y="15240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 Unicode MS"/>
              </a:rPr>
              <a:t>A process executes some piece of code, then it terminates. It can also run forever.</a:t>
            </a:r>
            <a:r>
              <a:rPr kumimoji="0" lang="en-US" altLang="en-US" sz="6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925423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ed Rectangle 7"/>
          <p:cNvSpPr/>
          <p:nvPr/>
        </p:nvSpPr>
        <p:spPr>
          <a:xfrm>
            <a:off x="304800" y="381001"/>
            <a:ext cx="8524875" cy="838200"/>
          </a:xfrm>
          <a:prstGeom prst="roundRect">
            <a:avLst/>
          </a:prstGeom>
          <a:solidFill>
            <a:schemeClr val="accent5">
              <a:lumMod val="20000"/>
              <a:lumOff val="80000"/>
              <a:alpha val="27000"/>
            </a:schemeClr>
          </a:solidFill>
          <a:ln w="15875">
            <a:solidFill>
              <a:schemeClr val="tx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000" dirty="0">
              <a:solidFill>
                <a:srgbClr val="0070C0"/>
              </a:solidFill>
            </a:endParaRPr>
          </a:p>
        </p:txBody>
      </p:sp>
      <p:sp>
        <p:nvSpPr>
          <p:cNvPr id="6" name="Content Placeholder 1"/>
          <p:cNvSpPr>
            <a:spLocks noGrp="1"/>
          </p:cNvSpPr>
          <p:nvPr>
            <p:ph idx="1"/>
          </p:nvPr>
        </p:nvSpPr>
        <p:spPr>
          <a:xfrm>
            <a:off x="457200" y="333376"/>
            <a:ext cx="8372475" cy="885825"/>
          </a:xfrm>
          <a:noFill/>
        </p:spPr>
        <p:txBody>
          <a:bodyPr>
            <a:normAutofit/>
          </a:bodyPr>
          <a:lstStyle/>
          <a:p>
            <a:pPr marL="109728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Model Checking</a:t>
            </a:r>
          </a:p>
        </p:txBody>
      </p:sp>
      <p:sp>
        <p:nvSpPr>
          <p:cNvPr id="7" name="Content Placeholder 1"/>
          <p:cNvSpPr txBox="1">
            <a:spLocks/>
          </p:cNvSpPr>
          <p:nvPr/>
        </p:nvSpPr>
        <p:spPr>
          <a:xfrm>
            <a:off x="304800" y="1265162"/>
            <a:ext cx="7467600" cy="639838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20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8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6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109728" indent="0">
              <a:buFont typeface="Wingdings 3" panose="05040102010807070707" pitchFamily="18" charset="2"/>
              <a:buNone/>
            </a:pPr>
            <a:r>
              <a:rPr lang="en-US" sz="2400" b="1" dirty="0">
                <a:solidFill>
                  <a:srgbClr val="BE442C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The Basics</a:t>
            </a:r>
          </a:p>
        </p:txBody>
      </p:sp>
      <p:sp>
        <p:nvSpPr>
          <p:cNvPr id="9" name="Content Placeholder 1"/>
          <p:cNvSpPr txBox="1">
            <a:spLocks/>
          </p:cNvSpPr>
          <p:nvPr/>
        </p:nvSpPr>
        <p:spPr>
          <a:xfrm>
            <a:off x="304800" y="2667000"/>
            <a:ext cx="8001000" cy="1543411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20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8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6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365760" indent="-182880">
              <a:spcBef>
                <a:spcPts val="0"/>
              </a:spcBef>
              <a:spcAft>
                <a:spcPts val="900"/>
              </a:spcAft>
              <a:buClrTx/>
              <a:buFont typeface="+mj-lt"/>
              <a:buAutoNum type="arabicParenR"/>
            </a:pPr>
            <a:r>
              <a:rPr lang="en-US" sz="1600" dirty="0">
                <a:solidFill>
                  <a:schemeClr val="bg1"/>
                </a:solidFill>
                <a:latin typeface="Bahnschrift" panose="020B0502040204020203" pitchFamily="34" charset="0"/>
                <a:ea typeface="Cascadia Code" panose="020B0609020000020004" pitchFamily="49" charset="0"/>
                <a:cs typeface="Cascadia Code" panose="020B0609020000020004" pitchFamily="49" charset="0"/>
              </a:rPr>
              <a:t>We need a formal notation to express “specs” … properties/conditions/facts that the system should exhibit </a:t>
            </a:r>
          </a:p>
          <a:p>
            <a:pPr marL="365760" indent="-182880">
              <a:spcBef>
                <a:spcPts val="0"/>
              </a:spcBef>
              <a:spcAft>
                <a:spcPts val="900"/>
              </a:spcAft>
              <a:buClrTx/>
              <a:buFont typeface="+mj-lt"/>
              <a:buAutoNum type="arabicParenR"/>
            </a:pPr>
            <a:r>
              <a:rPr lang="en-US" sz="1600" dirty="0">
                <a:solidFill>
                  <a:schemeClr val="bg1"/>
                </a:solidFill>
                <a:latin typeface="Bahnschrift" panose="020B0502040204020203" pitchFamily="34" charset="0"/>
                <a:ea typeface="Cascadia Code" panose="020B0609020000020004" pitchFamily="49" charset="0"/>
                <a:cs typeface="Cascadia Code" panose="020B0609020000020004" pitchFamily="49" charset="0"/>
              </a:rPr>
              <a:t>We need a “model” that captures the </a:t>
            </a:r>
            <a:r>
              <a:rPr lang="en-US" sz="1600" i="1" dirty="0">
                <a:solidFill>
                  <a:srgbClr val="0070C0"/>
                </a:solidFill>
                <a:latin typeface="Bahnschrift" panose="020B0502040204020203" pitchFamily="34" charset="0"/>
                <a:ea typeface="Cascadia Code" panose="020B0609020000020004" pitchFamily="49" charset="0"/>
                <a:cs typeface="Cascadia Code" panose="020B0609020000020004" pitchFamily="49" charset="0"/>
              </a:rPr>
              <a:t>essence</a:t>
            </a:r>
            <a:r>
              <a:rPr lang="en-US" sz="1600" dirty="0">
                <a:solidFill>
                  <a:schemeClr val="bg1"/>
                </a:solidFill>
                <a:latin typeface="Bahnschrift" panose="020B0502040204020203" pitchFamily="34" charset="0"/>
                <a:ea typeface="Cascadia Code" panose="020B0609020000020004" pitchFamily="49" charset="0"/>
                <a:cs typeface="Cascadia Code" panose="020B0609020000020004" pitchFamily="49" charset="0"/>
              </a:rPr>
              <a:t> of the code</a:t>
            </a:r>
          </a:p>
          <a:p>
            <a:pPr marL="365760" indent="-182880">
              <a:spcBef>
                <a:spcPts val="0"/>
              </a:spcBef>
              <a:spcAft>
                <a:spcPts val="900"/>
              </a:spcAft>
              <a:buClrTx/>
              <a:buFont typeface="+mj-lt"/>
              <a:buAutoNum type="arabicParenR"/>
            </a:pPr>
            <a:r>
              <a:rPr lang="en-US" sz="1600" dirty="0">
                <a:solidFill>
                  <a:schemeClr val="bg1"/>
                </a:solidFill>
                <a:latin typeface="Bahnschrift" panose="020B0502040204020203" pitchFamily="34" charset="0"/>
                <a:ea typeface="Cascadia Code" panose="020B0609020000020004" pitchFamily="49" charset="0"/>
                <a:cs typeface="Cascadia Code" panose="020B0609020000020004" pitchFamily="49" charset="0"/>
              </a:rPr>
              <a:t>We need an algorithm or procedure (that is efficient) to determine if the model exhibits the specs</a:t>
            </a:r>
          </a:p>
        </p:txBody>
      </p:sp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 Unicode MS"/>
              </a:rPr>
              <a:t>A process is created and terminated extremelly fast, that's why you can actually have thousands of them.</a:t>
            </a:r>
            <a:r>
              <a:rPr kumimoji="0" lang="en-US" altLang="en-US" sz="6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152400" y="15240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 Unicode MS"/>
              </a:rPr>
              <a:t>A process executes some piece of code, then it terminates. It can also run forever.</a:t>
            </a:r>
            <a:r>
              <a:rPr kumimoji="0" lang="en-US" altLang="en-US" sz="6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0" name="Content Placeholder 1"/>
          <p:cNvSpPr txBox="1">
            <a:spLocks/>
          </p:cNvSpPr>
          <p:nvPr/>
        </p:nvSpPr>
        <p:spPr>
          <a:xfrm>
            <a:off x="304799" y="4495800"/>
            <a:ext cx="8524875" cy="1952119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20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8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6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91440" indent="0">
              <a:spcBef>
                <a:spcPts val="0"/>
              </a:spcBef>
              <a:spcAft>
                <a:spcPts val="1200"/>
              </a:spcAft>
              <a:buClrTx/>
              <a:buNone/>
            </a:pPr>
            <a:r>
              <a:rPr lang="en-US" dirty="0">
                <a:solidFill>
                  <a:srgbClr val="0070C0"/>
                </a:solidFill>
                <a:latin typeface="Bahnschrift" panose="020B0502040204020203" pitchFamily="34" charset="0"/>
                <a:ea typeface="Cascadia Code" panose="020B0609020000020004" pitchFamily="49" charset="0"/>
                <a:cs typeface="Cascadia Code" panose="020B0609020000020004" pitchFamily="49" charset="0"/>
              </a:rPr>
              <a:t>Let’s start with the formal notation</a:t>
            </a:r>
          </a:p>
          <a:p>
            <a:pPr marL="274320" indent="-182880">
              <a:spcBef>
                <a:spcPts val="0"/>
              </a:spcBef>
              <a:spcAft>
                <a:spcPts val="1200"/>
              </a:spcAft>
              <a:buClrTx/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C00000"/>
                </a:solidFill>
                <a:latin typeface="Bahnschrift" panose="020B0502040204020203" pitchFamily="34" charset="0"/>
                <a:ea typeface="Cascadia Code" panose="020B0609020000020004" pitchFamily="49" charset="0"/>
                <a:cs typeface="Cascadia Code" panose="020B0609020000020004" pitchFamily="49" charset="0"/>
              </a:rPr>
              <a:t>Temporal Logic </a:t>
            </a:r>
            <a:r>
              <a:rPr lang="en-US" sz="1600" dirty="0">
                <a:solidFill>
                  <a:schemeClr val="bg1"/>
                </a:solidFill>
                <a:latin typeface="Bahnschrift" panose="020B0502040204020203" pitchFamily="34" charset="0"/>
                <a:ea typeface="Cascadia Code" panose="020B0609020000020004" pitchFamily="49" charset="0"/>
                <a:cs typeface="Cascadia Code" panose="020B0609020000020004" pitchFamily="49" charset="0"/>
              </a:rPr>
              <a:t>… predicate calculus with addition of the ability to reason about execution traces</a:t>
            </a:r>
          </a:p>
          <a:p>
            <a:pPr marL="274320" indent="-182880">
              <a:spcBef>
                <a:spcPts val="0"/>
              </a:spcBef>
              <a:spcAft>
                <a:spcPts val="1200"/>
              </a:spcAft>
              <a:buClrTx/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bg1"/>
                </a:solidFill>
                <a:latin typeface="Bahnschrift" panose="020B0502040204020203" pitchFamily="34" charset="0"/>
                <a:ea typeface="Cascadia Code" panose="020B0609020000020004" pitchFamily="49" charset="0"/>
                <a:cs typeface="Cascadia Code" panose="020B0609020000020004" pitchFamily="49" charset="0"/>
              </a:rPr>
              <a:t>Using temporal logic we will write assertions about what can -- and cannot – happen as the code executes  </a:t>
            </a:r>
          </a:p>
          <a:p>
            <a:pPr marL="274320" indent="-182880">
              <a:spcBef>
                <a:spcPts val="0"/>
              </a:spcBef>
              <a:spcAft>
                <a:spcPts val="1200"/>
              </a:spcAft>
              <a:buClrTx/>
              <a:buFont typeface="Arial" panose="020B0604020202020204" pitchFamily="34" charset="0"/>
              <a:buChar char="•"/>
            </a:pPr>
            <a:endParaRPr lang="en-US" sz="1600" dirty="0">
              <a:solidFill>
                <a:schemeClr val="bg1"/>
              </a:solidFill>
              <a:latin typeface="Bahnschrift" panose="020B0502040204020203" pitchFamily="34" charset="0"/>
              <a:ea typeface="Cascadia Code" panose="020B0609020000020004" pitchFamily="49" charset="0"/>
              <a:cs typeface="Cascadia Code" panose="020B0609020000020004" pitchFamily="49" charset="0"/>
            </a:endParaRPr>
          </a:p>
        </p:txBody>
      </p:sp>
      <p:sp>
        <p:nvSpPr>
          <p:cNvPr id="11" name="Content Placeholder 1"/>
          <p:cNvSpPr txBox="1">
            <a:spLocks/>
          </p:cNvSpPr>
          <p:nvPr/>
        </p:nvSpPr>
        <p:spPr>
          <a:xfrm>
            <a:off x="304800" y="1890870"/>
            <a:ext cx="7467600" cy="694157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20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8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6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91440" indent="0">
              <a:spcBef>
                <a:spcPts val="0"/>
              </a:spcBef>
              <a:spcAft>
                <a:spcPts val="1800"/>
              </a:spcAft>
              <a:buClrTx/>
              <a:buNone/>
            </a:pPr>
            <a:r>
              <a:rPr lang="en-US" sz="1800" dirty="0">
                <a:solidFill>
                  <a:srgbClr val="0070C0"/>
                </a:solidFill>
                <a:latin typeface="Bahnschrift" panose="020B0502040204020203" pitchFamily="34" charset="0"/>
                <a:ea typeface="Cascadia Code" panose="020B0609020000020004" pitchFamily="49" charset="0"/>
                <a:cs typeface="Cascadia Code" panose="020B0609020000020004" pitchFamily="49" charset="0"/>
              </a:rPr>
              <a:t>This work was done originally by </a:t>
            </a:r>
            <a:r>
              <a:rPr lang="en-US" sz="1800" dirty="0">
                <a:solidFill>
                  <a:srgbClr val="0070C0"/>
                </a:solidFill>
                <a:latin typeface="Bahnschrift" panose="020B0502040204020203" pitchFamily="34" charset="0"/>
                <a:ea typeface="Cascadia Code" panose="020B0609020000020004" pitchFamily="49" charset="0"/>
                <a:cs typeface="Cascadia Code" panose="020B0609020000020004" pitchFamily="49" charset="0"/>
                <a:hlinkClick r:id="rId2"/>
              </a:rPr>
              <a:t>Clarke and Emerson</a:t>
            </a:r>
            <a:r>
              <a:rPr lang="en-US" sz="1800" dirty="0">
                <a:solidFill>
                  <a:srgbClr val="0070C0"/>
                </a:solidFill>
                <a:latin typeface="Bahnschrift" panose="020B0502040204020203" pitchFamily="34" charset="0"/>
                <a:ea typeface="Cascadia Code" panose="020B0609020000020004" pitchFamily="49" charset="0"/>
                <a:cs typeface="Cascadia Code" panose="020B0609020000020004" pitchFamily="49" charset="0"/>
              </a:rPr>
              <a:t>.  They won a Turing Award for it (2007)</a:t>
            </a:r>
          </a:p>
        </p:txBody>
      </p:sp>
    </p:spTree>
    <p:extLst>
      <p:ext uri="{BB962C8B-B14F-4D97-AF65-F5344CB8AC3E}">
        <p14:creationId xmlns:p14="http://schemas.microsoft.com/office/powerpoint/2010/main" val="765729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ed Rectangle 7"/>
          <p:cNvSpPr/>
          <p:nvPr/>
        </p:nvSpPr>
        <p:spPr>
          <a:xfrm>
            <a:off x="304800" y="381001"/>
            <a:ext cx="8524875" cy="838200"/>
          </a:xfrm>
          <a:prstGeom prst="roundRect">
            <a:avLst/>
          </a:prstGeom>
          <a:solidFill>
            <a:schemeClr val="accent5">
              <a:lumMod val="20000"/>
              <a:lumOff val="80000"/>
              <a:alpha val="27000"/>
            </a:schemeClr>
          </a:solidFill>
          <a:ln w="15875">
            <a:solidFill>
              <a:schemeClr val="tx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000" dirty="0">
              <a:solidFill>
                <a:srgbClr val="0070C0"/>
              </a:solidFill>
            </a:endParaRPr>
          </a:p>
        </p:txBody>
      </p:sp>
      <p:sp>
        <p:nvSpPr>
          <p:cNvPr id="6" name="Content Placeholder 1"/>
          <p:cNvSpPr>
            <a:spLocks noGrp="1"/>
          </p:cNvSpPr>
          <p:nvPr>
            <p:ph idx="1"/>
          </p:nvPr>
        </p:nvSpPr>
        <p:spPr>
          <a:xfrm>
            <a:off x="457200" y="333376"/>
            <a:ext cx="8372475" cy="885825"/>
          </a:xfrm>
          <a:noFill/>
        </p:spPr>
        <p:txBody>
          <a:bodyPr>
            <a:normAutofit/>
          </a:bodyPr>
          <a:lstStyle/>
          <a:p>
            <a:pPr marL="109728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Temporal Logic</a:t>
            </a:r>
          </a:p>
        </p:txBody>
      </p:sp>
      <p:sp>
        <p:nvSpPr>
          <p:cNvPr id="7" name="Content Placeholder 1"/>
          <p:cNvSpPr txBox="1">
            <a:spLocks/>
          </p:cNvSpPr>
          <p:nvPr/>
        </p:nvSpPr>
        <p:spPr>
          <a:xfrm>
            <a:off x="304800" y="1265162"/>
            <a:ext cx="7467600" cy="563638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20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8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6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109728" indent="0">
              <a:buFont typeface="Wingdings 3" panose="05040102010807070707" pitchFamily="18" charset="2"/>
              <a:buNone/>
            </a:pPr>
            <a:r>
              <a:rPr lang="en-US" sz="2400" b="1" dirty="0">
                <a:solidFill>
                  <a:srgbClr val="BE442C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Linear and Branching Time Temporal Logic</a:t>
            </a:r>
          </a:p>
        </p:txBody>
      </p:sp>
      <p:sp>
        <p:nvSpPr>
          <p:cNvPr id="9" name="Content Placeholder 1"/>
          <p:cNvSpPr txBox="1">
            <a:spLocks/>
          </p:cNvSpPr>
          <p:nvPr/>
        </p:nvSpPr>
        <p:spPr>
          <a:xfrm>
            <a:off x="304799" y="1828800"/>
            <a:ext cx="8001000" cy="4648200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20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8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6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274320" indent="-182880">
              <a:spcBef>
                <a:spcPts val="0"/>
              </a:spcBef>
              <a:buClrTx/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bg1"/>
                </a:solidFill>
                <a:latin typeface="Bahnschrift" panose="020B0502040204020203" pitchFamily="34" charset="0"/>
                <a:ea typeface="Cascadia Code" panose="020B0609020000020004" pitchFamily="49" charset="0"/>
                <a:cs typeface="Cascadia Code" panose="020B0609020000020004" pitchFamily="49" charset="0"/>
              </a:rPr>
              <a:t>Trace </a:t>
            </a:r>
            <a:r>
              <a:rPr lang="en-US" sz="1600" i="1" dirty="0">
                <a:solidFill>
                  <a:srgbClr val="C00000"/>
                </a:solidFill>
                <a:latin typeface="Bahnschrift" panose="020B0502040204020203" pitchFamily="34" charset="0"/>
                <a:ea typeface="Cascadia Code" panose="020B0609020000020004" pitchFamily="49" charset="0"/>
                <a:cs typeface="Cascadia Code" panose="020B0609020000020004" pitchFamily="49" charset="0"/>
              </a:rPr>
              <a:t>t =  s0, s1, s2, s3, ... , </a:t>
            </a:r>
            <a:r>
              <a:rPr lang="en-US" sz="1600" i="1" dirty="0" err="1">
                <a:solidFill>
                  <a:srgbClr val="C00000"/>
                </a:solidFill>
                <a:latin typeface="Bahnschrift" panose="020B0502040204020203" pitchFamily="34" charset="0"/>
                <a:ea typeface="Cascadia Code" panose="020B0609020000020004" pitchFamily="49" charset="0"/>
                <a:cs typeface="Cascadia Code" panose="020B0609020000020004" pitchFamily="49" charset="0"/>
              </a:rPr>
              <a:t>sn</a:t>
            </a:r>
            <a:r>
              <a:rPr lang="en-US" sz="1600" i="1" dirty="0">
                <a:solidFill>
                  <a:srgbClr val="C00000"/>
                </a:solidFill>
                <a:latin typeface="Bahnschrift" panose="020B0502040204020203" pitchFamily="34" charset="0"/>
                <a:ea typeface="Cascadia Code" panose="020B0609020000020004" pitchFamily="49" charset="0"/>
                <a:cs typeface="Cascadia Code" panose="020B0609020000020004" pitchFamily="49" charset="0"/>
              </a:rPr>
              <a:t>, … </a:t>
            </a:r>
            <a:r>
              <a:rPr lang="en-US" sz="1600" dirty="0">
                <a:solidFill>
                  <a:schemeClr val="bg1"/>
                </a:solidFill>
                <a:latin typeface="Bahnschrift" panose="020B0502040204020203" pitchFamily="34" charset="0"/>
                <a:ea typeface="Cascadia Code" panose="020B0609020000020004" pitchFamily="49" charset="0"/>
                <a:cs typeface="Cascadia Code" panose="020B0609020000020004" pitchFamily="49" charset="0"/>
              </a:rPr>
              <a:t>is a sequence of program states</a:t>
            </a:r>
          </a:p>
          <a:p>
            <a:pPr marL="274320" indent="-182880">
              <a:spcBef>
                <a:spcPts val="0"/>
              </a:spcBef>
              <a:buClrTx/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bg1"/>
                </a:solidFill>
                <a:latin typeface="Bahnschrift" panose="020B0502040204020203" pitchFamily="34" charset="0"/>
                <a:ea typeface="Cascadia Code" panose="020B0609020000020004" pitchFamily="49" charset="0"/>
                <a:cs typeface="Cascadia Code" panose="020B0609020000020004" pitchFamily="49" charset="0"/>
              </a:rPr>
              <a:t>Program state </a:t>
            </a:r>
            <a:r>
              <a:rPr lang="en-US" sz="1600" i="1" dirty="0" err="1">
                <a:solidFill>
                  <a:srgbClr val="C00000"/>
                </a:solidFill>
                <a:latin typeface="Bahnschrift" panose="020B0502040204020203" pitchFamily="34" charset="0"/>
                <a:ea typeface="Cascadia Code" panose="020B0609020000020004" pitchFamily="49" charset="0"/>
                <a:cs typeface="Cascadia Code" panose="020B0609020000020004" pitchFamily="49" charset="0"/>
              </a:rPr>
              <a:t>si</a:t>
            </a:r>
            <a:r>
              <a:rPr lang="en-US" sz="1600" i="1" dirty="0">
                <a:solidFill>
                  <a:srgbClr val="C00000"/>
                </a:solidFill>
                <a:latin typeface="Bahnschrift" panose="020B0502040204020203" pitchFamily="34" charset="0"/>
                <a:ea typeface="Cascadia Code" panose="020B0609020000020004" pitchFamily="49" charset="0"/>
                <a:cs typeface="Cascadia Code" panose="020B0609020000020004" pitchFamily="49" charset="0"/>
              </a:rPr>
              <a:t> </a:t>
            </a:r>
            <a:r>
              <a:rPr lang="en-US" sz="1600" dirty="0">
                <a:solidFill>
                  <a:schemeClr val="bg1"/>
                </a:solidFill>
                <a:latin typeface="Bahnschrift" panose="020B0502040204020203" pitchFamily="34" charset="0"/>
                <a:ea typeface="Cascadia Code" panose="020B0609020000020004" pitchFamily="49" charset="0"/>
                <a:cs typeface="Cascadia Code" panose="020B0609020000020004" pitchFamily="49" charset="0"/>
              </a:rPr>
              <a:t> is simply a collection of </a:t>
            </a:r>
            <a:r>
              <a:rPr lang="en-US" sz="1600" i="1" dirty="0">
                <a:solidFill>
                  <a:srgbClr val="C00000"/>
                </a:solidFill>
                <a:latin typeface="Bahnschrift" panose="020B0502040204020203" pitchFamily="34" charset="0"/>
                <a:ea typeface="Cascadia Code" panose="020B0609020000020004" pitchFamily="49" charset="0"/>
                <a:cs typeface="Cascadia Code" panose="020B0609020000020004" pitchFamily="49" charset="0"/>
              </a:rPr>
              <a:t>&lt;</a:t>
            </a:r>
            <a:r>
              <a:rPr lang="en-US" sz="1600" i="1" dirty="0" err="1">
                <a:solidFill>
                  <a:srgbClr val="C00000"/>
                </a:solidFill>
                <a:latin typeface="Bahnschrift" panose="020B0502040204020203" pitchFamily="34" charset="0"/>
                <a:ea typeface="Cascadia Code" panose="020B0609020000020004" pitchFamily="49" charset="0"/>
                <a:cs typeface="Cascadia Code" panose="020B0609020000020004" pitchFamily="49" charset="0"/>
              </a:rPr>
              <a:t>name,value</a:t>
            </a:r>
            <a:r>
              <a:rPr lang="en-US" sz="1600" i="1" dirty="0">
                <a:solidFill>
                  <a:srgbClr val="C00000"/>
                </a:solidFill>
                <a:latin typeface="Bahnschrift" panose="020B0502040204020203" pitchFamily="34" charset="0"/>
                <a:ea typeface="Cascadia Code" panose="020B0609020000020004" pitchFamily="49" charset="0"/>
                <a:cs typeface="Cascadia Code" panose="020B0609020000020004" pitchFamily="49" charset="0"/>
              </a:rPr>
              <a:t>&gt; </a:t>
            </a:r>
            <a:r>
              <a:rPr lang="en-US" sz="1600" dirty="0">
                <a:solidFill>
                  <a:schemeClr val="bg1"/>
                </a:solidFill>
                <a:latin typeface="Bahnschrift" panose="020B0502040204020203" pitchFamily="34" charset="0"/>
                <a:ea typeface="Cascadia Code" panose="020B0609020000020004" pitchFamily="49" charset="0"/>
                <a:cs typeface="Cascadia Code" panose="020B0609020000020004" pitchFamily="49" charset="0"/>
              </a:rPr>
              <a:t>bindings (variables and values)</a:t>
            </a:r>
          </a:p>
          <a:p>
            <a:pPr marL="274320" indent="-182880">
              <a:spcBef>
                <a:spcPts val="0"/>
              </a:spcBef>
              <a:buClrTx/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bg1"/>
                </a:solidFill>
                <a:latin typeface="Bahnschrift" panose="020B0502040204020203" pitchFamily="34" charset="0"/>
                <a:ea typeface="Cascadia Code" panose="020B0609020000020004" pitchFamily="49" charset="0"/>
                <a:cs typeface="Cascadia Code" panose="020B0609020000020004" pitchFamily="49" charset="0"/>
              </a:rPr>
              <a:t>We want to express properties like this about an execution trace:</a:t>
            </a:r>
          </a:p>
          <a:p>
            <a:pPr marL="651510" lvl="1" indent="-182880">
              <a:spcBef>
                <a:spcPts val="0"/>
              </a:spcBef>
              <a:buClrTx/>
              <a:buFont typeface="Bahnschrift" panose="020B0502040204020203" pitchFamily="34" charset="0"/>
              <a:buChar char="–"/>
            </a:pPr>
            <a:r>
              <a:rPr lang="en-US" sz="1400" i="1" dirty="0">
                <a:solidFill>
                  <a:srgbClr val="0070C0"/>
                </a:solidFill>
                <a:latin typeface="Bahnschrift" panose="020B0502040204020203" pitchFamily="34" charset="0"/>
                <a:ea typeface="Cascadia Code" panose="020B0609020000020004" pitchFamily="49" charset="0"/>
                <a:cs typeface="Cascadia Code" panose="020B0609020000020004" pitchFamily="49" charset="0"/>
              </a:rPr>
              <a:t>“ eventually, a state </a:t>
            </a:r>
            <a:r>
              <a:rPr lang="en-US" sz="1400" i="1" dirty="0" err="1">
                <a:solidFill>
                  <a:srgbClr val="C00000"/>
                </a:solidFill>
                <a:latin typeface="Bahnschrift" panose="020B0502040204020203" pitchFamily="34" charset="0"/>
                <a:ea typeface="Cascadia Code" panose="020B0609020000020004" pitchFamily="49" charset="0"/>
                <a:cs typeface="Cascadia Code" panose="020B0609020000020004" pitchFamily="49" charset="0"/>
              </a:rPr>
              <a:t>si</a:t>
            </a:r>
            <a:r>
              <a:rPr lang="en-US" sz="1400" i="1" dirty="0">
                <a:solidFill>
                  <a:srgbClr val="0070C0"/>
                </a:solidFill>
                <a:latin typeface="Bahnschrift" panose="020B0502040204020203" pitchFamily="34" charset="0"/>
                <a:ea typeface="Cascadia Code" panose="020B0609020000020004" pitchFamily="49" charset="0"/>
                <a:cs typeface="Cascadia Code" panose="020B0609020000020004" pitchFamily="49" charset="0"/>
              </a:rPr>
              <a:t> is reached where </a:t>
            </a:r>
            <a:r>
              <a:rPr lang="en-US" sz="1400" i="1" dirty="0">
                <a:solidFill>
                  <a:srgbClr val="C00000"/>
                </a:solidFill>
                <a:latin typeface="Bahnschrift" panose="020B0502040204020203" pitchFamily="34" charset="0"/>
                <a:ea typeface="Cascadia Code" panose="020B0609020000020004" pitchFamily="49" charset="0"/>
                <a:cs typeface="Cascadia Code" panose="020B0609020000020004" pitchFamily="49" charset="0"/>
              </a:rPr>
              <a:t>P</a:t>
            </a:r>
            <a:r>
              <a:rPr lang="en-US" sz="1400" i="1" dirty="0">
                <a:solidFill>
                  <a:srgbClr val="0070C0"/>
                </a:solidFill>
                <a:latin typeface="Bahnschrift" panose="020B0502040204020203" pitchFamily="34" charset="0"/>
                <a:ea typeface="Cascadia Code" panose="020B0609020000020004" pitchFamily="49" charset="0"/>
                <a:cs typeface="Cascadia Code" panose="020B0609020000020004" pitchFamily="49" charset="0"/>
              </a:rPr>
              <a:t> holds ”</a:t>
            </a:r>
          </a:p>
          <a:p>
            <a:pPr marL="651510" lvl="1" indent="-182880">
              <a:spcBef>
                <a:spcPts val="0"/>
              </a:spcBef>
              <a:buClrTx/>
              <a:buFont typeface="Bahnschrift" panose="020B0502040204020203" pitchFamily="34" charset="0"/>
              <a:buChar char="–"/>
            </a:pPr>
            <a:r>
              <a:rPr lang="en-US" sz="1400" i="1" dirty="0">
                <a:solidFill>
                  <a:srgbClr val="0070C0"/>
                </a:solidFill>
                <a:latin typeface="Bahnschrift" panose="020B0502040204020203" pitchFamily="34" charset="0"/>
                <a:ea typeface="Cascadia Code" panose="020B0609020000020004" pitchFamily="49" charset="0"/>
                <a:cs typeface="Cascadia Code" panose="020B0609020000020004" pitchFamily="49" charset="0"/>
              </a:rPr>
              <a:t>“ if </a:t>
            </a:r>
            <a:r>
              <a:rPr lang="en-US" sz="1400" i="1" dirty="0">
                <a:solidFill>
                  <a:srgbClr val="C00000"/>
                </a:solidFill>
                <a:latin typeface="Bahnschrift" panose="020B0502040204020203" pitchFamily="34" charset="0"/>
                <a:ea typeface="Cascadia Code" panose="020B0609020000020004" pitchFamily="49" charset="0"/>
                <a:cs typeface="Cascadia Code" panose="020B0609020000020004" pitchFamily="49" charset="0"/>
              </a:rPr>
              <a:t>Q </a:t>
            </a:r>
            <a:r>
              <a:rPr lang="en-US" sz="1400" i="1" dirty="0">
                <a:solidFill>
                  <a:srgbClr val="0070C0"/>
                </a:solidFill>
                <a:latin typeface="Bahnschrift" panose="020B0502040204020203" pitchFamily="34" charset="0"/>
                <a:ea typeface="Cascadia Code" panose="020B0609020000020004" pitchFamily="49" charset="0"/>
                <a:cs typeface="Cascadia Code" panose="020B0609020000020004" pitchFamily="49" charset="0"/>
              </a:rPr>
              <a:t>holds in some state </a:t>
            </a:r>
            <a:r>
              <a:rPr lang="en-US" sz="1400" i="1" dirty="0" err="1">
                <a:solidFill>
                  <a:srgbClr val="C00000"/>
                </a:solidFill>
                <a:latin typeface="Bahnschrift" panose="020B0502040204020203" pitchFamily="34" charset="0"/>
                <a:ea typeface="Cascadia Code" panose="020B0609020000020004" pitchFamily="49" charset="0"/>
                <a:cs typeface="Cascadia Code" panose="020B0609020000020004" pitchFamily="49" charset="0"/>
              </a:rPr>
              <a:t>sj</a:t>
            </a:r>
            <a:r>
              <a:rPr lang="en-US" sz="1400" i="1" dirty="0">
                <a:solidFill>
                  <a:srgbClr val="C00000"/>
                </a:solidFill>
                <a:latin typeface="Bahnschrift" panose="020B0502040204020203" pitchFamily="34" charset="0"/>
                <a:ea typeface="Cascadia Code" panose="020B0609020000020004" pitchFamily="49" charset="0"/>
                <a:cs typeface="Cascadia Code" panose="020B0609020000020004" pitchFamily="49" charset="0"/>
              </a:rPr>
              <a:t> </a:t>
            </a:r>
            <a:r>
              <a:rPr lang="en-US" sz="1400" i="1" dirty="0">
                <a:solidFill>
                  <a:srgbClr val="0070C0"/>
                </a:solidFill>
                <a:latin typeface="Bahnschrift" panose="020B0502040204020203" pitchFamily="34" charset="0"/>
                <a:ea typeface="Cascadia Code" panose="020B0609020000020004" pitchFamily="49" charset="0"/>
                <a:cs typeface="Cascadia Code" panose="020B0609020000020004" pitchFamily="49" charset="0"/>
              </a:rPr>
              <a:t>, then </a:t>
            </a:r>
            <a:r>
              <a:rPr lang="en-US" sz="1400" i="1" dirty="0">
                <a:solidFill>
                  <a:srgbClr val="C00000"/>
                </a:solidFill>
                <a:latin typeface="Bahnschrift" panose="020B0502040204020203" pitchFamily="34" charset="0"/>
                <a:ea typeface="Cascadia Code" panose="020B0609020000020004" pitchFamily="49" charset="0"/>
                <a:cs typeface="Cascadia Code" panose="020B0609020000020004" pitchFamily="49" charset="0"/>
              </a:rPr>
              <a:t>R</a:t>
            </a:r>
            <a:r>
              <a:rPr lang="en-US" sz="1400" i="1" dirty="0">
                <a:solidFill>
                  <a:srgbClr val="0070C0"/>
                </a:solidFill>
                <a:latin typeface="Bahnschrift" panose="020B0502040204020203" pitchFamily="34" charset="0"/>
                <a:ea typeface="Cascadia Code" panose="020B0609020000020004" pitchFamily="49" charset="0"/>
                <a:cs typeface="Cascadia Code" panose="020B0609020000020004" pitchFamily="49" charset="0"/>
              </a:rPr>
              <a:t> holds in all states after “</a:t>
            </a:r>
          </a:p>
          <a:p>
            <a:pPr marL="651510" lvl="1" indent="-182880">
              <a:spcBef>
                <a:spcPts val="0"/>
              </a:spcBef>
              <a:buClrTx/>
              <a:buFont typeface="Bahnschrift" panose="020B0502040204020203" pitchFamily="34" charset="0"/>
              <a:buChar char="–"/>
            </a:pPr>
            <a:r>
              <a:rPr lang="en-US" sz="1400" i="1" dirty="0">
                <a:solidFill>
                  <a:srgbClr val="C6341C"/>
                </a:solidFill>
                <a:latin typeface="Bahnschrift" panose="020B0502040204020203" pitchFamily="34" charset="0"/>
                <a:ea typeface="Cascadia Code" panose="020B0609020000020004" pitchFamily="49" charset="0"/>
                <a:cs typeface="Cascadia Code" panose="020B0609020000020004" pitchFamily="49" charset="0"/>
              </a:rPr>
              <a:t>Deadlock:</a:t>
            </a:r>
            <a:r>
              <a:rPr lang="en-US" sz="1400" i="1" dirty="0">
                <a:solidFill>
                  <a:srgbClr val="0070C0"/>
                </a:solidFill>
                <a:latin typeface="Bahnschrift" panose="020B0502040204020203" pitchFamily="34" charset="0"/>
                <a:ea typeface="Cascadia Code" panose="020B0609020000020004" pitchFamily="49" charset="0"/>
                <a:cs typeface="Cascadia Code" panose="020B0609020000020004" pitchFamily="49" charset="0"/>
              </a:rPr>
              <a:t> if a philosopher gets one fork, it will eventually get the other fork</a:t>
            </a:r>
          </a:p>
          <a:p>
            <a:pPr marL="651510" lvl="1" indent="-182880">
              <a:spcBef>
                <a:spcPts val="0"/>
              </a:spcBef>
              <a:buClrTx/>
              <a:buFont typeface="Bahnschrift" panose="020B0502040204020203" pitchFamily="34" charset="0"/>
              <a:buChar char="–"/>
            </a:pPr>
            <a:r>
              <a:rPr lang="en-US" sz="1400" i="1" dirty="0">
                <a:solidFill>
                  <a:srgbClr val="C6341C"/>
                </a:solidFill>
                <a:latin typeface="Bahnschrift" panose="020B0502040204020203" pitchFamily="34" charset="0"/>
                <a:ea typeface="Cascadia Code" panose="020B0609020000020004" pitchFamily="49" charset="0"/>
                <a:cs typeface="Cascadia Code" panose="020B0609020000020004" pitchFamily="49" charset="0"/>
              </a:rPr>
              <a:t>Starvation</a:t>
            </a:r>
            <a:r>
              <a:rPr lang="en-US" sz="1400" i="1" dirty="0">
                <a:solidFill>
                  <a:srgbClr val="0070C0"/>
                </a:solidFill>
                <a:latin typeface="Bahnschrift" panose="020B0502040204020203" pitchFamily="34" charset="0"/>
                <a:ea typeface="Cascadia Code" panose="020B0609020000020004" pitchFamily="49" charset="0"/>
                <a:cs typeface="Cascadia Code" panose="020B0609020000020004" pitchFamily="49" charset="0"/>
              </a:rPr>
              <a:t>: there is no execution trace where one philosopher is trying to eat and never gets to do so</a:t>
            </a:r>
          </a:p>
          <a:p>
            <a:pPr marL="274320" indent="-182880">
              <a:spcBef>
                <a:spcPts val="600"/>
              </a:spcBef>
              <a:buClrTx/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bg1"/>
                </a:solidFill>
                <a:latin typeface="Bahnschrift" panose="020B0502040204020203" pitchFamily="34" charset="0"/>
                <a:ea typeface="Cascadia Code" panose="020B0609020000020004" pitchFamily="49" charset="0"/>
                <a:cs typeface="Cascadia Code" panose="020B0609020000020004" pitchFamily="49" charset="0"/>
              </a:rPr>
              <a:t>We start with Predicate Calculus so we can make basic assertions about program states like</a:t>
            </a:r>
          </a:p>
          <a:p>
            <a:pPr marL="548640" lvl="1" indent="0">
              <a:spcBef>
                <a:spcPts val="0"/>
              </a:spcBef>
              <a:spcAft>
                <a:spcPts val="300"/>
              </a:spcAft>
              <a:buClrTx/>
              <a:buNone/>
            </a:pPr>
            <a:r>
              <a:rPr lang="en-US" sz="1400" dirty="0">
                <a:solidFill>
                  <a:srgbClr val="0070C0"/>
                </a:solidFill>
                <a:latin typeface="Bahnschrift" panose="020B0502040204020203" pitchFamily="34" charset="0"/>
                <a:ea typeface="Cascadia Code" panose="020B0609020000020004" pitchFamily="49" charset="0"/>
                <a:cs typeface="Cascadia Code" panose="020B0609020000020004" pitchFamily="49" charset="0"/>
              </a:rPr>
              <a:t>X &gt; 100</a:t>
            </a:r>
          </a:p>
          <a:p>
            <a:pPr marL="548640" lvl="1" indent="0">
              <a:spcBef>
                <a:spcPts val="0"/>
              </a:spcBef>
              <a:spcAft>
                <a:spcPts val="300"/>
              </a:spcAft>
              <a:buClrTx/>
              <a:buNone/>
            </a:pPr>
            <a:r>
              <a:rPr lang="en-US" sz="1400" dirty="0">
                <a:solidFill>
                  <a:srgbClr val="0070C0"/>
                </a:solidFill>
                <a:latin typeface="Bahnschrift" panose="020B0502040204020203" pitchFamily="34" charset="0"/>
                <a:ea typeface="Cascadia Code" panose="020B0609020000020004" pitchFamily="49" charset="0"/>
                <a:cs typeface="Cascadia Code" panose="020B0609020000020004" pitchFamily="49" charset="0"/>
              </a:rPr>
              <a:t>Y + Z = K/2</a:t>
            </a:r>
          </a:p>
          <a:p>
            <a:pPr marL="548640" lvl="1" indent="0">
              <a:spcBef>
                <a:spcPts val="0"/>
              </a:spcBef>
              <a:spcAft>
                <a:spcPts val="1200"/>
              </a:spcAft>
              <a:buClrTx/>
              <a:buNone/>
            </a:pPr>
            <a:r>
              <a:rPr lang="en-US" sz="1400" dirty="0">
                <a:solidFill>
                  <a:srgbClr val="0070C0"/>
                </a:solidFill>
                <a:latin typeface="Bahnschrift" panose="020B0502040204020203" pitchFamily="34" charset="0"/>
                <a:ea typeface="Cascadia Code" panose="020B0609020000020004" pitchFamily="49" charset="0"/>
                <a:cs typeface="Cascadia Code" panose="020B0609020000020004" pitchFamily="49" charset="0"/>
              </a:rPr>
              <a:t>For all i: </a:t>
            </a:r>
            <a:r>
              <a:rPr lang="en-US" sz="1400" dirty="0" err="1">
                <a:solidFill>
                  <a:srgbClr val="0070C0"/>
                </a:solidFill>
                <a:latin typeface="Bahnschrift" panose="020B0502040204020203" pitchFamily="34" charset="0"/>
                <a:ea typeface="Cascadia Code" panose="020B0609020000020004" pitchFamily="49" charset="0"/>
                <a:cs typeface="Cascadia Code" panose="020B0609020000020004" pitchFamily="49" charset="0"/>
              </a:rPr>
              <a:t>Arr</a:t>
            </a:r>
            <a:r>
              <a:rPr lang="en-US" sz="1400" dirty="0">
                <a:solidFill>
                  <a:srgbClr val="0070C0"/>
                </a:solidFill>
                <a:latin typeface="Bahnschrift" panose="020B0502040204020203" pitchFamily="34" charset="0"/>
                <a:ea typeface="Cascadia Code" panose="020B0609020000020004" pitchFamily="49" charset="0"/>
                <a:cs typeface="Cascadia Code" panose="020B0609020000020004" pitchFamily="49" charset="0"/>
              </a:rPr>
              <a:t>[</a:t>
            </a:r>
            <a:r>
              <a:rPr lang="en-US" sz="1400" dirty="0" err="1">
                <a:solidFill>
                  <a:srgbClr val="0070C0"/>
                </a:solidFill>
                <a:latin typeface="Bahnschrift" panose="020B0502040204020203" pitchFamily="34" charset="0"/>
                <a:ea typeface="Cascadia Code" panose="020B0609020000020004" pitchFamily="49" charset="0"/>
                <a:cs typeface="Cascadia Code" panose="020B0609020000020004" pitchFamily="49" charset="0"/>
              </a:rPr>
              <a:t>i</a:t>
            </a:r>
            <a:r>
              <a:rPr lang="en-US" sz="1400" dirty="0">
                <a:solidFill>
                  <a:srgbClr val="0070C0"/>
                </a:solidFill>
                <a:latin typeface="Bahnschrift" panose="020B0502040204020203" pitchFamily="34" charset="0"/>
                <a:ea typeface="Cascadia Code" panose="020B0609020000020004" pitchFamily="49" charset="0"/>
                <a:cs typeface="Cascadia Code" panose="020B0609020000020004" pitchFamily="49" charset="0"/>
              </a:rPr>
              <a:t>] is prime,    </a:t>
            </a:r>
            <a:r>
              <a:rPr lang="en-US" sz="1400" i="1" dirty="0">
                <a:solidFill>
                  <a:srgbClr val="0070C0"/>
                </a:solidFill>
                <a:latin typeface="Bahnschrift" panose="020B0502040204020203" pitchFamily="34" charset="0"/>
                <a:ea typeface="Cascadia Code" panose="020B0609020000020004" pitchFamily="49" charset="0"/>
                <a:cs typeface="Cascadia Code" panose="020B0609020000020004" pitchFamily="49" charset="0"/>
              </a:rPr>
              <a:t>etc.</a:t>
            </a:r>
          </a:p>
          <a:p>
            <a:pPr marL="274320" indent="-182880">
              <a:spcBef>
                <a:spcPts val="0"/>
              </a:spcBef>
              <a:spcAft>
                <a:spcPts val="300"/>
              </a:spcAft>
              <a:buClrTx/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bg1"/>
                </a:solidFill>
                <a:latin typeface="Bahnschrift" panose="020B0502040204020203" pitchFamily="34" charset="0"/>
                <a:ea typeface="Cascadia Code" panose="020B0609020000020004" pitchFamily="49" charset="0"/>
                <a:cs typeface="Cascadia Code" panose="020B0609020000020004" pitchFamily="49" charset="0"/>
              </a:rPr>
              <a:t>We will use general symbols like to </a:t>
            </a:r>
            <a:r>
              <a:rPr lang="en-US" sz="1600" i="1" dirty="0">
                <a:solidFill>
                  <a:srgbClr val="C00000"/>
                </a:solidFill>
                <a:latin typeface="Bahnschrift" panose="020B0502040204020203" pitchFamily="34" charset="0"/>
                <a:ea typeface="Cascadia Code" panose="020B0609020000020004" pitchFamily="49" charset="0"/>
                <a:cs typeface="Cascadia Code" panose="020B0609020000020004" pitchFamily="49" charset="0"/>
              </a:rPr>
              <a:t>P, Q, R, </a:t>
            </a:r>
            <a:r>
              <a:rPr lang="en-US" sz="1600" dirty="0">
                <a:solidFill>
                  <a:schemeClr val="bg1"/>
                </a:solidFill>
                <a:latin typeface="Bahnschrift" panose="020B0502040204020203" pitchFamily="34" charset="0"/>
                <a:ea typeface="Cascadia Code" panose="020B0609020000020004" pitchFamily="49" charset="0"/>
                <a:cs typeface="Cascadia Code" panose="020B0609020000020004" pitchFamily="49" charset="0"/>
              </a:rPr>
              <a:t>etc. to denote a statement in predicate calculus</a:t>
            </a:r>
          </a:p>
        </p:txBody>
      </p:sp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 Unicode MS"/>
              </a:rPr>
              <a:t>A process is created and terminated extremelly fast, that's why you can actually have thousands of them.</a:t>
            </a:r>
            <a:r>
              <a:rPr kumimoji="0" lang="en-US" altLang="en-US" sz="6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152400" y="15240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 Unicode MS"/>
              </a:rPr>
              <a:t>A process executes some piece of code, then it terminates. It can also run forever.</a:t>
            </a:r>
            <a:r>
              <a:rPr kumimoji="0" lang="en-US" altLang="en-US" sz="6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255532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500"/>
                            </p:stCondLst>
                            <p:childTnLst>
                              <p:par>
                                <p:cTn id="5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1000"/>
                            </p:stCondLst>
                            <p:childTnLst>
                              <p:par>
                                <p:cTn id="5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1500"/>
                            </p:stCondLst>
                            <p:childTnLst>
                              <p:par>
                                <p:cTn id="6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ed Rectangle 7"/>
          <p:cNvSpPr/>
          <p:nvPr/>
        </p:nvSpPr>
        <p:spPr>
          <a:xfrm>
            <a:off x="304800" y="381001"/>
            <a:ext cx="8524875" cy="838200"/>
          </a:xfrm>
          <a:prstGeom prst="roundRect">
            <a:avLst/>
          </a:prstGeom>
          <a:solidFill>
            <a:schemeClr val="accent5">
              <a:lumMod val="20000"/>
              <a:lumOff val="80000"/>
              <a:alpha val="27000"/>
            </a:schemeClr>
          </a:solidFill>
          <a:ln w="15875">
            <a:solidFill>
              <a:schemeClr val="tx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000" dirty="0">
              <a:solidFill>
                <a:srgbClr val="0070C0"/>
              </a:solidFill>
            </a:endParaRPr>
          </a:p>
        </p:txBody>
      </p:sp>
      <p:sp>
        <p:nvSpPr>
          <p:cNvPr id="6" name="Content Placeholder 1"/>
          <p:cNvSpPr>
            <a:spLocks noGrp="1"/>
          </p:cNvSpPr>
          <p:nvPr>
            <p:ph idx="1"/>
          </p:nvPr>
        </p:nvSpPr>
        <p:spPr>
          <a:xfrm>
            <a:off x="457200" y="333376"/>
            <a:ext cx="8372475" cy="885825"/>
          </a:xfrm>
          <a:noFill/>
        </p:spPr>
        <p:txBody>
          <a:bodyPr>
            <a:normAutofit/>
          </a:bodyPr>
          <a:lstStyle/>
          <a:p>
            <a:pPr marL="109728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Temporal Logic</a:t>
            </a:r>
          </a:p>
        </p:txBody>
      </p:sp>
      <p:sp>
        <p:nvSpPr>
          <p:cNvPr id="7" name="Content Placeholder 1"/>
          <p:cNvSpPr txBox="1">
            <a:spLocks/>
          </p:cNvSpPr>
          <p:nvPr/>
        </p:nvSpPr>
        <p:spPr>
          <a:xfrm>
            <a:off x="304800" y="1265162"/>
            <a:ext cx="7467600" cy="411238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20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8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6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109728" indent="0">
              <a:buFont typeface="Wingdings 3" panose="05040102010807070707" pitchFamily="18" charset="2"/>
              <a:buNone/>
            </a:pPr>
            <a:r>
              <a:rPr lang="en-US" sz="2400" b="1" dirty="0">
                <a:solidFill>
                  <a:srgbClr val="BE442C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Linear Time Temporal Logic</a:t>
            </a:r>
          </a:p>
        </p:txBody>
      </p:sp>
      <p:sp>
        <p:nvSpPr>
          <p:cNvPr id="9" name="Content Placeholder 1"/>
          <p:cNvSpPr txBox="1">
            <a:spLocks/>
          </p:cNvSpPr>
          <p:nvPr/>
        </p:nvSpPr>
        <p:spPr>
          <a:xfrm>
            <a:off x="304799" y="1676400"/>
            <a:ext cx="8001000" cy="4648200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20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8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6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274320" indent="-182880">
              <a:spcBef>
                <a:spcPts val="0"/>
              </a:spcBef>
              <a:spcAft>
                <a:spcPts val="1200"/>
              </a:spcAft>
              <a:buClrTx/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bg1"/>
                </a:solidFill>
                <a:latin typeface="Bahnschrift" panose="020B0502040204020203" pitchFamily="34" charset="0"/>
                <a:ea typeface="Cascadia Code" panose="020B0609020000020004" pitchFamily="49" charset="0"/>
                <a:cs typeface="Cascadia Code" panose="020B0609020000020004" pitchFamily="49" charset="0"/>
              </a:rPr>
              <a:t>We then arrive at a notation called </a:t>
            </a:r>
            <a:r>
              <a:rPr lang="en-US" sz="1600" dirty="0">
                <a:solidFill>
                  <a:srgbClr val="0070C0"/>
                </a:solidFill>
                <a:latin typeface="Bahnschrift" panose="020B0502040204020203" pitchFamily="34" charset="0"/>
                <a:ea typeface="Cascadia Code" panose="020B0609020000020004" pitchFamily="49" charset="0"/>
                <a:cs typeface="Cascadia Code" panose="020B0609020000020004" pitchFamily="49" charset="0"/>
              </a:rPr>
              <a:t>CTL (Computation Tree Logic) </a:t>
            </a:r>
            <a:r>
              <a:rPr lang="en-US" sz="1600" dirty="0">
                <a:solidFill>
                  <a:schemeClr val="bg1"/>
                </a:solidFill>
                <a:latin typeface="Bahnschrift" panose="020B0502040204020203" pitchFamily="34" charset="0"/>
                <a:ea typeface="Cascadia Code" panose="020B0609020000020004" pitchFamily="49" charset="0"/>
                <a:cs typeface="Cascadia Code" panose="020B0609020000020004" pitchFamily="49" charset="0"/>
              </a:rPr>
              <a:t>by adding operators to predicate calculus.  </a:t>
            </a:r>
          </a:p>
          <a:p>
            <a:pPr marL="274320" indent="-182880">
              <a:spcBef>
                <a:spcPts val="0"/>
              </a:spcBef>
              <a:spcAft>
                <a:spcPts val="1200"/>
              </a:spcAft>
              <a:buClrTx/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bg1"/>
                </a:solidFill>
                <a:latin typeface="Bahnschrift" panose="020B0502040204020203" pitchFamily="34" charset="0"/>
                <a:ea typeface="Cascadia Code" panose="020B0609020000020004" pitchFamily="49" charset="0"/>
                <a:cs typeface="Cascadia Code" panose="020B0609020000020004" pitchFamily="49" charset="0"/>
              </a:rPr>
              <a:t>CTL is a </a:t>
            </a:r>
            <a:r>
              <a:rPr lang="en-US" sz="1600" i="1" dirty="0">
                <a:solidFill>
                  <a:srgbClr val="C00000"/>
                </a:solidFill>
                <a:latin typeface="Bahnschrift" panose="020B0502040204020203" pitchFamily="34" charset="0"/>
                <a:ea typeface="Cascadia Code" panose="020B0609020000020004" pitchFamily="49" charset="0"/>
                <a:cs typeface="Cascadia Code" panose="020B0609020000020004" pitchFamily="49" charset="0"/>
              </a:rPr>
              <a:t>temporal logic </a:t>
            </a:r>
            <a:r>
              <a:rPr lang="en-US" sz="1600" dirty="0">
                <a:solidFill>
                  <a:schemeClr val="bg1"/>
                </a:solidFill>
                <a:latin typeface="Bahnschrift" panose="020B0502040204020203" pitchFamily="34" charset="0"/>
                <a:ea typeface="Cascadia Code" panose="020B0609020000020004" pitchFamily="49" charset="0"/>
                <a:cs typeface="Cascadia Code" panose="020B0609020000020004" pitchFamily="49" charset="0"/>
              </a:rPr>
              <a:t>(there are many such notations), meaning you can reason about “</a:t>
            </a:r>
            <a:r>
              <a:rPr lang="en-US" sz="1600" dirty="0">
                <a:solidFill>
                  <a:srgbClr val="C00000"/>
                </a:solidFill>
                <a:latin typeface="Bahnschrift" panose="020B0502040204020203" pitchFamily="34" charset="0"/>
                <a:ea typeface="Cascadia Code" panose="020B0609020000020004" pitchFamily="49" charset="0"/>
                <a:cs typeface="Cascadia Code" panose="020B0609020000020004" pitchFamily="49" charset="0"/>
              </a:rPr>
              <a:t>time</a:t>
            </a:r>
            <a:r>
              <a:rPr lang="en-US" sz="1600" dirty="0">
                <a:solidFill>
                  <a:schemeClr val="bg1"/>
                </a:solidFill>
                <a:latin typeface="Bahnschrift" panose="020B0502040204020203" pitchFamily="34" charset="0"/>
                <a:ea typeface="Cascadia Code" panose="020B0609020000020004" pitchFamily="49" charset="0"/>
                <a:cs typeface="Cascadia Code" panose="020B0609020000020004" pitchFamily="49" charset="0"/>
              </a:rPr>
              <a:t>”.  By time, we mean execution sequences… state changes… so we will use CTL to make assertions about how the program behaves over its run-time</a:t>
            </a:r>
          </a:p>
          <a:p>
            <a:pPr marL="274320" indent="-182880">
              <a:spcBef>
                <a:spcPts val="0"/>
              </a:spcBef>
              <a:buClrTx/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bg1"/>
                </a:solidFill>
                <a:latin typeface="Bahnschrift" panose="020B0502040204020203" pitchFamily="34" charset="0"/>
                <a:ea typeface="Cascadia Code" panose="020B0609020000020004" pitchFamily="49" charset="0"/>
                <a:cs typeface="Cascadia Code" panose="020B0609020000020004" pitchFamily="49" charset="0"/>
              </a:rPr>
              <a:t>We get a notation that is </a:t>
            </a:r>
            <a:r>
              <a:rPr lang="en-US" sz="1600" i="1" dirty="0">
                <a:solidFill>
                  <a:srgbClr val="C00000"/>
                </a:solidFill>
                <a:latin typeface="Bahnschrift" panose="020B0502040204020203" pitchFamily="34" charset="0"/>
                <a:ea typeface="Cascadia Code" panose="020B0609020000020004" pitchFamily="49" charset="0"/>
                <a:cs typeface="Cascadia Code" panose="020B0609020000020004" pitchFamily="49" charset="0"/>
              </a:rPr>
              <a:t>Linear Time </a:t>
            </a:r>
            <a:r>
              <a:rPr lang="en-US" sz="1600" dirty="0">
                <a:solidFill>
                  <a:schemeClr val="bg1"/>
                </a:solidFill>
                <a:latin typeface="Bahnschrift" panose="020B0502040204020203" pitchFamily="34" charset="0"/>
                <a:ea typeface="Cascadia Code" panose="020B0609020000020004" pitchFamily="49" charset="0"/>
                <a:cs typeface="Cascadia Code" panose="020B0609020000020004" pitchFamily="49" charset="0"/>
              </a:rPr>
              <a:t>(about a single trace) with these operators:</a:t>
            </a:r>
          </a:p>
          <a:p>
            <a:pPr marL="468630" lvl="1" indent="0">
              <a:spcBef>
                <a:spcPts val="0"/>
              </a:spcBef>
              <a:spcAft>
                <a:spcPts val="0"/>
              </a:spcAft>
              <a:buClrTx/>
              <a:buNone/>
            </a:pPr>
            <a:r>
              <a:rPr lang="en-US" sz="1400" b="1" i="1" dirty="0">
                <a:solidFill>
                  <a:srgbClr val="C00000"/>
                </a:solidFill>
                <a:latin typeface="Cascadia Code" panose="020B0609020000020004" pitchFamily="49" charset="0"/>
                <a:ea typeface="Cascadia Code" panose="020B0609020000020004" pitchFamily="49" charset="0"/>
                <a:cs typeface="Cascadia Code" panose="020B0609020000020004" pitchFamily="49" charset="0"/>
              </a:rPr>
              <a:t>G</a:t>
            </a:r>
            <a:r>
              <a:rPr lang="en-US" sz="1400" i="1" dirty="0">
                <a:solidFill>
                  <a:srgbClr val="C00000"/>
                </a:solidFill>
                <a:latin typeface="Cascadia Code" panose="020B0609020000020004" pitchFamily="49" charset="0"/>
                <a:ea typeface="Cascadia Code" panose="020B0609020000020004" pitchFamily="49" charset="0"/>
                <a:cs typeface="Cascadia Code" panose="020B0609020000020004" pitchFamily="49" charset="0"/>
              </a:rPr>
              <a:t> </a:t>
            </a:r>
            <a:r>
              <a:rPr lang="en-US" sz="1400" i="1" dirty="0">
                <a:solidFill>
                  <a:srgbClr val="0070C0"/>
                </a:solidFill>
                <a:latin typeface="Cascadia Code" panose="020B0609020000020004" pitchFamily="49" charset="0"/>
                <a:ea typeface="Cascadia Code" panose="020B0609020000020004" pitchFamily="49" charset="0"/>
                <a:cs typeface="Cascadia Code" panose="020B0609020000020004" pitchFamily="49" charset="0"/>
              </a:rPr>
              <a:t> always… globally                </a:t>
            </a:r>
            <a:r>
              <a:rPr lang="en-US" sz="1400" i="1" dirty="0">
                <a:solidFill>
                  <a:schemeClr val="accent6">
                    <a:lumMod val="75000"/>
                  </a:schemeClr>
                </a:solidFill>
                <a:latin typeface="Cascadia Code" panose="020B0609020000020004" pitchFamily="49" charset="0"/>
                <a:ea typeface="Cascadia Code" panose="020B0609020000020004" pitchFamily="49" charset="0"/>
                <a:cs typeface="Cascadia Code" panose="020B0609020000020004" pitchFamily="49" charset="0"/>
              </a:rPr>
              <a:t>G(P)</a:t>
            </a:r>
          </a:p>
          <a:p>
            <a:pPr marL="468630" lvl="1" indent="0">
              <a:spcBef>
                <a:spcPts val="0"/>
              </a:spcBef>
              <a:spcAft>
                <a:spcPts val="0"/>
              </a:spcAft>
              <a:buClrTx/>
              <a:buNone/>
            </a:pPr>
            <a:r>
              <a:rPr lang="en-US" sz="1400" b="1" i="1" dirty="0">
                <a:solidFill>
                  <a:srgbClr val="C00000"/>
                </a:solidFill>
                <a:latin typeface="Cascadia Code" panose="020B0609020000020004" pitchFamily="49" charset="0"/>
                <a:ea typeface="Cascadia Code" panose="020B0609020000020004" pitchFamily="49" charset="0"/>
                <a:cs typeface="Cascadia Code" panose="020B0609020000020004" pitchFamily="49" charset="0"/>
              </a:rPr>
              <a:t>F </a:t>
            </a:r>
            <a:r>
              <a:rPr lang="en-US" sz="1400" i="1" dirty="0">
                <a:solidFill>
                  <a:srgbClr val="0070C0"/>
                </a:solidFill>
                <a:latin typeface="Cascadia Code" panose="020B0609020000020004" pitchFamily="49" charset="0"/>
                <a:ea typeface="Cascadia Code" panose="020B0609020000020004" pitchFamily="49" charset="0"/>
                <a:cs typeface="Cascadia Code" panose="020B0609020000020004" pitchFamily="49" charset="0"/>
              </a:rPr>
              <a:t> eventually … future             </a:t>
            </a:r>
            <a:r>
              <a:rPr lang="en-US" sz="1400" i="1" dirty="0">
                <a:solidFill>
                  <a:schemeClr val="accent6">
                    <a:lumMod val="75000"/>
                  </a:schemeClr>
                </a:solidFill>
                <a:latin typeface="Cascadia Code" panose="020B0609020000020004" pitchFamily="49" charset="0"/>
                <a:ea typeface="Cascadia Code" panose="020B0609020000020004" pitchFamily="49" charset="0"/>
                <a:cs typeface="Cascadia Code" panose="020B0609020000020004" pitchFamily="49" charset="0"/>
              </a:rPr>
              <a:t>F(P)</a:t>
            </a:r>
          </a:p>
          <a:p>
            <a:pPr marL="468630" lvl="1" indent="0">
              <a:spcBef>
                <a:spcPts val="0"/>
              </a:spcBef>
              <a:spcAft>
                <a:spcPts val="0"/>
              </a:spcAft>
              <a:buClrTx/>
              <a:buNone/>
            </a:pPr>
            <a:r>
              <a:rPr lang="en-US" sz="1400" b="1" i="1" dirty="0">
                <a:solidFill>
                  <a:srgbClr val="C6341C"/>
                </a:solidFill>
                <a:latin typeface="Cascadia Code" panose="020B0609020000020004" pitchFamily="49" charset="0"/>
                <a:ea typeface="Cascadia Code" panose="020B0609020000020004" pitchFamily="49" charset="0"/>
                <a:cs typeface="Cascadia Code" panose="020B0609020000020004" pitchFamily="49" charset="0"/>
              </a:rPr>
              <a:t>X </a:t>
            </a:r>
            <a:r>
              <a:rPr lang="en-US" sz="1400" i="1" dirty="0">
                <a:solidFill>
                  <a:srgbClr val="C6341C"/>
                </a:solidFill>
                <a:latin typeface="Cascadia Code" panose="020B0609020000020004" pitchFamily="49" charset="0"/>
                <a:ea typeface="Cascadia Code" panose="020B0609020000020004" pitchFamily="49" charset="0"/>
                <a:cs typeface="Cascadia Code" panose="020B0609020000020004" pitchFamily="49" charset="0"/>
              </a:rPr>
              <a:t> </a:t>
            </a:r>
            <a:r>
              <a:rPr lang="en-US" sz="1400" i="1" dirty="0">
                <a:solidFill>
                  <a:srgbClr val="0070C0"/>
                </a:solidFill>
                <a:latin typeface="Cascadia Code" panose="020B0609020000020004" pitchFamily="49" charset="0"/>
                <a:ea typeface="Cascadia Code" panose="020B0609020000020004" pitchFamily="49" charset="0"/>
                <a:cs typeface="Cascadia Code" panose="020B0609020000020004" pitchFamily="49" charset="0"/>
              </a:rPr>
              <a:t>next time … in the next state   </a:t>
            </a:r>
            <a:r>
              <a:rPr lang="en-US" sz="1400" i="1" dirty="0">
                <a:solidFill>
                  <a:schemeClr val="accent6">
                    <a:lumMod val="75000"/>
                  </a:schemeClr>
                </a:solidFill>
                <a:latin typeface="Cascadia Code" panose="020B0609020000020004" pitchFamily="49" charset="0"/>
                <a:ea typeface="Cascadia Code" panose="020B0609020000020004" pitchFamily="49" charset="0"/>
                <a:cs typeface="Cascadia Code" panose="020B0609020000020004" pitchFamily="49" charset="0"/>
              </a:rPr>
              <a:t>X(P)</a:t>
            </a:r>
          </a:p>
          <a:p>
            <a:pPr marL="468630" lvl="1" indent="0">
              <a:spcBef>
                <a:spcPts val="0"/>
              </a:spcBef>
              <a:spcAft>
                <a:spcPts val="900"/>
              </a:spcAft>
              <a:buClrTx/>
              <a:buNone/>
            </a:pPr>
            <a:r>
              <a:rPr lang="en-US" sz="1400" i="1" dirty="0">
                <a:solidFill>
                  <a:srgbClr val="C6341C"/>
                </a:solidFill>
                <a:latin typeface="Cascadia Code" panose="020B0609020000020004" pitchFamily="49" charset="0"/>
                <a:ea typeface="Cascadia Code" panose="020B0609020000020004" pitchFamily="49" charset="0"/>
                <a:cs typeface="Cascadia Code" panose="020B0609020000020004" pitchFamily="49" charset="0"/>
              </a:rPr>
              <a:t>U  </a:t>
            </a:r>
            <a:r>
              <a:rPr lang="en-US" sz="1400" i="1" dirty="0">
                <a:solidFill>
                  <a:srgbClr val="0070C0"/>
                </a:solidFill>
                <a:latin typeface="Cascadia Code" panose="020B0609020000020004" pitchFamily="49" charset="0"/>
                <a:ea typeface="Cascadia Code" panose="020B0609020000020004" pitchFamily="49" charset="0"/>
                <a:cs typeface="Cascadia Code" panose="020B0609020000020004" pitchFamily="49" charset="0"/>
              </a:rPr>
              <a:t>until                           </a:t>
            </a:r>
            <a:r>
              <a:rPr lang="en-US" sz="1400" i="1" dirty="0">
                <a:solidFill>
                  <a:schemeClr val="accent6">
                    <a:lumMod val="75000"/>
                  </a:schemeClr>
                </a:solidFill>
                <a:latin typeface="Cascadia Code" panose="020B0609020000020004" pitchFamily="49" charset="0"/>
                <a:ea typeface="Cascadia Code" panose="020B0609020000020004" pitchFamily="49" charset="0"/>
                <a:cs typeface="Cascadia Code" panose="020B0609020000020004" pitchFamily="49" charset="0"/>
              </a:rPr>
              <a:t>P U Q    </a:t>
            </a:r>
            <a:r>
              <a:rPr lang="en-US" sz="1400" i="1" dirty="0">
                <a:solidFill>
                  <a:srgbClr val="0070C0"/>
                </a:solidFill>
                <a:latin typeface="Cascadia Code" panose="020B0609020000020004" pitchFamily="49" charset="0"/>
                <a:ea typeface="Cascadia Code" panose="020B0609020000020004" pitchFamily="49" charset="0"/>
                <a:cs typeface="Cascadia Code" panose="020B0609020000020004" pitchFamily="49" charset="0"/>
              </a:rPr>
              <a:t>binary operator</a:t>
            </a:r>
          </a:p>
          <a:p>
            <a:pPr marL="274320" indent="-182880">
              <a:spcBef>
                <a:spcPts val="0"/>
              </a:spcBef>
              <a:spcAft>
                <a:spcPts val="0"/>
              </a:spcAft>
              <a:buClrTx/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bg1"/>
                </a:solidFill>
                <a:latin typeface="Bahnschrift" panose="020B0502040204020203" pitchFamily="34" charset="0"/>
                <a:ea typeface="Cascadia Code" panose="020B0609020000020004" pitchFamily="49" charset="0"/>
                <a:cs typeface="Cascadia Code" panose="020B0609020000020004" pitchFamily="49" charset="0"/>
              </a:rPr>
              <a:t>Examples:</a:t>
            </a:r>
          </a:p>
          <a:p>
            <a:pPr marL="548640" lvl="1" indent="0">
              <a:spcBef>
                <a:spcPts val="0"/>
              </a:spcBef>
              <a:spcAft>
                <a:spcPts val="0"/>
              </a:spcAft>
              <a:buClrTx/>
              <a:buNone/>
            </a:pPr>
            <a:r>
              <a:rPr lang="en-US" sz="1400" dirty="0">
                <a:solidFill>
                  <a:srgbClr val="C00000"/>
                </a:solidFill>
                <a:latin typeface="Bahnschrift" panose="020B0502040204020203" pitchFamily="34" charset="0"/>
                <a:ea typeface="Cascadia Code" panose="020B0609020000020004" pitchFamily="49" charset="0"/>
                <a:cs typeface="Cascadia Code" panose="020B0609020000020004" pitchFamily="49" charset="0"/>
              </a:rPr>
              <a:t>F(</a:t>
            </a:r>
            <a:r>
              <a:rPr lang="en-US" sz="1400" dirty="0" err="1">
                <a:solidFill>
                  <a:srgbClr val="C00000"/>
                </a:solidFill>
                <a:latin typeface="Bahnschrift" panose="020B0502040204020203" pitchFamily="34" charset="0"/>
                <a:ea typeface="Cascadia Code" panose="020B0609020000020004" pitchFamily="49" charset="0"/>
                <a:cs typeface="Cascadia Code" panose="020B0609020000020004" pitchFamily="49" charset="0"/>
              </a:rPr>
              <a:t>PvQ</a:t>
            </a:r>
            <a:r>
              <a:rPr lang="en-US" sz="1400" dirty="0">
                <a:solidFill>
                  <a:srgbClr val="C00000"/>
                </a:solidFill>
                <a:latin typeface="Bahnschrift" panose="020B0502040204020203" pitchFamily="34" charset="0"/>
                <a:ea typeface="Cascadia Code" panose="020B0609020000020004" pitchFamily="49" charset="0"/>
                <a:cs typeface="Cascadia Code" panose="020B0609020000020004" pitchFamily="49" charset="0"/>
              </a:rPr>
              <a:t>)</a:t>
            </a:r>
            <a:r>
              <a:rPr lang="en-US" sz="1400" dirty="0">
                <a:solidFill>
                  <a:schemeClr val="bg1"/>
                </a:solidFill>
                <a:latin typeface="Bahnschrift" panose="020B0502040204020203" pitchFamily="34" charset="0"/>
                <a:ea typeface="Cascadia Code" panose="020B0609020000020004" pitchFamily="49" charset="0"/>
                <a:cs typeface="Cascadia Code" panose="020B0609020000020004" pitchFamily="49" charset="0"/>
              </a:rPr>
              <a:t>    eventually we get to a state where </a:t>
            </a:r>
            <a:r>
              <a:rPr lang="en-US" sz="1400" dirty="0" err="1">
                <a:solidFill>
                  <a:srgbClr val="C00000"/>
                </a:solidFill>
                <a:latin typeface="Bahnschrift" panose="020B0502040204020203" pitchFamily="34" charset="0"/>
                <a:ea typeface="Cascadia Code" panose="020B0609020000020004" pitchFamily="49" charset="0"/>
                <a:cs typeface="Cascadia Code" panose="020B0609020000020004" pitchFamily="49" charset="0"/>
              </a:rPr>
              <a:t>PvQ</a:t>
            </a:r>
            <a:r>
              <a:rPr lang="en-US" sz="1400" dirty="0">
                <a:solidFill>
                  <a:schemeClr val="bg1"/>
                </a:solidFill>
                <a:latin typeface="Bahnschrift" panose="020B0502040204020203" pitchFamily="34" charset="0"/>
                <a:ea typeface="Cascadia Code" panose="020B0609020000020004" pitchFamily="49" charset="0"/>
                <a:cs typeface="Cascadia Code" panose="020B0609020000020004" pitchFamily="49" charset="0"/>
              </a:rPr>
              <a:t> is true   (P or Q)</a:t>
            </a:r>
          </a:p>
          <a:p>
            <a:pPr marL="548640" lvl="1" indent="0">
              <a:spcBef>
                <a:spcPts val="0"/>
              </a:spcBef>
              <a:spcAft>
                <a:spcPts val="0"/>
              </a:spcAft>
              <a:buClrTx/>
              <a:buNone/>
            </a:pPr>
            <a:r>
              <a:rPr lang="en-US" sz="1400" dirty="0">
                <a:solidFill>
                  <a:srgbClr val="C00000"/>
                </a:solidFill>
                <a:latin typeface="Bahnschrift" panose="020B0502040204020203" pitchFamily="34" charset="0"/>
                <a:ea typeface="Cascadia Code" panose="020B0609020000020004" pitchFamily="49" charset="0"/>
                <a:cs typeface="Cascadia Code" panose="020B0609020000020004" pitchFamily="49" charset="0"/>
              </a:rPr>
              <a:t>X( P ^ ( W v G( R ) ))    </a:t>
            </a:r>
            <a:r>
              <a:rPr lang="en-US" sz="1400" dirty="0">
                <a:solidFill>
                  <a:schemeClr val="bg1"/>
                </a:solidFill>
                <a:latin typeface="Bahnschrift" panose="020B0502040204020203" pitchFamily="34" charset="0"/>
                <a:ea typeface="Cascadia Code" panose="020B0609020000020004" pitchFamily="49" charset="0"/>
                <a:cs typeface="Cascadia Code" panose="020B0609020000020004" pitchFamily="49" charset="0"/>
              </a:rPr>
              <a:t>in the next state it is true that </a:t>
            </a:r>
            <a:r>
              <a:rPr lang="en-US" sz="1400" dirty="0">
                <a:solidFill>
                  <a:srgbClr val="C00000"/>
                </a:solidFill>
                <a:latin typeface="Bahnschrift" panose="020B0502040204020203" pitchFamily="34" charset="0"/>
                <a:ea typeface="Cascadia Code" panose="020B0609020000020004" pitchFamily="49" charset="0"/>
                <a:cs typeface="Cascadia Code" panose="020B0609020000020004" pitchFamily="49" charset="0"/>
              </a:rPr>
              <a:t>P</a:t>
            </a:r>
            <a:r>
              <a:rPr lang="en-US" sz="1400" dirty="0">
                <a:solidFill>
                  <a:schemeClr val="bg1"/>
                </a:solidFill>
                <a:latin typeface="Bahnschrift" panose="020B0502040204020203" pitchFamily="34" charset="0"/>
                <a:ea typeface="Cascadia Code" panose="020B0609020000020004" pitchFamily="49" charset="0"/>
                <a:cs typeface="Cascadia Code" panose="020B0609020000020004" pitchFamily="49" charset="0"/>
              </a:rPr>
              <a:t> holds and </a:t>
            </a:r>
            <a:r>
              <a:rPr lang="en-US" sz="1400" dirty="0">
                <a:solidFill>
                  <a:srgbClr val="C00000"/>
                </a:solidFill>
                <a:latin typeface="Bahnschrift" panose="020B0502040204020203" pitchFamily="34" charset="0"/>
                <a:ea typeface="Cascadia Code" panose="020B0609020000020004" pitchFamily="49" charset="0"/>
                <a:cs typeface="Cascadia Code" panose="020B0609020000020004" pitchFamily="49" charset="0"/>
              </a:rPr>
              <a:t>(W or G(R))</a:t>
            </a:r>
            <a:r>
              <a:rPr lang="en-US" sz="1400" dirty="0">
                <a:solidFill>
                  <a:schemeClr val="bg1"/>
                </a:solidFill>
                <a:latin typeface="Bahnschrift" panose="020B0502040204020203" pitchFamily="34" charset="0"/>
                <a:ea typeface="Cascadia Code" panose="020B0609020000020004" pitchFamily="49" charset="0"/>
                <a:cs typeface="Cascadia Code" panose="020B0609020000020004" pitchFamily="49" charset="0"/>
              </a:rPr>
              <a:t> holds also</a:t>
            </a:r>
          </a:p>
          <a:p>
            <a:pPr marL="548640" lvl="1" indent="0">
              <a:spcBef>
                <a:spcPts val="0"/>
              </a:spcBef>
              <a:spcAft>
                <a:spcPts val="0"/>
              </a:spcAft>
              <a:buClrTx/>
              <a:buNone/>
            </a:pPr>
            <a:r>
              <a:rPr lang="en-US" sz="1400" dirty="0">
                <a:solidFill>
                  <a:srgbClr val="C6341C"/>
                </a:solidFill>
                <a:latin typeface="Bahnschrift" panose="020B0502040204020203" pitchFamily="34" charset="0"/>
                <a:ea typeface="Cascadia Code" panose="020B0609020000020004" pitchFamily="49" charset="0"/>
                <a:cs typeface="Cascadia Code" panose="020B0609020000020004" pitchFamily="49" charset="0"/>
              </a:rPr>
              <a:t>G( P v Q </a:t>
            </a:r>
            <a:r>
              <a:rPr lang="en-US" sz="1400" dirty="0">
                <a:solidFill>
                  <a:srgbClr val="C6341C"/>
                </a:solidFill>
                <a:latin typeface="Bahnschrift" panose="020B0502040204020203" pitchFamily="34" charset="0"/>
                <a:ea typeface="Cascadia Code" panose="020B0609020000020004" pitchFamily="49" charset="0"/>
                <a:cs typeface="Cascadia Code" panose="020B0609020000020004" pitchFamily="49" charset="0"/>
                <a:sym typeface="Wingdings" panose="05000000000000000000" pitchFamily="2" charset="2"/>
              </a:rPr>
              <a:t> X( R ))       </a:t>
            </a:r>
            <a:r>
              <a:rPr lang="en-US" sz="1400" dirty="0">
                <a:solidFill>
                  <a:schemeClr val="bg1"/>
                </a:solidFill>
                <a:latin typeface="Bahnschrift" panose="020B0502040204020203" pitchFamily="34" charset="0"/>
                <a:ea typeface="Cascadia Code" panose="020B0609020000020004" pitchFamily="49" charset="0"/>
                <a:cs typeface="Cascadia Code" panose="020B0609020000020004" pitchFamily="49" charset="0"/>
                <a:sym typeface="Wingdings" panose="05000000000000000000" pitchFamily="2" charset="2"/>
              </a:rPr>
              <a:t>it is true in every state that if that state makes </a:t>
            </a:r>
            <a:r>
              <a:rPr lang="en-US" sz="1400" dirty="0">
                <a:solidFill>
                  <a:srgbClr val="C00000"/>
                </a:solidFill>
                <a:latin typeface="Bahnschrift" panose="020B0502040204020203" pitchFamily="34" charset="0"/>
                <a:ea typeface="Cascadia Code" panose="020B0609020000020004" pitchFamily="49" charset="0"/>
                <a:cs typeface="Cascadia Code" panose="020B0609020000020004" pitchFamily="49" charset="0"/>
                <a:sym typeface="Wingdings" panose="05000000000000000000" pitchFamily="2" charset="2"/>
              </a:rPr>
              <a:t>(</a:t>
            </a:r>
            <a:r>
              <a:rPr lang="en-US" sz="1400" dirty="0" err="1">
                <a:solidFill>
                  <a:srgbClr val="C00000"/>
                </a:solidFill>
                <a:latin typeface="Bahnschrift" panose="020B0502040204020203" pitchFamily="34" charset="0"/>
                <a:ea typeface="Cascadia Code" panose="020B0609020000020004" pitchFamily="49" charset="0"/>
                <a:cs typeface="Cascadia Code" panose="020B0609020000020004" pitchFamily="49" charset="0"/>
                <a:sym typeface="Wingdings" panose="05000000000000000000" pitchFamily="2" charset="2"/>
              </a:rPr>
              <a:t>PvQ</a:t>
            </a:r>
            <a:r>
              <a:rPr lang="en-US" sz="1400" dirty="0">
                <a:solidFill>
                  <a:srgbClr val="C00000"/>
                </a:solidFill>
                <a:latin typeface="Bahnschrift" panose="020B0502040204020203" pitchFamily="34" charset="0"/>
                <a:ea typeface="Cascadia Code" panose="020B0609020000020004" pitchFamily="49" charset="0"/>
                <a:cs typeface="Cascadia Code" panose="020B0609020000020004" pitchFamily="49" charset="0"/>
                <a:sym typeface="Wingdings" panose="05000000000000000000" pitchFamily="2" charset="2"/>
              </a:rPr>
              <a:t>) </a:t>
            </a:r>
            <a:r>
              <a:rPr lang="en-US" sz="1400" dirty="0">
                <a:solidFill>
                  <a:schemeClr val="bg1"/>
                </a:solidFill>
                <a:latin typeface="Bahnschrift" panose="020B0502040204020203" pitchFamily="34" charset="0"/>
                <a:ea typeface="Cascadia Code" panose="020B0609020000020004" pitchFamily="49" charset="0"/>
                <a:cs typeface="Cascadia Code" panose="020B0609020000020004" pitchFamily="49" charset="0"/>
                <a:sym typeface="Wingdings" panose="05000000000000000000" pitchFamily="2" charset="2"/>
              </a:rPr>
              <a:t>true, then in the </a:t>
            </a:r>
          </a:p>
          <a:p>
            <a:pPr marL="548640" lvl="1" indent="0">
              <a:spcBef>
                <a:spcPts val="0"/>
              </a:spcBef>
              <a:spcAft>
                <a:spcPts val="0"/>
              </a:spcAft>
              <a:buClrTx/>
              <a:buNone/>
            </a:pPr>
            <a:r>
              <a:rPr lang="en-US" sz="1400" dirty="0">
                <a:solidFill>
                  <a:schemeClr val="bg1"/>
                </a:solidFill>
                <a:latin typeface="Bahnschrift" panose="020B0502040204020203" pitchFamily="34" charset="0"/>
                <a:ea typeface="Cascadia Code" panose="020B0609020000020004" pitchFamily="49" charset="0"/>
                <a:cs typeface="Cascadia Code" panose="020B0609020000020004" pitchFamily="49" charset="0"/>
                <a:sym typeface="Wingdings" panose="05000000000000000000" pitchFamily="2" charset="2"/>
              </a:rPr>
              <a:t>                                     following state </a:t>
            </a:r>
            <a:r>
              <a:rPr lang="en-US" sz="1400" dirty="0">
                <a:solidFill>
                  <a:srgbClr val="C00000"/>
                </a:solidFill>
                <a:latin typeface="Bahnschrift" panose="020B0502040204020203" pitchFamily="34" charset="0"/>
                <a:ea typeface="Cascadia Code" panose="020B0609020000020004" pitchFamily="49" charset="0"/>
                <a:cs typeface="Cascadia Code" panose="020B0609020000020004" pitchFamily="49" charset="0"/>
                <a:sym typeface="Wingdings" panose="05000000000000000000" pitchFamily="2" charset="2"/>
              </a:rPr>
              <a:t>R</a:t>
            </a:r>
            <a:r>
              <a:rPr lang="en-US" sz="1400" dirty="0">
                <a:solidFill>
                  <a:schemeClr val="bg1"/>
                </a:solidFill>
                <a:latin typeface="Bahnschrift" panose="020B0502040204020203" pitchFamily="34" charset="0"/>
                <a:ea typeface="Cascadia Code" panose="020B0609020000020004" pitchFamily="49" charset="0"/>
                <a:cs typeface="Cascadia Code" panose="020B0609020000020004" pitchFamily="49" charset="0"/>
                <a:sym typeface="Wingdings" panose="05000000000000000000" pitchFamily="2" charset="2"/>
              </a:rPr>
              <a:t> holds  </a:t>
            </a:r>
          </a:p>
          <a:p>
            <a:pPr marL="548640" lvl="1" indent="0">
              <a:spcBef>
                <a:spcPts val="0"/>
              </a:spcBef>
              <a:spcAft>
                <a:spcPts val="0"/>
              </a:spcAft>
              <a:buClrTx/>
              <a:buNone/>
            </a:pPr>
            <a:r>
              <a:rPr lang="en-US" sz="1400" dirty="0">
                <a:solidFill>
                  <a:srgbClr val="C00000"/>
                </a:solidFill>
                <a:latin typeface="Bahnschrift" panose="020B0502040204020203" pitchFamily="34" charset="0"/>
                <a:ea typeface="Cascadia Code" panose="020B0609020000020004" pitchFamily="49" charset="0"/>
                <a:cs typeface="Cascadia Code" panose="020B0609020000020004" pitchFamily="49" charset="0"/>
                <a:sym typeface="Wingdings" panose="05000000000000000000" pitchFamily="2" charset="2"/>
              </a:rPr>
              <a:t>P U Q   </a:t>
            </a:r>
            <a:r>
              <a:rPr lang="en-US" sz="1400" dirty="0">
                <a:solidFill>
                  <a:schemeClr val="bg1"/>
                </a:solidFill>
                <a:latin typeface="Bahnschrift" panose="020B0502040204020203" pitchFamily="34" charset="0"/>
                <a:ea typeface="Cascadia Code" panose="020B0609020000020004" pitchFamily="49" charset="0"/>
                <a:cs typeface="Cascadia Code" panose="020B0609020000020004" pitchFamily="49" charset="0"/>
                <a:sym typeface="Wingdings" panose="05000000000000000000" pitchFamily="2" charset="2"/>
              </a:rPr>
              <a:t>says that in this state </a:t>
            </a:r>
            <a:r>
              <a:rPr lang="en-US" sz="1400" dirty="0">
                <a:solidFill>
                  <a:srgbClr val="C00000"/>
                </a:solidFill>
                <a:latin typeface="Bahnschrift" panose="020B0502040204020203" pitchFamily="34" charset="0"/>
                <a:ea typeface="Cascadia Code" panose="020B0609020000020004" pitchFamily="49" charset="0"/>
                <a:cs typeface="Cascadia Code" panose="020B0609020000020004" pitchFamily="49" charset="0"/>
                <a:sym typeface="Wingdings" panose="05000000000000000000" pitchFamily="2" charset="2"/>
              </a:rPr>
              <a:t>P</a:t>
            </a:r>
            <a:r>
              <a:rPr lang="en-US" sz="1400" dirty="0">
                <a:solidFill>
                  <a:schemeClr val="bg1"/>
                </a:solidFill>
                <a:latin typeface="Bahnschrift" panose="020B0502040204020203" pitchFamily="34" charset="0"/>
                <a:ea typeface="Cascadia Code" panose="020B0609020000020004" pitchFamily="49" charset="0"/>
                <a:cs typeface="Cascadia Code" panose="020B0609020000020004" pitchFamily="49" charset="0"/>
                <a:sym typeface="Wingdings" panose="05000000000000000000" pitchFamily="2" charset="2"/>
              </a:rPr>
              <a:t> is true, and </a:t>
            </a:r>
            <a:r>
              <a:rPr lang="en-US" sz="1400" dirty="0">
                <a:solidFill>
                  <a:srgbClr val="C00000"/>
                </a:solidFill>
                <a:latin typeface="Bahnschrift" panose="020B0502040204020203" pitchFamily="34" charset="0"/>
                <a:ea typeface="Cascadia Code" panose="020B0609020000020004" pitchFamily="49" charset="0"/>
                <a:cs typeface="Cascadia Code" panose="020B0609020000020004" pitchFamily="49" charset="0"/>
                <a:sym typeface="Wingdings" panose="05000000000000000000" pitchFamily="2" charset="2"/>
              </a:rPr>
              <a:t>P</a:t>
            </a:r>
            <a:r>
              <a:rPr lang="en-US" sz="1400" dirty="0">
                <a:solidFill>
                  <a:schemeClr val="bg1"/>
                </a:solidFill>
                <a:latin typeface="Bahnschrift" panose="020B0502040204020203" pitchFamily="34" charset="0"/>
                <a:ea typeface="Cascadia Code" panose="020B0609020000020004" pitchFamily="49" charset="0"/>
                <a:cs typeface="Cascadia Code" panose="020B0609020000020004" pitchFamily="49" charset="0"/>
                <a:sym typeface="Wingdings" panose="05000000000000000000" pitchFamily="2" charset="2"/>
              </a:rPr>
              <a:t> is true in every following state as well until </a:t>
            </a:r>
          </a:p>
          <a:p>
            <a:pPr marL="548640" lvl="1" indent="0">
              <a:spcBef>
                <a:spcPts val="0"/>
              </a:spcBef>
              <a:spcAft>
                <a:spcPts val="0"/>
              </a:spcAft>
              <a:buClrTx/>
              <a:buNone/>
            </a:pPr>
            <a:r>
              <a:rPr lang="en-US" sz="1400" dirty="0">
                <a:solidFill>
                  <a:schemeClr val="bg1"/>
                </a:solidFill>
                <a:latin typeface="Bahnschrift" panose="020B0502040204020203" pitchFamily="34" charset="0"/>
                <a:ea typeface="Cascadia Code" panose="020B0609020000020004" pitchFamily="49" charset="0"/>
                <a:cs typeface="Cascadia Code" panose="020B0609020000020004" pitchFamily="49" charset="0"/>
                <a:sym typeface="Wingdings" panose="05000000000000000000" pitchFamily="2" charset="2"/>
              </a:rPr>
              <a:t>            we get to a state where </a:t>
            </a:r>
            <a:r>
              <a:rPr lang="en-US" sz="1400" dirty="0">
                <a:solidFill>
                  <a:srgbClr val="C00000"/>
                </a:solidFill>
                <a:latin typeface="Bahnschrift" panose="020B0502040204020203" pitchFamily="34" charset="0"/>
                <a:ea typeface="Cascadia Code" panose="020B0609020000020004" pitchFamily="49" charset="0"/>
                <a:cs typeface="Cascadia Code" panose="020B0609020000020004" pitchFamily="49" charset="0"/>
                <a:sym typeface="Wingdings" panose="05000000000000000000" pitchFamily="2" charset="2"/>
              </a:rPr>
              <a:t>Q </a:t>
            </a:r>
            <a:r>
              <a:rPr lang="en-US" sz="1400" dirty="0">
                <a:solidFill>
                  <a:schemeClr val="bg1"/>
                </a:solidFill>
                <a:latin typeface="Bahnschrift" panose="020B0502040204020203" pitchFamily="34" charset="0"/>
                <a:ea typeface="Cascadia Code" panose="020B0609020000020004" pitchFamily="49" charset="0"/>
                <a:cs typeface="Cascadia Code" panose="020B0609020000020004" pitchFamily="49" charset="0"/>
                <a:sym typeface="Wingdings" panose="05000000000000000000" pitchFamily="2" charset="2"/>
              </a:rPr>
              <a:t>holds.. </a:t>
            </a:r>
            <a:r>
              <a:rPr lang="en-US" sz="1400" i="1" dirty="0">
                <a:solidFill>
                  <a:srgbClr val="C00000"/>
                </a:solidFill>
                <a:latin typeface="Bahnschrift" panose="020B0502040204020203" pitchFamily="34" charset="0"/>
                <a:ea typeface="Cascadia Code" panose="020B0609020000020004" pitchFamily="49" charset="0"/>
                <a:cs typeface="Cascadia Code" panose="020B0609020000020004" pitchFamily="49" charset="0"/>
                <a:sym typeface="Wingdings" panose="05000000000000000000" pitchFamily="2" charset="2"/>
              </a:rPr>
              <a:t>AND we will get to a state where Q holds.</a:t>
            </a:r>
          </a:p>
          <a:p>
            <a:pPr marL="548640" lvl="1" indent="0">
              <a:spcBef>
                <a:spcPts val="0"/>
              </a:spcBef>
              <a:spcAft>
                <a:spcPts val="0"/>
              </a:spcAft>
              <a:buClrTx/>
              <a:buNone/>
            </a:pPr>
            <a:r>
              <a:rPr lang="en-US" sz="1400" i="1" dirty="0">
                <a:solidFill>
                  <a:srgbClr val="0070C0"/>
                </a:solidFill>
                <a:latin typeface="Bahnschrift" panose="020B0502040204020203" pitchFamily="34" charset="0"/>
                <a:ea typeface="Cascadia Code" panose="020B0609020000020004" pitchFamily="49" charset="0"/>
                <a:cs typeface="Cascadia Code" panose="020B0609020000020004" pitchFamily="49" charset="0"/>
                <a:sym typeface="Wingdings" panose="05000000000000000000" pitchFamily="2" charset="2"/>
              </a:rPr>
              <a:t>Math:  PUQ  </a:t>
            </a:r>
            <a:r>
              <a:rPr lang="en-US" sz="1400" i="1" dirty="0" err="1">
                <a:solidFill>
                  <a:srgbClr val="0070C0"/>
                </a:solidFill>
                <a:latin typeface="Bahnschrift" panose="020B0502040204020203" pitchFamily="34" charset="0"/>
                <a:ea typeface="Cascadia Code" panose="020B0609020000020004" pitchFamily="49" charset="0"/>
                <a:cs typeface="Cascadia Code" panose="020B0609020000020004" pitchFamily="49" charset="0"/>
                <a:sym typeface="Wingdings" panose="05000000000000000000" pitchFamily="2" charset="2"/>
              </a:rPr>
              <a:t>iff</a:t>
            </a:r>
            <a:r>
              <a:rPr lang="en-US" sz="1400" i="1" dirty="0">
                <a:solidFill>
                  <a:srgbClr val="0070C0"/>
                </a:solidFill>
                <a:latin typeface="Bahnschrift" panose="020B0502040204020203" pitchFamily="34" charset="0"/>
                <a:ea typeface="Cascadia Code" panose="020B0609020000020004" pitchFamily="49" charset="0"/>
                <a:cs typeface="Cascadia Code" panose="020B0609020000020004" pitchFamily="49" charset="0"/>
                <a:sym typeface="Wingdings" panose="05000000000000000000" pitchFamily="2" charset="2"/>
              </a:rPr>
              <a:t>  starting in s0… exists </a:t>
            </a:r>
            <a:r>
              <a:rPr lang="en-US" sz="1400" i="1" dirty="0" err="1">
                <a:solidFill>
                  <a:srgbClr val="0070C0"/>
                </a:solidFill>
                <a:latin typeface="Bahnschrift" panose="020B0502040204020203" pitchFamily="34" charset="0"/>
                <a:ea typeface="Cascadia Code" panose="020B0609020000020004" pitchFamily="49" charset="0"/>
                <a:cs typeface="Cascadia Code" panose="020B0609020000020004" pitchFamily="49" charset="0"/>
                <a:sym typeface="Wingdings" panose="05000000000000000000" pitchFamily="2" charset="2"/>
              </a:rPr>
              <a:t>i</a:t>
            </a:r>
            <a:r>
              <a:rPr lang="en-US" sz="1400" i="1" dirty="0">
                <a:solidFill>
                  <a:srgbClr val="0070C0"/>
                </a:solidFill>
                <a:latin typeface="Bahnschrift" panose="020B0502040204020203" pitchFamily="34" charset="0"/>
                <a:ea typeface="Cascadia Code" panose="020B0609020000020004" pitchFamily="49" charset="0"/>
                <a:cs typeface="Cascadia Code" panose="020B0609020000020004" pitchFamily="49" charset="0"/>
                <a:sym typeface="Wingdings" panose="05000000000000000000" pitchFamily="2" charset="2"/>
              </a:rPr>
              <a:t> [ </a:t>
            </a:r>
            <a:r>
              <a:rPr lang="en-US" sz="1400" i="1" dirty="0" err="1">
                <a:solidFill>
                  <a:srgbClr val="0070C0"/>
                </a:solidFill>
                <a:latin typeface="Bahnschrift" panose="020B0502040204020203" pitchFamily="34" charset="0"/>
                <a:ea typeface="Cascadia Code" panose="020B0609020000020004" pitchFamily="49" charset="0"/>
                <a:cs typeface="Cascadia Code" panose="020B0609020000020004" pitchFamily="49" charset="0"/>
                <a:sym typeface="Wingdings" panose="05000000000000000000" pitchFamily="2" charset="2"/>
              </a:rPr>
              <a:t>i</a:t>
            </a:r>
            <a:r>
              <a:rPr lang="en-US" sz="1400" i="1" dirty="0">
                <a:solidFill>
                  <a:srgbClr val="0070C0"/>
                </a:solidFill>
                <a:latin typeface="Bahnschrift" panose="020B0502040204020203" pitchFamily="34" charset="0"/>
                <a:ea typeface="Cascadia Code" panose="020B0609020000020004" pitchFamily="49" charset="0"/>
                <a:cs typeface="Cascadia Code" panose="020B0609020000020004" pitchFamily="49" charset="0"/>
                <a:sym typeface="Wingdings" panose="05000000000000000000" pitchFamily="2" charset="2"/>
              </a:rPr>
              <a:t>&gt;=0 and </a:t>
            </a:r>
            <a:r>
              <a:rPr lang="en-US" sz="1400" i="1" dirty="0" err="1">
                <a:solidFill>
                  <a:srgbClr val="0070C0"/>
                </a:solidFill>
                <a:latin typeface="Bahnschrift" panose="020B0502040204020203" pitchFamily="34" charset="0"/>
                <a:ea typeface="Cascadia Code" panose="020B0609020000020004" pitchFamily="49" charset="0"/>
                <a:cs typeface="Cascadia Code" panose="020B0609020000020004" pitchFamily="49" charset="0"/>
                <a:sym typeface="Wingdings" panose="05000000000000000000" pitchFamily="2" charset="2"/>
              </a:rPr>
              <a:t>si</a:t>
            </a:r>
            <a:r>
              <a:rPr lang="en-US" sz="1400" i="1" dirty="0">
                <a:solidFill>
                  <a:srgbClr val="0070C0"/>
                </a:solidFill>
                <a:latin typeface="Bahnschrift" panose="020B0502040204020203" pitchFamily="34" charset="0"/>
                <a:ea typeface="Cascadia Code" panose="020B0609020000020004" pitchFamily="49" charset="0"/>
                <a:cs typeface="Cascadia Code" panose="020B0609020000020004" pitchFamily="49" charset="0"/>
                <a:sym typeface="Wingdings" panose="05000000000000000000" pitchFamily="2" charset="2"/>
              </a:rPr>
              <a:t> |= Q and for all k [0&lt;=k&lt;</a:t>
            </a:r>
            <a:r>
              <a:rPr lang="en-US" sz="1400" i="1" dirty="0" err="1">
                <a:solidFill>
                  <a:srgbClr val="0070C0"/>
                </a:solidFill>
                <a:latin typeface="Bahnschrift" panose="020B0502040204020203" pitchFamily="34" charset="0"/>
                <a:ea typeface="Cascadia Code" panose="020B0609020000020004" pitchFamily="49" charset="0"/>
                <a:cs typeface="Cascadia Code" panose="020B0609020000020004" pitchFamily="49" charset="0"/>
                <a:sym typeface="Wingdings" panose="05000000000000000000" pitchFamily="2" charset="2"/>
              </a:rPr>
              <a:t>i</a:t>
            </a:r>
            <a:r>
              <a:rPr lang="en-US" sz="1400" i="1" dirty="0">
                <a:solidFill>
                  <a:srgbClr val="0070C0"/>
                </a:solidFill>
                <a:latin typeface="Bahnschrift" panose="020B0502040204020203" pitchFamily="34" charset="0"/>
                <a:ea typeface="Cascadia Code" panose="020B0609020000020004" pitchFamily="49" charset="0"/>
                <a:cs typeface="Cascadia Code" panose="020B0609020000020004" pitchFamily="49" charset="0"/>
                <a:sym typeface="Wingdings" panose="05000000000000000000" pitchFamily="2" charset="2"/>
              </a:rPr>
              <a:t>  </a:t>
            </a:r>
            <a:r>
              <a:rPr lang="en-US" sz="1400" i="1" dirty="0" err="1">
                <a:solidFill>
                  <a:srgbClr val="0070C0"/>
                </a:solidFill>
                <a:latin typeface="Bahnschrift" panose="020B0502040204020203" pitchFamily="34" charset="0"/>
                <a:ea typeface="Cascadia Code" panose="020B0609020000020004" pitchFamily="49" charset="0"/>
                <a:cs typeface="Cascadia Code" panose="020B0609020000020004" pitchFamily="49" charset="0"/>
                <a:sym typeface="Wingdings" panose="05000000000000000000" pitchFamily="2" charset="2"/>
              </a:rPr>
              <a:t>sk</a:t>
            </a:r>
            <a:r>
              <a:rPr lang="en-US" sz="1400" i="1" dirty="0">
                <a:solidFill>
                  <a:srgbClr val="0070C0"/>
                </a:solidFill>
                <a:latin typeface="Bahnschrift" panose="020B0502040204020203" pitchFamily="34" charset="0"/>
                <a:ea typeface="Cascadia Code" panose="020B0609020000020004" pitchFamily="49" charset="0"/>
                <a:cs typeface="Cascadia Code" panose="020B0609020000020004" pitchFamily="49" charset="0"/>
                <a:sym typeface="Wingdings" panose="05000000000000000000" pitchFamily="2" charset="2"/>
              </a:rPr>
              <a:t> |= P ]</a:t>
            </a:r>
            <a:endParaRPr lang="en-US" sz="1400" i="1" dirty="0">
              <a:solidFill>
                <a:srgbClr val="0070C0"/>
              </a:solidFill>
              <a:latin typeface="Bahnschrift" panose="020B0502040204020203" pitchFamily="34" charset="0"/>
              <a:ea typeface="Cascadia Code" panose="020B0609020000020004" pitchFamily="49" charset="0"/>
              <a:cs typeface="Cascadia Code" panose="020B0609020000020004" pitchFamily="49" charset="0"/>
            </a:endParaRPr>
          </a:p>
        </p:txBody>
      </p:sp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 Unicode MS"/>
              </a:rPr>
              <a:t>A process is created and terminated extremelly fast, that's why you can actually have thousands of them.</a:t>
            </a:r>
            <a:r>
              <a:rPr kumimoji="0" lang="en-US" altLang="en-US" sz="6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152400" y="15240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 Unicode MS"/>
              </a:rPr>
              <a:t>A process executes some piece of code, then it terminates. It can also run forever.</a:t>
            </a:r>
            <a:r>
              <a:rPr kumimoji="0" lang="en-US" altLang="en-US" sz="6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430980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"/>
                            </p:stCondLst>
                            <p:childTnLst>
                              <p:par>
                                <p:cTn id="2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500"/>
                            </p:stCondLst>
                            <p:childTnLst>
                              <p:par>
                                <p:cTn id="5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500"/>
                            </p:stCondLst>
                            <p:childTnLst>
                              <p:par>
                                <p:cTn id="6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9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500"/>
                            </p:stCondLst>
                            <p:childTnLst>
                              <p:par>
                                <p:cTn id="7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9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1000"/>
                            </p:stCondLst>
                            <p:childTnLst>
                              <p:par>
                                <p:cTn id="79" presetID="10" presetClass="entr" presetSubtype="0" fill="hold" nodeType="after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1000"/>
                                        <p:tgtEl>
                                          <p:spTgt spid="9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ed Rectangle 7"/>
          <p:cNvSpPr/>
          <p:nvPr/>
        </p:nvSpPr>
        <p:spPr>
          <a:xfrm>
            <a:off x="304800" y="381001"/>
            <a:ext cx="8524875" cy="838200"/>
          </a:xfrm>
          <a:prstGeom prst="roundRect">
            <a:avLst/>
          </a:prstGeom>
          <a:solidFill>
            <a:schemeClr val="accent5">
              <a:lumMod val="20000"/>
              <a:lumOff val="80000"/>
              <a:alpha val="27000"/>
            </a:schemeClr>
          </a:solidFill>
          <a:ln w="15875">
            <a:solidFill>
              <a:schemeClr val="tx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000" dirty="0">
              <a:solidFill>
                <a:srgbClr val="0070C0"/>
              </a:solidFill>
            </a:endParaRPr>
          </a:p>
        </p:txBody>
      </p:sp>
      <p:sp>
        <p:nvSpPr>
          <p:cNvPr id="6" name="Content Placeholder 1"/>
          <p:cNvSpPr>
            <a:spLocks noGrp="1"/>
          </p:cNvSpPr>
          <p:nvPr>
            <p:ph idx="1"/>
          </p:nvPr>
        </p:nvSpPr>
        <p:spPr>
          <a:xfrm>
            <a:off x="457200" y="333376"/>
            <a:ext cx="8372475" cy="885825"/>
          </a:xfrm>
          <a:noFill/>
        </p:spPr>
        <p:txBody>
          <a:bodyPr>
            <a:normAutofit/>
          </a:bodyPr>
          <a:lstStyle/>
          <a:p>
            <a:pPr marL="109728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Temporal Logic</a:t>
            </a:r>
          </a:p>
        </p:txBody>
      </p:sp>
      <p:sp>
        <p:nvSpPr>
          <p:cNvPr id="7" name="Content Placeholder 1"/>
          <p:cNvSpPr txBox="1">
            <a:spLocks/>
          </p:cNvSpPr>
          <p:nvPr/>
        </p:nvSpPr>
        <p:spPr>
          <a:xfrm>
            <a:off x="304800" y="1265162"/>
            <a:ext cx="7467600" cy="411238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20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8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6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109728" indent="0">
              <a:buFont typeface="Wingdings 3" panose="05040102010807070707" pitchFamily="18" charset="2"/>
              <a:buNone/>
            </a:pPr>
            <a:r>
              <a:rPr lang="en-US" sz="2400" b="1" dirty="0">
                <a:solidFill>
                  <a:srgbClr val="BE442C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Path Quantification gives Branching Time Temporal Logic</a:t>
            </a:r>
          </a:p>
        </p:txBody>
      </p:sp>
      <p:sp>
        <p:nvSpPr>
          <p:cNvPr id="9" name="Content Placeholder 1"/>
          <p:cNvSpPr txBox="1">
            <a:spLocks/>
          </p:cNvSpPr>
          <p:nvPr/>
        </p:nvSpPr>
        <p:spPr>
          <a:xfrm>
            <a:off x="304799" y="1676400"/>
            <a:ext cx="4343401" cy="4648200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20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8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6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274320" indent="-182880">
              <a:spcBef>
                <a:spcPts val="0"/>
              </a:spcBef>
              <a:spcAft>
                <a:spcPts val="1200"/>
              </a:spcAft>
              <a:buClrTx/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bg1"/>
                </a:solidFill>
                <a:latin typeface="Bahnschrift" panose="020B0502040204020203" pitchFamily="34" charset="0"/>
                <a:ea typeface="Cascadia Code" panose="020B0609020000020004" pitchFamily="49" charset="0"/>
                <a:cs typeface="Cascadia Code" panose="020B0609020000020004" pitchFamily="49" charset="0"/>
              </a:rPr>
              <a:t>Previous assertions apply to a single trace, like the one in green to the right</a:t>
            </a:r>
          </a:p>
          <a:p>
            <a:pPr marL="274320" indent="-182880">
              <a:spcBef>
                <a:spcPts val="0"/>
              </a:spcBef>
              <a:spcAft>
                <a:spcPts val="1200"/>
              </a:spcAft>
              <a:buClrTx/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bg1"/>
                </a:solidFill>
                <a:latin typeface="Bahnschrift" panose="020B0502040204020203" pitchFamily="34" charset="0"/>
                <a:ea typeface="Cascadia Code" panose="020B0609020000020004" pitchFamily="49" charset="0"/>
                <a:cs typeface="Cascadia Code" panose="020B0609020000020004" pitchFamily="49" charset="0"/>
              </a:rPr>
              <a:t>We assume (unless written otherwise) that the prior assertion types are said to hold for a trace </a:t>
            </a:r>
            <a:r>
              <a:rPr lang="en-US" sz="1400" i="1" dirty="0">
                <a:solidFill>
                  <a:srgbClr val="0070C0"/>
                </a:solidFill>
                <a:latin typeface="Bahnschrift" panose="020B0502040204020203" pitchFamily="34" charset="0"/>
                <a:ea typeface="Cascadia Code" panose="020B0609020000020004" pitchFamily="49" charset="0"/>
                <a:cs typeface="Cascadia Code" panose="020B0609020000020004" pitchFamily="49" charset="0"/>
              </a:rPr>
              <a:t>starting in state s0</a:t>
            </a:r>
          </a:p>
          <a:p>
            <a:pPr marL="274320" indent="-182880">
              <a:spcBef>
                <a:spcPts val="0"/>
              </a:spcBef>
              <a:spcAft>
                <a:spcPts val="1200"/>
              </a:spcAft>
              <a:buClrTx/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bg1"/>
                </a:solidFill>
                <a:latin typeface="Bahnschrift" panose="020B0502040204020203" pitchFamily="34" charset="0"/>
                <a:ea typeface="Cascadia Code" panose="020B0609020000020004" pitchFamily="49" charset="0"/>
                <a:cs typeface="Cascadia Code" panose="020B0609020000020004" pitchFamily="49" charset="0"/>
              </a:rPr>
              <a:t>When a program executes once, it produces a single trace… start in some initial state and then state-change, state-change, … etc., until execution terminates.</a:t>
            </a:r>
          </a:p>
          <a:p>
            <a:pPr marL="274320" indent="-182880">
              <a:spcBef>
                <a:spcPts val="0"/>
              </a:spcBef>
              <a:spcAft>
                <a:spcPts val="1200"/>
              </a:spcAft>
              <a:buClrTx/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bg1"/>
                </a:solidFill>
                <a:latin typeface="Bahnschrift" panose="020B0502040204020203" pitchFamily="34" charset="0"/>
                <a:ea typeface="Cascadia Code" panose="020B0609020000020004" pitchFamily="49" charset="0"/>
                <a:cs typeface="Cascadia Code" panose="020B0609020000020004" pitchFamily="49" charset="0"/>
              </a:rPr>
              <a:t>Again, like the trace shown in green at right.</a:t>
            </a:r>
          </a:p>
          <a:p>
            <a:pPr marL="274320" indent="-182880">
              <a:spcBef>
                <a:spcPts val="0"/>
              </a:spcBef>
              <a:spcAft>
                <a:spcPts val="1200"/>
              </a:spcAft>
              <a:buClrTx/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bg1"/>
                </a:solidFill>
                <a:latin typeface="Bahnschrift" panose="020B0502040204020203" pitchFamily="34" charset="0"/>
                <a:ea typeface="Cascadia Code" panose="020B0609020000020004" pitchFamily="49" charset="0"/>
                <a:cs typeface="Cascadia Code" panose="020B0609020000020004" pitchFamily="49" charset="0"/>
              </a:rPr>
              <a:t>However, with many different executions, a program potentially produces many different traces</a:t>
            </a:r>
          </a:p>
          <a:p>
            <a:pPr marL="274320" indent="-182880">
              <a:spcBef>
                <a:spcPts val="0"/>
              </a:spcBef>
              <a:spcAft>
                <a:spcPts val="1200"/>
              </a:spcAft>
              <a:buClrTx/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bg1"/>
                </a:solidFill>
                <a:latin typeface="Bahnschrift" panose="020B0502040204020203" pitchFamily="34" charset="0"/>
                <a:ea typeface="Cascadia Code" panose="020B0609020000020004" pitchFamily="49" charset="0"/>
                <a:cs typeface="Cascadia Code" panose="020B0609020000020004" pitchFamily="49" charset="0"/>
              </a:rPr>
              <a:t>This means a program’s total behavior can be thought of as a computation state tree starting at the initial state</a:t>
            </a:r>
          </a:p>
        </p:txBody>
      </p:sp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 Unicode MS"/>
              </a:rPr>
              <a:t>A process is created and terminated extremelly fast, that's why you can actually have thousands of them.</a:t>
            </a:r>
            <a:r>
              <a:rPr kumimoji="0" lang="en-US" altLang="en-US" sz="6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152400" y="15240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 Unicode MS"/>
              </a:rPr>
              <a:t>A process executes some piece of code, then it terminates. It can also run forever.</a:t>
            </a:r>
            <a:r>
              <a:rPr kumimoji="0" lang="en-US" altLang="en-US" sz="6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0600" y="1750435"/>
            <a:ext cx="3933825" cy="47161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38997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theme/theme1.xml><?xml version="1.0" encoding="utf-8"?>
<a:theme xmlns:a="http://schemas.openxmlformats.org/drawingml/2006/main" name="Slice">
  <a:themeElements>
    <a:clrScheme name="Slice">
      <a:dk1>
        <a:sysClr val="windowText" lastClr="000000"/>
      </a:dk1>
      <a:lt1>
        <a:sysClr val="window" lastClr="FFFFFF"/>
      </a:lt1>
      <a:dk2>
        <a:srgbClr val="146194"/>
      </a:dk2>
      <a:lt2>
        <a:srgbClr val="76DBF4"/>
      </a:lt2>
      <a:accent1>
        <a:srgbClr val="052F61"/>
      </a:accent1>
      <a:accent2>
        <a:srgbClr val="A50E82"/>
      </a:accent2>
      <a:accent3>
        <a:srgbClr val="14967C"/>
      </a:accent3>
      <a:accent4>
        <a:srgbClr val="6A9E1F"/>
      </a:accent4>
      <a:accent5>
        <a:srgbClr val="E87D37"/>
      </a:accent5>
      <a:accent6>
        <a:srgbClr val="C62324"/>
      </a:accent6>
      <a:hlink>
        <a:srgbClr val="0D2E46"/>
      </a:hlink>
      <a:folHlink>
        <a:srgbClr val="356A95"/>
      </a:folHlink>
    </a:clrScheme>
    <a:fontScheme name="Slice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Slic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hueMod val="94000"/>
                <a:satMod val="140000"/>
                <a:lumMod val="110000"/>
              </a:schemeClr>
            </a:gs>
            <a:gs pos="100000">
              <a:schemeClr val="phClr">
                <a:tint val="84000"/>
                <a:satMod val="16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hueMod val="94000"/>
                <a:satMod val="130000"/>
                <a:lumMod val="13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tint val="76000"/>
              <a:alpha val="60000"/>
              <a:hueMod val="94000"/>
            </a:schemeClr>
          </a:solidFill>
          <a:prstDash val="solid"/>
        </a:ln>
        <a:ln w="12700" cap="rnd" cmpd="sng" algn="ctr">
          <a:solidFill>
            <a:schemeClr val="phClr">
              <a:hueMod val="94000"/>
            </a:schemeClr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46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path path="circle">
            <a:fillToRect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ice" id="{0507925B-6AC9-4358-8E18-C330545D08F8}" vid="{13FEC7C6-62A9-40C4-99D2-581AACACAA2F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Slice</Template>
  <TotalTime>20235</TotalTime>
  <Words>4976</Words>
  <Application>Microsoft Office PowerPoint</Application>
  <PresentationFormat>On-screen Show (4:3)</PresentationFormat>
  <Paragraphs>524</Paragraphs>
  <Slides>35</Slides>
  <Notes>0</Notes>
  <HiddenSlides>1</HiddenSlides>
  <MMClips>0</MMClips>
  <ScaleCrop>false</ScaleCrop>
  <HeadingPairs>
    <vt:vector size="6" baseType="variant">
      <vt:variant>
        <vt:lpstr>Fonts Used</vt:lpstr>
      </vt:variant>
      <vt:variant>
        <vt:i4>16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35</vt:i4>
      </vt:variant>
    </vt:vector>
  </HeadingPairs>
  <TitlesOfParts>
    <vt:vector size="52" baseType="lpstr">
      <vt:lpstr>Arial</vt:lpstr>
      <vt:lpstr>Arial Narrow</vt:lpstr>
      <vt:lpstr>Arial Unicode MS</vt:lpstr>
      <vt:lpstr>Bahnschrift</vt:lpstr>
      <vt:lpstr>Bahnschrift Light SemiCondensed</vt:lpstr>
      <vt:lpstr>Bahnschrift SemiBold</vt:lpstr>
      <vt:lpstr>Bahnschrift SemiCondensed</vt:lpstr>
      <vt:lpstr>Calibri</vt:lpstr>
      <vt:lpstr>Cascadia Code</vt:lpstr>
      <vt:lpstr>Century Gothic</vt:lpstr>
      <vt:lpstr>Courier New</vt:lpstr>
      <vt:lpstr>Lucida Sans</vt:lpstr>
      <vt:lpstr>MV Boli</vt:lpstr>
      <vt:lpstr>Verdana</vt:lpstr>
      <vt:lpstr>Wingdings</vt:lpstr>
      <vt:lpstr>Wingdings 3</vt:lpstr>
      <vt:lpstr>Slice</vt:lpstr>
      <vt:lpstr>On Beyond Objects Programming in the 21th century  COMP 590-059  Fall 2021</vt:lpstr>
      <vt:lpstr>Model checking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END</vt:lpstr>
      <vt:lpstr>PowerPoint Presentation</vt:lpstr>
      <vt:lpstr>PowerPoint Presentation</vt:lpstr>
      <vt:lpstr>PowerPoint Presentation</vt:lpstr>
    </vt:vector>
  </TitlesOfParts>
  <Company>The University of North Carolina at Chapel Hill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Elemental Design Patterns</dc:title>
  <dc:creator>pds</dc:creator>
  <cp:lastModifiedBy>David Stotts</cp:lastModifiedBy>
  <cp:revision>1489</cp:revision>
  <dcterms:created xsi:type="dcterms:W3CDTF">2013-02-22T17:09:52Z</dcterms:created>
  <dcterms:modified xsi:type="dcterms:W3CDTF">2026-04-09T17:39:39Z</dcterms:modified>
</cp:coreProperties>
</file>