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57"/>
  </p:notesMasterIdLst>
  <p:sldIdLst>
    <p:sldId id="648" r:id="rId2"/>
    <p:sldId id="649" r:id="rId3"/>
    <p:sldId id="553" r:id="rId4"/>
    <p:sldId id="692" r:id="rId5"/>
    <p:sldId id="654" r:id="rId6"/>
    <p:sldId id="656" r:id="rId7"/>
    <p:sldId id="667" r:id="rId8"/>
    <p:sldId id="661" r:id="rId9"/>
    <p:sldId id="681" r:id="rId10"/>
    <p:sldId id="682" r:id="rId11"/>
    <p:sldId id="697" r:id="rId12"/>
    <p:sldId id="658" r:id="rId13"/>
    <p:sldId id="665" r:id="rId14"/>
    <p:sldId id="660" r:id="rId15"/>
    <p:sldId id="659" r:id="rId16"/>
    <p:sldId id="669" r:id="rId17"/>
    <p:sldId id="687" r:id="rId18"/>
    <p:sldId id="677" r:id="rId19"/>
    <p:sldId id="704" r:id="rId20"/>
    <p:sldId id="678" r:id="rId21"/>
    <p:sldId id="679" r:id="rId22"/>
    <p:sldId id="680" r:id="rId23"/>
    <p:sldId id="689" r:id="rId24"/>
    <p:sldId id="684" r:id="rId25"/>
    <p:sldId id="683" r:id="rId26"/>
    <p:sldId id="685" r:id="rId27"/>
    <p:sldId id="686" r:id="rId28"/>
    <p:sldId id="662" r:id="rId29"/>
    <p:sldId id="696" r:id="rId30"/>
    <p:sldId id="698" r:id="rId31"/>
    <p:sldId id="695" r:id="rId32"/>
    <p:sldId id="675" r:id="rId33"/>
    <p:sldId id="674" r:id="rId34"/>
    <p:sldId id="699" r:id="rId35"/>
    <p:sldId id="700" r:id="rId36"/>
    <p:sldId id="701" r:id="rId37"/>
    <p:sldId id="703" r:id="rId38"/>
    <p:sldId id="702" r:id="rId39"/>
    <p:sldId id="671" r:id="rId40"/>
    <p:sldId id="693" r:id="rId41"/>
    <p:sldId id="672" r:id="rId42"/>
    <p:sldId id="673" r:id="rId43"/>
    <p:sldId id="688" r:id="rId44"/>
    <p:sldId id="694" r:id="rId45"/>
    <p:sldId id="670" r:id="rId46"/>
    <p:sldId id="664" r:id="rId47"/>
    <p:sldId id="472" r:id="rId48"/>
    <p:sldId id="690" r:id="rId49"/>
    <p:sldId id="691" r:id="rId50"/>
    <p:sldId id="650" r:id="rId51"/>
    <p:sldId id="604" r:id="rId52"/>
    <p:sldId id="622" r:id="rId53"/>
    <p:sldId id="641" r:id="rId54"/>
    <p:sldId id="651" r:id="rId55"/>
    <p:sldId id="653"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EE2"/>
    <a:srgbClr val="B34D1F"/>
    <a:srgbClr val="C6341C"/>
    <a:srgbClr val="0B92CF"/>
    <a:srgbClr val="BE442C"/>
    <a:srgbClr val="FEF9EC"/>
    <a:srgbClr val="E2FBC1"/>
    <a:srgbClr val="F9FDC3"/>
    <a:srgbClr val="FEF5E8"/>
    <a:srgbClr val="FBE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79" autoAdjust="0"/>
    <p:restoredTop sz="94633" autoAdjust="0"/>
  </p:normalViewPr>
  <p:slideViewPr>
    <p:cSldViewPr>
      <p:cViewPr varScale="1">
        <p:scale>
          <a:sx n="108" d="100"/>
          <a:sy n="108" d="100"/>
        </p:scale>
        <p:origin x="756" y="96"/>
      </p:cViewPr>
      <p:guideLst>
        <p:guide orient="horz" pos="2160"/>
        <p:guide pos="2880"/>
      </p:guideLst>
    </p:cSldViewPr>
  </p:slideViewPr>
  <p:outlineViewPr>
    <p:cViewPr>
      <p:scale>
        <a:sx n="33" d="100"/>
        <a:sy n="33" d="100"/>
      </p:scale>
      <p:origin x="0" y="21720"/>
    </p:cViewPr>
  </p:outlineViewPr>
  <p:notesTextViewPr>
    <p:cViewPr>
      <p:scale>
        <a:sx n="3" d="2"/>
        <a:sy n="3" d="2"/>
      </p:scale>
      <p:origin x="0" y="0"/>
    </p:cViewPr>
  </p:notesTextViewPr>
  <p:sorterViewPr>
    <p:cViewPr>
      <p:scale>
        <a:sx n="90" d="100"/>
        <a:sy n="90" d="100"/>
      </p:scale>
      <p:origin x="0" y="403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731CC-7623-49A2-BDB8-9242858AF01D}" type="datetimeFigureOut">
              <a:rPr lang="en-US" smtClean="0"/>
              <a:t>3/31/2026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47FE0E-92D0-472F-9E15-224B450E137D}" type="slidenum">
              <a:rPr lang="en-US" smtClean="0"/>
              <a:t>‹#›</a:t>
            </a:fld>
            <a:endParaRPr lang="en-US"/>
          </a:p>
        </p:txBody>
      </p:sp>
    </p:spTree>
    <p:extLst>
      <p:ext uri="{BB962C8B-B14F-4D97-AF65-F5344CB8AC3E}">
        <p14:creationId xmlns:p14="http://schemas.microsoft.com/office/powerpoint/2010/main" val="3363737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97090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DDC30AAD-270B-45A5-9812-B3FF80DA1D53}" type="datetimeFigureOut">
              <a:rPr lang="en-US" smtClean="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182633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0832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0286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787357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0002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90025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3142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4170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68097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705007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C30AAD-270B-45A5-9812-B3FF80DA1D53}"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7116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C30AAD-270B-45A5-9812-B3FF80DA1D53}" type="datetimeFigureOut">
              <a:rPr lang="en-US" smtClean="0"/>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726806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C30AAD-270B-45A5-9812-B3FF80DA1D53}" type="datetimeFigureOut">
              <a:rPr lang="en-US" smtClean="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9466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30AAD-270B-45A5-9812-B3FF80DA1D53}" type="datetimeFigureOut">
              <a:rPr lang="en-US" smtClean="0"/>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3091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400713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3/31/2026</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69870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C30AAD-270B-45A5-9812-B3FF80DA1D53}" type="datetimeFigureOut">
              <a:rPr lang="en-US" smtClean="0"/>
              <a:t>3/31/2026</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1AC0F1D-8C17-445D-B92E-6E4FAA8C8454}" type="slidenum">
              <a:rPr lang="en-US" smtClean="0"/>
              <a:t>‹#›</a:t>
            </a:fld>
            <a:endParaRPr lang="en-US"/>
          </a:p>
        </p:txBody>
      </p:sp>
    </p:spTree>
    <p:extLst>
      <p:ext uri="{BB962C8B-B14F-4D97-AF65-F5344CB8AC3E}">
        <p14:creationId xmlns:p14="http://schemas.microsoft.com/office/powerpoint/2010/main" val="529861928"/>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lay.rust-lang.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odapi.org/java/" TargetMode="External"/><Relationship Id="rId2" Type="http://schemas.openxmlformats.org/officeDocument/2006/relationships/hyperlink" Target="https://play.rust-lang.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play.rust-lang.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leetcode.com/playground/new/empty"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doc.rust-lang.org/book/" TargetMode="External"/><Relationship Id="rId3" Type="http://schemas.openxmlformats.org/officeDocument/2006/relationships/hyperlink" Target="https://leetcode.com/playground/new/empty" TargetMode="External"/><Relationship Id="rId7" Type="http://schemas.openxmlformats.org/officeDocument/2006/relationships/hyperlink" Target="https://www.rust-lang.org/tools/install" TargetMode="External"/><Relationship Id="rId2" Type="http://schemas.openxmlformats.org/officeDocument/2006/relationships/hyperlink" Target="https://play.rust-lang.org/" TargetMode="External"/><Relationship Id="rId1" Type="http://schemas.openxmlformats.org/officeDocument/2006/relationships/slideLayout" Target="../slideLayouts/slideLayout2.xml"/><Relationship Id="rId6" Type="http://schemas.openxmlformats.org/officeDocument/2006/relationships/hyperlink" Target="https://blog.rust-lang.org/2015/04/10/Fearless-Concurrency.html" TargetMode="External"/><Relationship Id="rId5" Type="http://schemas.openxmlformats.org/officeDocument/2006/relationships/hyperlink" Target="https://graydon2.dreamwidth.org/247406.html" TargetMode="External"/><Relationship Id="rId4" Type="http://schemas.openxmlformats.org/officeDocument/2006/relationships/hyperlink" Target="http://venge.net/graydon/talks/intro-talk-2.pdf" TargetMode="External"/><Relationship Id="rId9" Type="http://schemas.openxmlformats.org/officeDocument/2006/relationships/hyperlink" Target="https://doc.rust-lang.org/rust-by-example/"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blog.rust-lang.org/2015/04/10/Fearless-Concurrency.html" TargetMode="External"/><Relationship Id="rId2" Type="http://schemas.openxmlformats.org/officeDocument/2006/relationships/hyperlink" Target="https://graydon2.dreamwidth.org/247406.html" TargetMode="External"/><Relationship Id="rId1" Type="http://schemas.openxmlformats.org/officeDocument/2006/relationships/slideLayout" Target="../slideLayouts/slideLayout2.xml"/><Relationship Id="rId4" Type="http://schemas.openxmlformats.org/officeDocument/2006/relationships/hyperlink" Target="http://venge.net/graydon/talks/intro-talk-2.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52400" y="2286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762000" y="304800"/>
            <a:ext cx="7620000" cy="2057400"/>
          </a:xfrm>
        </p:spPr>
        <p:txBody>
          <a:bodyPr>
            <a:noAutofit/>
          </a:bodyPr>
          <a:lstStyle/>
          <a:p>
            <a:pPr algn="r">
              <a:spcBef>
                <a:spcPts val="0"/>
              </a:spcBef>
            </a:pPr>
            <a:r>
              <a:rPr lang="en-US" sz="4800" b="1" dirty="0">
                <a:solidFill>
                  <a:srgbClr val="002060"/>
                </a:solidFill>
                <a:latin typeface="Verdana" pitchFamily="34" charset="0"/>
                <a:ea typeface="Verdana" pitchFamily="34" charset="0"/>
                <a:cs typeface="Verdana" pitchFamily="34" charset="0"/>
              </a:rPr>
              <a:t>On Beyond Objects</a:t>
            </a:r>
            <a:br>
              <a:rPr lang="en-US" b="1" dirty="0">
                <a:solidFill>
                  <a:schemeClr val="bg1"/>
                </a:solidFill>
                <a:latin typeface="Verdana" pitchFamily="34" charset="0"/>
                <a:ea typeface="Verdana" pitchFamily="34" charset="0"/>
                <a:cs typeface="Verdana" pitchFamily="34" charset="0"/>
              </a:rPr>
            </a:b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Programming in the 21</a:t>
            </a:r>
            <a:r>
              <a:rPr lang="en-US" sz="2400" b="1" baseline="30000" dirty="0">
                <a:solidFill>
                  <a:schemeClr val="accent3">
                    <a:lumMod val="75000"/>
                  </a:schemeClr>
                </a:solidFill>
                <a:latin typeface="MV Boli" panose="02000500030200090000" pitchFamily="2" charset="0"/>
                <a:ea typeface="Verdana" pitchFamily="34" charset="0"/>
                <a:cs typeface="MV Boli" panose="02000500030200090000" pitchFamily="2" charset="0"/>
              </a:rPr>
              <a:t>th</a:t>
            </a: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 century</a:t>
            </a:r>
            <a:br>
              <a:rPr lang="en-US" b="1" dirty="0">
                <a:solidFill>
                  <a:schemeClr val="accent3">
                    <a:lumMod val="75000"/>
                  </a:schemeClr>
                </a:solidFill>
                <a:latin typeface="Verdana" pitchFamily="34" charset="0"/>
                <a:ea typeface="Verdana" pitchFamily="34" charset="0"/>
                <a:cs typeface="Verdana" pitchFamily="34" charset="0"/>
              </a:rPr>
            </a:br>
            <a:br>
              <a:rPr lang="en-US" sz="2400" b="1" dirty="0">
                <a:solidFill>
                  <a:schemeClr val="accent3">
                    <a:lumMod val="75000"/>
                  </a:schemeClr>
                </a:solidFill>
                <a:latin typeface="Verdana"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COMP 590-059 </a:t>
            </a:r>
            <a:br>
              <a:rPr lang="en-US" sz="1600" b="1" i="1">
                <a:solidFill>
                  <a:schemeClr val="accent4">
                    <a:lumMod val="50000"/>
                  </a:schemeClr>
                </a:solidFill>
                <a:latin typeface="Lucida Sans" panose="020B0602030504020204" pitchFamily="34" charset="0"/>
                <a:ea typeface="Verdana" pitchFamily="34" charset="0"/>
                <a:cs typeface="Verdana" pitchFamily="34" charset="0"/>
              </a:rPr>
            </a:br>
            <a:r>
              <a:rPr lang="en-US" sz="1600" b="1" i="1">
                <a:solidFill>
                  <a:schemeClr val="accent4">
                    <a:lumMod val="50000"/>
                  </a:schemeClr>
                </a:solidFill>
                <a:latin typeface="Lucida Sans" panose="020B0602030504020204" pitchFamily="34" charset="0"/>
                <a:ea typeface="Verdana" pitchFamily="34" charset="0"/>
                <a:cs typeface="Verdana" pitchFamily="34" charset="0"/>
              </a:rPr>
              <a:t>Spring 2025</a:t>
            </a:r>
            <a:endParaRPr lang="en-US" sz="1600" b="1" i="1" dirty="0">
              <a:solidFill>
                <a:schemeClr val="accent4">
                  <a:lumMod val="50000"/>
                </a:schemeClr>
              </a:solidFill>
              <a:latin typeface="Lucida Sans" panose="020B0602030504020204" pitchFamily="34" charset="0"/>
              <a:ea typeface="Verdana" pitchFamily="34" charset="0"/>
              <a:cs typeface="Verdana" pitchFamily="34" charset="0"/>
            </a:endParaRPr>
          </a:p>
        </p:txBody>
      </p:sp>
      <p:sp>
        <p:nvSpPr>
          <p:cNvPr id="3" name="Subtitle 2"/>
          <p:cNvSpPr>
            <a:spLocks noGrp="1"/>
          </p:cNvSpPr>
          <p:nvPr>
            <p:ph type="subTitle" idx="1"/>
          </p:nvPr>
        </p:nvSpPr>
        <p:spPr>
          <a:xfrm>
            <a:off x="5257800" y="5257800"/>
            <a:ext cx="3429000" cy="1143000"/>
          </a:xfrm>
        </p:spPr>
        <p:txBody>
          <a:bodyPr>
            <a:normAutofit fontScale="32500" lnSpcReduction="20000"/>
          </a:bodyPr>
          <a:lstStyle/>
          <a:p>
            <a:pPr algn="r">
              <a:lnSpc>
                <a:spcPts val="100"/>
              </a:lnSpc>
              <a:spcBef>
                <a:spcPts val="0"/>
              </a:spcBef>
            </a:pPr>
            <a:r>
              <a:rPr lang="en-US" sz="2400" i="1" dirty="0">
                <a:solidFill>
                  <a:schemeClr val="accent2">
                    <a:lumMod val="50000"/>
                  </a:schemeClr>
                </a:solidFill>
              </a:rPr>
              <a:t>  </a:t>
            </a:r>
          </a:p>
          <a:p>
            <a:pPr algn="r"/>
            <a:r>
              <a:rPr lang="en-US" sz="4900" b="1" i="1" dirty="0">
                <a:solidFill>
                  <a:srgbClr val="FEF5E8"/>
                </a:solidFill>
                <a:latin typeface="Bahnschrift SemiLight" panose="020B0502040204020203" pitchFamily="34" charset="0"/>
              </a:rPr>
              <a:t>David Stotts</a:t>
            </a:r>
          </a:p>
          <a:p>
            <a:pPr algn="r"/>
            <a:r>
              <a:rPr lang="en-US" sz="4900" b="1" i="1" dirty="0">
                <a:solidFill>
                  <a:srgbClr val="FEF5E8"/>
                </a:solidFill>
                <a:latin typeface="Bahnschrift SemiLight" panose="020B0502040204020203" pitchFamily="34" charset="0"/>
              </a:rPr>
              <a:t>Computer Science </a:t>
            </a:r>
            <a:r>
              <a:rPr lang="en-US" sz="4900" b="1" i="1" dirty="0" err="1">
                <a:solidFill>
                  <a:srgbClr val="FEF5E8"/>
                </a:solidFill>
                <a:latin typeface="Bahnschrift SemiLight" panose="020B0502040204020203" pitchFamily="34" charset="0"/>
              </a:rPr>
              <a:t>Dept</a:t>
            </a:r>
            <a:endParaRPr lang="en-US" sz="4900" b="1" i="1" dirty="0">
              <a:solidFill>
                <a:srgbClr val="FEF5E8"/>
              </a:solidFill>
              <a:latin typeface="Bahnschrift SemiLight" panose="020B0502040204020203" pitchFamily="34" charset="0"/>
            </a:endParaRPr>
          </a:p>
          <a:p>
            <a:pPr algn="r"/>
            <a:r>
              <a:rPr lang="en-US" sz="4900" b="1" i="1" dirty="0">
                <a:solidFill>
                  <a:srgbClr val="FEF5E8"/>
                </a:solidFill>
                <a:latin typeface="Bahnschrift SemiLight" panose="020B0502040204020203" pitchFamily="34" charset="0"/>
              </a:rPr>
              <a:t>UNC Chapel Hill</a:t>
            </a:r>
            <a:endParaRPr lang="en-US" sz="2500" b="1" i="1" dirty="0">
              <a:solidFill>
                <a:srgbClr val="FEF5E8"/>
              </a:solidFill>
              <a:latin typeface="Bahnschrift SemiLight" panose="020B0502040204020203" pitchFamily="34" charset="0"/>
            </a:endParaRPr>
          </a:p>
        </p:txBody>
      </p:sp>
    </p:spTree>
    <p:extLst>
      <p:ext uri="{BB962C8B-B14F-4D97-AF65-F5344CB8AC3E}">
        <p14:creationId xmlns:p14="http://schemas.microsoft.com/office/powerpoint/2010/main" val="196049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8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800"/>
                                        <p:tgtEl>
                                          <p:spTgt spid="2"/>
                                        </p:tgtEl>
                                      </p:cBhvr>
                                    </p:animEffect>
                                  </p:childTnLst>
                                </p:cTn>
                              </p:par>
                            </p:childTnLst>
                          </p:cTn>
                        </p:par>
                        <p:par>
                          <p:cTn id="12" fill="hold">
                            <p:stCondLst>
                              <p:cond delay="1600"/>
                            </p:stCondLst>
                            <p:childTnLst>
                              <p:par>
                                <p:cTn id="13" presetID="10" presetClass="entr" presetSubtype="0" fill="hold" grpId="0" nodeType="afterEffect">
                                  <p:stCondLst>
                                    <p:cond delay="2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23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How to Make it Easier</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228600" y="1219200"/>
            <a:ext cx="7772400" cy="502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Start with basics</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Read and try the first few chapters of the “The Rust Programming Language”</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Rust is considered to have excellent documentation</a:t>
            </a:r>
          </a:p>
          <a:p>
            <a:pPr marL="91440" marR="0" lvl="1" indent="0" algn="l" defTabSz="457200" rtl="0" eaLnBrk="1" fontAlgn="auto" latinLnBrk="0" hangingPunct="1">
              <a:lnSpc>
                <a:spcPct val="100000"/>
              </a:lnSpc>
              <a:spcBef>
                <a:spcPts val="1200"/>
              </a:spcBef>
              <a:spcAft>
                <a:spcPts val="0"/>
              </a:spcAft>
              <a:buClrTx/>
              <a:buSzPct val="80000"/>
              <a:buFont typeface="Wingdings 3" panose="05040102010807070707" pitchFamily="18" charset="2"/>
              <a:buNone/>
              <a:tabLst/>
              <a:defRPr/>
            </a:pPr>
            <a:r>
              <a:rPr kumimoji="0" lang="en-US" sz="18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Practice a lot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Try writing code and in this way figure out all the </a:t>
            </a:r>
            <a:r>
              <a:rPr kumimoji="0" lang="en-US" sz="1800" b="0" i="0" u="none" strike="noStrike" kern="1200" cap="none" spc="0" normalizeH="0" baseline="0" noProof="0" dirty="0" err="1">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mut</a:t>
            </a: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a:t>
            </a:r>
            <a:r>
              <a:rPr kumimoji="0" lang="en-US" sz="1800" b="0" i="0" u="none" strike="noStrike" kern="1200" cap="none" spc="0" normalizeH="0" baseline="0" noProof="0" dirty="0" err="1">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immut</a:t>
            </a: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ownership and borrowing stuff. The compiler gives detailed and helpful error messages, and often suggests code to try when something you wrote wont work.  </a:t>
            </a:r>
          </a:p>
          <a:p>
            <a:pPr marL="91440" marR="0" lvl="1" indent="0" algn="l" defTabSz="457200" rtl="0" eaLnBrk="1" fontAlgn="auto" latinLnBrk="0" hangingPunct="1">
              <a:lnSpc>
                <a:spcPct val="100000"/>
              </a:lnSpc>
              <a:spcBef>
                <a:spcPts val="1200"/>
              </a:spcBef>
              <a:spcAft>
                <a:spcPts val="0"/>
              </a:spcAft>
              <a:buClrTx/>
              <a:buSzPct val="80000"/>
              <a:buFont typeface="Wingdings 3" panose="05040102010807070707" pitchFamily="18" charset="2"/>
              <a:buNone/>
              <a:tabLst/>
              <a:defRPr/>
            </a:pPr>
            <a:r>
              <a:rPr kumimoji="0" lang="en-US" sz="18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Try Rust Playground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You can write and run Rust code in your browser, allows you to try different things quickly</a:t>
            </a:r>
          </a:p>
          <a:p>
            <a:pPr marL="91440" marR="0" lvl="1" indent="0" algn="l" defTabSz="457200" rtl="0" eaLnBrk="1" fontAlgn="auto" latinLnBrk="0" hangingPunct="1">
              <a:lnSpc>
                <a:spcPct val="100000"/>
              </a:lnSpc>
              <a:spcBef>
                <a:spcPts val="300"/>
              </a:spcBef>
              <a:spcAft>
                <a:spcPts val="300"/>
              </a:spcAft>
              <a:buClrTx/>
              <a:buSzPct val="80000"/>
              <a:buFont typeface="Wingdings 3" panose="05040102010807070707" pitchFamily="18" charset="2"/>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hlinkClick r:id="rId2"/>
              </a:rPr>
              <a:t>https://play.rust-lang.org</a:t>
            </a:r>
            <a:endParaRPr kumimoji="0" lang="en-US" sz="18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365760" marR="0" lvl="1" indent="-182880" algn="l" defTabSz="457200" rtl="0" eaLnBrk="1" fontAlgn="auto" latinLnBrk="0" hangingPunct="1">
              <a:lnSpc>
                <a:spcPct val="100000"/>
              </a:lnSpc>
              <a:spcBef>
                <a:spcPts val="600"/>
              </a:spcBef>
              <a:spcAft>
                <a:spcPts val="0"/>
              </a:spcAft>
              <a:buClrTx/>
              <a:buSzPct val="80000"/>
              <a:buFont typeface="Arial" panose="020B0604020202020204" pitchFamily="34" charset="0"/>
              <a:buChar char="•"/>
              <a:tabLst/>
              <a:defRPr/>
            </a:pPr>
            <a:r>
              <a:rPr kumimoji="0" lang="en-US" sz="1600" b="0" i="1" u="none" strike="noStrike" kern="1200" cap="none" spc="0" normalizeH="0" baseline="0" noProof="0" dirty="0">
                <a:ln>
                  <a:noFill/>
                </a:ln>
                <a:solidFill>
                  <a:srgbClr val="0070C0"/>
                </a:solidFill>
                <a:effectLst/>
                <a:uLnTx/>
                <a:uFillTx/>
                <a:latin typeface="Arial Narrow" panose="020B0606020202030204" pitchFamily="34" charset="0"/>
                <a:ea typeface="+mn-ea"/>
                <a:cs typeface="Calibri" panose="020F0502020204030204" pitchFamily="34" charset="0"/>
              </a:rPr>
              <a:t>Tools: </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Playground includes tools like </a:t>
            </a:r>
            <a:r>
              <a:rPr kumimoji="0" lang="en-US" sz="1400" b="0" i="1"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rustfmt</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for formatting and </a:t>
            </a:r>
            <a:r>
              <a:rPr kumimoji="0" lang="en-US" sz="1400" b="0" i="1"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clippy</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for </a:t>
            </a:r>
            <a:r>
              <a:rPr kumimoji="0" lang="en-US" sz="1600" b="0" i="1" u="none" strike="noStrike" kern="1200" cap="none" spc="0" normalizeH="0" baseline="0" noProof="0" dirty="0" err="1">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linting</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which help you write idiomatic and efficient Rust code.</a:t>
            </a:r>
            <a:endParaRPr kumimoji="0" lang="en-US" sz="18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365760" marR="0" lvl="1" indent="-182880" algn="l" defTabSz="457200" rtl="0" eaLnBrk="1" fontAlgn="auto" latinLnBrk="0" hangingPunct="1">
              <a:lnSpc>
                <a:spcPct val="100000"/>
              </a:lnSpc>
              <a:spcBef>
                <a:spcPts val="600"/>
              </a:spcBef>
              <a:spcAft>
                <a:spcPts val="0"/>
              </a:spcAft>
              <a:buClrTx/>
              <a:buSzPct val="80000"/>
              <a:buFont typeface="Arial" panose="020B0604020202020204" pitchFamily="34" charset="0"/>
              <a:buChar char="•"/>
              <a:tabLst/>
              <a:defRPr/>
            </a:pPr>
            <a:r>
              <a:rPr kumimoji="0" lang="en-US" sz="1600" b="0" i="1" u="none" strike="noStrike" kern="1200" cap="none" spc="0" normalizeH="0" baseline="0" noProof="0" dirty="0">
                <a:ln>
                  <a:noFill/>
                </a:ln>
                <a:solidFill>
                  <a:srgbClr val="0070C0"/>
                </a:solidFill>
                <a:effectLst/>
                <a:uLnTx/>
                <a:uFillTx/>
                <a:latin typeface="Arial Narrow" panose="020B0606020202030204" pitchFamily="34" charset="0"/>
                <a:ea typeface="+mn-ea"/>
                <a:cs typeface="Calibri" panose="020F0502020204030204" pitchFamily="34" charset="0"/>
              </a:rPr>
              <a:t>Code Sharing: </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Each Playground session generates a unique URL that you can share, making it easy to collaborate, ask for help, or demonstrate examples to others in the Rust community.</a:t>
            </a:r>
            <a:endParaRPr kumimoji="0" lang="en-US" sz="18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365760" marR="0" lvl="1" indent="-182880" algn="l" defTabSz="457200" rtl="0" eaLnBrk="1" fontAlgn="auto" latinLnBrk="0" hangingPunct="1">
              <a:lnSpc>
                <a:spcPct val="100000"/>
              </a:lnSpc>
              <a:spcBef>
                <a:spcPts val="600"/>
              </a:spcBef>
              <a:spcAft>
                <a:spcPts val="0"/>
              </a:spcAft>
              <a:buClrTx/>
              <a:buSzPct val="80000"/>
              <a:buFont typeface="Arial" panose="020B0604020202020204" pitchFamily="34" charset="0"/>
              <a:buChar char="•"/>
              <a:tabLst/>
              <a:defRPr/>
            </a:pPr>
            <a:r>
              <a:rPr kumimoji="0" lang="en-US" sz="1600" b="0" i="1" u="none" strike="noStrike" kern="1200" cap="none" spc="0" normalizeH="0" baseline="0" noProof="0" dirty="0">
                <a:ln>
                  <a:noFill/>
                </a:ln>
                <a:solidFill>
                  <a:srgbClr val="0070C0"/>
                </a:solidFill>
                <a:effectLst/>
                <a:uLnTx/>
                <a:uFillTx/>
                <a:latin typeface="Arial Narrow" panose="020B0606020202030204" pitchFamily="34" charset="0"/>
                <a:ea typeface="+mn-ea"/>
                <a:cs typeface="Calibri" panose="020F0502020204030204" pitchFamily="34" charset="0"/>
              </a:rPr>
              <a:t>Add Dependencies</a:t>
            </a:r>
            <a:r>
              <a:rPr kumimoji="0" lang="en-US" sz="16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rPr>
              <a:t>: For simple projects, you can add dependencies from crates.io (the Rust package registry)</a:t>
            </a:r>
            <a:endParaRPr kumimoji="0" lang="en-US" sz="1800" b="0" i="1"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p:txBody>
      </p:sp>
    </p:spTree>
    <p:extLst>
      <p:ext uri="{BB962C8B-B14F-4D97-AF65-F5344CB8AC3E}">
        <p14:creationId xmlns:p14="http://schemas.microsoft.com/office/powerpoint/2010/main" val="189335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fade">
                                      <p:cBhvr>
                                        <p:cTn id="52" dur="5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animEffect transition="in" filter="fade">
                                      <p:cBhvr>
                                        <p:cTn id="57"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To Do</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228600" y="1219200"/>
            <a:ext cx="7772400" cy="2971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i="0" u="none" strike="noStrike" kern="1200" cap="none" spc="0" normalizeH="0" baseline="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Read the Rust book (online) first few</a:t>
            </a:r>
            <a:r>
              <a:rPr kumimoji="0" lang="en-US" sz="1800" i="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 chapters</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1"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Try the guessing game program there</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Try the programs in these slides</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Take some simple Java programs you have laying around and try to convert that to Rust to get used to </a:t>
            </a:r>
            <a:r>
              <a:rPr kumimoji="0" lang="en-US" sz="1800" u="none" strike="noStrike" kern="1200" cap="none" spc="0" normalizeH="0" noProof="0" dirty="0" err="1">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mut</a:t>
            </a: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 </a:t>
            </a:r>
            <a:r>
              <a:rPr kumimoji="0" lang="en-US" sz="1800" u="none" strike="noStrike" kern="1200" cap="none" spc="0" normalizeH="0" noProof="0" dirty="0" err="1">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immut</a:t>
            </a: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 refs, </a:t>
            </a:r>
            <a:r>
              <a:rPr kumimoji="0" lang="en-US" sz="1800" u="none" strike="noStrike" kern="1200" cap="none" spc="0" normalizeH="0" noProof="0" dirty="0" err="1">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etc</a:t>
            </a:r>
            <a:endPar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lang="en-US" baseline="0" dirty="0">
              <a:solidFill>
                <a:schemeClr val="bg1">
                  <a:lumMod val="75000"/>
                  <a:lumOff val="25000"/>
                </a:schemeClr>
              </a:solidFill>
              <a:latin typeface="Arial Narrow" panose="020B0606020202030204" pitchFamily="34" charset="0"/>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800" u="none" strike="noStrike" kern="1200" cap="none" spc="0" normalizeH="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rPr>
              <a:t>Try a few Rust programs in the “functional paradigm style”</a:t>
            </a:r>
            <a:endParaRPr kumimoji="0" lang="en-US" sz="1800" u="none" strike="noStrike" kern="1200" cap="none" spc="0" normalizeH="0" baseline="0" noProof="0" dirty="0">
              <a:ln>
                <a:noFill/>
              </a:ln>
              <a:solidFill>
                <a:schemeClr val="bg1">
                  <a:lumMod val="75000"/>
                  <a:lumOff val="25000"/>
                </a:schemeClr>
              </a:solidFill>
              <a:effectLst/>
              <a:uLnTx/>
              <a:uFillTx/>
              <a:latin typeface="Arial Narrow" panose="020B0606020202030204" pitchFamily="34" charset="0"/>
              <a:ea typeface="+mn-ea"/>
              <a:cs typeface="Calibri" panose="020F0502020204030204" pitchFamily="34" charset="0"/>
            </a:endParaRPr>
          </a:p>
        </p:txBody>
      </p:sp>
    </p:spTree>
    <p:extLst>
      <p:ext uri="{BB962C8B-B14F-4D97-AF65-F5344CB8AC3E}">
        <p14:creationId xmlns:p14="http://schemas.microsoft.com/office/powerpoint/2010/main" val="299963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fade">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fade">
                                      <p:cBhvr>
                                        <p:cTn id="22" dur="500"/>
                                        <p:tgtEl>
                                          <p:spTgt spid="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animEffect transition="in" filter="fade">
                                      <p:cBhvr>
                                        <p:cTn id="27"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Technical Structure</a:t>
            </a:r>
          </a:p>
        </p:txBody>
      </p:sp>
      <p:sp>
        <p:nvSpPr>
          <p:cNvPr id="5" name="Content Placeholder 1"/>
          <p:cNvSpPr txBox="1">
            <a:spLocks/>
          </p:cNvSpPr>
          <p:nvPr/>
        </p:nvSpPr>
        <p:spPr>
          <a:xfrm>
            <a:off x="457200" y="1295400"/>
            <a:ext cx="7543800"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Compiles directly to machine code ( like Go )</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Rust does not require a virtual machine ( as does Java, Erlang/Elixir )</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Rust is not WORA in the traditional sense</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But, Rust has good cross-compilation abilities ( </a:t>
            </a:r>
            <a:r>
              <a:rPr lang="en-US" sz="2000" i="1" dirty="0">
                <a:solidFill>
                  <a:schemeClr val="bg1">
                    <a:lumMod val="75000"/>
                    <a:lumOff val="25000"/>
                  </a:schemeClr>
                </a:solidFill>
                <a:latin typeface="Arial Narrow" panose="020B0606020202030204" pitchFamily="34" charset="0"/>
                <a:cs typeface="Arial" panose="020B0604020202020204" pitchFamily="34" charset="0"/>
              </a:rPr>
              <a:t>e.g.,</a:t>
            </a:r>
            <a:r>
              <a:rPr lang="en-US" sz="2000" dirty="0">
                <a:solidFill>
                  <a:schemeClr val="bg1">
                    <a:lumMod val="75000"/>
                    <a:lumOff val="25000"/>
                  </a:schemeClr>
                </a:solidFill>
                <a:latin typeface="Arial Narrow" panose="020B0606020202030204" pitchFamily="34" charset="0"/>
                <a:cs typeface="Arial" panose="020B0604020202020204" pitchFamily="34" charset="0"/>
              </a:rPr>
              <a:t> if you are on a Linux box you can compile your Rust code into Windows binaries )</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75000"/>
                    <a:lumOff val="25000"/>
                  </a:schemeClr>
                </a:solidFill>
                <a:latin typeface="Arial Narrow" panose="020B0606020202030204" pitchFamily="34" charset="0"/>
                <a:cs typeface="Arial" panose="020B0604020202020204" pitchFamily="34" charset="0"/>
              </a:rPr>
              <a:t>These capabilities are inherent to the basic Rust system and is primarily managed through Rust's own tools, such as </a:t>
            </a:r>
            <a:r>
              <a:rPr lang="en-US" sz="2000" dirty="0" err="1">
                <a:solidFill>
                  <a:schemeClr val="accent5">
                    <a:lumMod val="50000"/>
                  </a:schemeClr>
                </a:solidFill>
                <a:latin typeface="Arial Narrow" panose="020B0606020202030204" pitchFamily="34" charset="0"/>
                <a:cs typeface="Arial" panose="020B0604020202020204" pitchFamily="34" charset="0"/>
              </a:rPr>
              <a:t>rustup</a:t>
            </a:r>
            <a:r>
              <a:rPr lang="en-US" sz="2000" dirty="0">
                <a:solidFill>
                  <a:schemeClr val="bg1">
                    <a:lumMod val="75000"/>
                    <a:lumOff val="25000"/>
                  </a:schemeClr>
                </a:solidFill>
                <a:latin typeface="Arial Narrow" panose="020B0606020202030204" pitchFamily="34" charset="0"/>
                <a:cs typeface="Arial" panose="020B0604020202020204" pitchFamily="34" charset="0"/>
              </a:rPr>
              <a:t>, </a:t>
            </a:r>
            <a:r>
              <a:rPr lang="en-US" sz="2000" dirty="0">
                <a:solidFill>
                  <a:schemeClr val="accent5">
                    <a:lumMod val="50000"/>
                  </a:schemeClr>
                </a:solidFill>
                <a:latin typeface="Arial Narrow" panose="020B0606020202030204" pitchFamily="34" charset="0"/>
                <a:cs typeface="Arial" panose="020B0604020202020204" pitchFamily="34" charset="0"/>
              </a:rPr>
              <a:t>cargo</a:t>
            </a:r>
            <a:r>
              <a:rPr lang="en-US" sz="2000" dirty="0">
                <a:solidFill>
                  <a:schemeClr val="bg1">
                    <a:lumMod val="75000"/>
                    <a:lumOff val="25000"/>
                  </a:schemeClr>
                </a:solidFill>
                <a:latin typeface="Arial Narrow" panose="020B0606020202030204" pitchFamily="34" charset="0"/>
                <a:cs typeface="Arial" panose="020B0604020202020204" pitchFamily="34" charset="0"/>
              </a:rPr>
              <a:t>, and the Rust compiler ( </a:t>
            </a:r>
            <a:r>
              <a:rPr lang="en-US" sz="2000" dirty="0" err="1">
                <a:solidFill>
                  <a:schemeClr val="accent5">
                    <a:lumMod val="50000"/>
                  </a:schemeClr>
                </a:solidFill>
                <a:latin typeface="Arial Narrow" panose="020B0606020202030204" pitchFamily="34" charset="0"/>
                <a:cs typeface="Arial" panose="020B0604020202020204" pitchFamily="34" charset="0"/>
              </a:rPr>
              <a:t>rustc</a:t>
            </a:r>
            <a:r>
              <a:rPr lang="en-US" sz="2000" dirty="0">
                <a:solidFill>
                  <a:schemeClr val="bg1">
                    <a:lumMod val="75000"/>
                    <a:lumOff val="25000"/>
                  </a:schemeClr>
                </a:solidFill>
                <a:latin typeface="Arial Narrow" panose="020B0606020202030204" pitchFamily="34" charset="0"/>
                <a:cs typeface="Arial" panose="020B0604020202020204" pitchFamily="34" charset="0"/>
              </a:rPr>
              <a:t> ) </a:t>
            </a:r>
            <a:r>
              <a:rPr lang="en-US" i="1" dirty="0">
                <a:solidFill>
                  <a:schemeClr val="accent4">
                    <a:lumMod val="75000"/>
                  </a:schemeClr>
                </a:solidFill>
                <a:latin typeface="Arial Narrow" panose="020B0606020202030204" pitchFamily="34" charset="0"/>
                <a:cs typeface="Arial" panose="020B0604020202020204" pitchFamily="34" charset="0"/>
              </a:rPr>
              <a:t>… it does not require a third-party IDE to get them</a:t>
            </a:r>
          </a:p>
          <a:p>
            <a:pPr marL="365760" lvl="1" indent="-274320">
              <a:spcBef>
                <a:spcPts val="0"/>
              </a:spcBef>
              <a:spcAft>
                <a:spcPts val="1800"/>
              </a:spcAft>
              <a:buClrTx/>
              <a:buFont typeface="Bahnschrift SemiLight" panose="020B0502040204020203" pitchFamily="34" charset="0"/>
              <a:buChar char="―"/>
            </a:pPr>
            <a:r>
              <a:rPr lang="en-US" sz="2000" dirty="0">
                <a:solidFill>
                  <a:schemeClr val="bg1">
                    <a:lumMod val="85000"/>
                    <a:lumOff val="15000"/>
                  </a:schemeClr>
                </a:solidFill>
                <a:latin typeface="Arial Narrow" panose="020B0606020202030204" pitchFamily="34" charset="0"/>
                <a:cs typeface="Arial" panose="020B0604020202020204" pitchFamily="34" charset="0"/>
              </a:rPr>
              <a:t>IDEs of course can make integration and application of the Rust tools easier</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843986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LLVM Use for Cross-Platform</a:t>
            </a:r>
          </a:p>
        </p:txBody>
      </p:sp>
      <p:sp>
        <p:nvSpPr>
          <p:cNvPr id="5" name="Content Placeholder 1"/>
          <p:cNvSpPr txBox="1">
            <a:spLocks/>
          </p:cNvSpPr>
          <p:nvPr/>
        </p:nvSpPr>
        <p:spPr>
          <a:xfrm>
            <a:off x="453639" y="1295400"/>
            <a:ext cx="79248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b="1" dirty="0">
                <a:solidFill>
                  <a:schemeClr val="accent5">
                    <a:lumMod val="75000"/>
                  </a:schemeClr>
                </a:solidFill>
                <a:latin typeface="Arial Narrow" panose="020B0606020202030204" pitchFamily="34" charset="0"/>
                <a:cs typeface="Arial" panose="020B0604020202020204" pitchFamily="34" charset="0"/>
              </a:rPr>
              <a:t>LLVM is Low Level Virtual Machine</a:t>
            </a:r>
          </a:p>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It is used by the Rust compiler (not a VM at runtime) to make good cross-platform code generation possible with high quality levels</a:t>
            </a:r>
          </a:p>
          <a:p>
            <a:pPr marL="91440" lvl="1" indent="0">
              <a:spcBef>
                <a:spcPts val="0"/>
              </a:spcBef>
              <a:spcAft>
                <a:spcPts val="0"/>
              </a:spcAft>
              <a:buClrTx/>
              <a:buNone/>
            </a:pPr>
            <a:endParaRPr lang="en-US" dirty="0">
              <a:solidFill>
                <a:schemeClr val="bg1">
                  <a:lumMod val="75000"/>
                  <a:lumOff val="25000"/>
                </a:schemeClr>
              </a:solidFill>
              <a:latin typeface="Arial Narrow" panose="020B0606020202030204" pitchFamily="34" charset="0"/>
              <a:cs typeface="Arial" panose="020B0604020202020204" pitchFamily="34" charset="0"/>
            </a:endParaRPr>
          </a:p>
          <a:p>
            <a:pPr marL="91440" lvl="1" indent="0">
              <a:spcBef>
                <a:spcPts val="600"/>
              </a:spcBef>
              <a:spcAft>
                <a:spcPts val="0"/>
              </a:spcAft>
              <a:buClrTx/>
              <a:buNone/>
            </a:pPr>
            <a:r>
              <a:rPr lang="en-US" b="1" dirty="0">
                <a:solidFill>
                  <a:schemeClr val="bg1">
                    <a:lumMod val="75000"/>
                    <a:lumOff val="25000"/>
                  </a:schemeClr>
                </a:solidFill>
                <a:latin typeface="Arial Narrow" panose="020B0606020202030204" pitchFamily="34" charset="0"/>
                <a:cs typeface="Arial" panose="020B0604020202020204" pitchFamily="34" charset="0"/>
              </a:rPr>
              <a:t>1)  Intermediate Representation (IR) </a:t>
            </a:r>
          </a:p>
          <a:p>
            <a:pPr marL="365760" lvl="1" indent="-274320">
              <a:spcBef>
                <a:spcPts val="600"/>
              </a:spcBef>
              <a:spcAft>
                <a:spcPts val="0"/>
              </a:spcAft>
              <a:buClrTx/>
              <a:buFont typeface="Bahnschrift SemiLight" panose="020B0502040204020203"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Rust code is first compiled to an intermediate representation (IR) that LLVM understands. </a:t>
            </a:r>
          </a:p>
          <a:p>
            <a:pPr marL="365760" lvl="1" indent="-274320">
              <a:spcBef>
                <a:spcPts val="600"/>
              </a:spcBef>
              <a:spcAft>
                <a:spcPts val="0"/>
              </a:spcAft>
              <a:buClrTx/>
              <a:buFont typeface="Bahnschrift SemiLight" panose="020B0502040204020203"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This IR is a platform-independent code format that allows LLVM to apply various optimizations.</a:t>
            </a:r>
          </a:p>
          <a:p>
            <a:pPr marL="91440" lvl="1" indent="0">
              <a:spcBef>
                <a:spcPts val="1800"/>
              </a:spcBef>
              <a:spcAft>
                <a:spcPts val="0"/>
              </a:spcAft>
              <a:buClrTx/>
              <a:buNone/>
            </a:pPr>
            <a:r>
              <a:rPr lang="en-US" b="1" dirty="0">
                <a:solidFill>
                  <a:schemeClr val="bg1">
                    <a:lumMod val="75000"/>
                    <a:lumOff val="25000"/>
                  </a:schemeClr>
                </a:solidFill>
                <a:latin typeface="Arial Narrow" panose="020B0606020202030204" pitchFamily="34" charset="0"/>
                <a:cs typeface="Arial" panose="020B0604020202020204" pitchFamily="34" charset="0"/>
              </a:rPr>
              <a:t>2)  Optimization Passes</a:t>
            </a:r>
          </a:p>
          <a:p>
            <a:pPr marL="377190" lvl="1">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LLVM applies multiple optimization passes to improve performance and reduce the size of the code. </a:t>
            </a:r>
          </a:p>
          <a:p>
            <a:pPr marL="377190" lvl="1">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These optimizations help Rust produce efficient binaries that rival those produced by C and C++.</a:t>
            </a:r>
          </a:p>
          <a:p>
            <a:pPr marL="91440" lvl="1" indent="0">
              <a:spcBef>
                <a:spcPts val="1800"/>
              </a:spcBef>
              <a:spcAft>
                <a:spcPts val="0"/>
              </a:spcAft>
              <a:buClrTx/>
              <a:buNone/>
            </a:pPr>
            <a:r>
              <a:rPr lang="en-US" b="1" dirty="0">
                <a:solidFill>
                  <a:schemeClr val="bg1">
                    <a:lumMod val="75000"/>
                    <a:lumOff val="25000"/>
                  </a:schemeClr>
                </a:solidFill>
                <a:latin typeface="Arial Narrow" panose="020B0606020202030204" pitchFamily="34" charset="0"/>
                <a:cs typeface="Arial" panose="020B0604020202020204" pitchFamily="34" charset="0"/>
              </a:rPr>
              <a:t>3)  Machine Code Generation </a:t>
            </a:r>
          </a:p>
          <a:p>
            <a:pPr marL="434340" lvl="1" indent="-342900">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After optimization, LLVM generates machine code for the target architecture (e.g., x86, ARM)</a:t>
            </a:r>
          </a:p>
          <a:p>
            <a:pPr marL="434340" lvl="1" indent="-342900">
              <a:spcBef>
                <a:spcPts val="600"/>
              </a:spcBef>
              <a:spcAft>
                <a:spcPts val="0"/>
              </a:spcAft>
              <a:buClrTx/>
              <a:buFont typeface="Arial Narrow" panose="020B060602020203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This step ensures that Rust code can be compiled into native executables for various platforms.</a:t>
            </a:r>
            <a:endParaRPr lang="en-US" sz="1600" dirty="0">
              <a:solidFill>
                <a:schemeClr val="bg1">
                  <a:lumMod val="85000"/>
                  <a:lumOff val="15000"/>
                </a:schemeClr>
              </a:solidFill>
              <a:latin typeface="Arial Narrow" panose="020B0606020202030204" pitchFamily="34" charset="0"/>
              <a:cs typeface="Arial" panose="020B060402020202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96482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500"/>
                                        <p:tgtEl>
                                          <p:spTgt spid="5">
                                            <p:txEl>
                                              <p:pRg st="4" end="4"/>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Effect transition="in" filter="fade">
                                      <p:cBhvr>
                                        <p:cTn id="33" dur="500"/>
                                        <p:tgtEl>
                                          <p:spTgt spid="5">
                                            <p:txEl>
                                              <p:pRg st="7" end="7"/>
                                            </p:txEl>
                                          </p:spTgt>
                                        </p:tgtEl>
                                      </p:cBhvr>
                                    </p:animEffect>
                                  </p:childTnLst>
                                </p:cTn>
                              </p:par>
                            </p:childTnLst>
                          </p:cTn>
                        </p:par>
                        <p:par>
                          <p:cTn id="34" fill="hold">
                            <p:stCondLst>
                              <p:cond delay="1000"/>
                            </p:stCondLst>
                            <p:childTnLst>
                              <p:par>
                                <p:cTn id="35" presetID="10" presetClass="entr" presetSubtype="0" fill="hold" nodeType="after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fade">
                                      <p:cBhvr>
                                        <p:cTn id="42" dur="500"/>
                                        <p:tgtEl>
                                          <p:spTgt spid="5">
                                            <p:txEl>
                                              <p:pRg st="9" end="9"/>
                                            </p:txEl>
                                          </p:spTgt>
                                        </p:tgtEl>
                                      </p:cBhvr>
                                    </p:animEffect>
                                  </p:childTnLst>
                                </p:cTn>
                              </p:par>
                            </p:childTnLst>
                          </p:cTn>
                        </p:par>
                        <p:par>
                          <p:cTn id="43" fill="hold">
                            <p:stCondLst>
                              <p:cond delay="500"/>
                            </p:stCondLst>
                            <p:childTnLst>
                              <p:par>
                                <p:cTn id="44" presetID="10" presetClass="entr" presetSubtype="0" fill="hold" nodeType="afterEffect">
                                  <p:stCondLst>
                                    <p:cond delay="0"/>
                                  </p:stCondLst>
                                  <p:childTnLst>
                                    <p:set>
                                      <p:cBhvr>
                                        <p:cTn id="45" dur="1" fill="hold">
                                          <p:stCondLst>
                                            <p:cond delay="0"/>
                                          </p:stCondLst>
                                        </p:cTn>
                                        <p:tgtEl>
                                          <p:spTgt spid="5">
                                            <p:txEl>
                                              <p:pRg st="10" end="10"/>
                                            </p:txEl>
                                          </p:spTgt>
                                        </p:tgtEl>
                                        <p:attrNameLst>
                                          <p:attrName>style.visibility</p:attrName>
                                        </p:attrNameLst>
                                      </p:cBhvr>
                                      <p:to>
                                        <p:strVal val="visible"/>
                                      </p:to>
                                    </p:set>
                                    <p:animEffect transition="in" filter="fade">
                                      <p:cBhvr>
                                        <p:cTn id="46" dur="500"/>
                                        <p:tgtEl>
                                          <p:spTgt spid="5">
                                            <p:txEl>
                                              <p:pRg st="10" end="10"/>
                                            </p:txEl>
                                          </p:spTgt>
                                        </p:tgtEl>
                                      </p:cBhvr>
                                    </p:animEffect>
                                  </p:childTnLst>
                                </p:cTn>
                              </p:par>
                            </p:childTnLst>
                          </p:cTn>
                        </p:par>
                        <p:par>
                          <p:cTn id="47" fill="hold">
                            <p:stCondLst>
                              <p:cond delay="1000"/>
                            </p:stCondLst>
                            <p:childTnLst>
                              <p:par>
                                <p:cTn id="48" presetID="10" presetClass="entr" presetSubtype="0" fill="hold" nodeType="afterEffect">
                                  <p:stCondLst>
                                    <p:cond delay="0"/>
                                  </p:stCondLst>
                                  <p:childTnLst>
                                    <p:set>
                                      <p:cBhvr>
                                        <p:cTn id="49" dur="1" fill="hold">
                                          <p:stCondLst>
                                            <p:cond delay="0"/>
                                          </p:stCondLst>
                                        </p:cTn>
                                        <p:tgtEl>
                                          <p:spTgt spid="5">
                                            <p:txEl>
                                              <p:pRg st="11" end="11"/>
                                            </p:txEl>
                                          </p:spTgt>
                                        </p:tgtEl>
                                        <p:attrNameLst>
                                          <p:attrName>style.visibility</p:attrName>
                                        </p:attrNameLst>
                                      </p:cBhvr>
                                      <p:to>
                                        <p:strVal val="visible"/>
                                      </p:to>
                                    </p:set>
                                    <p:animEffect transition="in" filter="fade">
                                      <p:cBhvr>
                                        <p:cTn id="50"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Language features of note</a:t>
            </a:r>
          </a:p>
        </p:txBody>
      </p:sp>
      <p:sp>
        <p:nvSpPr>
          <p:cNvPr id="5" name="Content Placeholder 1"/>
          <p:cNvSpPr txBox="1">
            <a:spLocks/>
          </p:cNvSpPr>
          <p:nvPr/>
        </p:nvSpPr>
        <p:spPr>
          <a:xfrm>
            <a:off x="457200" y="1295400"/>
            <a:ext cx="79248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i="1" dirty="0">
                <a:solidFill>
                  <a:schemeClr val="bg1">
                    <a:lumMod val="75000"/>
                    <a:lumOff val="25000"/>
                  </a:schemeClr>
                </a:solidFill>
                <a:latin typeface="Arial Narrow" panose="020B0606020202030204" pitchFamily="34" charset="0"/>
                <a:cs typeface="Calibri" panose="020F0502020204030204" pitchFamily="34" charset="0"/>
              </a:rPr>
              <a:t>Like Go… unlike Java and C++ … </a:t>
            </a:r>
            <a:r>
              <a:rPr lang="en-US" sz="2400" dirty="0">
                <a:solidFill>
                  <a:schemeClr val="bg1">
                    <a:lumMod val="75000"/>
                    <a:lumOff val="25000"/>
                  </a:schemeClr>
                </a:solidFill>
                <a:latin typeface="Arial Narrow" panose="020B0606020202030204" pitchFamily="34" charset="0"/>
                <a:cs typeface="Calibri" panose="020F0502020204030204" pitchFamily="34" charset="0"/>
              </a:rPr>
              <a:t>Rust does not have classes or inheritance </a:t>
            </a:r>
          </a:p>
          <a:p>
            <a:pPr marL="91440" lvl="1" indent="0">
              <a:spcBef>
                <a:spcPts val="0"/>
              </a:spcBef>
              <a:buClrTx/>
              <a:buNone/>
            </a:pPr>
            <a:r>
              <a:rPr lang="en-US" sz="2400" dirty="0">
                <a:solidFill>
                  <a:schemeClr val="bg1">
                    <a:lumMod val="75000"/>
                    <a:lumOff val="25000"/>
                  </a:schemeClr>
                </a:solidFill>
                <a:latin typeface="Arial Narrow" panose="020B0606020202030204" pitchFamily="34" charset="0"/>
                <a:cs typeface="Calibri" panose="020F0502020204030204" pitchFamily="34" charset="0"/>
              </a:rPr>
              <a:t>Rust has </a:t>
            </a:r>
            <a:r>
              <a:rPr lang="en-US" sz="2400" dirty="0">
                <a:solidFill>
                  <a:srgbClr val="0070C0"/>
                </a:solidFill>
                <a:latin typeface="Arial Narrow" panose="020B0606020202030204" pitchFamily="34" charset="0"/>
                <a:cs typeface="Calibri" panose="020F0502020204030204" pitchFamily="34" charset="0"/>
              </a:rPr>
              <a:t>Structs</a:t>
            </a:r>
            <a:r>
              <a:rPr lang="en-US" sz="2400" dirty="0">
                <a:solidFill>
                  <a:schemeClr val="bg1">
                    <a:lumMod val="75000"/>
                    <a:lumOff val="25000"/>
                  </a:schemeClr>
                </a:solidFill>
                <a:latin typeface="Arial Narrow" panose="020B0606020202030204" pitchFamily="34" charset="0"/>
                <a:cs typeface="Calibri" panose="020F0502020204030204" pitchFamily="34" charset="0"/>
              </a:rPr>
              <a:t> and </a:t>
            </a:r>
            <a:r>
              <a:rPr lang="en-US" sz="2400" dirty="0">
                <a:solidFill>
                  <a:srgbClr val="0070C0"/>
                </a:solidFill>
                <a:latin typeface="Arial Narrow" panose="020B0606020202030204" pitchFamily="34" charset="0"/>
                <a:cs typeface="Calibri" panose="020F0502020204030204" pitchFamily="34" charset="0"/>
              </a:rPr>
              <a:t>Traits</a:t>
            </a:r>
          </a:p>
          <a:p>
            <a:pPr marL="434340" lvl="1" indent="-342900">
              <a:spcBef>
                <a:spcPts val="0"/>
              </a:spcBef>
              <a:spcAft>
                <a:spcPts val="0"/>
              </a:spcAft>
              <a:buClrTx/>
              <a:buFont typeface="Bahnschrift SemiLight" panose="020B0502040204020203" pitchFamily="34" charset="0"/>
              <a:buChar char="―"/>
            </a:pPr>
            <a:r>
              <a:rPr lang="en-US" sz="2400" i="1" dirty="0">
                <a:solidFill>
                  <a:schemeClr val="bg1">
                    <a:lumMod val="75000"/>
                    <a:lumOff val="25000"/>
                  </a:schemeClr>
                </a:solidFill>
                <a:latin typeface="Arial Narrow" panose="020B0606020202030204" pitchFamily="34" charset="0"/>
                <a:cs typeface="Calibri" panose="020F0502020204030204" pitchFamily="34" charset="0"/>
              </a:rPr>
              <a:t>structs define data structures</a:t>
            </a:r>
          </a:p>
          <a:p>
            <a:pPr marL="434340" lvl="1" indent="-342900">
              <a:spcBef>
                <a:spcPts val="0"/>
              </a:spcBef>
              <a:spcAft>
                <a:spcPts val="0"/>
              </a:spcAft>
              <a:buClrTx/>
              <a:buFont typeface="Bahnschrift SemiLight" panose="020B0502040204020203" pitchFamily="34" charset="0"/>
              <a:buChar char="―"/>
            </a:pPr>
            <a:r>
              <a:rPr lang="en-US" sz="2400" i="1" dirty="0">
                <a:solidFill>
                  <a:schemeClr val="bg1">
                    <a:lumMod val="75000"/>
                    <a:lumOff val="25000"/>
                  </a:schemeClr>
                </a:solidFill>
                <a:latin typeface="Arial Narrow" panose="020B0606020202030204" pitchFamily="34" charset="0"/>
                <a:cs typeface="Calibri" panose="020F0502020204030204" pitchFamily="34" charset="0"/>
              </a:rPr>
              <a:t>traits define shared behavior, similar to interfaces in Go</a:t>
            </a:r>
          </a:p>
          <a:p>
            <a:pPr marL="434340" lvl="1" indent="-342900">
              <a:spcBef>
                <a:spcPts val="0"/>
              </a:spcBef>
              <a:spcAft>
                <a:spcPts val="0"/>
              </a:spcAft>
              <a:buClrTx/>
              <a:buFont typeface="Bahnschrift SemiLight" panose="020B0502040204020203" pitchFamily="34" charset="0"/>
              <a:buChar char="―"/>
            </a:pPr>
            <a:r>
              <a:rPr lang="en-US" sz="2400" dirty="0">
                <a:solidFill>
                  <a:schemeClr val="bg1">
                    <a:lumMod val="75000"/>
                    <a:lumOff val="25000"/>
                  </a:schemeClr>
                </a:solidFill>
                <a:latin typeface="Arial Narrow" panose="020B0606020202030204" pitchFamily="34" charset="0"/>
                <a:cs typeface="Calibri" panose="020F0502020204030204" pitchFamily="34" charset="0"/>
              </a:rPr>
              <a:t>emphasizes data and behavior separations</a:t>
            </a:r>
            <a:endParaRPr lang="en-US" sz="2400" i="1"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0"/>
              </a:spcAft>
              <a:buClrTx/>
              <a:buNone/>
            </a:pPr>
            <a:endParaRPr lang="en-US" sz="24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1800"/>
              </a:spcAft>
              <a:buClrTx/>
              <a:buNone/>
            </a:pPr>
            <a:r>
              <a:rPr lang="en-US" sz="2400" dirty="0">
                <a:solidFill>
                  <a:schemeClr val="bg1">
                    <a:lumMod val="75000"/>
                    <a:lumOff val="25000"/>
                  </a:schemeClr>
                </a:solidFill>
                <a:latin typeface="Arial Narrow" panose="020B0606020202030204" pitchFamily="34" charset="0"/>
                <a:cs typeface="Calibri" panose="020F0502020204030204" pitchFamily="34" charset="0"/>
              </a:rPr>
              <a:t>Polymorphism comes from trait implementations, and generics</a:t>
            </a:r>
          </a:p>
          <a:p>
            <a:pPr marL="91440" lvl="1" indent="0">
              <a:spcBef>
                <a:spcPts val="0"/>
              </a:spcBef>
              <a:spcAft>
                <a:spcPts val="1800"/>
              </a:spcAft>
              <a:buClrTx/>
              <a:buNone/>
            </a:pPr>
            <a:endParaRPr lang="en-US" sz="24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0"/>
              </a:spcBef>
              <a:spcAft>
                <a:spcPts val="1800"/>
              </a:spcAft>
              <a:buClrTx/>
              <a:buNone/>
            </a:pPr>
            <a:endParaRPr lang="en-US" sz="2400" dirty="0">
              <a:solidFill>
                <a:schemeClr val="bg1">
                  <a:lumMod val="75000"/>
                  <a:lumOff val="25000"/>
                </a:schemeClr>
              </a:solidFill>
              <a:latin typeface="Arial Narrow" panose="020B0606020202030204"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380808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fade">
                                      <p:cBhvr>
                                        <p:cTn id="16" dur="500"/>
                                        <p:tgtEl>
                                          <p:spTgt spid="5">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5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Let’s Run Some Code</a:t>
            </a:r>
          </a:p>
        </p:txBody>
      </p:sp>
      <p:sp>
        <p:nvSpPr>
          <p:cNvPr id="5" name="Content Placeholder 1"/>
          <p:cNvSpPr txBox="1">
            <a:spLocks/>
          </p:cNvSpPr>
          <p:nvPr/>
        </p:nvSpPr>
        <p:spPr>
          <a:xfrm>
            <a:off x="304800" y="1219200"/>
            <a:ext cx="8077200" cy="426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Install Rust </a:t>
            </a:r>
          </a:p>
          <a:p>
            <a:pPr marL="91440" lvl="1" indent="0">
              <a:spcBef>
                <a:spcPts val="0"/>
              </a:spcBef>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Download zip code </a:t>
            </a:r>
          </a:p>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Compiler is </a:t>
            </a:r>
            <a:r>
              <a:rPr lang="en-US" sz="2000" b="1" dirty="0" err="1">
                <a:solidFill>
                  <a:schemeClr val="accent6">
                    <a:lumMod val="75000"/>
                  </a:schemeClr>
                </a:solidFill>
                <a:latin typeface="Arial Narrow" panose="020B0606020202030204" pitchFamily="34" charset="0"/>
                <a:cs typeface="Calibri" panose="020F0502020204030204" pitchFamily="34" charset="0"/>
              </a:rPr>
              <a:t>rustc</a:t>
            </a:r>
            <a:endParaRPr lang="en-US" sz="2000" b="1" dirty="0">
              <a:solidFill>
                <a:schemeClr val="accent6">
                  <a:lumMod val="7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Command line shell</a:t>
            </a:r>
          </a:p>
          <a:p>
            <a:pPr marL="91440" lvl="1" indent="0">
              <a:spcBef>
                <a:spcPts val="0"/>
              </a:spcBef>
              <a:buClrTx/>
              <a:buNone/>
            </a:pPr>
            <a:r>
              <a:rPr lang="en-US" sz="2000" dirty="0" err="1">
                <a:solidFill>
                  <a:schemeClr val="accent6">
                    <a:lumMod val="75000"/>
                  </a:schemeClr>
                </a:solidFill>
                <a:latin typeface="Arial Narrow" panose="020B0606020202030204" pitchFamily="34" charset="0"/>
                <a:cs typeface="Calibri" panose="020F0502020204030204" pitchFamily="34" charset="0"/>
              </a:rPr>
              <a:t>mkdir</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rustCode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accent6">
                    <a:lumMod val="75000"/>
                  </a:schemeClr>
                </a:solidFill>
                <a:latin typeface="Arial Narrow" panose="020B0606020202030204" pitchFamily="34" charset="0"/>
                <a:cs typeface="Calibri" panose="020F0502020204030204" pitchFamily="34" charset="0"/>
              </a:rPr>
              <a:t>cd</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rustCode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err="1">
                <a:solidFill>
                  <a:schemeClr val="accent6">
                    <a:lumMod val="75000"/>
                  </a:schemeClr>
                </a:solidFill>
                <a:latin typeface="Arial Narrow" panose="020B0606020202030204" pitchFamily="34" charset="0"/>
                <a:cs typeface="Calibri" panose="020F0502020204030204" pitchFamily="34" charset="0"/>
              </a:rPr>
              <a:t>mkdir</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exOne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accent6">
                    <a:lumMod val="75000"/>
                  </a:schemeClr>
                </a:solidFill>
                <a:latin typeface="Arial Narrow" panose="020B0606020202030204" pitchFamily="34" charset="0"/>
                <a:cs typeface="Calibri" panose="020F0502020204030204" pitchFamily="34" charset="0"/>
              </a:rPr>
              <a:t>cd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exOne</a:t>
            </a:r>
            <a:endParaRPr lang="en-US" sz="2000" dirty="0">
              <a:solidFill>
                <a:schemeClr val="bg1">
                  <a:lumMod val="85000"/>
                  <a:lumOff val="15000"/>
                </a:schemeClr>
              </a:solidFill>
              <a:latin typeface="Arial Narrow" panose="020B0606020202030204" pitchFamily="34" charset="0"/>
              <a:cs typeface="Calibri" panose="020F0502020204030204" pitchFamily="34" charset="0"/>
            </a:endParaRPr>
          </a:p>
          <a:p>
            <a:pPr marL="91440" lvl="1" indent="0">
              <a:spcBef>
                <a:spcPts val="0"/>
              </a:spcBef>
              <a:buClrTx/>
              <a:buNone/>
            </a:pPr>
            <a:r>
              <a:rPr lang="en-US" sz="2000" dirty="0">
                <a:solidFill>
                  <a:schemeClr val="accent6">
                    <a:lumMod val="75000"/>
                  </a:schemeClr>
                </a:solidFill>
                <a:latin typeface="Arial Narrow" panose="020B0606020202030204" pitchFamily="34" charset="0"/>
                <a:cs typeface="Calibri" panose="020F0502020204030204" pitchFamily="34" charset="0"/>
              </a:rPr>
              <a:t>vim </a:t>
            </a:r>
            <a:r>
              <a:rPr lang="en-US" sz="2000" dirty="0">
                <a:solidFill>
                  <a:schemeClr val="bg1">
                    <a:lumMod val="85000"/>
                    <a:lumOff val="15000"/>
                  </a:schemeClr>
                </a:solidFill>
                <a:latin typeface="Arial Narrow" panose="020B0606020202030204" pitchFamily="34" charset="0"/>
                <a:cs typeface="Calibri" panose="020F0502020204030204" pitchFamily="34" charset="0"/>
              </a:rPr>
              <a:t>main.rs</a:t>
            </a:r>
          </a:p>
          <a:p>
            <a:pPr marL="91440" lvl="1" indent="0">
              <a:spcBef>
                <a:spcPts val="0"/>
              </a:spcBef>
              <a:buClrTx/>
              <a:buNone/>
            </a:pPr>
            <a:r>
              <a:rPr lang="en-US" sz="2000" dirty="0" err="1">
                <a:solidFill>
                  <a:schemeClr val="accent6">
                    <a:lumMod val="75000"/>
                  </a:schemeClr>
                </a:solidFill>
                <a:latin typeface="Arial Narrow" panose="020B0606020202030204" pitchFamily="34" charset="0"/>
                <a:cs typeface="Calibri" panose="020F0502020204030204" pitchFamily="34" charset="0"/>
              </a:rPr>
              <a:t>rustc</a:t>
            </a:r>
            <a:r>
              <a:rPr lang="en-US" sz="2000" dirty="0">
                <a:solidFill>
                  <a:schemeClr val="bg1">
                    <a:lumMod val="85000"/>
                    <a:lumOff val="15000"/>
                  </a:schemeClr>
                </a:solidFill>
                <a:latin typeface="Arial Narrow" panose="020B0606020202030204" pitchFamily="34" charset="0"/>
                <a:cs typeface="Calibri" panose="020F0502020204030204" pitchFamily="34" charset="0"/>
              </a:rPr>
              <a:t> main.rs</a:t>
            </a:r>
          </a:p>
          <a:p>
            <a:pPr marL="91440" lvl="1" indent="0">
              <a:spcBef>
                <a:spcPts val="0"/>
              </a:spcBef>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./main.exe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2514600" y="1219200"/>
            <a:ext cx="6400800" cy="5410200"/>
          </a:xfrm>
          <a:prstGeom prst="rect">
            <a:avLst/>
          </a:prstGeom>
          <a:solidFill>
            <a:srgbClr val="FEF9EC">
              <a:alpha val="66000"/>
            </a:srgbClr>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500" dirty="0">
                <a:solidFill>
                  <a:schemeClr val="accent6">
                    <a:lumMod val="75000"/>
                  </a:schemeClr>
                </a:solidFill>
                <a:latin typeface="Consolas" panose="020B0609020204030204" pitchFamily="49" charset="0"/>
                <a:cs typeface="Calibri" panose="020F0502020204030204" pitchFamily="34" charset="0"/>
              </a:rPr>
              <a:t>use </a:t>
            </a:r>
            <a:r>
              <a:rPr lang="en-US" sz="1500" dirty="0" err="1">
                <a:solidFill>
                  <a:schemeClr val="accent6">
                    <a:lumMod val="75000"/>
                  </a:schemeClr>
                </a:solidFill>
                <a:latin typeface="Consolas" panose="020B0609020204030204" pitchFamily="49" charset="0"/>
                <a:cs typeface="Calibri" panose="020F0502020204030204" pitchFamily="34" charset="0"/>
              </a:rPr>
              <a:t>std</a:t>
            </a:r>
            <a:r>
              <a:rPr lang="en-US" sz="1500" dirty="0">
                <a:solidFill>
                  <a:schemeClr val="accent6">
                    <a:lumMod val="75000"/>
                  </a:schemeClr>
                </a:solidFill>
                <a:latin typeface="Consolas" panose="020B0609020204030204" pitchFamily="49" charset="0"/>
                <a:cs typeface="Calibri" panose="020F0502020204030204" pitchFamily="34" charset="0"/>
              </a:rPr>
              <a:t>::</a:t>
            </a:r>
            <a:r>
              <a:rPr lang="en-US" sz="1500" dirty="0" err="1">
                <a:solidFill>
                  <a:schemeClr val="accent6">
                    <a:lumMod val="75000"/>
                  </a:schemeClr>
                </a:solidFill>
                <a:latin typeface="Consolas" panose="020B0609020204030204" pitchFamily="49" charset="0"/>
                <a:cs typeface="Calibri" panose="020F0502020204030204" pitchFamily="34" charset="0"/>
              </a:rPr>
              <a:t>io</a:t>
            </a:r>
            <a:r>
              <a:rPr lang="en-US" sz="1500" dirty="0">
                <a:solidFill>
                  <a:schemeClr val="accent6">
                    <a:lumMod val="75000"/>
                  </a:schemeClr>
                </a:solidFill>
                <a:latin typeface="Consolas" panose="020B0609020204030204" pitchFamily="49" charset="0"/>
                <a:cs typeface="Calibri" panose="020F0502020204030204" pitchFamily="34" charset="0"/>
              </a:rPr>
              <a:t>;</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500" dirty="0">
                <a:solidFill>
                  <a:schemeClr val="bg1">
                    <a:lumMod val="85000"/>
                    <a:lumOff val="15000"/>
                  </a:schemeClr>
                </a:solidFill>
                <a:latin typeface="Consolas" panose="020B0609020204030204" pitchFamily="49" charset="0"/>
                <a:cs typeface="Calibri" panose="020F0502020204030204" pitchFamily="34" charset="0"/>
              </a:rPr>
              <a:t>!("Enter a number:");</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a:solidFill>
                  <a:srgbClr val="0070C0"/>
                </a:solidFill>
                <a:latin typeface="Consolas" panose="020B0609020204030204" pitchFamily="49" charset="0"/>
                <a:cs typeface="Calibri" panose="020F0502020204030204" pitchFamily="34" charset="0"/>
              </a:rPr>
              <a:t>// Read user input</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let mut input = String::new();</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err="1">
                <a:solidFill>
                  <a:schemeClr val="bg1">
                    <a:lumMod val="85000"/>
                    <a:lumOff val="15000"/>
                  </a:schemeClr>
                </a:solidFill>
                <a:latin typeface="Consolas" panose="020B0609020204030204" pitchFamily="49" charset="0"/>
                <a:cs typeface="Calibri" panose="020F0502020204030204" pitchFamily="34" charset="0"/>
              </a:rPr>
              <a:t>io</a:t>
            </a:r>
            <a:r>
              <a:rPr lang="en-US" sz="1500" dirty="0">
                <a:solidFill>
                  <a:schemeClr val="bg1">
                    <a:lumMod val="85000"/>
                    <a:lumOff val="15000"/>
                  </a:schemeClr>
                </a:solidFill>
                <a:latin typeface="Consolas" panose="020B0609020204030204" pitchFamily="49" charset="0"/>
                <a:cs typeface="Calibri" panose="020F0502020204030204" pitchFamily="34" charset="0"/>
              </a:rPr>
              <a:t>::</a:t>
            </a:r>
            <a:r>
              <a:rPr lang="en-US" sz="1500" dirty="0" err="1">
                <a:solidFill>
                  <a:schemeClr val="bg1">
                    <a:lumMod val="85000"/>
                    <a:lumOff val="15000"/>
                  </a:schemeClr>
                </a:solidFill>
                <a:latin typeface="Consolas" panose="020B0609020204030204" pitchFamily="49" charset="0"/>
                <a:cs typeface="Calibri" panose="020F0502020204030204" pitchFamily="34" charset="0"/>
              </a:rPr>
              <a:t>stdin</a:t>
            </a:r>
            <a:r>
              <a:rPr lang="en-US" sz="1500" dirty="0">
                <a:solidFill>
                  <a:schemeClr val="bg1">
                    <a:lumMod val="85000"/>
                    <a:lumOff val="15000"/>
                  </a:schemeClr>
                </a:solidFill>
                <a:latin typeface="Consolas" panose="020B0609020204030204" pitchFamily="49" charset="0"/>
                <a:cs typeface="Calibri" panose="020F0502020204030204" pitchFamily="34" charset="0"/>
              </a:rPr>
              <a:t>().</a:t>
            </a:r>
            <a:r>
              <a:rPr lang="en-US" sz="1500" dirty="0" err="1">
                <a:solidFill>
                  <a:schemeClr val="bg1">
                    <a:lumMod val="85000"/>
                    <a:lumOff val="15000"/>
                  </a:schemeClr>
                </a:solidFill>
                <a:latin typeface="Consolas" panose="020B0609020204030204" pitchFamily="49" charset="0"/>
                <a:cs typeface="Calibri" panose="020F0502020204030204" pitchFamily="34" charset="0"/>
              </a:rPr>
              <a:t>read_line</a:t>
            </a:r>
            <a:r>
              <a:rPr lang="en-US" sz="1500" dirty="0">
                <a:solidFill>
                  <a:schemeClr val="bg1">
                    <a:lumMod val="85000"/>
                    <a:lumOff val="15000"/>
                  </a:schemeClr>
                </a:solidFill>
                <a:latin typeface="Consolas" panose="020B0609020204030204" pitchFamily="49" charset="0"/>
                <a:cs typeface="Calibri" panose="020F0502020204030204" pitchFamily="34" charset="0"/>
              </a:rPr>
              <a:t>(&amp;mut input).expect("Read failed");</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a:solidFill>
                  <a:srgbClr val="0070C0"/>
                </a:solidFill>
                <a:latin typeface="Consolas" panose="020B0609020204030204" pitchFamily="49" charset="0"/>
                <a:cs typeface="Calibri" panose="020F0502020204030204" pitchFamily="34" charset="0"/>
              </a:rPr>
              <a:t>// Parse input to integer, handling possible errors</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let number: Result&lt;i32, _&gt; = </a:t>
            </a:r>
            <a:r>
              <a:rPr lang="en-US" sz="1500" dirty="0" err="1">
                <a:solidFill>
                  <a:schemeClr val="bg1">
                    <a:lumMod val="85000"/>
                    <a:lumOff val="15000"/>
                  </a:schemeClr>
                </a:solidFill>
                <a:latin typeface="Consolas" panose="020B0609020204030204" pitchFamily="49" charset="0"/>
                <a:cs typeface="Calibri" panose="020F0502020204030204" pitchFamily="34" charset="0"/>
              </a:rPr>
              <a:t>input.trim</a:t>
            </a:r>
            <a:r>
              <a:rPr lang="en-US" sz="1500" dirty="0">
                <a:solidFill>
                  <a:schemeClr val="bg1">
                    <a:lumMod val="85000"/>
                    <a:lumOff val="15000"/>
                  </a:schemeClr>
                </a:solidFill>
                <a:latin typeface="Consolas" panose="020B0609020204030204" pitchFamily="49" charset="0"/>
                <a:cs typeface="Calibri" panose="020F0502020204030204" pitchFamily="34" charset="0"/>
              </a:rPr>
              <a:t>().parse();</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match number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Ok(n) =&gt;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 Demonstrate ownership and borrowing</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let squared = square(n);</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500" dirty="0">
                <a:solidFill>
                  <a:schemeClr val="bg1">
                    <a:lumMod val="85000"/>
                    <a:lumOff val="15000"/>
                  </a:schemeClr>
                </a:solidFill>
                <a:latin typeface="Consolas" panose="020B0609020204030204" pitchFamily="49" charset="0"/>
                <a:cs typeface="Calibri" panose="020F0502020204030204" pitchFamily="34" charset="0"/>
              </a:rPr>
              <a:t>!("Square of {} is {}", n, squared);</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Err(_) =&gt;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r>
              <a:rPr lang="en-US" sz="1500" dirty="0" err="1">
                <a:solidFill>
                  <a:schemeClr val="bg1">
                    <a:lumMod val="85000"/>
                    <a:lumOff val="15000"/>
                  </a:schemeClr>
                </a:solidFill>
                <a:latin typeface="Consolas" panose="020B0609020204030204" pitchFamily="49" charset="0"/>
                <a:cs typeface="Calibri" panose="020F0502020204030204" pitchFamily="34" charset="0"/>
              </a:rPr>
              <a:t>eprintln</a:t>
            </a:r>
            <a:r>
              <a:rPr lang="en-US" sz="1500" dirty="0">
                <a:solidFill>
                  <a:schemeClr val="bg1">
                    <a:lumMod val="85000"/>
                    <a:lumOff val="15000"/>
                  </a:schemeClr>
                </a:solidFill>
                <a:latin typeface="Consolas" panose="020B0609020204030204" pitchFamily="49" charset="0"/>
                <a:cs typeface="Calibri" panose="020F0502020204030204" pitchFamily="34" charset="0"/>
              </a:rPr>
              <a:t>!("Enter a valid number.");</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500" dirty="0">
                <a:solidFill>
                  <a:schemeClr val="bg1">
                    <a:lumMod val="85000"/>
                    <a:lumOff val="15000"/>
                  </a:schemeClr>
                </a:solidFill>
                <a:latin typeface="Consolas" panose="020B0609020204030204" pitchFamily="49" charset="0"/>
                <a:cs typeface="Calibri" panose="020F0502020204030204" pitchFamily="34" charset="0"/>
              </a:rPr>
              <a:t>fn square(</a:t>
            </a:r>
            <a:r>
              <a:rPr lang="en-US" sz="1500" dirty="0" err="1">
                <a:solidFill>
                  <a:schemeClr val="bg1">
                    <a:lumMod val="85000"/>
                    <a:lumOff val="15000"/>
                  </a:schemeClr>
                </a:solidFill>
                <a:latin typeface="Consolas" panose="020B0609020204030204" pitchFamily="49" charset="0"/>
                <a:cs typeface="Calibri" panose="020F0502020204030204" pitchFamily="34" charset="0"/>
              </a:rPr>
              <a:t>num</a:t>
            </a:r>
            <a:r>
              <a:rPr lang="en-US" sz="1500" dirty="0">
                <a:solidFill>
                  <a:schemeClr val="bg1">
                    <a:lumMod val="85000"/>
                    <a:lumOff val="15000"/>
                  </a:schemeClr>
                </a:solidFill>
                <a:latin typeface="Consolas" panose="020B0609020204030204" pitchFamily="49" charset="0"/>
                <a:cs typeface="Calibri" panose="020F0502020204030204" pitchFamily="34" charset="0"/>
              </a:rPr>
              <a:t>: i32) -&gt; i32 { </a:t>
            </a:r>
            <a:r>
              <a:rPr lang="en-US" sz="1500" dirty="0" err="1">
                <a:solidFill>
                  <a:schemeClr val="bg1">
                    <a:lumMod val="85000"/>
                    <a:lumOff val="15000"/>
                  </a:schemeClr>
                </a:solidFill>
                <a:latin typeface="Consolas" panose="020B0609020204030204" pitchFamily="49" charset="0"/>
                <a:cs typeface="Calibri" panose="020F0502020204030204" pitchFamily="34" charset="0"/>
              </a:rPr>
              <a:t>num</a:t>
            </a:r>
            <a:r>
              <a:rPr lang="en-US" sz="1500" dirty="0">
                <a:solidFill>
                  <a:schemeClr val="bg1">
                    <a:lumMod val="85000"/>
                    <a:lumOff val="15000"/>
                  </a:schemeClr>
                </a:solidFill>
                <a:latin typeface="Consolas" panose="020B0609020204030204" pitchFamily="49" charset="0"/>
                <a:cs typeface="Calibri" panose="020F0502020204030204" pitchFamily="34" charset="0"/>
              </a:rPr>
              <a:t> * </a:t>
            </a:r>
            <a:r>
              <a:rPr lang="en-US" sz="1500" dirty="0" err="1">
                <a:solidFill>
                  <a:schemeClr val="bg1">
                    <a:lumMod val="85000"/>
                    <a:lumOff val="15000"/>
                  </a:schemeClr>
                </a:solidFill>
                <a:latin typeface="Consolas" panose="020B0609020204030204" pitchFamily="49" charset="0"/>
                <a:cs typeface="Calibri" panose="020F0502020204030204" pitchFamily="34" charset="0"/>
              </a:rPr>
              <a:t>num</a:t>
            </a:r>
            <a:r>
              <a:rPr lang="en-US" sz="1500" dirty="0">
                <a:solidFill>
                  <a:schemeClr val="bg1">
                    <a:lumMod val="85000"/>
                    <a:lumOff val="15000"/>
                  </a:schemeClr>
                </a:solidFill>
                <a:latin typeface="Consolas" panose="020B0609020204030204" pitchFamily="49" charset="0"/>
                <a:cs typeface="Calibri" panose="020F0502020204030204" pitchFamily="34" charset="0"/>
              </a:rPr>
              <a:t> }</a:t>
            </a:r>
          </a:p>
        </p:txBody>
      </p:sp>
    </p:spTree>
    <p:extLst>
      <p:ext uri="{BB962C8B-B14F-4D97-AF65-F5344CB8AC3E}">
        <p14:creationId xmlns:p14="http://schemas.microsoft.com/office/powerpoint/2010/main" val="88279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0" end="0"/>
                                            </p:txEl>
                                          </p:spTgt>
                                        </p:tgtEl>
                                        <p:attrNameLst>
                                          <p:attrName>style.visibility</p:attrName>
                                        </p:attrNameLst>
                                      </p:cBhvr>
                                      <p:to>
                                        <p:strVal val="visible"/>
                                      </p:to>
                                    </p:set>
                                    <p:animEffect transition="in" filter="fade">
                                      <p:cBhvr>
                                        <p:cTn id="52" dur="500"/>
                                        <p:tgtEl>
                                          <p:spTgt spid="7">
                                            <p:txEl>
                                              <p:pRg st="0" end="0"/>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7">
                                            <p:txEl>
                                              <p:pRg st="1" end="1"/>
                                            </p:txEl>
                                          </p:spTgt>
                                        </p:tgtEl>
                                        <p:attrNameLst>
                                          <p:attrName>style.visibility</p:attrName>
                                        </p:attrNameLst>
                                      </p:cBhvr>
                                      <p:to>
                                        <p:strVal val="visible"/>
                                      </p:to>
                                    </p:set>
                                    <p:animEffect transition="in" filter="fade">
                                      <p:cBhvr>
                                        <p:cTn id="55" dur="500"/>
                                        <p:tgtEl>
                                          <p:spTgt spid="7">
                                            <p:txEl>
                                              <p:pRg st="1" end="1"/>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7">
                                            <p:txEl>
                                              <p:pRg st="2" end="2"/>
                                            </p:txEl>
                                          </p:spTgt>
                                        </p:tgtEl>
                                        <p:attrNameLst>
                                          <p:attrName>style.visibility</p:attrName>
                                        </p:attrNameLst>
                                      </p:cBhvr>
                                      <p:to>
                                        <p:strVal val="visible"/>
                                      </p:to>
                                    </p:set>
                                    <p:animEffect transition="in" filter="fade">
                                      <p:cBhvr>
                                        <p:cTn id="58" dur="500"/>
                                        <p:tgtEl>
                                          <p:spTgt spid="7">
                                            <p:txEl>
                                              <p:pRg st="2" end="2"/>
                                            </p:txEl>
                                          </p:spTgt>
                                        </p:tgtEl>
                                      </p:cBhvr>
                                    </p:animEffect>
                                  </p:childTnLst>
                                </p:cTn>
                              </p:par>
                            </p:childTnLst>
                          </p:cTn>
                        </p:par>
                        <p:par>
                          <p:cTn id="59" fill="hold">
                            <p:stCondLst>
                              <p:cond delay="500"/>
                            </p:stCondLst>
                            <p:childTnLst>
                              <p:par>
                                <p:cTn id="60" presetID="10" presetClass="entr" presetSubtype="0" fill="hold" nodeType="afterEffect">
                                  <p:stCondLst>
                                    <p:cond delay="0"/>
                                  </p:stCondLst>
                                  <p:childTnLst>
                                    <p:set>
                                      <p:cBhvr>
                                        <p:cTn id="61" dur="1" fill="hold">
                                          <p:stCondLst>
                                            <p:cond delay="0"/>
                                          </p:stCondLst>
                                        </p:cTn>
                                        <p:tgtEl>
                                          <p:spTgt spid="7">
                                            <p:txEl>
                                              <p:pRg st="4" end="4"/>
                                            </p:txEl>
                                          </p:spTgt>
                                        </p:tgtEl>
                                        <p:attrNameLst>
                                          <p:attrName>style.visibility</p:attrName>
                                        </p:attrNameLst>
                                      </p:cBhvr>
                                      <p:to>
                                        <p:strVal val="visible"/>
                                      </p:to>
                                    </p:set>
                                    <p:animEffect transition="in" filter="fade">
                                      <p:cBhvr>
                                        <p:cTn id="62" dur="500"/>
                                        <p:tgtEl>
                                          <p:spTgt spid="7">
                                            <p:txEl>
                                              <p:pRg st="4" end="4"/>
                                            </p:txEl>
                                          </p:spTgt>
                                        </p:tgtEl>
                                      </p:cBhvr>
                                    </p:animEffect>
                                  </p:childTnLst>
                                </p:cTn>
                              </p:par>
                              <p:par>
                                <p:cTn id="63" presetID="10" presetClass="entr" presetSubtype="0" fill="hold" nodeType="withEffect">
                                  <p:stCondLst>
                                    <p:cond delay="0"/>
                                  </p:stCondLst>
                                  <p:childTnLst>
                                    <p:set>
                                      <p:cBhvr>
                                        <p:cTn id="64" dur="1" fill="hold">
                                          <p:stCondLst>
                                            <p:cond delay="0"/>
                                          </p:stCondLst>
                                        </p:cTn>
                                        <p:tgtEl>
                                          <p:spTgt spid="7">
                                            <p:txEl>
                                              <p:pRg st="5" end="5"/>
                                            </p:txEl>
                                          </p:spTgt>
                                        </p:tgtEl>
                                        <p:attrNameLst>
                                          <p:attrName>style.visibility</p:attrName>
                                        </p:attrNameLst>
                                      </p:cBhvr>
                                      <p:to>
                                        <p:strVal val="visible"/>
                                      </p:to>
                                    </p:set>
                                    <p:animEffect transition="in" filter="fade">
                                      <p:cBhvr>
                                        <p:cTn id="65" dur="500"/>
                                        <p:tgtEl>
                                          <p:spTgt spid="7">
                                            <p:txEl>
                                              <p:pRg st="5" end="5"/>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7">
                                            <p:txEl>
                                              <p:pRg st="6" end="6"/>
                                            </p:txEl>
                                          </p:spTgt>
                                        </p:tgtEl>
                                        <p:attrNameLst>
                                          <p:attrName>style.visibility</p:attrName>
                                        </p:attrNameLst>
                                      </p:cBhvr>
                                      <p:to>
                                        <p:strVal val="visible"/>
                                      </p:to>
                                    </p:set>
                                    <p:animEffect transition="in" filter="fade">
                                      <p:cBhvr>
                                        <p:cTn id="68" dur="500"/>
                                        <p:tgtEl>
                                          <p:spTgt spid="7">
                                            <p:txEl>
                                              <p:pRg st="6" end="6"/>
                                            </p:txEl>
                                          </p:spTgt>
                                        </p:tgtEl>
                                      </p:cBhvr>
                                    </p:animEffect>
                                  </p:childTnLst>
                                </p:cTn>
                              </p:par>
                            </p:childTnLst>
                          </p:cTn>
                        </p:par>
                        <p:par>
                          <p:cTn id="69" fill="hold">
                            <p:stCondLst>
                              <p:cond delay="1000"/>
                            </p:stCondLst>
                            <p:childTnLst>
                              <p:par>
                                <p:cTn id="70" presetID="10" presetClass="entr" presetSubtype="0" fill="hold" nodeType="afterEffect">
                                  <p:stCondLst>
                                    <p:cond delay="0"/>
                                  </p:stCondLst>
                                  <p:childTnLst>
                                    <p:set>
                                      <p:cBhvr>
                                        <p:cTn id="71" dur="1" fill="hold">
                                          <p:stCondLst>
                                            <p:cond delay="0"/>
                                          </p:stCondLst>
                                        </p:cTn>
                                        <p:tgtEl>
                                          <p:spTgt spid="7">
                                            <p:txEl>
                                              <p:pRg st="8" end="8"/>
                                            </p:txEl>
                                          </p:spTgt>
                                        </p:tgtEl>
                                        <p:attrNameLst>
                                          <p:attrName>style.visibility</p:attrName>
                                        </p:attrNameLst>
                                      </p:cBhvr>
                                      <p:to>
                                        <p:strVal val="visible"/>
                                      </p:to>
                                    </p:set>
                                    <p:animEffect transition="in" filter="fade">
                                      <p:cBhvr>
                                        <p:cTn id="72" dur="500"/>
                                        <p:tgtEl>
                                          <p:spTgt spid="7">
                                            <p:txEl>
                                              <p:pRg st="8" end="8"/>
                                            </p:txEl>
                                          </p:spTgt>
                                        </p:tgtEl>
                                      </p:cBhvr>
                                    </p:animEffect>
                                  </p:childTnLst>
                                </p:cTn>
                              </p:par>
                              <p:par>
                                <p:cTn id="73" presetID="10" presetClass="entr" presetSubtype="0" fill="hold" nodeType="withEffect">
                                  <p:stCondLst>
                                    <p:cond delay="0"/>
                                  </p:stCondLst>
                                  <p:childTnLst>
                                    <p:set>
                                      <p:cBhvr>
                                        <p:cTn id="74" dur="1" fill="hold">
                                          <p:stCondLst>
                                            <p:cond delay="0"/>
                                          </p:stCondLst>
                                        </p:cTn>
                                        <p:tgtEl>
                                          <p:spTgt spid="7">
                                            <p:txEl>
                                              <p:pRg st="9" end="9"/>
                                            </p:txEl>
                                          </p:spTgt>
                                        </p:tgtEl>
                                        <p:attrNameLst>
                                          <p:attrName>style.visibility</p:attrName>
                                        </p:attrNameLst>
                                      </p:cBhvr>
                                      <p:to>
                                        <p:strVal val="visible"/>
                                      </p:to>
                                    </p:set>
                                    <p:animEffect transition="in" filter="fade">
                                      <p:cBhvr>
                                        <p:cTn id="75" dur="500"/>
                                        <p:tgtEl>
                                          <p:spTgt spid="7">
                                            <p:txEl>
                                              <p:pRg st="9" end="9"/>
                                            </p:txEl>
                                          </p:spTgt>
                                        </p:tgtEl>
                                      </p:cBhvr>
                                    </p:animEffect>
                                  </p:childTnLst>
                                </p:cTn>
                              </p:par>
                              <p:par>
                                <p:cTn id="76" presetID="10" presetClass="entr" presetSubtype="0" fill="hold" nodeType="withEffect">
                                  <p:stCondLst>
                                    <p:cond delay="0"/>
                                  </p:stCondLst>
                                  <p:childTnLst>
                                    <p:set>
                                      <p:cBhvr>
                                        <p:cTn id="77" dur="1" fill="hold">
                                          <p:stCondLst>
                                            <p:cond delay="0"/>
                                          </p:stCondLst>
                                        </p:cTn>
                                        <p:tgtEl>
                                          <p:spTgt spid="7">
                                            <p:txEl>
                                              <p:pRg st="10" end="10"/>
                                            </p:txEl>
                                          </p:spTgt>
                                        </p:tgtEl>
                                        <p:attrNameLst>
                                          <p:attrName>style.visibility</p:attrName>
                                        </p:attrNameLst>
                                      </p:cBhvr>
                                      <p:to>
                                        <p:strVal val="visible"/>
                                      </p:to>
                                    </p:set>
                                    <p:animEffect transition="in" filter="fade">
                                      <p:cBhvr>
                                        <p:cTn id="78" dur="500"/>
                                        <p:tgtEl>
                                          <p:spTgt spid="7">
                                            <p:txEl>
                                              <p:pRg st="10" end="10"/>
                                            </p:txEl>
                                          </p:spTgt>
                                        </p:tgtEl>
                                      </p:cBhvr>
                                    </p:animEffect>
                                  </p:childTnLst>
                                </p:cTn>
                              </p:par>
                            </p:childTnLst>
                          </p:cTn>
                        </p:par>
                        <p:par>
                          <p:cTn id="79" fill="hold">
                            <p:stCondLst>
                              <p:cond delay="1500"/>
                            </p:stCondLst>
                            <p:childTnLst>
                              <p:par>
                                <p:cTn id="80" presetID="10" presetClass="entr" presetSubtype="0" fill="hold" nodeType="afterEffect">
                                  <p:stCondLst>
                                    <p:cond delay="0"/>
                                  </p:stCondLst>
                                  <p:childTnLst>
                                    <p:set>
                                      <p:cBhvr>
                                        <p:cTn id="81" dur="1" fill="hold">
                                          <p:stCondLst>
                                            <p:cond delay="0"/>
                                          </p:stCondLst>
                                        </p:cTn>
                                        <p:tgtEl>
                                          <p:spTgt spid="7">
                                            <p:txEl>
                                              <p:pRg st="11" end="11"/>
                                            </p:txEl>
                                          </p:spTgt>
                                        </p:tgtEl>
                                        <p:attrNameLst>
                                          <p:attrName>style.visibility</p:attrName>
                                        </p:attrNameLst>
                                      </p:cBhvr>
                                      <p:to>
                                        <p:strVal val="visible"/>
                                      </p:to>
                                    </p:set>
                                    <p:animEffect transition="in" filter="fade">
                                      <p:cBhvr>
                                        <p:cTn id="82" dur="500"/>
                                        <p:tgtEl>
                                          <p:spTgt spid="7">
                                            <p:txEl>
                                              <p:pRg st="11" end="11"/>
                                            </p:txEl>
                                          </p:spTgt>
                                        </p:tgtEl>
                                      </p:cBhvr>
                                    </p:animEffect>
                                  </p:childTnLst>
                                </p:cTn>
                              </p:par>
                              <p:par>
                                <p:cTn id="83" presetID="10" presetClass="entr" presetSubtype="0" fill="hold" nodeType="withEffect">
                                  <p:stCondLst>
                                    <p:cond delay="0"/>
                                  </p:stCondLst>
                                  <p:childTnLst>
                                    <p:set>
                                      <p:cBhvr>
                                        <p:cTn id="84" dur="1" fill="hold">
                                          <p:stCondLst>
                                            <p:cond delay="0"/>
                                          </p:stCondLst>
                                        </p:cTn>
                                        <p:tgtEl>
                                          <p:spTgt spid="7">
                                            <p:txEl>
                                              <p:pRg st="12" end="12"/>
                                            </p:txEl>
                                          </p:spTgt>
                                        </p:tgtEl>
                                        <p:attrNameLst>
                                          <p:attrName>style.visibility</p:attrName>
                                        </p:attrNameLst>
                                      </p:cBhvr>
                                      <p:to>
                                        <p:strVal val="visible"/>
                                      </p:to>
                                    </p:set>
                                    <p:animEffect transition="in" filter="fade">
                                      <p:cBhvr>
                                        <p:cTn id="85" dur="500"/>
                                        <p:tgtEl>
                                          <p:spTgt spid="7">
                                            <p:txEl>
                                              <p:pRg st="12" end="12"/>
                                            </p:txEl>
                                          </p:spTgt>
                                        </p:tgtEl>
                                      </p:cBhvr>
                                    </p:animEffect>
                                  </p:childTnLst>
                                </p:cTn>
                              </p:par>
                              <p:par>
                                <p:cTn id="86" presetID="10" presetClass="entr" presetSubtype="0" fill="hold" nodeType="withEffect">
                                  <p:stCondLst>
                                    <p:cond delay="0"/>
                                  </p:stCondLst>
                                  <p:childTnLst>
                                    <p:set>
                                      <p:cBhvr>
                                        <p:cTn id="87" dur="1" fill="hold">
                                          <p:stCondLst>
                                            <p:cond delay="0"/>
                                          </p:stCondLst>
                                        </p:cTn>
                                        <p:tgtEl>
                                          <p:spTgt spid="7">
                                            <p:txEl>
                                              <p:pRg st="13" end="13"/>
                                            </p:txEl>
                                          </p:spTgt>
                                        </p:tgtEl>
                                        <p:attrNameLst>
                                          <p:attrName>style.visibility</p:attrName>
                                        </p:attrNameLst>
                                      </p:cBhvr>
                                      <p:to>
                                        <p:strVal val="visible"/>
                                      </p:to>
                                    </p:set>
                                    <p:animEffect transition="in" filter="fade">
                                      <p:cBhvr>
                                        <p:cTn id="88" dur="500"/>
                                        <p:tgtEl>
                                          <p:spTgt spid="7">
                                            <p:txEl>
                                              <p:pRg st="13" end="13"/>
                                            </p:txEl>
                                          </p:spTgt>
                                        </p:tgtEl>
                                      </p:cBhvr>
                                    </p:animEffect>
                                  </p:childTnLst>
                                </p:cTn>
                              </p:par>
                              <p:par>
                                <p:cTn id="89" presetID="10" presetClass="entr" presetSubtype="0" fill="hold" nodeType="withEffect">
                                  <p:stCondLst>
                                    <p:cond delay="0"/>
                                  </p:stCondLst>
                                  <p:childTnLst>
                                    <p:set>
                                      <p:cBhvr>
                                        <p:cTn id="90" dur="1" fill="hold">
                                          <p:stCondLst>
                                            <p:cond delay="0"/>
                                          </p:stCondLst>
                                        </p:cTn>
                                        <p:tgtEl>
                                          <p:spTgt spid="7">
                                            <p:txEl>
                                              <p:pRg st="14" end="14"/>
                                            </p:txEl>
                                          </p:spTgt>
                                        </p:tgtEl>
                                        <p:attrNameLst>
                                          <p:attrName>style.visibility</p:attrName>
                                        </p:attrNameLst>
                                      </p:cBhvr>
                                      <p:to>
                                        <p:strVal val="visible"/>
                                      </p:to>
                                    </p:set>
                                    <p:animEffect transition="in" filter="fade">
                                      <p:cBhvr>
                                        <p:cTn id="91" dur="500"/>
                                        <p:tgtEl>
                                          <p:spTgt spid="7">
                                            <p:txEl>
                                              <p:pRg st="14" end="14"/>
                                            </p:txEl>
                                          </p:spTgt>
                                        </p:tgtEl>
                                      </p:cBhvr>
                                    </p:animEffect>
                                  </p:childTnLst>
                                </p:cTn>
                              </p:par>
                              <p:par>
                                <p:cTn id="92" presetID="10" presetClass="entr" presetSubtype="0" fill="hold" nodeType="withEffect">
                                  <p:stCondLst>
                                    <p:cond delay="0"/>
                                  </p:stCondLst>
                                  <p:childTnLst>
                                    <p:set>
                                      <p:cBhvr>
                                        <p:cTn id="93" dur="1" fill="hold">
                                          <p:stCondLst>
                                            <p:cond delay="0"/>
                                          </p:stCondLst>
                                        </p:cTn>
                                        <p:tgtEl>
                                          <p:spTgt spid="7">
                                            <p:txEl>
                                              <p:pRg st="15" end="15"/>
                                            </p:txEl>
                                          </p:spTgt>
                                        </p:tgtEl>
                                        <p:attrNameLst>
                                          <p:attrName>style.visibility</p:attrName>
                                        </p:attrNameLst>
                                      </p:cBhvr>
                                      <p:to>
                                        <p:strVal val="visible"/>
                                      </p:to>
                                    </p:set>
                                    <p:animEffect transition="in" filter="fade">
                                      <p:cBhvr>
                                        <p:cTn id="94" dur="500"/>
                                        <p:tgtEl>
                                          <p:spTgt spid="7">
                                            <p:txEl>
                                              <p:pRg st="15" end="15"/>
                                            </p:txEl>
                                          </p:spTgt>
                                        </p:tgtEl>
                                      </p:cBhvr>
                                    </p:animEffect>
                                  </p:childTnLst>
                                </p:cTn>
                              </p:par>
                            </p:childTnLst>
                          </p:cTn>
                        </p:par>
                        <p:par>
                          <p:cTn id="95" fill="hold">
                            <p:stCondLst>
                              <p:cond delay="2000"/>
                            </p:stCondLst>
                            <p:childTnLst>
                              <p:par>
                                <p:cTn id="96" presetID="10" presetClass="entr" presetSubtype="0" fill="hold" nodeType="afterEffect">
                                  <p:stCondLst>
                                    <p:cond delay="0"/>
                                  </p:stCondLst>
                                  <p:childTnLst>
                                    <p:set>
                                      <p:cBhvr>
                                        <p:cTn id="97" dur="1" fill="hold">
                                          <p:stCondLst>
                                            <p:cond delay="0"/>
                                          </p:stCondLst>
                                        </p:cTn>
                                        <p:tgtEl>
                                          <p:spTgt spid="7">
                                            <p:txEl>
                                              <p:pRg st="16" end="16"/>
                                            </p:txEl>
                                          </p:spTgt>
                                        </p:tgtEl>
                                        <p:attrNameLst>
                                          <p:attrName>style.visibility</p:attrName>
                                        </p:attrNameLst>
                                      </p:cBhvr>
                                      <p:to>
                                        <p:strVal val="visible"/>
                                      </p:to>
                                    </p:set>
                                    <p:animEffect transition="in" filter="fade">
                                      <p:cBhvr>
                                        <p:cTn id="98" dur="500"/>
                                        <p:tgtEl>
                                          <p:spTgt spid="7">
                                            <p:txEl>
                                              <p:pRg st="16" end="16"/>
                                            </p:txEl>
                                          </p:spTgt>
                                        </p:tgtEl>
                                      </p:cBhvr>
                                    </p:animEffect>
                                  </p:childTnLst>
                                </p:cTn>
                              </p:par>
                              <p:par>
                                <p:cTn id="99" presetID="10" presetClass="entr" presetSubtype="0" fill="hold" nodeType="withEffect">
                                  <p:stCondLst>
                                    <p:cond delay="0"/>
                                  </p:stCondLst>
                                  <p:childTnLst>
                                    <p:set>
                                      <p:cBhvr>
                                        <p:cTn id="100" dur="1" fill="hold">
                                          <p:stCondLst>
                                            <p:cond delay="0"/>
                                          </p:stCondLst>
                                        </p:cTn>
                                        <p:tgtEl>
                                          <p:spTgt spid="7">
                                            <p:txEl>
                                              <p:pRg st="17" end="17"/>
                                            </p:txEl>
                                          </p:spTgt>
                                        </p:tgtEl>
                                        <p:attrNameLst>
                                          <p:attrName>style.visibility</p:attrName>
                                        </p:attrNameLst>
                                      </p:cBhvr>
                                      <p:to>
                                        <p:strVal val="visible"/>
                                      </p:to>
                                    </p:set>
                                    <p:animEffect transition="in" filter="fade">
                                      <p:cBhvr>
                                        <p:cTn id="101" dur="500"/>
                                        <p:tgtEl>
                                          <p:spTgt spid="7">
                                            <p:txEl>
                                              <p:pRg st="17" end="17"/>
                                            </p:txEl>
                                          </p:spTgt>
                                        </p:tgtEl>
                                      </p:cBhvr>
                                    </p:animEffect>
                                  </p:childTnLst>
                                </p:cTn>
                              </p:par>
                              <p:par>
                                <p:cTn id="102" presetID="10" presetClass="entr" presetSubtype="0" fill="hold" nodeType="withEffect">
                                  <p:stCondLst>
                                    <p:cond delay="0"/>
                                  </p:stCondLst>
                                  <p:childTnLst>
                                    <p:set>
                                      <p:cBhvr>
                                        <p:cTn id="103" dur="1" fill="hold">
                                          <p:stCondLst>
                                            <p:cond delay="0"/>
                                          </p:stCondLst>
                                        </p:cTn>
                                        <p:tgtEl>
                                          <p:spTgt spid="7">
                                            <p:txEl>
                                              <p:pRg st="18" end="18"/>
                                            </p:txEl>
                                          </p:spTgt>
                                        </p:tgtEl>
                                        <p:attrNameLst>
                                          <p:attrName>style.visibility</p:attrName>
                                        </p:attrNameLst>
                                      </p:cBhvr>
                                      <p:to>
                                        <p:strVal val="visible"/>
                                      </p:to>
                                    </p:set>
                                    <p:animEffect transition="in" filter="fade">
                                      <p:cBhvr>
                                        <p:cTn id="104" dur="500"/>
                                        <p:tgtEl>
                                          <p:spTgt spid="7">
                                            <p:txEl>
                                              <p:pRg st="18" end="18"/>
                                            </p:txEl>
                                          </p:spTgt>
                                        </p:tgtEl>
                                      </p:cBhvr>
                                    </p:animEffect>
                                  </p:childTnLst>
                                </p:cTn>
                              </p:par>
                            </p:childTnLst>
                          </p:cTn>
                        </p:par>
                        <p:par>
                          <p:cTn id="105" fill="hold">
                            <p:stCondLst>
                              <p:cond delay="2500"/>
                            </p:stCondLst>
                            <p:childTnLst>
                              <p:par>
                                <p:cTn id="106" presetID="10" presetClass="entr" presetSubtype="0" fill="hold" nodeType="afterEffect">
                                  <p:stCondLst>
                                    <p:cond delay="0"/>
                                  </p:stCondLst>
                                  <p:childTnLst>
                                    <p:set>
                                      <p:cBhvr>
                                        <p:cTn id="107" dur="1" fill="hold">
                                          <p:stCondLst>
                                            <p:cond delay="0"/>
                                          </p:stCondLst>
                                        </p:cTn>
                                        <p:tgtEl>
                                          <p:spTgt spid="7">
                                            <p:txEl>
                                              <p:pRg st="19" end="19"/>
                                            </p:txEl>
                                          </p:spTgt>
                                        </p:tgtEl>
                                        <p:attrNameLst>
                                          <p:attrName>style.visibility</p:attrName>
                                        </p:attrNameLst>
                                      </p:cBhvr>
                                      <p:to>
                                        <p:strVal val="visible"/>
                                      </p:to>
                                    </p:set>
                                    <p:animEffect transition="in" filter="fade">
                                      <p:cBhvr>
                                        <p:cTn id="108" dur="500"/>
                                        <p:tgtEl>
                                          <p:spTgt spid="7">
                                            <p:txEl>
                                              <p:pRg st="19" end="19"/>
                                            </p:txEl>
                                          </p:spTgt>
                                        </p:tgtEl>
                                      </p:cBhvr>
                                    </p:animEffect>
                                  </p:childTnLst>
                                </p:cTn>
                              </p:par>
                              <p:par>
                                <p:cTn id="109" presetID="10" presetClass="entr" presetSubtype="0" fill="hold" nodeType="withEffect">
                                  <p:stCondLst>
                                    <p:cond delay="0"/>
                                  </p:stCondLst>
                                  <p:childTnLst>
                                    <p:set>
                                      <p:cBhvr>
                                        <p:cTn id="110" dur="1" fill="hold">
                                          <p:stCondLst>
                                            <p:cond delay="0"/>
                                          </p:stCondLst>
                                        </p:cTn>
                                        <p:tgtEl>
                                          <p:spTgt spid="7">
                                            <p:txEl>
                                              <p:pRg st="20" end="20"/>
                                            </p:txEl>
                                          </p:spTgt>
                                        </p:tgtEl>
                                        <p:attrNameLst>
                                          <p:attrName>style.visibility</p:attrName>
                                        </p:attrNameLst>
                                      </p:cBhvr>
                                      <p:to>
                                        <p:strVal val="visible"/>
                                      </p:to>
                                    </p:set>
                                    <p:animEffect transition="in" filter="fade">
                                      <p:cBhvr>
                                        <p:cTn id="111" dur="500"/>
                                        <p:tgtEl>
                                          <p:spTgt spid="7">
                                            <p:txEl>
                                              <p:pRg st="20" end="20"/>
                                            </p:txEl>
                                          </p:spTgt>
                                        </p:tgtEl>
                                      </p:cBhvr>
                                    </p:animEffect>
                                  </p:childTnLst>
                                </p:cTn>
                              </p:par>
                            </p:childTnLst>
                          </p:cTn>
                        </p:par>
                        <p:par>
                          <p:cTn id="112" fill="hold">
                            <p:stCondLst>
                              <p:cond delay="3000"/>
                            </p:stCondLst>
                            <p:childTnLst>
                              <p:par>
                                <p:cTn id="113" presetID="10" presetClass="entr" presetSubtype="0" fill="hold" nodeType="afterEffect">
                                  <p:stCondLst>
                                    <p:cond delay="0"/>
                                  </p:stCondLst>
                                  <p:childTnLst>
                                    <p:set>
                                      <p:cBhvr>
                                        <p:cTn id="114" dur="1" fill="hold">
                                          <p:stCondLst>
                                            <p:cond delay="0"/>
                                          </p:stCondLst>
                                        </p:cTn>
                                        <p:tgtEl>
                                          <p:spTgt spid="7">
                                            <p:txEl>
                                              <p:pRg st="22" end="22"/>
                                            </p:txEl>
                                          </p:spTgt>
                                        </p:tgtEl>
                                        <p:attrNameLst>
                                          <p:attrName>style.visibility</p:attrName>
                                        </p:attrNameLst>
                                      </p:cBhvr>
                                      <p:to>
                                        <p:strVal val="visible"/>
                                      </p:to>
                                    </p:set>
                                    <p:animEffect transition="in" filter="fade">
                                      <p:cBhvr>
                                        <p:cTn id="115" dur="500"/>
                                        <p:tgtEl>
                                          <p:spTgt spid="7">
                                            <p:txEl>
                                              <p:pRg st="22" end="2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ntr" presetSubtype="0" fill="hold" nodeType="clickEffect">
                                  <p:stCondLst>
                                    <p:cond delay="0"/>
                                  </p:stCondLst>
                                  <p:childTnLst>
                                    <p:set>
                                      <p:cBhvr>
                                        <p:cTn id="119" dur="1" fill="hold">
                                          <p:stCondLst>
                                            <p:cond delay="0"/>
                                          </p:stCondLst>
                                        </p:cTn>
                                        <p:tgtEl>
                                          <p:spTgt spid="5">
                                            <p:txEl>
                                              <p:pRg st="9" end="9"/>
                                            </p:txEl>
                                          </p:spTgt>
                                        </p:tgtEl>
                                        <p:attrNameLst>
                                          <p:attrName>style.visibility</p:attrName>
                                        </p:attrNameLst>
                                      </p:cBhvr>
                                      <p:to>
                                        <p:strVal val="visible"/>
                                      </p:to>
                                    </p:set>
                                    <p:animEffect transition="in" filter="fade">
                                      <p:cBhvr>
                                        <p:cTn id="120" dur="500"/>
                                        <p:tgtEl>
                                          <p:spTgt spid="5">
                                            <p:txEl>
                                              <p:pRg st="9" end="9"/>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5">
                                            <p:txEl>
                                              <p:pRg st="10" end="10"/>
                                            </p:txEl>
                                          </p:spTgt>
                                        </p:tgtEl>
                                        <p:attrNameLst>
                                          <p:attrName>style.visibility</p:attrName>
                                        </p:attrNameLst>
                                      </p:cBhvr>
                                      <p:to>
                                        <p:strVal val="visible"/>
                                      </p:to>
                                    </p:set>
                                    <p:animEffect transition="in" filter="fade">
                                      <p:cBhvr>
                                        <p:cTn id="125"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Let’s Run Some Code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30200" y="1219200"/>
            <a:ext cx="7975600" cy="518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lnSpc>
                <a:spcPct val="110000"/>
              </a:lnSpc>
              <a:spcBef>
                <a:spcPts val="0"/>
              </a:spcBef>
              <a:spcAft>
                <a:spcPts val="0"/>
              </a:spcAft>
              <a:buClrTx/>
              <a:buNone/>
            </a:pPr>
            <a:r>
              <a:rPr lang="en-US" sz="16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use </a:t>
            </a:r>
            <a:r>
              <a:rPr lang="en-US" sz="1600" dirty="0" err="1">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std</a:t>
            </a:r>
            <a:r>
              <a:rPr lang="en-US" sz="16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a:t>
            </a:r>
            <a:r>
              <a:rPr lang="en-US" sz="1600" dirty="0" err="1">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io</a:t>
            </a:r>
            <a:r>
              <a:rPr lang="en-US" sz="16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rPr>
              <a:t>;</a:t>
            </a:r>
          </a:p>
          <a:p>
            <a:pPr marL="91440" lvl="1" indent="0">
              <a:lnSpc>
                <a:spcPct val="110000"/>
              </a:lnSpc>
              <a:spcBef>
                <a:spcPts val="0"/>
              </a:spcBef>
              <a:spcAft>
                <a:spcPts val="0"/>
              </a:spcAft>
              <a:buClrTx/>
              <a:buNone/>
            </a:pPr>
            <a:endParaRPr lang="en-US" sz="800" dirty="0">
              <a:solidFill>
                <a:schemeClr val="accent6">
                  <a:lumMod val="7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fn main()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!("Enter a number:");</a:t>
            </a:r>
          </a:p>
          <a:p>
            <a:pPr marL="91440" lvl="1" indent="0">
              <a:lnSpc>
                <a:spcPct val="110000"/>
              </a:lnSpc>
              <a:spcBef>
                <a:spcPts val="0"/>
              </a:spcBef>
              <a:spcAft>
                <a:spcPts val="0"/>
              </a:spcAft>
              <a:buClrTx/>
              <a:buNone/>
            </a:pPr>
            <a:endParaRPr lang="en-US" sz="9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read user input</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let mut input = String::new();</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io</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stdin</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read_line</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(&amp;mut input).expect("Read failed");</a:t>
            </a:r>
          </a:p>
          <a:p>
            <a:pPr marL="91440" lvl="1" indent="0">
              <a:lnSpc>
                <a:spcPct val="110000"/>
              </a:lnSpc>
              <a:spcBef>
                <a:spcPts val="0"/>
              </a:spcBef>
              <a:spcAft>
                <a:spcPts val="0"/>
              </a:spcAft>
              <a:buClrTx/>
              <a:buNone/>
            </a:pPr>
            <a:endParaRPr lang="en-US" sz="9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parse input to integer, handling possible errors</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let number: Result&lt;i32, _&gt;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input.trim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().parse();</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match number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Ok(n) =&gt;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 Demonstrate ownership and borrowing</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let squared = square(n);</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!("Square of {} is {}", n, squared);</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Err(_) =&gt;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eprintln</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!("Enter a valid number.");  }</a:t>
            </a: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p>
          <a:p>
            <a:pPr marL="91440" lvl="1" indent="0">
              <a:lnSpc>
                <a:spcPct val="110000"/>
              </a:lnSpc>
              <a:spcBef>
                <a:spcPts val="0"/>
              </a:spcBef>
              <a:spcAft>
                <a:spcPts val="0"/>
              </a:spcAft>
              <a:buClrTx/>
              <a:buNone/>
            </a:pPr>
            <a:endParaRPr lang="en-US" sz="9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endParaRPr>
          </a:p>
          <a:p>
            <a:pPr marL="91440" lvl="1" indent="0">
              <a:lnSpc>
                <a:spcPct val="110000"/>
              </a:lnSpc>
              <a:spcBef>
                <a:spcPts val="0"/>
              </a:spcBef>
              <a:spcAft>
                <a:spcPts val="0"/>
              </a:spcAft>
              <a:buClrTx/>
              <a:buNone/>
            </a:pP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fn square(</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num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i32) -&gt; i32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num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 </a:t>
            </a:r>
            <a:r>
              <a:rPr lang="en-US" sz="1600" dirty="0" err="1">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num</a:t>
            </a:r>
            <a:r>
              <a:rPr lang="en-US" sz="1600" dirty="0">
                <a:solidFill>
                  <a:schemeClr val="bg1">
                    <a:lumMod val="85000"/>
                    <a:lumOff val="15000"/>
                  </a:schemeClr>
                </a:solidFill>
                <a:latin typeface="Cascadia Mono" panose="020B0609020000020004" pitchFamily="49" charset="0"/>
                <a:ea typeface="Cascadia Mono" panose="020B0609020000020004" pitchFamily="49" charset="0"/>
                <a:cs typeface="Cascadia Mono" panose="020B0609020000020004" pitchFamily="49" charset="0"/>
              </a:rPr>
              <a:t> }</a:t>
            </a:r>
          </a:p>
        </p:txBody>
      </p:sp>
    </p:spTree>
    <p:extLst>
      <p:ext uri="{BB962C8B-B14F-4D97-AF65-F5344CB8AC3E}">
        <p14:creationId xmlns:p14="http://schemas.microsoft.com/office/powerpoint/2010/main" val="396308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fade">
                                      <p:cBhvr>
                                        <p:cTn id="10" dur="500"/>
                                        <p:tgtEl>
                                          <p:spTgt spid="7">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Effect transition="in" filter="fade">
                                      <p:cBhvr>
                                        <p:cTn id="13" dur="500"/>
                                        <p:tgtEl>
                                          <p:spTgt spid="7">
                                            <p:txEl>
                                              <p:pRg st="3" end="3"/>
                                            </p:txEl>
                                          </p:spTgt>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Effect transition="in" filter="fade">
                                      <p:cBhvr>
                                        <p:cTn id="17" dur="500"/>
                                        <p:tgtEl>
                                          <p:spTgt spid="7">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7">
                                            <p:txEl>
                                              <p:pRg st="6" end="6"/>
                                            </p:txEl>
                                          </p:spTgt>
                                        </p:tgtEl>
                                        <p:attrNameLst>
                                          <p:attrName>style.visibility</p:attrName>
                                        </p:attrNameLst>
                                      </p:cBhvr>
                                      <p:to>
                                        <p:strVal val="visible"/>
                                      </p:to>
                                    </p:set>
                                    <p:animEffect transition="in" filter="fade">
                                      <p:cBhvr>
                                        <p:cTn id="20" dur="500"/>
                                        <p:tgtEl>
                                          <p:spTgt spid="7">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Effect transition="in" filter="fade">
                                      <p:cBhvr>
                                        <p:cTn id="23" dur="500"/>
                                        <p:tgtEl>
                                          <p:spTgt spid="7">
                                            <p:txEl>
                                              <p:pRg st="7" end="7"/>
                                            </p:txEl>
                                          </p:spTgt>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animEffect transition="in" filter="fade">
                                      <p:cBhvr>
                                        <p:cTn id="27" dur="500"/>
                                        <p:tgtEl>
                                          <p:spTgt spid="7">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
                                            <p:txEl>
                                              <p:pRg st="10" end="10"/>
                                            </p:txEl>
                                          </p:spTgt>
                                        </p:tgtEl>
                                        <p:attrNameLst>
                                          <p:attrName>style.visibility</p:attrName>
                                        </p:attrNameLst>
                                      </p:cBhvr>
                                      <p:to>
                                        <p:strVal val="visible"/>
                                      </p:to>
                                    </p:set>
                                    <p:animEffect transition="in" filter="fade">
                                      <p:cBhvr>
                                        <p:cTn id="30" dur="500"/>
                                        <p:tgtEl>
                                          <p:spTgt spid="7">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7">
                                            <p:txEl>
                                              <p:pRg st="11" end="11"/>
                                            </p:txEl>
                                          </p:spTgt>
                                        </p:tgtEl>
                                        <p:attrNameLst>
                                          <p:attrName>style.visibility</p:attrName>
                                        </p:attrNameLst>
                                      </p:cBhvr>
                                      <p:to>
                                        <p:strVal val="visible"/>
                                      </p:to>
                                    </p:set>
                                    <p:animEffect transition="in" filter="fade">
                                      <p:cBhvr>
                                        <p:cTn id="33" dur="500"/>
                                        <p:tgtEl>
                                          <p:spTgt spid="7">
                                            <p:txEl>
                                              <p:pRg st="11" end="11"/>
                                            </p:txEl>
                                          </p:spTgt>
                                        </p:tgtEl>
                                      </p:cBhvr>
                                    </p:animEffect>
                                  </p:childTnLst>
                                </p:cTn>
                              </p:par>
                            </p:childTnLst>
                          </p:cTn>
                        </p:par>
                        <p:par>
                          <p:cTn id="34" fill="hold">
                            <p:stCondLst>
                              <p:cond delay="1500"/>
                            </p:stCondLst>
                            <p:childTnLst>
                              <p:par>
                                <p:cTn id="35" presetID="10" presetClass="entr" presetSubtype="0" fill="hold" nodeType="afterEffect">
                                  <p:stCondLst>
                                    <p:cond delay="0"/>
                                  </p:stCondLst>
                                  <p:childTnLst>
                                    <p:set>
                                      <p:cBhvr>
                                        <p:cTn id="36" dur="1" fill="hold">
                                          <p:stCondLst>
                                            <p:cond delay="0"/>
                                          </p:stCondLst>
                                        </p:cTn>
                                        <p:tgtEl>
                                          <p:spTgt spid="7">
                                            <p:txEl>
                                              <p:pRg st="12" end="12"/>
                                            </p:txEl>
                                          </p:spTgt>
                                        </p:tgtEl>
                                        <p:attrNameLst>
                                          <p:attrName>style.visibility</p:attrName>
                                        </p:attrNameLst>
                                      </p:cBhvr>
                                      <p:to>
                                        <p:strVal val="visible"/>
                                      </p:to>
                                    </p:set>
                                    <p:animEffect transition="in" filter="fade">
                                      <p:cBhvr>
                                        <p:cTn id="37" dur="500"/>
                                        <p:tgtEl>
                                          <p:spTgt spid="7">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7">
                                            <p:txEl>
                                              <p:pRg st="13" end="13"/>
                                            </p:txEl>
                                          </p:spTgt>
                                        </p:tgtEl>
                                        <p:attrNameLst>
                                          <p:attrName>style.visibility</p:attrName>
                                        </p:attrNameLst>
                                      </p:cBhvr>
                                      <p:to>
                                        <p:strVal val="visible"/>
                                      </p:to>
                                    </p:set>
                                    <p:animEffect transition="in" filter="fade">
                                      <p:cBhvr>
                                        <p:cTn id="40" dur="500"/>
                                        <p:tgtEl>
                                          <p:spTgt spid="7">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7">
                                            <p:txEl>
                                              <p:pRg st="14" end="14"/>
                                            </p:txEl>
                                          </p:spTgt>
                                        </p:tgtEl>
                                        <p:attrNameLst>
                                          <p:attrName>style.visibility</p:attrName>
                                        </p:attrNameLst>
                                      </p:cBhvr>
                                      <p:to>
                                        <p:strVal val="visible"/>
                                      </p:to>
                                    </p:set>
                                    <p:animEffect transition="in" filter="fade">
                                      <p:cBhvr>
                                        <p:cTn id="43" dur="500"/>
                                        <p:tgtEl>
                                          <p:spTgt spid="7">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7">
                                            <p:txEl>
                                              <p:pRg st="15" end="15"/>
                                            </p:txEl>
                                          </p:spTgt>
                                        </p:tgtEl>
                                        <p:attrNameLst>
                                          <p:attrName>style.visibility</p:attrName>
                                        </p:attrNameLst>
                                      </p:cBhvr>
                                      <p:to>
                                        <p:strVal val="visible"/>
                                      </p:to>
                                    </p:set>
                                    <p:animEffect transition="in" filter="fade">
                                      <p:cBhvr>
                                        <p:cTn id="46" dur="500"/>
                                        <p:tgtEl>
                                          <p:spTgt spid="7">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7">
                                            <p:txEl>
                                              <p:pRg st="16" end="16"/>
                                            </p:txEl>
                                          </p:spTgt>
                                        </p:tgtEl>
                                        <p:attrNameLst>
                                          <p:attrName>style.visibility</p:attrName>
                                        </p:attrNameLst>
                                      </p:cBhvr>
                                      <p:to>
                                        <p:strVal val="visible"/>
                                      </p:to>
                                    </p:set>
                                    <p:animEffect transition="in" filter="fade">
                                      <p:cBhvr>
                                        <p:cTn id="49" dur="500"/>
                                        <p:tgtEl>
                                          <p:spTgt spid="7">
                                            <p:txEl>
                                              <p:pRg st="16" end="16"/>
                                            </p:txEl>
                                          </p:spTgt>
                                        </p:tgtEl>
                                      </p:cBhvr>
                                    </p:animEffect>
                                  </p:childTnLst>
                                </p:cTn>
                              </p:par>
                            </p:childTnLst>
                          </p:cTn>
                        </p:par>
                        <p:par>
                          <p:cTn id="50" fill="hold">
                            <p:stCondLst>
                              <p:cond delay="2000"/>
                            </p:stCondLst>
                            <p:childTnLst>
                              <p:par>
                                <p:cTn id="51" presetID="10" presetClass="entr" presetSubtype="0" fill="hold" nodeType="afterEffect">
                                  <p:stCondLst>
                                    <p:cond delay="0"/>
                                  </p:stCondLst>
                                  <p:childTnLst>
                                    <p:set>
                                      <p:cBhvr>
                                        <p:cTn id="52" dur="1" fill="hold">
                                          <p:stCondLst>
                                            <p:cond delay="0"/>
                                          </p:stCondLst>
                                        </p:cTn>
                                        <p:tgtEl>
                                          <p:spTgt spid="7">
                                            <p:txEl>
                                              <p:pRg st="17" end="17"/>
                                            </p:txEl>
                                          </p:spTgt>
                                        </p:tgtEl>
                                        <p:attrNameLst>
                                          <p:attrName>style.visibility</p:attrName>
                                        </p:attrNameLst>
                                      </p:cBhvr>
                                      <p:to>
                                        <p:strVal val="visible"/>
                                      </p:to>
                                    </p:set>
                                    <p:animEffect transition="in" filter="fade">
                                      <p:cBhvr>
                                        <p:cTn id="53" dur="500"/>
                                        <p:tgtEl>
                                          <p:spTgt spid="7">
                                            <p:txEl>
                                              <p:pRg st="17" end="17"/>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7">
                                            <p:txEl>
                                              <p:pRg st="18" end="18"/>
                                            </p:txEl>
                                          </p:spTgt>
                                        </p:tgtEl>
                                        <p:attrNameLst>
                                          <p:attrName>style.visibility</p:attrName>
                                        </p:attrNameLst>
                                      </p:cBhvr>
                                      <p:to>
                                        <p:strVal val="visible"/>
                                      </p:to>
                                    </p:set>
                                    <p:animEffect transition="in" filter="fade">
                                      <p:cBhvr>
                                        <p:cTn id="56" dur="500"/>
                                        <p:tgtEl>
                                          <p:spTgt spid="7">
                                            <p:txEl>
                                              <p:pRg st="18" end="18"/>
                                            </p:txEl>
                                          </p:spTgt>
                                        </p:tgtEl>
                                      </p:cBhvr>
                                    </p:animEffect>
                                  </p:childTnLst>
                                </p:cTn>
                              </p:par>
                            </p:childTnLst>
                          </p:cTn>
                        </p:par>
                        <p:par>
                          <p:cTn id="57" fill="hold">
                            <p:stCondLst>
                              <p:cond delay="2500"/>
                            </p:stCondLst>
                            <p:childTnLst>
                              <p:par>
                                <p:cTn id="58" presetID="10" presetClass="entr" presetSubtype="0" fill="hold" nodeType="afterEffect">
                                  <p:stCondLst>
                                    <p:cond delay="0"/>
                                  </p:stCondLst>
                                  <p:childTnLst>
                                    <p:set>
                                      <p:cBhvr>
                                        <p:cTn id="59" dur="1" fill="hold">
                                          <p:stCondLst>
                                            <p:cond delay="0"/>
                                          </p:stCondLst>
                                        </p:cTn>
                                        <p:tgtEl>
                                          <p:spTgt spid="7">
                                            <p:txEl>
                                              <p:pRg st="20" end="20"/>
                                            </p:txEl>
                                          </p:spTgt>
                                        </p:tgtEl>
                                        <p:attrNameLst>
                                          <p:attrName>style.visibility</p:attrName>
                                        </p:attrNameLst>
                                      </p:cBhvr>
                                      <p:to>
                                        <p:strVal val="visible"/>
                                      </p:to>
                                    </p:set>
                                    <p:animEffect transition="in" filter="fade">
                                      <p:cBhvr>
                                        <p:cTn id="60" dur="500"/>
                                        <p:tgtEl>
                                          <p:spTgt spid="7">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5" name="Content Placeholder 1"/>
          <p:cNvSpPr txBox="1">
            <a:spLocks/>
          </p:cNvSpPr>
          <p:nvPr/>
        </p:nvSpPr>
        <p:spPr>
          <a:xfrm>
            <a:off x="304800" y="1176617"/>
            <a:ext cx="7924800" cy="57598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Keyword </a:t>
            </a:r>
            <a:r>
              <a:rPr lang="en-US" dirty="0">
                <a:solidFill>
                  <a:schemeClr val="accent5">
                    <a:lumMod val="75000"/>
                  </a:schemeClr>
                </a:solidFill>
                <a:latin typeface="Bahnschrift SemiBold" panose="020B0502040204020203" pitchFamily="34" charset="0"/>
                <a:cs typeface="Calibri" panose="020F0502020204030204" pitchFamily="34" charset="0"/>
              </a:rPr>
              <a:t>let</a:t>
            </a:r>
            <a:r>
              <a:rPr lang="en-US" dirty="0">
                <a:solidFill>
                  <a:schemeClr val="bg1">
                    <a:lumMod val="75000"/>
                    <a:lumOff val="25000"/>
                  </a:schemeClr>
                </a:solidFill>
                <a:latin typeface="Arial Narrow" panose="020B0606020202030204" pitchFamily="34" charset="0"/>
                <a:cs typeface="Calibri" panose="020F0502020204030204" pitchFamily="34" charset="0"/>
              </a:rPr>
              <a:t> is used to declare most (but not all) variables</a:t>
            </a:r>
          </a:p>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A variable is immutable by default, but may be made mutable with keyword </a:t>
            </a:r>
            <a:r>
              <a:rPr lang="en-US" dirty="0">
                <a:solidFill>
                  <a:schemeClr val="accent5">
                    <a:lumMod val="75000"/>
                  </a:schemeClr>
                </a:solidFill>
                <a:latin typeface="Bahnschrift SemiBold" panose="020B0502040204020203" pitchFamily="34" charset="0"/>
                <a:cs typeface="Calibri" panose="020F0502020204030204" pitchFamily="34" charset="0"/>
              </a:rPr>
              <a:t>mut</a:t>
            </a: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613303" y="1752600"/>
            <a:ext cx="7700963" cy="685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300"/>
              </a:spcAft>
              <a:buClrTx/>
              <a:buNone/>
            </a:pPr>
            <a:r>
              <a:rPr lang="en-US" sz="1600" dirty="0">
                <a:solidFill>
                  <a:srgbClr val="0070C0"/>
                </a:solidFill>
                <a:latin typeface="Consolas" panose="020B0609020204030204" pitchFamily="49" charset="0"/>
                <a:cs typeface="Arial" panose="020B0604020202020204" pitchFamily="34" charset="0"/>
              </a:rPr>
              <a:t>let x = 5;  // `x` is an immutable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default behavior</a:t>
            </a:r>
          </a:p>
          <a:p>
            <a:pPr marL="91440" lvl="1" indent="0">
              <a:spcBef>
                <a:spcPts val="0"/>
              </a:spcBef>
              <a:spcAft>
                <a:spcPts val="300"/>
              </a:spcAft>
              <a:buClrTx/>
              <a:buNone/>
            </a:pPr>
            <a:r>
              <a:rPr lang="en-US" sz="1600" dirty="0">
                <a:solidFill>
                  <a:srgbClr val="0070C0"/>
                </a:solidFill>
                <a:latin typeface="Consolas" panose="020B0609020204030204" pitchFamily="49" charset="0"/>
                <a:cs typeface="Arial" panose="020B0604020202020204" pitchFamily="34" charset="0"/>
              </a:rPr>
              <a:t>let mut y = 10;  // `y` is mutable, can be changed later</a:t>
            </a:r>
            <a:endParaRPr lang="en-US" sz="1400" i="1" dirty="0">
              <a:solidFill>
                <a:srgbClr val="0070C0"/>
              </a:solidFill>
              <a:latin typeface="Consolas" panose="020B0609020204030204" pitchFamily="49"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18247" y="3581402"/>
            <a:ext cx="792480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Let’s look at default (immutable) </a:t>
            </a:r>
            <a:r>
              <a:rPr lang="en-US" sz="2000" dirty="0" err="1">
                <a:solidFill>
                  <a:schemeClr val="bg1">
                    <a:lumMod val="75000"/>
                    <a:lumOff val="25000"/>
                  </a:schemeClr>
                </a:solidFill>
                <a:latin typeface="Arial Narrow" panose="020B0606020202030204" pitchFamily="34" charset="0"/>
                <a:cs typeface="Calibri" panose="020F0502020204030204" pitchFamily="34" charset="0"/>
              </a:rPr>
              <a:t>vars</a:t>
            </a:r>
            <a:r>
              <a:rPr lang="en-US" sz="2000" dirty="0">
                <a:solidFill>
                  <a:schemeClr val="bg1">
                    <a:lumMod val="75000"/>
                    <a:lumOff val="25000"/>
                  </a:schemeClr>
                </a:solidFill>
                <a:latin typeface="Arial Narrow" panose="020B0606020202030204" pitchFamily="34" charset="0"/>
                <a:cs typeface="Calibri" panose="020F0502020204030204" pitchFamily="34" charset="0"/>
              </a:rPr>
              <a:t> first</a:t>
            </a:r>
            <a:endParaRPr lang="en-US" sz="2000" dirty="0">
              <a:solidFill>
                <a:schemeClr val="accent5">
                  <a:lumMod val="75000"/>
                </a:schemeClr>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613304" y="4038600"/>
            <a:ext cx="7700963" cy="2438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fn main() {</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let x = 5;    </a:t>
            </a:r>
            <a:r>
              <a:rPr lang="en-US" sz="1400" dirty="0">
                <a:solidFill>
                  <a:schemeClr val="accent6">
                    <a:lumMod val="75000"/>
                  </a:schemeClr>
                </a:solidFill>
                <a:latin typeface="Consolas" panose="020B0609020204030204" pitchFamily="49" charset="0"/>
                <a:cs typeface="Arial" panose="020B0604020202020204" pitchFamily="34" charset="0"/>
              </a:rPr>
              <a:t>// </a:t>
            </a:r>
            <a:r>
              <a:rPr lang="en-US" sz="1400" dirty="0" err="1">
                <a:solidFill>
                  <a:schemeClr val="accent6">
                    <a:lumMod val="75000"/>
                  </a:schemeClr>
                </a:solidFill>
                <a:latin typeface="Consolas" panose="020B0609020204030204" pitchFamily="49" charset="0"/>
                <a:cs typeface="Arial" panose="020B0604020202020204" pitchFamily="34" charset="0"/>
              </a:rPr>
              <a:t>immut</a:t>
            </a:r>
            <a:r>
              <a:rPr lang="en-US" sz="1400" dirty="0">
                <a:solidFill>
                  <a:schemeClr val="accent6">
                    <a:lumMod val="75000"/>
                  </a:schemeClr>
                </a:solidFill>
                <a:latin typeface="Consolas" panose="020B0609020204030204" pitchFamily="49" charset="0"/>
                <a:cs typeface="Arial" panose="020B0604020202020204" pitchFamily="34" charset="0"/>
              </a:rPr>
              <a:t> by default</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let x = x + 1;  </a:t>
            </a:r>
            <a:r>
              <a:rPr lang="en-US" sz="1400" dirty="0">
                <a:solidFill>
                  <a:schemeClr val="accent6">
                    <a:lumMod val="75000"/>
                  </a:schemeClr>
                </a:solidFill>
                <a:latin typeface="Consolas" panose="020B0609020204030204" pitchFamily="49" charset="0"/>
                <a:cs typeface="Arial" panose="020B0604020202020204" pitchFamily="34" charset="0"/>
              </a:rPr>
              <a:t>// shadows earlier x with new </a:t>
            </a:r>
            <a:r>
              <a:rPr lang="en-US" sz="1400" dirty="0" err="1">
                <a:solidFill>
                  <a:schemeClr val="accent6">
                    <a:lumMod val="75000"/>
                  </a:schemeClr>
                </a:solidFill>
                <a:latin typeface="Consolas" panose="020B0609020204030204" pitchFamily="49" charset="0"/>
                <a:cs typeface="Arial" panose="020B0604020202020204" pitchFamily="34" charset="0"/>
              </a:rPr>
              <a:t>immut</a:t>
            </a:r>
            <a:r>
              <a:rPr lang="en-US" sz="14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let x = x * 2;  </a:t>
            </a:r>
            <a:r>
              <a:rPr lang="en-US" sz="1400" dirty="0">
                <a:solidFill>
                  <a:schemeClr val="accent6">
                    <a:lumMod val="75000"/>
                  </a:schemeClr>
                </a:solidFill>
                <a:latin typeface="Consolas" panose="020B0609020204030204" pitchFamily="49" charset="0"/>
                <a:cs typeface="Arial" panose="020B0604020202020204" pitchFamily="34" charset="0"/>
              </a:rPr>
              <a:t>// a 3</a:t>
            </a:r>
            <a:r>
              <a:rPr lang="en-US" sz="1400" baseline="30000" dirty="0">
                <a:solidFill>
                  <a:schemeClr val="accent6">
                    <a:lumMod val="75000"/>
                  </a:schemeClr>
                </a:solidFill>
                <a:latin typeface="Consolas" panose="020B0609020204030204" pitchFamily="49" charset="0"/>
                <a:cs typeface="Arial" panose="020B0604020202020204" pitchFamily="34" charset="0"/>
              </a:rPr>
              <a:t>rd</a:t>
            </a:r>
            <a:r>
              <a:rPr lang="en-US" sz="1400" dirty="0">
                <a:solidFill>
                  <a:schemeClr val="accent6">
                    <a:lumMod val="75000"/>
                  </a:schemeClr>
                </a:solidFill>
                <a:latin typeface="Consolas" panose="020B0609020204030204" pitchFamily="49" charset="0"/>
                <a:cs typeface="Arial" panose="020B0604020202020204" pitchFamily="34" charset="0"/>
              </a:rPr>
              <a:t> </a:t>
            </a:r>
            <a:r>
              <a:rPr lang="en-US" sz="1400" dirty="0" err="1">
                <a:solidFill>
                  <a:schemeClr val="accent6">
                    <a:lumMod val="75000"/>
                  </a:schemeClr>
                </a:solidFill>
                <a:latin typeface="Consolas" panose="020B0609020204030204" pitchFamily="49" charset="0"/>
                <a:cs typeface="Arial" panose="020B0604020202020204" pitchFamily="34" charset="0"/>
              </a:rPr>
              <a:t>immut</a:t>
            </a:r>
            <a:r>
              <a:rPr lang="en-US" sz="1400" dirty="0">
                <a:solidFill>
                  <a:schemeClr val="accent6">
                    <a:lumMod val="75000"/>
                  </a:schemeClr>
                </a:solidFill>
                <a:latin typeface="Consolas" panose="020B0609020204030204" pitchFamily="49" charset="0"/>
                <a:cs typeface="Arial" panose="020B0604020202020204" pitchFamily="34" charset="0"/>
              </a:rPr>
              <a:t> x, shadows the 2</a:t>
            </a:r>
            <a:r>
              <a:rPr lang="en-US" sz="1400" baseline="30000" dirty="0">
                <a:solidFill>
                  <a:schemeClr val="accent6">
                    <a:lumMod val="75000"/>
                  </a:schemeClr>
                </a:solidFill>
                <a:latin typeface="Consolas" panose="020B0609020204030204" pitchFamily="49" charset="0"/>
                <a:cs typeface="Arial" panose="020B0604020202020204" pitchFamily="34" charset="0"/>
              </a:rPr>
              <a:t>nd</a:t>
            </a:r>
            <a:endParaRPr lang="en-US" sz="1400" dirty="0">
              <a:solidFill>
                <a:schemeClr val="accent6">
                  <a:lumMod val="75000"/>
                </a:schemeClr>
              </a:solidFill>
              <a:latin typeface="Consolas" panose="020B0609020204030204" pitchFamily="49" charset="0"/>
              <a:cs typeface="Arial" panose="020B0604020202020204" pitchFamily="34" charset="0"/>
            </a:endParaRP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a:t>
            </a:r>
            <a:r>
              <a:rPr lang="en-US" sz="1400" dirty="0" err="1">
                <a:solidFill>
                  <a:srgbClr val="0070C0"/>
                </a:solidFill>
                <a:latin typeface="Consolas" panose="020B0609020204030204" pitchFamily="49" charset="0"/>
                <a:cs typeface="Arial" panose="020B0604020202020204" pitchFamily="34" charset="0"/>
              </a:rPr>
              <a:t>println</a:t>
            </a:r>
            <a:r>
              <a:rPr lang="en-US" sz="1400" dirty="0">
                <a:solidFill>
                  <a:srgbClr val="0070C0"/>
                </a:solidFill>
                <a:latin typeface="Consolas" panose="020B0609020204030204" pitchFamily="49" charset="0"/>
                <a:cs typeface="Arial" panose="020B0604020202020204" pitchFamily="34" charset="0"/>
              </a:rPr>
              <a:t>!("The value of x in the inner scope is: {x}");</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   </a:t>
            </a:r>
            <a:r>
              <a:rPr lang="en-US" sz="1400" dirty="0" err="1">
                <a:solidFill>
                  <a:srgbClr val="0070C0"/>
                </a:solidFill>
                <a:latin typeface="Consolas" panose="020B0609020204030204" pitchFamily="49" charset="0"/>
                <a:cs typeface="Arial" panose="020B0604020202020204" pitchFamily="34" charset="0"/>
              </a:rPr>
              <a:t>println</a:t>
            </a:r>
            <a:r>
              <a:rPr lang="en-US" sz="1400" dirty="0">
                <a:solidFill>
                  <a:srgbClr val="0070C0"/>
                </a:solidFill>
                <a:latin typeface="Consolas" panose="020B0609020204030204" pitchFamily="49" charset="0"/>
                <a:cs typeface="Arial" panose="020B0604020202020204" pitchFamily="34" charset="0"/>
              </a:rPr>
              <a:t>!("The value of x is: {x}");</a:t>
            </a:r>
          </a:p>
          <a:p>
            <a:pPr marL="91440" lvl="1" indent="0">
              <a:spcBef>
                <a:spcPts val="0"/>
              </a:spcBef>
              <a:spcAft>
                <a:spcPts val="300"/>
              </a:spcAft>
              <a:buClrTx/>
              <a:buNone/>
            </a:pPr>
            <a:r>
              <a:rPr lang="en-US" sz="1400" dirty="0">
                <a:solidFill>
                  <a:srgbClr val="0070C0"/>
                </a:solidFill>
                <a:latin typeface="Consolas" panose="020B0609020204030204" pitchFamily="49" charset="0"/>
                <a:cs typeface="Arial" panose="020B0604020202020204" pitchFamily="34" charset="0"/>
              </a:rPr>
              <a:t>}</a:t>
            </a:r>
            <a:endParaRPr lang="en-US" sz="1200" i="1" dirty="0">
              <a:solidFill>
                <a:srgbClr val="0070C0"/>
              </a:solidFill>
              <a:latin typeface="Consolas" panose="020B0609020204030204" pitchFamily="49" charset="0"/>
              <a:cs typeface="Calibri" panose="020F0502020204030204" pitchFamily="34" charset="0"/>
            </a:endParaRPr>
          </a:p>
        </p:txBody>
      </p:sp>
      <p:sp>
        <p:nvSpPr>
          <p:cNvPr id="12" name="Content Placeholder 1"/>
          <p:cNvSpPr txBox="1">
            <a:spLocks/>
          </p:cNvSpPr>
          <p:nvPr/>
        </p:nvSpPr>
        <p:spPr>
          <a:xfrm>
            <a:off x="304800" y="2362201"/>
            <a:ext cx="7924800" cy="114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The default is "immutable" which encourages you to only use mutable </a:t>
            </a:r>
            <a:r>
              <a:rPr lang="en-US" dirty="0" err="1">
                <a:solidFill>
                  <a:schemeClr val="bg1">
                    <a:lumMod val="75000"/>
                    <a:lumOff val="25000"/>
                  </a:schemeClr>
                </a:solidFill>
                <a:latin typeface="Arial Narrow" panose="020B0606020202030204" pitchFamily="34" charset="0"/>
                <a:cs typeface="Calibri" panose="020F0502020204030204" pitchFamily="34" charset="0"/>
              </a:rPr>
              <a:t>vars</a:t>
            </a:r>
            <a:r>
              <a:rPr lang="en-US" dirty="0">
                <a:solidFill>
                  <a:schemeClr val="bg1">
                    <a:lumMod val="75000"/>
                    <a:lumOff val="25000"/>
                  </a:schemeClr>
                </a:solidFill>
                <a:latin typeface="Arial Narrow" panose="020B0606020202030204" pitchFamily="34" charset="0"/>
                <a:cs typeface="Calibri" panose="020F0502020204030204" pitchFamily="34" charset="0"/>
              </a:rPr>
              <a:t> if you really need to.  This cuts down on accidental changes to </a:t>
            </a:r>
            <a:r>
              <a:rPr lang="en-US" dirty="0" err="1">
                <a:solidFill>
                  <a:schemeClr val="bg1">
                    <a:lumMod val="75000"/>
                    <a:lumOff val="25000"/>
                  </a:schemeClr>
                </a:solidFill>
                <a:latin typeface="Arial Narrow" panose="020B0606020202030204" pitchFamily="34" charset="0"/>
                <a:cs typeface="Calibri" panose="020F0502020204030204" pitchFamily="34" charset="0"/>
              </a:rPr>
              <a:t>var</a:t>
            </a:r>
            <a:r>
              <a:rPr lang="en-US" dirty="0">
                <a:solidFill>
                  <a:schemeClr val="bg1">
                    <a:lumMod val="75000"/>
                    <a:lumOff val="25000"/>
                  </a:schemeClr>
                </a:solidFill>
                <a:latin typeface="Arial Narrow" panose="020B0606020202030204" pitchFamily="34" charset="0"/>
                <a:cs typeface="Calibri" panose="020F0502020204030204" pitchFamily="34" charset="0"/>
              </a:rPr>
              <a:t> values, improves clarity and safety of code</a:t>
            </a:r>
            <a:endParaRPr lang="en-US" dirty="0">
              <a:solidFill>
                <a:schemeClr val="accent5">
                  <a:lumMod val="75000"/>
                </a:schemeClr>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92101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fade">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1" end="1"/>
                                            </p:txEl>
                                          </p:spTgt>
                                        </p:tgtEl>
                                        <p:attrNameLst>
                                          <p:attrName>style.visibility</p:attrName>
                                        </p:attrNameLst>
                                      </p:cBhvr>
                                      <p:to>
                                        <p:strVal val="visible"/>
                                      </p:to>
                                    </p:set>
                                    <p:animEffect transition="in" filter="fade">
                                      <p:cBhvr>
                                        <p:cTn id="37" dur="500"/>
                                        <p:tgtEl>
                                          <p:spTgt spid="11">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2" end="2"/>
                                            </p:txEl>
                                          </p:spTgt>
                                        </p:tgtEl>
                                        <p:attrNameLst>
                                          <p:attrName>style.visibility</p:attrName>
                                        </p:attrNameLst>
                                      </p:cBhvr>
                                      <p:to>
                                        <p:strVal val="visible"/>
                                      </p:to>
                                    </p:set>
                                    <p:animEffect transition="in" filter="fade">
                                      <p:cBhvr>
                                        <p:cTn id="42" dur="500"/>
                                        <p:tgtEl>
                                          <p:spTgt spid="11">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3" end="3"/>
                                            </p:txEl>
                                          </p:spTgt>
                                        </p:tgtEl>
                                        <p:attrNameLst>
                                          <p:attrName>style.visibility</p:attrName>
                                        </p:attrNameLst>
                                      </p:cBhvr>
                                      <p:to>
                                        <p:strVal val="visible"/>
                                      </p:to>
                                    </p:set>
                                    <p:animEffect transition="in" filter="fade">
                                      <p:cBhvr>
                                        <p:cTn id="47" dur="500"/>
                                        <p:tgtEl>
                                          <p:spTgt spid="11">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
                                            <p:txEl>
                                              <p:pRg st="4" end="4"/>
                                            </p:txEl>
                                          </p:spTgt>
                                        </p:tgtEl>
                                        <p:attrNameLst>
                                          <p:attrName>style.visibility</p:attrName>
                                        </p:attrNameLst>
                                      </p:cBhvr>
                                      <p:to>
                                        <p:strVal val="visible"/>
                                      </p:to>
                                    </p:set>
                                    <p:animEffect transition="in" filter="fade">
                                      <p:cBhvr>
                                        <p:cTn id="52" dur="500"/>
                                        <p:tgtEl>
                                          <p:spTgt spid="11">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1">
                                            <p:txEl>
                                              <p:pRg st="5" end="5"/>
                                            </p:txEl>
                                          </p:spTgt>
                                        </p:tgtEl>
                                        <p:attrNameLst>
                                          <p:attrName>style.visibility</p:attrName>
                                        </p:attrNameLst>
                                      </p:cBhvr>
                                      <p:to>
                                        <p:strVal val="visible"/>
                                      </p:to>
                                    </p:set>
                                    <p:animEffect transition="in" filter="fade">
                                      <p:cBhvr>
                                        <p:cTn id="57" dur="500"/>
                                        <p:tgtEl>
                                          <p:spTgt spid="11">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1">
                                            <p:txEl>
                                              <p:pRg st="6" end="6"/>
                                            </p:txEl>
                                          </p:spTgt>
                                        </p:tgtEl>
                                        <p:attrNameLst>
                                          <p:attrName>style.visibility</p:attrName>
                                        </p:attrNameLst>
                                      </p:cBhvr>
                                      <p:to>
                                        <p:strVal val="visible"/>
                                      </p:to>
                                    </p:set>
                                    <p:animEffect transition="in" filter="fade">
                                      <p:cBhvr>
                                        <p:cTn id="62" dur="500"/>
                                        <p:tgtEl>
                                          <p:spTgt spid="11">
                                            <p:txEl>
                                              <p:pRg st="6" end="6"/>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1">
                                            <p:txEl>
                                              <p:pRg st="7" end="7"/>
                                            </p:txEl>
                                          </p:spTgt>
                                        </p:tgtEl>
                                        <p:attrNameLst>
                                          <p:attrName>style.visibility</p:attrName>
                                        </p:attrNameLst>
                                      </p:cBhvr>
                                      <p:to>
                                        <p:strVal val="visible"/>
                                      </p:to>
                                    </p:set>
                                    <p:animEffect transition="in" filter="fade">
                                      <p:cBhvr>
                                        <p:cTn id="67" dur="500"/>
                                        <p:tgtEl>
                                          <p:spTgt spid="11">
                                            <p:txEl>
                                              <p:pRg st="7" end="7"/>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1">
                                            <p:txEl>
                                              <p:pRg st="8" end="8"/>
                                            </p:txEl>
                                          </p:spTgt>
                                        </p:tgtEl>
                                        <p:attrNameLst>
                                          <p:attrName>style.visibility</p:attrName>
                                        </p:attrNameLst>
                                      </p:cBhvr>
                                      <p:to>
                                        <p:strVal val="visible"/>
                                      </p:to>
                                    </p:set>
                                    <p:animEffect transition="in" filter="fade">
                                      <p:cBhvr>
                                        <p:cTn id="72" dur="500"/>
                                        <p:tgtEl>
                                          <p:spTgt spid="11">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2">
                                            <p:txEl>
                                              <p:pRg st="0" end="0"/>
                                            </p:txEl>
                                          </p:spTgt>
                                        </p:tgtEl>
                                        <p:attrNameLst>
                                          <p:attrName>style.visibility</p:attrName>
                                        </p:attrNameLst>
                                      </p:cBhvr>
                                      <p:to>
                                        <p:strVal val="visible"/>
                                      </p:to>
                                    </p:set>
                                    <p:animEffect transition="in" filter="fade">
                                      <p:cBhvr>
                                        <p:cTn id="77"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838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is NOT one storage location called </a:t>
            </a:r>
            <a:r>
              <a:rPr lang="en-US" sz="2000" b="1" dirty="0">
                <a:solidFill>
                  <a:schemeClr val="accent6">
                    <a:lumMod val="75000"/>
                  </a:schemeClr>
                </a:solidFill>
                <a:latin typeface="Arial Narrow" panose="020B0606020202030204" pitchFamily="34" charset="0"/>
                <a:cs typeface="Calibri" panose="020F0502020204030204" pitchFamily="34" charset="0"/>
              </a:rPr>
              <a:t>x </a:t>
            </a:r>
            <a:r>
              <a:rPr lang="en-US" sz="2000" dirty="0">
                <a:solidFill>
                  <a:schemeClr val="bg1">
                    <a:lumMod val="75000"/>
                    <a:lumOff val="25000"/>
                  </a:schemeClr>
                </a:solidFill>
                <a:latin typeface="Arial Narrow" panose="020B0606020202030204" pitchFamily="34" charset="0"/>
                <a:cs typeface="Calibri" panose="020F0502020204030204" pitchFamily="34" charset="0"/>
              </a:rPr>
              <a:t>that keeps getting new values</a:t>
            </a:r>
          </a:p>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It is 3 separate storage locations</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57200" y="2057400"/>
            <a:ext cx="786553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5;  </a:t>
            </a:r>
            <a:r>
              <a:rPr lang="en-US" sz="1600" dirty="0">
                <a:solidFill>
                  <a:schemeClr val="accent6">
                    <a:lumMod val="75000"/>
                  </a:schemeClr>
                </a:solidFill>
                <a:latin typeface="Consolas" panose="020B0609020204030204" pitchFamily="49" charset="0"/>
                <a:cs typeface="Arial" panose="020B0604020202020204" pitchFamily="34" charset="0"/>
              </a:rPr>
              <a:t>//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by default</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let x = x + 1; </a:t>
            </a: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shadows earlier x with new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r>
              <a:rPr lang="en-US" sz="1600" dirty="0">
                <a:solidFill>
                  <a:schemeClr val="accent6">
                    <a:lumMod val="75000"/>
                  </a:schemeClr>
                </a:solidFill>
                <a:latin typeface="Consolas" panose="020B0609020204030204" pitchFamily="49" charset="0"/>
                <a:cs typeface="Arial" panose="020B0604020202020204" pitchFamily="34" charset="0"/>
              </a:rPr>
              <a:t> x gives the value to increment</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creates a new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to shadow the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endParaRPr lang="en-US" sz="1600" dirty="0">
              <a:solidFill>
                <a:schemeClr val="accent6">
                  <a:lumMod val="75000"/>
                </a:schemeClr>
              </a:solidFill>
              <a:latin typeface="Consolas" panose="020B0609020204030204" pitchFamily="49" charset="0"/>
              <a:cs typeface="Arial" panose="020B0604020202020204" pitchFamily="34" charset="0"/>
            </a:endParaRP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x * 2;</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uses the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for value</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a:t>
            </a:r>
            <a:r>
              <a:rPr lang="en-US" sz="1600" dirty="0" err="1">
                <a:solidFill>
                  <a:schemeClr val="accent6">
                    <a:lumMod val="75000"/>
                  </a:schemeClr>
                </a:solidFill>
                <a:latin typeface="Consolas" panose="020B0609020204030204" pitchFamily="49" charset="0"/>
                <a:cs typeface="Arial" panose="020B0604020202020204" pitchFamily="34" charset="0"/>
              </a:rPr>
              <a:t>creats</a:t>
            </a:r>
            <a:r>
              <a:rPr lang="en-US" sz="1600" dirty="0">
                <a:solidFill>
                  <a:schemeClr val="accent6">
                    <a:lumMod val="75000"/>
                  </a:schemeClr>
                </a:solidFill>
                <a:latin typeface="Consolas" panose="020B0609020204030204" pitchFamily="49" charset="0"/>
                <a:cs typeface="Arial" panose="020B0604020202020204" pitchFamily="34" charset="0"/>
              </a:rPr>
              <a:t> a new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to shadow the second</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!("The value of x in the inner scope is: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 </a:t>
            </a:r>
            <a:r>
              <a:rPr lang="en-US" sz="1600" dirty="0">
                <a:solidFill>
                  <a:schemeClr val="accent6">
                    <a:lumMod val="75000"/>
                  </a:schemeClr>
                </a:solidFill>
                <a:latin typeface="Consolas" panose="020B0609020204030204" pitchFamily="49" charset="0"/>
                <a:cs typeface="Arial" panose="020B0604020202020204" pitchFamily="34" charset="0"/>
              </a:rPr>
              <a:t>// end of scope,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no longer exists</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!("The value of x is: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this value comes from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endParaRPr lang="en-US" sz="1400" i="1" dirty="0">
              <a:solidFill>
                <a:schemeClr val="bg1">
                  <a:lumMod val="75000"/>
                  <a:lumOff val="25000"/>
                </a:schemeClr>
              </a:solidFill>
              <a:latin typeface="Consolas" panose="020B0609020204030204" pitchFamily="49" charset="0"/>
              <a:cs typeface="Calibri" panose="020F0502020204030204" pitchFamily="34" charset="0"/>
            </a:endParaRPr>
          </a:p>
        </p:txBody>
      </p:sp>
    </p:spTree>
    <p:extLst>
      <p:ext uri="{BB962C8B-B14F-4D97-AF65-F5344CB8AC3E}">
        <p14:creationId xmlns:p14="http://schemas.microsoft.com/office/powerpoint/2010/main" val="227616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1" end="1"/>
                                            </p:txEl>
                                          </p:spTgt>
                                        </p:tgtEl>
                                        <p:attrNameLst>
                                          <p:attrName>style.visibility</p:attrName>
                                        </p:attrNameLst>
                                      </p:cBhvr>
                                      <p:to>
                                        <p:strVal val="visible"/>
                                      </p:to>
                                    </p:set>
                                    <p:animEffect transition="in" filter="fade">
                                      <p:cBhvr>
                                        <p:cTn id="22" dur="500"/>
                                        <p:tgtEl>
                                          <p:spTgt spid="11">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500"/>
                                        <p:tgtEl>
                                          <p:spTgt spid="1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Effect transition="in" filter="fade">
                                      <p:cBhvr>
                                        <p:cTn id="32" dur="500"/>
                                        <p:tgtEl>
                                          <p:spTgt spid="11">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4" end="4"/>
                                            </p:txEl>
                                          </p:spTgt>
                                        </p:tgtEl>
                                        <p:attrNameLst>
                                          <p:attrName>style.visibility</p:attrName>
                                        </p:attrNameLst>
                                      </p:cBhvr>
                                      <p:to>
                                        <p:strVal val="visible"/>
                                      </p:to>
                                    </p:set>
                                    <p:animEffect transition="in" filter="fade">
                                      <p:cBhvr>
                                        <p:cTn id="37" dur="500"/>
                                        <p:tgtEl>
                                          <p:spTgt spid="11">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500"/>
                                        <p:tgtEl>
                                          <p:spTgt spid="11">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6" end="6"/>
                                            </p:txEl>
                                          </p:spTgt>
                                        </p:tgtEl>
                                        <p:attrNameLst>
                                          <p:attrName>style.visibility</p:attrName>
                                        </p:attrNameLst>
                                      </p:cBhvr>
                                      <p:to>
                                        <p:strVal val="visible"/>
                                      </p:to>
                                    </p:set>
                                    <p:animEffect transition="in" filter="fade">
                                      <p:cBhvr>
                                        <p:cTn id="47" dur="500"/>
                                        <p:tgtEl>
                                          <p:spTgt spid="11">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
                                            <p:txEl>
                                              <p:pRg st="7" end="7"/>
                                            </p:txEl>
                                          </p:spTgt>
                                        </p:tgtEl>
                                        <p:attrNameLst>
                                          <p:attrName>style.visibility</p:attrName>
                                        </p:attrNameLst>
                                      </p:cBhvr>
                                      <p:to>
                                        <p:strVal val="visible"/>
                                      </p:to>
                                    </p:set>
                                    <p:animEffect transition="in" filter="fade">
                                      <p:cBhvr>
                                        <p:cTn id="52" dur="500"/>
                                        <p:tgtEl>
                                          <p:spTgt spid="11">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1">
                                            <p:txEl>
                                              <p:pRg st="8" end="8"/>
                                            </p:txEl>
                                          </p:spTgt>
                                        </p:tgtEl>
                                        <p:attrNameLst>
                                          <p:attrName>style.visibility</p:attrName>
                                        </p:attrNameLst>
                                      </p:cBhvr>
                                      <p:to>
                                        <p:strVal val="visible"/>
                                      </p:to>
                                    </p:set>
                                    <p:animEffect transition="in" filter="fade">
                                      <p:cBhvr>
                                        <p:cTn id="57" dur="500"/>
                                        <p:tgtEl>
                                          <p:spTgt spid="11">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1">
                                            <p:txEl>
                                              <p:pRg st="9" end="9"/>
                                            </p:txEl>
                                          </p:spTgt>
                                        </p:tgtEl>
                                        <p:attrNameLst>
                                          <p:attrName>style.visibility</p:attrName>
                                        </p:attrNameLst>
                                      </p:cBhvr>
                                      <p:to>
                                        <p:strVal val="visible"/>
                                      </p:to>
                                    </p:set>
                                    <p:animEffect transition="in" filter="fade">
                                      <p:cBhvr>
                                        <p:cTn id="62" dur="500"/>
                                        <p:tgtEl>
                                          <p:spTgt spid="11">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1">
                                            <p:txEl>
                                              <p:pRg st="10" end="10"/>
                                            </p:txEl>
                                          </p:spTgt>
                                        </p:tgtEl>
                                        <p:attrNameLst>
                                          <p:attrName>style.visibility</p:attrName>
                                        </p:attrNameLst>
                                      </p:cBhvr>
                                      <p:to>
                                        <p:strVal val="visible"/>
                                      </p:to>
                                    </p:set>
                                    <p:animEffect transition="in" filter="fade">
                                      <p:cBhvr>
                                        <p:cTn id="67" dur="500"/>
                                        <p:tgtEl>
                                          <p:spTgt spid="11">
                                            <p:txEl>
                                              <p:pRg st="10" end="1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1">
                                            <p:txEl>
                                              <p:pRg st="11" end="11"/>
                                            </p:txEl>
                                          </p:spTgt>
                                        </p:tgtEl>
                                        <p:attrNameLst>
                                          <p:attrName>style.visibility</p:attrName>
                                        </p:attrNameLst>
                                      </p:cBhvr>
                                      <p:to>
                                        <p:strVal val="visible"/>
                                      </p:to>
                                    </p:set>
                                    <p:animEffect transition="in" filter="fade">
                                      <p:cBhvr>
                                        <p:cTn id="72" dur="500"/>
                                        <p:tgtEl>
                                          <p:spTgt spid="11">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1">
                                            <p:txEl>
                                              <p:pRg st="12" end="12"/>
                                            </p:txEl>
                                          </p:spTgt>
                                        </p:tgtEl>
                                        <p:attrNameLst>
                                          <p:attrName>style.visibility</p:attrName>
                                        </p:attrNameLst>
                                      </p:cBhvr>
                                      <p:to>
                                        <p:strVal val="visible"/>
                                      </p:to>
                                    </p:set>
                                    <p:animEffect transition="in" filter="fade">
                                      <p:cBhvr>
                                        <p:cTn id="77" dur="500"/>
                                        <p:tgtEl>
                                          <p:spTgt spid="11">
                                            <p:txEl>
                                              <p:pRg st="12" end="12"/>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1">
                                            <p:txEl>
                                              <p:pRg st="13" end="13"/>
                                            </p:txEl>
                                          </p:spTgt>
                                        </p:tgtEl>
                                        <p:attrNameLst>
                                          <p:attrName>style.visibility</p:attrName>
                                        </p:attrNameLst>
                                      </p:cBhvr>
                                      <p:to>
                                        <p:strVal val="visible"/>
                                      </p:to>
                                    </p:set>
                                    <p:animEffect transition="in" filter="fade">
                                      <p:cBhvr>
                                        <p:cTn id="82" dur="500"/>
                                        <p:tgtEl>
                                          <p:spTgt spid="11">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838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is NOT one storage location called </a:t>
            </a:r>
            <a:r>
              <a:rPr lang="en-US" sz="2000" b="1" dirty="0">
                <a:solidFill>
                  <a:schemeClr val="accent6">
                    <a:lumMod val="75000"/>
                  </a:schemeClr>
                </a:solidFill>
                <a:latin typeface="Arial Narrow" panose="020B0606020202030204" pitchFamily="34" charset="0"/>
                <a:cs typeface="Calibri" panose="020F0502020204030204" pitchFamily="34" charset="0"/>
              </a:rPr>
              <a:t>x </a:t>
            </a:r>
            <a:r>
              <a:rPr lang="en-US" sz="2000" dirty="0">
                <a:solidFill>
                  <a:schemeClr val="bg1">
                    <a:lumMod val="75000"/>
                    <a:lumOff val="25000"/>
                  </a:schemeClr>
                </a:solidFill>
                <a:latin typeface="Arial Narrow" panose="020B0606020202030204" pitchFamily="34" charset="0"/>
                <a:cs typeface="Calibri" panose="020F0502020204030204" pitchFamily="34" charset="0"/>
              </a:rPr>
              <a:t>that keeps getting new values</a:t>
            </a:r>
          </a:p>
          <a:p>
            <a:pPr marL="91440" lvl="1" indent="0">
              <a:spcBef>
                <a:spcPts val="0"/>
              </a:spcBef>
              <a:spcAft>
                <a:spcPts val="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It is 3 separate storage locations</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57200" y="2057400"/>
            <a:ext cx="786553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5;  </a:t>
            </a:r>
            <a:r>
              <a:rPr lang="en-US" sz="1600" dirty="0">
                <a:solidFill>
                  <a:schemeClr val="accent6">
                    <a:lumMod val="75000"/>
                  </a:schemeClr>
                </a:solidFill>
                <a:latin typeface="Consolas" panose="020B0609020204030204" pitchFamily="49" charset="0"/>
                <a:cs typeface="Arial" panose="020B0604020202020204" pitchFamily="34" charset="0"/>
              </a:rPr>
              <a:t>//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by default</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let x = x + 1; </a:t>
            </a: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shadows earlier x with new </a:t>
            </a:r>
            <a:r>
              <a:rPr lang="en-US" sz="1600" dirty="0" err="1">
                <a:solidFill>
                  <a:schemeClr val="accent6">
                    <a:lumMod val="75000"/>
                  </a:schemeClr>
                </a:solidFill>
                <a:latin typeface="Consolas" panose="020B0609020204030204" pitchFamily="49" charset="0"/>
                <a:cs typeface="Arial" panose="020B0604020202020204" pitchFamily="34" charset="0"/>
              </a:rPr>
              <a:t>immut</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r>
              <a:rPr lang="en-US" sz="1600" dirty="0">
                <a:solidFill>
                  <a:schemeClr val="accent6">
                    <a:lumMod val="75000"/>
                  </a:schemeClr>
                </a:solidFill>
                <a:latin typeface="Consolas" panose="020B0609020204030204" pitchFamily="49" charset="0"/>
                <a:cs typeface="Arial" panose="020B0604020202020204" pitchFamily="34" charset="0"/>
              </a:rPr>
              <a:t> x gives the value to increment</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creates a new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to shadow the 1</a:t>
            </a:r>
            <a:r>
              <a:rPr lang="en-US" sz="1600" baseline="30000" dirty="0">
                <a:solidFill>
                  <a:schemeClr val="accent6">
                    <a:lumMod val="75000"/>
                  </a:schemeClr>
                </a:solidFill>
                <a:latin typeface="Consolas" panose="020B0609020204030204" pitchFamily="49" charset="0"/>
                <a:cs typeface="Arial" panose="020B0604020202020204" pitchFamily="34" charset="0"/>
              </a:rPr>
              <a:t>st</a:t>
            </a:r>
            <a:endParaRPr lang="en-US" sz="1600" dirty="0">
              <a:solidFill>
                <a:schemeClr val="accent6">
                  <a:lumMod val="75000"/>
                </a:schemeClr>
              </a:solidFill>
              <a:latin typeface="Consolas" panose="020B0609020204030204" pitchFamily="49" charset="0"/>
              <a:cs typeface="Arial" panose="020B0604020202020204" pitchFamily="34" charset="0"/>
            </a:endParaRP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x = x * 2;</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uses the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 for value</a:t>
            </a:r>
          </a:p>
          <a:p>
            <a:pPr marL="91440" lvl="1" indent="0">
              <a:spcBef>
                <a:spcPts val="0"/>
              </a:spcBef>
              <a:spcAft>
                <a:spcPts val="400"/>
              </a:spcAft>
              <a:buClrTx/>
              <a:buNone/>
            </a:pPr>
            <a:r>
              <a:rPr lang="en-US" sz="1600" dirty="0">
                <a:solidFill>
                  <a:schemeClr val="accent6">
                    <a:lumMod val="75000"/>
                  </a:schemeClr>
                </a:solidFill>
                <a:latin typeface="Consolas" panose="020B0609020204030204" pitchFamily="49" charset="0"/>
                <a:cs typeface="Arial" panose="020B0604020202020204" pitchFamily="34" charset="0"/>
              </a:rPr>
              <a:t>    //  ^ then </a:t>
            </a:r>
            <a:r>
              <a:rPr lang="en-US" sz="1600" dirty="0" err="1">
                <a:solidFill>
                  <a:schemeClr val="accent6">
                    <a:lumMod val="75000"/>
                  </a:schemeClr>
                </a:solidFill>
                <a:latin typeface="Consolas" panose="020B0609020204030204" pitchFamily="49" charset="0"/>
                <a:cs typeface="Arial" panose="020B0604020202020204" pitchFamily="34" charset="0"/>
              </a:rPr>
              <a:t>creats</a:t>
            </a:r>
            <a:r>
              <a:rPr lang="en-US" sz="1600" dirty="0">
                <a:solidFill>
                  <a:schemeClr val="accent6">
                    <a:lumMod val="75000"/>
                  </a:schemeClr>
                </a:solidFill>
                <a:latin typeface="Consolas" panose="020B0609020204030204" pitchFamily="49" charset="0"/>
                <a:cs typeface="Arial" panose="020B0604020202020204" pitchFamily="34" charset="0"/>
              </a:rPr>
              <a:t> a new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to shadow the second</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!("The value of x in the inner scope is: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 </a:t>
            </a:r>
            <a:r>
              <a:rPr lang="en-US" sz="1600" dirty="0">
                <a:solidFill>
                  <a:schemeClr val="accent6">
                    <a:lumMod val="75000"/>
                  </a:schemeClr>
                </a:solidFill>
                <a:latin typeface="Consolas" panose="020B0609020204030204" pitchFamily="49" charset="0"/>
                <a:cs typeface="Arial" panose="020B0604020202020204" pitchFamily="34" charset="0"/>
              </a:rPr>
              <a:t>// end of scope, 3</a:t>
            </a:r>
            <a:r>
              <a:rPr lang="en-US" sz="1600" baseline="30000" dirty="0">
                <a:solidFill>
                  <a:schemeClr val="accent6">
                    <a:lumMod val="75000"/>
                  </a:schemeClr>
                </a:solidFill>
                <a:latin typeface="Consolas" panose="020B0609020204030204" pitchFamily="49" charset="0"/>
                <a:cs typeface="Arial" panose="020B0604020202020204" pitchFamily="34" charset="0"/>
              </a:rPr>
              <a:t>rd</a:t>
            </a:r>
            <a:r>
              <a:rPr lang="en-US" sz="1600" dirty="0">
                <a:solidFill>
                  <a:schemeClr val="accent6">
                    <a:lumMod val="75000"/>
                  </a:schemeClr>
                </a:solidFill>
                <a:latin typeface="Consolas" panose="020B0609020204030204" pitchFamily="49" charset="0"/>
                <a:cs typeface="Arial" panose="020B0604020202020204" pitchFamily="34" charset="0"/>
              </a:rPr>
              <a:t> x no longer exists</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!("The value of x is: {x}");</a:t>
            </a:r>
          </a:p>
          <a:p>
            <a:pPr marL="91440" lvl="1" indent="0">
              <a:spcBef>
                <a:spcPts val="0"/>
              </a:spcBef>
              <a:spcAft>
                <a:spcPts val="4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accent6">
                    <a:lumMod val="75000"/>
                  </a:schemeClr>
                </a:solidFill>
                <a:latin typeface="Consolas" panose="020B0609020204030204" pitchFamily="49" charset="0"/>
                <a:cs typeface="Arial" panose="020B0604020202020204" pitchFamily="34" charset="0"/>
              </a:rPr>
              <a:t>//                            ^ this value comes from 2</a:t>
            </a:r>
            <a:r>
              <a:rPr lang="en-US" sz="1600" baseline="30000" dirty="0">
                <a:solidFill>
                  <a:schemeClr val="accent6">
                    <a:lumMod val="75000"/>
                  </a:schemeClr>
                </a:solidFill>
                <a:latin typeface="Consolas" panose="020B0609020204030204" pitchFamily="49" charset="0"/>
                <a:cs typeface="Arial" panose="020B0604020202020204" pitchFamily="34" charset="0"/>
              </a:rPr>
              <a:t>nd</a:t>
            </a:r>
            <a:r>
              <a:rPr lang="en-US" sz="1600" dirty="0">
                <a:solidFill>
                  <a:schemeClr val="accent6">
                    <a:lumMod val="75000"/>
                  </a:schemeClr>
                </a:solidFill>
                <a:latin typeface="Consolas" panose="020B0609020204030204" pitchFamily="49" charset="0"/>
                <a:cs typeface="Arial" panose="020B0604020202020204" pitchFamily="34" charset="0"/>
              </a:rPr>
              <a:t> x</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endParaRPr lang="en-US" sz="1400" i="1" dirty="0">
              <a:solidFill>
                <a:schemeClr val="bg1">
                  <a:lumMod val="75000"/>
                  <a:lumOff val="25000"/>
                </a:schemeClr>
              </a:solidFill>
              <a:latin typeface="Consolas" panose="020B0609020204030204" pitchFamily="49" charset="0"/>
              <a:cs typeface="Calibri" panose="020F0502020204030204" pitchFamily="34" charset="0"/>
            </a:endParaRPr>
          </a:p>
        </p:txBody>
      </p:sp>
      <p:grpSp>
        <p:nvGrpSpPr>
          <p:cNvPr id="4" name="Group 3"/>
          <p:cNvGrpSpPr/>
          <p:nvPr/>
        </p:nvGrpSpPr>
        <p:grpSpPr>
          <a:xfrm>
            <a:off x="4724400" y="1447800"/>
            <a:ext cx="3733800" cy="1066800"/>
            <a:chOff x="4724400" y="1447800"/>
            <a:chExt cx="3503357" cy="1066800"/>
          </a:xfrm>
        </p:grpSpPr>
        <p:sp>
          <p:nvSpPr>
            <p:cNvPr id="2" name="Rounded Rectangle 1"/>
            <p:cNvSpPr/>
            <p:nvPr/>
          </p:nvSpPr>
          <p:spPr>
            <a:xfrm>
              <a:off x="4724400" y="1447800"/>
              <a:ext cx="3352800" cy="10668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027357" y="1590055"/>
              <a:ext cx="3200400" cy="400110"/>
            </a:xfrm>
            <a:prstGeom prst="rect">
              <a:avLst/>
            </a:prstGeom>
            <a:noFill/>
          </p:spPr>
          <p:txBody>
            <a:bodyPr wrap="square" rtlCol="0">
              <a:spAutoFit/>
            </a:bodyPr>
            <a:lstStyle/>
            <a:p>
              <a:r>
                <a:rPr lang="en-US" sz="2000" dirty="0">
                  <a:solidFill>
                    <a:srgbClr val="0070C0"/>
                  </a:solidFill>
                  <a:latin typeface="Arial Narrow" panose="020B0606020202030204" pitchFamily="34" charset="0"/>
                </a:rPr>
                <a:t>All 3 storage </a:t>
              </a:r>
              <a:r>
                <a:rPr lang="en-US" sz="2000" dirty="0" err="1">
                  <a:solidFill>
                    <a:srgbClr val="0070C0"/>
                  </a:solidFill>
                  <a:latin typeface="Arial Narrow" panose="020B0606020202030204" pitchFamily="34" charset="0"/>
                </a:rPr>
                <a:t>locs</a:t>
              </a:r>
              <a:r>
                <a:rPr lang="en-US" sz="2000" dirty="0">
                  <a:solidFill>
                    <a:srgbClr val="0070C0"/>
                  </a:solidFill>
                  <a:latin typeface="Arial Narrow" panose="020B0606020202030204" pitchFamily="34" charset="0"/>
                </a:rPr>
                <a:t> exist here</a:t>
              </a:r>
            </a:p>
          </p:txBody>
        </p:sp>
        <p:sp>
          <p:nvSpPr>
            <p:cNvPr id="9" name="TextBox 8"/>
            <p:cNvSpPr txBox="1"/>
            <p:nvPr/>
          </p:nvSpPr>
          <p:spPr>
            <a:xfrm>
              <a:off x="5027357" y="1990165"/>
              <a:ext cx="3200400" cy="400110"/>
            </a:xfrm>
            <a:prstGeom prst="rect">
              <a:avLst/>
            </a:prstGeom>
            <a:noFill/>
          </p:spPr>
          <p:txBody>
            <a:bodyPr wrap="square" rtlCol="0">
              <a:spAutoFit/>
            </a:bodyPr>
            <a:lstStyle/>
            <a:p>
              <a:r>
                <a:rPr lang="en-US" sz="2000" dirty="0">
                  <a:solidFill>
                    <a:srgbClr val="0070C0"/>
                  </a:solidFill>
                  <a:latin typeface="Arial Narrow" panose="020B0606020202030204" pitchFamily="34" charset="0"/>
                </a:rPr>
                <a:t>2 are shadowed, this 1 is visible</a:t>
              </a:r>
            </a:p>
          </p:txBody>
        </p:sp>
      </p:grpSp>
      <p:sp>
        <p:nvSpPr>
          <p:cNvPr id="5" name="Freeform 4"/>
          <p:cNvSpPr/>
          <p:nvPr/>
        </p:nvSpPr>
        <p:spPr>
          <a:xfrm>
            <a:off x="2667000" y="2160495"/>
            <a:ext cx="2075329" cy="1878106"/>
          </a:xfrm>
          <a:custGeom>
            <a:avLst/>
            <a:gdLst>
              <a:gd name="connsiteX0" fmla="*/ 1972235 w 1972235"/>
              <a:gd name="connsiteY0" fmla="*/ 0 h 1982123"/>
              <a:gd name="connsiteX1" fmla="*/ 1855694 w 1972235"/>
              <a:gd name="connsiteY1" fmla="*/ 17930 h 1982123"/>
              <a:gd name="connsiteX2" fmla="*/ 1828800 w 1972235"/>
              <a:gd name="connsiteY2" fmla="*/ 26894 h 1982123"/>
              <a:gd name="connsiteX3" fmla="*/ 1783977 w 1972235"/>
              <a:gd name="connsiteY3" fmla="*/ 53788 h 1982123"/>
              <a:gd name="connsiteX4" fmla="*/ 1739153 w 1972235"/>
              <a:gd name="connsiteY4" fmla="*/ 80682 h 1982123"/>
              <a:gd name="connsiteX5" fmla="*/ 1721224 w 1972235"/>
              <a:gd name="connsiteY5" fmla="*/ 107577 h 1982123"/>
              <a:gd name="connsiteX6" fmla="*/ 1649506 w 1972235"/>
              <a:gd name="connsiteY6" fmla="*/ 161365 h 1982123"/>
              <a:gd name="connsiteX7" fmla="*/ 1631577 w 1972235"/>
              <a:gd name="connsiteY7" fmla="*/ 188259 h 1982123"/>
              <a:gd name="connsiteX8" fmla="*/ 1613647 w 1972235"/>
              <a:gd name="connsiteY8" fmla="*/ 412377 h 1982123"/>
              <a:gd name="connsiteX9" fmla="*/ 1586753 w 1972235"/>
              <a:gd name="connsiteY9" fmla="*/ 546847 h 1982123"/>
              <a:gd name="connsiteX10" fmla="*/ 1577788 w 1972235"/>
              <a:gd name="connsiteY10" fmla="*/ 600635 h 1982123"/>
              <a:gd name="connsiteX11" fmla="*/ 1559859 w 1972235"/>
              <a:gd name="connsiteY11" fmla="*/ 672353 h 1982123"/>
              <a:gd name="connsiteX12" fmla="*/ 1550894 w 1972235"/>
              <a:gd name="connsiteY12" fmla="*/ 717177 h 1982123"/>
              <a:gd name="connsiteX13" fmla="*/ 1532965 w 1972235"/>
              <a:gd name="connsiteY13" fmla="*/ 770965 h 1982123"/>
              <a:gd name="connsiteX14" fmla="*/ 1515035 w 1972235"/>
              <a:gd name="connsiteY14" fmla="*/ 842682 h 1982123"/>
              <a:gd name="connsiteX15" fmla="*/ 1488141 w 1972235"/>
              <a:gd name="connsiteY15" fmla="*/ 896471 h 1982123"/>
              <a:gd name="connsiteX16" fmla="*/ 1452282 w 1972235"/>
              <a:gd name="connsiteY16" fmla="*/ 986118 h 1982123"/>
              <a:gd name="connsiteX17" fmla="*/ 1434353 w 1972235"/>
              <a:gd name="connsiteY17" fmla="*/ 1039906 h 1982123"/>
              <a:gd name="connsiteX18" fmla="*/ 1416424 w 1972235"/>
              <a:gd name="connsiteY18" fmla="*/ 1075765 h 1982123"/>
              <a:gd name="connsiteX19" fmla="*/ 1353671 w 1972235"/>
              <a:gd name="connsiteY19" fmla="*/ 1210235 h 1982123"/>
              <a:gd name="connsiteX20" fmla="*/ 1317812 w 1972235"/>
              <a:gd name="connsiteY20" fmla="*/ 1237130 h 1982123"/>
              <a:gd name="connsiteX21" fmla="*/ 1308847 w 1972235"/>
              <a:gd name="connsiteY21" fmla="*/ 1264024 h 1982123"/>
              <a:gd name="connsiteX22" fmla="*/ 1237130 w 1972235"/>
              <a:gd name="connsiteY22" fmla="*/ 1317812 h 1982123"/>
              <a:gd name="connsiteX23" fmla="*/ 1183341 w 1972235"/>
              <a:gd name="connsiteY23" fmla="*/ 1335741 h 1982123"/>
              <a:gd name="connsiteX24" fmla="*/ 1138518 w 1972235"/>
              <a:gd name="connsiteY24" fmla="*/ 1380565 h 1982123"/>
              <a:gd name="connsiteX25" fmla="*/ 1120588 w 1972235"/>
              <a:gd name="connsiteY25" fmla="*/ 1398494 h 1982123"/>
              <a:gd name="connsiteX26" fmla="*/ 1102659 w 1972235"/>
              <a:gd name="connsiteY26" fmla="*/ 1416424 h 1982123"/>
              <a:gd name="connsiteX27" fmla="*/ 1093694 w 1972235"/>
              <a:gd name="connsiteY27" fmla="*/ 1443318 h 1982123"/>
              <a:gd name="connsiteX28" fmla="*/ 1066800 w 1972235"/>
              <a:gd name="connsiteY28" fmla="*/ 1461247 h 1982123"/>
              <a:gd name="connsiteX29" fmla="*/ 1048871 w 1972235"/>
              <a:gd name="connsiteY29" fmla="*/ 1479177 h 1982123"/>
              <a:gd name="connsiteX30" fmla="*/ 1030941 w 1972235"/>
              <a:gd name="connsiteY30" fmla="*/ 1506071 h 1982123"/>
              <a:gd name="connsiteX31" fmla="*/ 968188 w 1972235"/>
              <a:gd name="connsiteY31" fmla="*/ 1559859 h 1982123"/>
              <a:gd name="connsiteX32" fmla="*/ 959224 w 1972235"/>
              <a:gd name="connsiteY32" fmla="*/ 1586753 h 1982123"/>
              <a:gd name="connsiteX33" fmla="*/ 923365 w 1972235"/>
              <a:gd name="connsiteY33" fmla="*/ 1622612 h 1982123"/>
              <a:gd name="connsiteX34" fmla="*/ 905435 w 1972235"/>
              <a:gd name="connsiteY34" fmla="*/ 1640541 h 1982123"/>
              <a:gd name="connsiteX35" fmla="*/ 887506 w 1972235"/>
              <a:gd name="connsiteY35" fmla="*/ 1658471 h 1982123"/>
              <a:gd name="connsiteX36" fmla="*/ 797859 w 1972235"/>
              <a:gd name="connsiteY36" fmla="*/ 1739153 h 1982123"/>
              <a:gd name="connsiteX37" fmla="*/ 753035 w 1972235"/>
              <a:gd name="connsiteY37" fmla="*/ 1792941 h 1982123"/>
              <a:gd name="connsiteX38" fmla="*/ 726141 w 1972235"/>
              <a:gd name="connsiteY38" fmla="*/ 1801906 h 1982123"/>
              <a:gd name="connsiteX39" fmla="*/ 654424 w 1972235"/>
              <a:gd name="connsiteY39" fmla="*/ 1855694 h 1982123"/>
              <a:gd name="connsiteX40" fmla="*/ 636494 w 1972235"/>
              <a:gd name="connsiteY40" fmla="*/ 1873624 h 1982123"/>
              <a:gd name="connsiteX41" fmla="*/ 600635 w 1972235"/>
              <a:gd name="connsiteY41" fmla="*/ 1882588 h 1982123"/>
              <a:gd name="connsiteX42" fmla="*/ 573741 w 1972235"/>
              <a:gd name="connsiteY42" fmla="*/ 1891553 h 1982123"/>
              <a:gd name="connsiteX43" fmla="*/ 502024 w 1972235"/>
              <a:gd name="connsiteY43" fmla="*/ 1909482 h 1982123"/>
              <a:gd name="connsiteX44" fmla="*/ 421341 w 1972235"/>
              <a:gd name="connsiteY44" fmla="*/ 1936377 h 1982123"/>
              <a:gd name="connsiteX45" fmla="*/ 367553 w 1972235"/>
              <a:gd name="connsiteY45" fmla="*/ 1954306 h 1982123"/>
              <a:gd name="connsiteX46" fmla="*/ 259977 w 1972235"/>
              <a:gd name="connsiteY46" fmla="*/ 1963271 h 1982123"/>
              <a:gd name="connsiteX47" fmla="*/ 143435 w 1972235"/>
              <a:gd name="connsiteY47" fmla="*/ 1981200 h 1982123"/>
              <a:gd name="connsiteX48" fmla="*/ 0 w 1972235"/>
              <a:gd name="connsiteY48" fmla="*/ 1981200 h 1982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972235" h="1982123">
                <a:moveTo>
                  <a:pt x="1972235" y="0"/>
                </a:moveTo>
                <a:cubicBezTo>
                  <a:pt x="1928682" y="5444"/>
                  <a:pt x="1896766" y="7662"/>
                  <a:pt x="1855694" y="17930"/>
                </a:cubicBezTo>
                <a:cubicBezTo>
                  <a:pt x="1846527" y="20222"/>
                  <a:pt x="1837765" y="23906"/>
                  <a:pt x="1828800" y="26894"/>
                </a:cubicBezTo>
                <a:cubicBezTo>
                  <a:pt x="1783373" y="72323"/>
                  <a:pt x="1842162" y="18878"/>
                  <a:pt x="1783977" y="53788"/>
                </a:cubicBezTo>
                <a:cubicBezTo>
                  <a:pt x="1722449" y="90704"/>
                  <a:pt x="1815337" y="55289"/>
                  <a:pt x="1739153" y="80682"/>
                </a:cubicBezTo>
                <a:cubicBezTo>
                  <a:pt x="1733177" y="89647"/>
                  <a:pt x="1729233" y="100369"/>
                  <a:pt x="1721224" y="107577"/>
                </a:cubicBezTo>
                <a:cubicBezTo>
                  <a:pt x="1699013" y="127567"/>
                  <a:pt x="1649506" y="161365"/>
                  <a:pt x="1649506" y="161365"/>
                </a:cubicBezTo>
                <a:cubicBezTo>
                  <a:pt x="1643530" y="170330"/>
                  <a:pt x="1633834" y="177724"/>
                  <a:pt x="1631577" y="188259"/>
                </a:cubicBezTo>
                <a:cubicBezTo>
                  <a:pt x="1627033" y="209465"/>
                  <a:pt x="1614521" y="405388"/>
                  <a:pt x="1613647" y="412377"/>
                </a:cubicBezTo>
                <a:cubicBezTo>
                  <a:pt x="1609161" y="448267"/>
                  <a:pt x="1593479" y="506491"/>
                  <a:pt x="1586753" y="546847"/>
                </a:cubicBezTo>
                <a:cubicBezTo>
                  <a:pt x="1583765" y="564776"/>
                  <a:pt x="1581597" y="582862"/>
                  <a:pt x="1577788" y="600635"/>
                </a:cubicBezTo>
                <a:cubicBezTo>
                  <a:pt x="1572625" y="624730"/>
                  <a:pt x="1564692" y="648190"/>
                  <a:pt x="1559859" y="672353"/>
                </a:cubicBezTo>
                <a:cubicBezTo>
                  <a:pt x="1556871" y="687294"/>
                  <a:pt x="1554903" y="702477"/>
                  <a:pt x="1550894" y="717177"/>
                </a:cubicBezTo>
                <a:cubicBezTo>
                  <a:pt x="1545921" y="735410"/>
                  <a:pt x="1537549" y="752630"/>
                  <a:pt x="1532965" y="770965"/>
                </a:cubicBezTo>
                <a:cubicBezTo>
                  <a:pt x="1526988" y="794871"/>
                  <a:pt x="1528703" y="822179"/>
                  <a:pt x="1515035" y="842682"/>
                </a:cubicBezTo>
                <a:cubicBezTo>
                  <a:pt x="1480580" y="894367"/>
                  <a:pt x="1510410" y="844509"/>
                  <a:pt x="1488141" y="896471"/>
                </a:cubicBezTo>
                <a:cubicBezTo>
                  <a:pt x="1448574" y="988795"/>
                  <a:pt x="1493086" y="863705"/>
                  <a:pt x="1452282" y="986118"/>
                </a:cubicBezTo>
                <a:lnTo>
                  <a:pt x="1434353" y="1039906"/>
                </a:lnTo>
                <a:cubicBezTo>
                  <a:pt x="1428377" y="1051859"/>
                  <a:pt x="1421688" y="1063482"/>
                  <a:pt x="1416424" y="1075765"/>
                </a:cubicBezTo>
                <a:cubicBezTo>
                  <a:pt x="1403483" y="1105962"/>
                  <a:pt x="1381213" y="1178758"/>
                  <a:pt x="1353671" y="1210235"/>
                </a:cubicBezTo>
                <a:cubicBezTo>
                  <a:pt x="1343832" y="1221480"/>
                  <a:pt x="1329765" y="1228165"/>
                  <a:pt x="1317812" y="1237130"/>
                </a:cubicBezTo>
                <a:cubicBezTo>
                  <a:pt x="1314824" y="1246095"/>
                  <a:pt x="1314997" y="1256849"/>
                  <a:pt x="1308847" y="1264024"/>
                </a:cubicBezTo>
                <a:cubicBezTo>
                  <a:pt x="1306036" y="1267303"/>
                  <a:pt x="1251549" y="1311403"/>
                  <a:pt x="1237130" y="1317812"/>
                </a:cubicBezTo>
                <a:cubicBezTo>
                  <a:pt x="1219859" y="1325488"/>
                  <a:pt x="1183341" y="1335741"/>
                  <a:pt x="1183341" y="1335741"/>
                </a:cubicBezTo>
                <a:lnTo>
                  <a:pt x="1138518" y="1380565"/>
                </a:lnTo>
                <a:lnTo>
                  <a:pt x="1120588" y="1398494"/>
                </a:lnTo>
                <a:lnTo>
                  <a:pt x="1102659" y="1416424"/>
                </a:lnTo>
                <a:cubicBezTo>
                  <a:pt x="1099671" y="1425389"/>
                  <a:pt x="1099597" y="1435939"/>
                  <a:pt x="1093694" y="1443318"/>
                </a:cubicBezTo>
                <a:cubicBezTo>
                  <a:pt x="1086963" y="1451731"/>
                  <a:pt x="1075213" y="1454516"/>
                  <a:pt x="1066800" y="1461247"/>
                </a:cubicBezTo>
                <a:cubicBezTo>
                  <a:pt x="1060200" y="1466527"/>
                  <a:pt x="1054151" y="1472577"/>
                  <a:pt x="1048871" y="1479177"/>
                </a:cubicBezTo>
                <a:cubicBezTo>
                  <a:pt x="1042140" y="1487590"/>
                  <a:pt x="1037953" y="1497891"/>
                  <a:pt x="1030941" y="1506071"/>
                </a:cubicBezTo>
                <a:cubicBezTo>
                  <a:pt x="1001955" y="1539888"/>
                  <a:pt x="999911" y="1538711"/>
                  <a:pt x="968188" y="1559859"/>
                </a:cubicBezTo>
                <a:cubicBezTo>
                  <a:pt x="965200" y="1568824"/>
                  <a:pt x="964716" y="1579064"/>
                  <a:pt x="959224" y="1586753"/>
                </a:cubicBezTo>
                <a:cubicBezTo>
                  <a:pt x="949399" y="1600508"/>
                  <a:pt x="935318" y="1610659"/>
                  <a:pt x="923365" y="1622612"/>
                </a:cubicBezTo>
                <a:lnTo>
                  <a:pt x="905435" y="1640541"/>
                </a:lnTo>
                <a:cubicBezTo>
                  <a:pt x="899458" y="1646518"/>
                  <a:pt x="894268" y="1653400"/>
                  <a:pt x="887506" y="1658471"/>
                </a:cubicBezTo>
                <a:cubicBezTo>
                  <a:pt x="856643" y="1681618"/>
                  <a:pt x="819310" y="1706976"/>
                  <a:pt x="797859" y="1739153"/>
                </a:cubicBezTo>
                <a:cubicBezTo>
                  <a:pt x="784628" y="1759000"/>
                  <a:pt x="773745" y="1779134"/>
                  <a:pt x="753035" y="1792941"/>
                </a:cubicBezTo>
                <a:cubicBezTo>
                  <a:pt x="745172" y="1798183"/>
                  <a:pt x="735106" y="1798918"/>
                  <a:pt x="726141" y="1801906"/>
                </a:cubicBezTo>
                <a:cubicBezTo>
                  <a:pt x="674636" y="1853412"/>
                  <a:pt x="701364" y="1840049"/>
                  <a:pt x="654424" y="1855694"/>
                </a:cubicBezTo>
                <a:cubicBezTo>
                  <a:pt x="648447" y="1861671"/>
                  <a:pt x="644054" y="1869844"/>
                  <a:pt x="636494" y="1873624"/>
                </a:cubicBezTo>
                <a:cubicBezTo>
                  <a:pt x="625474" y="1879134"/>
                  <a:pt x="612482" y="1879203"/>
                  <a:pt x="600635" y="1882588"/>
                </a:cubicBezTo>
                <a:cubicBezTo>
                  <a:pt x="591549" y="1885184"/>
                  <a:pt x="582858" y="1889067"/>
                  <a:pt x="573741" y="1891553"/>
                </a:cubicBezTo>
                <a:cubicBezTo>
                  <a:pt x="549968" y="1898037"/>
                  <a:pt x="502024" y="1909482"/>
                  <a:pt x="502024" y="1909482"/>
                </a:cubicBezTo>
                <a:cubicBezTo>
                  <a:pt x="436281" y="1942354"/>
                  <a:pt x="497804" y="1915524"/>
                  <a:pt x="421341" y="1936377"/>
                </a:cubicBezTo>
                <a:cubicBezTo>
                  <a:pt x="403108" y="1941350"/>
                  <a:pt x="386387" y="1952736"/>
                  <a:pt x="367553" y="1954306"/>
                </a:cubicBezTo>
                <a:cubicBezTo>
                  <a:pt x="331694" y="1957294"/>
                  <a:pt x="295740" y="1959297"/>
                  <a:pt x="259977" y="1963271"/>
                </a:cubicBezTo>
                <a:cubicBezTo>
                  <a:pt x="226127" y="1967032"/>
                  <a:pt x="176775" y="1979750"/>
                  <a:pt x="143435" y="1981200"/>
                </a:cubicBezTo>
                <a:cubicBezTo>
                  <a:pt x="95668" y="1983277"/>
                  <a:pt x="47812" y="1981200"/>
                  <a:pt x="0" y="1981200"/>
                </a:cubicBezTo>
              </a:path>
            </a:pathLst>
          </a:custGeom>
          <a:noFill/>
          <a:ln w="31750">
            <a:solidFill>
              <a:schemeClr val="accent4">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p:nvPr/>
        </p:nvGrpSpPr>
        <p:grpSpPr>
          <a:xfrm>
            <a:off x="4653134" y="3676452"/>
            <a:ext cx="3881265" cy="1066800"/>
            <a:chOff x="4724400" y="1447800"/>
            <a:chExt cx="3503357" cy="1066800"/>
          </a:xfrm>
        </p:grpSpPr>
        <p:sp>
          <p:nvSpPr>
            <p:cNvPr id="13" name="Rounded Rectangle 12"/>
            <p:cNvSpPr/>
            <p:nvPr/>
          </p:nvSpPr>
          <p:spPr>
            <a:xfrm>
              <a:off x="4724400" y="1447800"/>
              <a:ext cx="3352800" cy="10668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027357" y="1590055"/>
              <a:ext cx="3200400" cy="400110"/>
            </a:xfrm>
            <a:prstGeom prst="rect">
              <a:avLst/>
            </a:prstGeom>
            <a:noFill/>
          </p:spPr>
          <p:txBody>
            <a:bodyPr wrap="square" rtlCol="0">
              <a:spAutoFit/>
            </a:bodyPr>
            <a:lstStyle/>
            <a:p>
              <a:r>
                <a:rPr lang="en-US" sz="2000" dirty="0">
                  <a:solidFill>
                    <a:srgbClr val="0070C0"/>
                  </a:solidFill>
                  <a:latin typeface="Arial Narrow" panose="020B0606020202030204" pitchFamily="34" charset="0"/>
                </a:rPr>
                <a:t>Inner is dropped (destroyed) here</a:t>
              </a:r>
            </a:p>
          </p:txBody>
        </p:sp>
        <p:sp>
          <p:nvSpPr>
            <p:cNvPr id="15" name="TextBox 14"/>
            <p:cNvSpPr txBox="1"/>
            <p:nvPr/>
          </p:nvSpPr>
          <p:spPr>
            <a:xfrm>
              <a:off x="5027357" y="1990165"/>
              <a:ext cx="3200400" cy="400110"/>
            </a:xfrm>
            <a:prstGeom prst="rect">
              <a:avLst/>
            </a:prstGeom>
            <a:noFill/>
          </p:spPr>
          <p:txBody>
            <a:bodyPr wrap="square" rtlCol="0">
              <a:spAutoFit/>
            </a:bodyPr>
            <a:lstStyle/>
            <a:p>
              <a:r>
                <a:rPr lang="en-US" sz="2000" b="1" dirty="0">
                  <a:solidFill>
                    <a:srgbClr val="0070C0"/>
                  </a:solidFill>
                  <a:latin typeface="Arial Narrow" panose="020B0606020202030204" pitchFamily="34" charset="0"/>
                </a:rPr>
                <a:t>Both</a:t>
              </a:r>
              <a:r>
                <a:rPr lang="en-US" sz="2000" dirty="0">
                  <a:solidFill>
                    <a:srgbClr val="0070C0"/>
                  </a:solidFill>
                  <a:latin typeface="Arial Narrow" panose="020B0606020202030204" pitchFamily="34" charset="0"/>
                </a:rPr>
                <a:t> earlier exist, this 1 is visible</a:t>
              </a:r>
            </a:p>
          </p:txBody>
        </p:sp>
      </p:grpSp>
      <p:sp>
        <p:nvSpPr>
          <p:cNvPr id="16" name="Freeform 15"/>
          <p:cNvSpPr/>
          <p:nvPr/>
        </p:nvSpPr>
        <p:spPr>
          <a:xfrm>
            <a:off x="1083625" y="3998259"/>
            <a:ext cx="3873857" cy="1470212"/>
          </a:xfrm>
          <a:custGeom>
            <a:avLst/>
            <a:gdLst>
              <a:gd name="connsiteX0" fmla="*/ 3873857 w 3873857"/>
              <a:gd name="connsiteY0" fmla="*/ 0 h 1470212"/>
              <a:gd name="connsiteX1" fmla="*/ 3793175 w 3873857"/>
              <a:gd name="connsiteY1" fmla="*/ 44823 h 1470212"/>
              <a:gd name="connsiteX2" fmla="*/ 3712493 w 3873857"/>
              <a:gd name="connsiteY2" fmla="*/ 53788 h 1470212"/>
              <a:gd name="connsiteX3" fmla="*/ 3640775 w 3873857"/>
              <a:gd name="connsiteY3" fmla="*/ 62753 h 1470212"/>
              <a:gd name="connsiteX4" fmla="*/ 3595951 w 3873857"/>
              <a:gd name="connsiteY4" fmla="*/ 71717 h 1470212"/>
              <a:gd name="connsiteX5" fmla="*/ 3470446 w 3873857"/>
              <a:gd name="connsiteY5" fmla="*/ 80682 h 1470212"/>
              <a:gd name="connsiteX6" fmla="*/ 3407693 w 3873857"/>
              <a:gd name="connsiteY6" fmla="*/ 98612 h 1470212"/>
              <a:gd name="connsiteX7" fmla="*/ 3353904 w 3873857"/>
              <a:gd name="connsiteY7" fmla="*/ 107576 h 1470212"/>
              <a:gd name="connsiteX8" fmla="*/ 3255293 w 3873857"/>
              <a:gd name="connsiteY8" fmla="*/ 125506 h 1470212"/>
              <a:gd name="connsiteX9" fmla="*/ 3210469 w 3873857"/>
              <a:gd name="connsiteY9" fmla="*/ 143435 h 1470212"/>
              <a:gd name="connsiteX10" fmla="*/ 3120822 w 3873857"/>
              <a:gd name="connsiteY10" fmla="*/ 161365 h 1470212"/>
              <a:gd name="connsiteX11" fmla="*/ 3084963 w 3873857"/>
              <a:gd name="connsiteY11" fmla="*/ 179294 h 1470212"/>
              <a:gd name="connsiteX12" fmla="*/ 3022210 w 3873857"/>
              <a:gd name="connsiteY12" fmla="*/ 197223 h 1470212"/>
              <a:gd name="connsiteX13" fmla="*/ 2959457 w 3873857"/>
              <a:gd name="connsiteY13" fmla="*/ 224117 h 1470212"/>
              <a:gd name="connsiteX14" fmla="*/ 2878775 w 3873857"/>
              <a:gd name="connsiteY14" fmla="*/ 242047 h 1470212"/>
              <a:gd name="connsiteX15" fmla="*/ 2842916 w 3873857"/>
              <a:gd name="connsiteY15" fmla="*/ 259976 h 1470212"/>
              <a:gd name="connsiteX16" fmla="*/ 2780163 w 3873857"/>
              <a:gd name="connsiteY16" fmla="*/ 277906 h 1470212"/>
              <a:gd name="connsiteX17" fmla="*/ 2681551 w 3873857"/>
              <a:gd name="connsiteY17" fmla="*/ 313765 h 1470212"/>
              <a:gd name="connsiteX18" fmla="*/ 2654657 w 3873857"/>
              <a:gd name="connsiteY18" fmla="*/ 322729 h 1470212"/>
              <a:gd name="connsiteX19" fmla="*/ 2618799 w 3873857"/>
              <a:gd name="connsiteY19" fmla="*/ 340659 h 1470212"/>
              <a:gd name="connsiteX20" fmla="*/ 2573975 w 3873857"/>
              <a:gd name="connsiteY20" fmla="*/ 349623 h 1470212"/>
              <a:gd name="connsiteX21" fmla="*/ 2511222 w 3873857"/>
              <a:gd name="connsiteY21" fmla="*/ 376517 h 1470212"/>
              <a:gd name="connsiteX22" fmla="*/ 2484328 w 3873857"/>
              <a:gd name="connsiteY22" fmla="*/ 394447 h 1470212"/>
              <a:gd name="connsiteX23" fmla="*/ 2448469 w 3873857"/>
              <a:gd name="connsiteY23" fmla="*/ 412376 h 1470212"/>
              <a:gd name="connsiteX24" fmla="*/ 2421575 w 3873857"/>
              <a:gd name="connsiteY24" fmla="*/ 430306 h 1470212"/>
              <a:gd name="connsiteX25" fmla="*/ 2385716 w 3873857"/>
              <a:gd name="connsiteY25" fmla="*/ 457200 h 1470212"/>
              <a:gd name="connsiteX26" fmla="*/ 2358822 w 3873857"/>
              <a:gd name="connsiteY26" fmla="*/ 466165 h 1470212"/>
              <a:gd name="connsiteX27" fmla="*/ 2331928 w 3873857"/>
              <a:gd name="connsiteY27" fmla="*/ 502023 h 1470212"/>
              <a:gd name="connsiteX28" fmla="*/ 2305034 w 3873857"/>
              <a:gd name="connsiteY28" fmla="*/ 519953 h 1470212"/>
              <a:gd name="connsiteX29" fmla="*/ 2269175 w 3873857"/>
              <a:gd name="connsiteY29" fmla="*/ 555812 h 1470212"/>
              <a:gd name="connsiteX30" fmla="*/ 2242281 w 3873857"/>
              <a:gd name="connsiteY30" fmla="*/ 573741 h 1470212"/>
              <a:gd name="connsiteX31" fmla="*/ 2197457 w 3873857"/>
              <a:gd name="connsiteY31" fmla="*/ 627529 h 1470212"/>
              <a:gd name="connsiteX32" fmla="*/ 2134704 w 3873857"/>
              <a:gd name="connsiteY32" fmla="*/ 690282 h 1470212"/>
              <a:gd name="connsiteX33" fmla="*/ 2116775 w 3873857"/>
              <a:gd name="connsiteY33" fmla="*/ 708212 h 1470212"/>
              <a:gd name="connsiteX34" fmla="*/ 2089881 w 3873857"/>
              <a:gd name="connsiteY34" fmla="*/ 726141 h 1470212"/>
              <a:gd name="connsiteX35" fmla="*/ 2071951 w 3873857"/>
              <a:gd name="connsiteY35" fmla="*/ 744070 h 1470212"/>
              <a:gd name="connsiteX36" fmla="*/ 2036093 w 3873857"/>
              <a:gd name="connsiteY36" fmla="*/ 762000 h 1470212"/>
              <a:gd name="connsiteX37" fmla="*/ 2000234 w 3873857"/>
              <a:gd name="connsiteY37" fmla="*/ 788894 h 1470212"/>
              <a:gd name="connsiteX38" fmla="*/ 1928516 w 3873857"/>
              <a:gd name="connsiteY38" fmla="*/ 824753 h 1470212"/>
              <a:gd name="connsiteX39" fmla="*/ 1901622 w 3873857"/>
              <a:gd name="connsiteY39" fmla="*/ 842682 h 1470212"/>
              <a:gd name="connsiteX40" fmla="*/ 1874728 w 3873857"/>
              <a:gd name="connsiteY40" fmla="*/ 851647 h 1470212"/>
              <a:gd name="connsiteX41" fmla="*/ 1820940 w 3873857"/>
              <a:gd name="connsiteY41" fmla="*/ 896470 h 1470212"/>
              <a:gd name="connsiteX42" fmla="*/ 1758187 w 3873857"/>
              <a:gd name="connsiteY42" fmla="*/ 932329 h 1470212"/>
              <a:gd name="connsiteX43" fmla="*/ 1704399 w 3873857"/>
              <a:gd name="connsiteY43" fmla="*/ 959223 h 1470212"/>
              <a:gd name="connsiteX44" fmla="*/ 1677504 w 3873857"/>
              <a:gd name="connsiteY44" fmla="*/ 977153 h 1470212"/>
              <a:gd name="connsiteX45" fmla="*/ 1605787 w 3873857"/>
              <a:gd name="connsiteY45" fmla="*/ 1013012 h 1470212"/>
              <a:gd name="connsiteX46" fmla="*/ 1578893 w 3873857"/>
              <a:gd name="connsiteY46" fmla="*/ 1030941 h 1470212"/>
              <a:gd name="connsiteX47" fmla="*/ 1507175 w 3873857"/>
              <a:gd name="connsiteY47" fmla="*/ 1057835 h 1470212"/>
              <a:gd name="connsiteX48" fmla="*/ 1435457 w 3873857"/>
              <a:gd name="connsiteY48" fmla="*/ 1093694 h 1470212"/>
              <a:gd name="connsiteX49" fmla="*/ 1408563 w 3873857"/>
              <a:gd name="connsiteY49" fmla="*/ 1111623 h 1470212"/>
              <a:gd name="connsiteX50" fmla="*/ 1354775 w 3873857"/>
              <a:gd name="connsiteY50" fmla="*/ 1129553 h 1470212"/>
              <a:gd name="connsiteX51" fmla="*/ 1327881 w 3873857"/>
              <a:gd name="connsiteY51" fmla="*/ 1147482 h 1470212"/>
              <a:gd name="connsiteX52" fmla="*/ 1309951 w 3873857"/>
              <a:gd name="connsiteY52" fmla="*/ 1165412 h 1470212"/>
              <a:gd name="connsiteX53" fmla="*/ 1283057 w 3873857"/>
              <a:gd name="connsiteY53" fmla="*/ 1174376 h 1470212"/>
              <a:gd name="connsiteX54" fmla="*/ 1247199 w 3873857"/>
              <a:gd name="connsiteY54" fmla="*/ 1192306 h 1470212"/>
              <a:gd name="connsiteX55" fmla="*/ 1229269 w 3873857"/>
              <a:gd name="connsiteY55" fmla="*/ 1210235 h 1470212"/>
              <a:gd name="connsiteX56" fmla="*/ 1166516 w 3873857"/>
              <a:gd name="connsiteY56" fmla="*/ 1264023 h 1470212"/>
              <a:gd name="connsiteX57" fmla="*/ 1076869 w 3873857"/>
              <a:gd name="connsiteY57" fmla="*/ 1344706 h 1470212"/>
              <a:gd name="connsiteX58" fmla="*/ 1041010 w 3873857"/>
              <a:gd name="connsiteY58" fmla="*/ 1389529 h 1470212"/>
              <a:gd name="connsiteX59" fmla="*/ 996187 w 3873857"/>
              <a:gd name="connsiteY59" fmla="*/ 1398494 h 1470212"/>
              <a:gd name="connsiteX60" fmla="*/ 960328 w 3873857"/>
              <a:gd name="connsiteY60" fmla="*/ 1416423 h 1470212"/>
              <a:gd name="connsiteX61" fmla="*/ 888610 w 3873857"/>
              <a:gd name="connsiteY61" fmla="*/ 1434353 h 1470212"/>
              <a:gd name="connsiteX62" fmla="*/ 852751 w 3873857"/>
              <a:gd name="connsiteY62" fmla="*/ 1443317 h 1470212"/>
              <a:gd name="connsiteX63" fmla="*/ 718281 w 3873857"/>
              <a:gd name="connsiteY63" fmla="*/ 1470212 h 1470212"/>
              <a:gd name="connsiteX64" fmla="*/ 359693 w 3873857"/>
              <a:gd name="connsiteY64" fmla="*/ 1461247 h 1470212"/>
              <a:gd name="connsiteX65" fmla="*/ 189363 w 3873857"/>
              <a:gd name="connsiteY65" fmla="*/ 1443317 h 1470212"/>
              <a:gd name="connsiteX66" fmla="*/ 135575 w 3873857"/>
              <a:gd name="connsiteY66" fmla="*/ 1425388 h 1470212"/>
              <a:gd name="connsiteX67" fmla="*/ 63857 w 3873857"/>
              <a:gd name="connsiteY67" fmla="*/ 1407459 h 1470212"/>
              <a:gd name="connsiteX68" fmla="*/ 27999 w 3873857"/>
              <a:gd name="connsiteY68" fmla="*/ 1389529 h 1470212"/>
              <a:gd name="connsiteX69" fmla="*/ 1104 w 3873857"/>
              <a:gd name="connsiteY69" fmla="*/ 1380565 h 1470212"/>
              <a:gd name="connsiteX70" fmla="*/ 1104 w 3873857"/>
              <a:gd name="connsiteY70" fmla="*/ 1371600 h 1470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3873857" h="1470212">
                <a:moveTo>
                  <a:pt x="3873857" y="0"/>
                </a:moveTo>
                <a:cubicBezTo>
                  <a:pt x="3866479" y="4427"/>
                  <a:pt x="3807110" y="41607"/>
                  <a:pt x="3793175" y="44823"/>
                </a:cubicBezTo>
                <a:cubicBezTo>
                  <a:pt x="3766808" y="50908"/>
                  <a:pt x="3739367" y="50626"/>
                  <a:pt x="3712493" y="53788"/>
                </a:cubicBezTo>
                <a:cubicBezTo>
                  <a:pt x="3688566" y="56603"/>
                  <a:pt x="3664587" y="59090"/>
                  <a:pt x="3640775" y="62753"/>
                </a:cubicBezTo>
                <a:cubicBezTo>
                  <a:pt x="3625715" y="65070"/>
                  <a:pt x="3611104" y="70122"/>
                  <a:pt x="3595951" y="71717"/>
                </a:cubicBezTo>
                <a:cubicBezTo>
                  <a:pt x="3554240" y="76108"/>
                  <a:pt x="3512281" y="77694"/>
                  <a:pt x="3470446" y="80682"/>
                </a:cubicBezTo>
                <a:cubicBezTo>
                  <a:pt x="3449528" y="86659"/>
                  <a:pt x="3428891" y="93720"/>
                  <a:pt x="3407693" y="98612"/>
                </a:cubicBezTo>
                <a:cubicBezTo>
                  <a:pt x="3389982" y="102699"/>
                  <a:pt x="3371788" y="104324"/>
                  <a:pt x="3353904" y="107576"/>
                </a:cubicBezTo>
                <a:cubicBezTo>
                  <a:pt x="3215972" y="132654"/>
                  <a:pt x="3413922" y="99067"/>
                  <a:pt x="3255293" y="125506"/>
                </a:cubicBezTo>
                <a:cubicBezTo>
                  <a:pt x="3240352" y="131482"/>
                  <a:pt x="3225735" y="138346"/>
                  <a:pt x="3210469" y="143435"/>
                </a:cubicBezTo>
                <a:cubicBezTo>
                  <a:pt x="3183721" y="152351"/>
                  <a:pt x="3147308" y="156951"/>
                  <a:pt x="3120822" y="161365"/>
                </a:cubicBezTo>
                <a:cubicBezTo>
                  <a:pt x="3108869" y="167341"/>
                  <a:pt x="3097476" y="174602"/>
                  <a:pt x="3084963" y="179294"/>
                </a:cubicBezTo>
                <a:cubicBezTo>
                  <a:pt x="3024339" y="202028"/>
                  <a:pt x="3072755" y="175561"/>
                  <a:pt x="3022210" y="197223"/>
                </a:cubicBezTo>
                <a:cubicBezTo>
                  <a:pt x="2986281" y="212621"/>
                  <a:pt x="2993103" y="215706"/>
                  <a:pt x="2959457" y="224117"/>
                </a:cubicBezTo>
                <a:cubicBezTo>
                  <a:pt x="2942417" y="228377"/>
                  <a:pt x="2897180" y="235145"/>
                  <a:pt x="2878775" y="242047"/>
                </a:cubicBezTo>
                <a:cubicBezTo>
                  <a:pt x="2866262" y="246739"/>
                  <a:pt x="2855199" y="254712"/>
                  <a:pt x="2842916" y="259976"/>
                </a:cubicBezTo>
                <a:cubicBezTo>
                  <a:pt x="2824909" y="267693"/>
                  <a:pt x="2798362" y="273356"/>
                  <a:pt x="2780163" y="277906"/>
                </a:cubicBezTo>
                <a:cubicBezTo>
                  <a:pt x="2723788" y="315489"/>
                  <a:pt x="2784255" y="279533"/>
                  <a:pt x="2681551" y="313765"/>
                </a:cubicBezTo>
                <a:cubicBezTo>
                  <a:pt x="2672586" y="316753"/>
                  <a:pt x="2663342" y="319007"/>
                  <a:pt x="2654657" y="322729"/>
                </a:cubicBezTo>
                <a:cubicBezTo>
                  <a:pt x="2642374" y="327993"/>
                  <a:pt x="2631477" y="336433"/>
                  <a:pt x="2618799" y="340659"/>
                </a:cubicBezTo>
                <a:cubicBezTo>
                  <a:pt x="2604344" y="345477"/>
                  <a:pt x="2588916" y="346635"/>
                  <a:pt x="2573975" y="349623"/>
                </a:cubicBezTo>
                <a:cubicBezTo>
                  <a:pt x="2506456" y="394637"/>
                  <a:pt x="2592267" y="341784"/>
                  <a:pt x="2511222" y="376517"/>
                </a:cubicBezTo>
                <a:cubicBezTo>
                  <a:pt x="2501319" y="380761"/>
                  <a:pt x="2493683" y="389101"/>
                  <a:pt x="2484328" y="394447"/>
                </a:cubicBezTo>
                <a:cubicBezTo>
                  <a:pt x="2472725" y="401077"/>
                  <a:pt x="2460072" y="405746"/>
                  <a:pt x="2448469" y="412376"/>
                </a:cubicBezTo>
                <a:cubicBezTo>
                  <a:pt x="2439114" y="417722"/>
                  <a:pt x="2430342" y="424044"/>
                  <a:pt x="2421575" y="430306"/>
                </a:cubicBezTo>
                <a:cubicBezTo>
                  <a:pt x="2409417" y="438990"/>
                  <a:pt x="2398689" y="449787"/>
                  <a:pt x="2385716" y="457200"/>
                </a:cubicBezTo>
                <a:cubicBezTo>
                  <a:pt x="2377511" y="461888"/>
                  <a:pt x="2367787" y="463177"/>
                  <a:pt x="2358822" y="466165"/>
                </a:cubicBezTo>
                <a:cubicBezTo>
                  <a:pt x="2349857" y="478118"/>
                  <a:pt x="2342493" y="491458"/>
                  <a:pt x="2331928" y="502023"/>
                </a:cubicBezTo>
                <a:cubicBezTo>
                  <a:pt x="2324309" y="509642"/>
                  <a:pt x="2313214" y="512941"/>
                  <a:pt x="2305034" y="519953"/>
                </a:cubicBezTo>
                <a:cubicBezTo>
                  <a:pt x="2292200" y="530954"/>
                  <a:pt x="2283240" y="546435"/>
                  <a:pt x="2269175" y="555812"/>
                </a:cubicBezTo>
                <a:cubicBezTo>
                  <a:pt x="2260210" y="561788"/>
                  <a:pt x="2250694" y="567011"/>
                  <a:pt x="2242281" y="573741"/>
                </a:cubicBezTo>
                <a:cubicBezTo>
                  <a:pt x="2219727" y="591784"/>
                  <a:pt x="2218919" y="603383"/>
                  <a:pt x="2197457" y="627529"/>
                </a:cubicBezTo>
                <a:cubicBezTo>
                  <a:pt x="2197411" y="627580"/>
                  <a:pt x="2147274" y="677712"/>
                  <a:pt x="2134704" y="690282"/>
                </a:cubicBezTo>
                <a:cubicBezTo>
                  <a:pt x="2128727" y="696259"/>
                  <a:pt x="2123808" y="703524"/>
                  <a:pt x="2116775" y="708212"/>
                </a:cubicBezTo>
                <a:cubicBezTo>
                  <a:pt x="2107810" y="714188"/>
                  <a:pt x="2098294" y="719411"/>
                  <a:pt x="2089881" y="726141"/>
                </a:cubicBezTo>
                <a:cubicBezTo>
                  <a:pt x="2083281" y="731421"/>
                  <a:pt x="2078984" y="739382"/>
                  <a:pt x="2071951" y="744070"/>
                </a:cubicBezTo>
                <a:cubicBezTo>
                  <a:pt x="2060832" y="751483"/>
                  <a:pt x="2047425" y="754917"/>
                  <a:pt x="2036093" y="762000"/>
                </a:cubicBezTo>
                <a:cubicBezTo>
                  <a:pt x="2023423" y="769919"/>
                  <a:pt x="2013140" y="781366"/>
                  <a:pt x="2000234" y="788894"/>
                </a:cubicBezTo>
                <a:cubicBezTo>
                  <a:pt x="1977147" y="802361"/>
                  <a:pt x="1950755" y="809927"/>
                  <a:pt x="1928516" y="824753"/>
                </a:cubicBezTo>
                <a:cubicBezTo>
                  <a:pt x="1919551" y="830729"/>
                  <a:pt x="1911259" y="837864"/>
                  <a:pt x="1901622" y="842682"/>
                </a:cubicBezTo>
                <a:cubicBezTo>
                  <a:pt x="1893170" y="846908"/>
                  <a:pt x="1883180" y="847421"/>
                  <a:pt x="1874728" y="851647"/>
                </a:cubicBezTo>
                <a:cubicBezTo>
                  <a:pt x="1841341" y="868340"/>
                  <a:pt x="1850680" y="871687"/>
                  <a:pt x="1820940" y="896470"/>
                </a:cubicBezTo>
                <a:cubicBezTo>
                  <a:pt x="1797109" y="916330"/>
                  <a:pt x="1786093" y="916383"/>
                  <a:pt x="1758187" y="932329"/>
                </a:cubicBezTo>
                <a:cubicBezTo>
                  <a:pt x="1709526" y="960135"/>
                  <a:pt x="1753709" y="942788"/>
                  <a:pt x="1704399" y="959223"/>
                </a:cubicBezTo>
                <a:cubicBezTo>
                  <a:pt x="1695434" y="965200"/>
                  <a:pt x="1686963" y="971994"/>
                  <a:pt x="1677504" y="977153"/>
                </a:cubicBezTo>
                <a:cubicBezTo>
                  <a:pt x="1654040" y="989952"/>
                  <a:pt x="1628026" y="998186"/>
                  <a:pt x="1605787" y="1013012"/>
                </a:cubicBezTo>
                <a:cubicBezTo>
                  <a:pt x="1596822" y="1018988"/>
                  <a:pt x="1588530" y="1026123"/>
                  <a:pt x="1578893" y="1030941"/>
                </a:cubicBezTo>
                <a:cubicBezTo>
                  <a:pt x="1451736" y="1094518"/>
                  <a:pt x="1592530" y="1019037"/>
                  <a:pt x="1507175" y="1057835"/>
                </a:cubicBezTo>
                <a:cubicBezTo>
                  <a:pt x="1482843" y="1068895"/>
                  <a:pt x="1457696" y="1078868"/>
                  <a:pt x="1435457" y="1093694"/>
                </a:cubicBezTo>
                <a:cubicBezTo>
                  <a:pt x="1426492" y="1099670"/>
                  <a:pt x="1418409" y="1107247"/>
                  <a:pt x="1408563" y="1111623"/>
                </a:cubicBezTo>
                <a:cubicBezTo>
                  <a:pt x="1391293" y="1119299"/>
                  <a:pt x="1370500" y="1119070"/>
                  <a:pt x="1354775" y="1129553"/>
                </a:cubicBezTo>
                <a:cubicBezTo>
                  <a:pt x="1345810" y="1135529"/>
                  <a:pt x="1336294" y="1140751"/>
                  <a:pt x="1327881" y="1147482"/>
                </a:cubicBezTo>
                <a:cubicBezTo>
                  <a:pt x="1321281" y="1152762"/>
                  <a:pt x="1317199" y="1161063"/>
                  <a:pt x="1309951" y="1165412"/>
                </a:cubicBezTo>
                <a:cubicBezTo>
                  <a:pt x="1301848" y="1170274"/>
                  <a:pt x="1291742" y="1170654"/>
                  <a:pt x="1283057" y="1174376"/>
                </a:cubicBezTo>
                <a:cubicBezTo>
                  <a:pt x="1270774" y="1179640"/>
                  <a:pt x="1258318" y="1184893"/>
                  <a:pt x="1247199" y="1192306"/>
                </a:cubicBezTo>
                <a:cubicBezTo>
                  <a:pt x="1240166" y="1196994"/>
                  <a:pt x="1235586" y="1204620"/>
                  <a:pt x="1229269" y="1210235"/>
                </a:cubicBezTo>
                <a:cubicBezTo>
                  <a:pt x="1208678" y="1228538"/>
                  <a:pt x="1186705" y="1245277"/>
                  <a:pt x="1166516" y="1264023"/>
                </a:cubicBezTo>
                <a:cubicBezTo>
                  <a:pt x="1076950" y="1347192"/>
                  <a:pt x="1135368" y="1305705"/>
                  <a:pt x="1076869" y="1344706"/>
                </a:cubicBezTo>
                <a:cubicBezTo>
                  <a:pt x="1071619" y="1352581"/>
                  <a:pt x="1052934" y="1384419"/>
                  <a:pt x="1041010" y="1389529"/>
                </a:cubicBezTo>
                <a:cubicBezTo>
                  <a:pt x="1027005" y="1395531"/>
                  <a:pt x="1011128" y="1395506"/>
                  <a:pt x="996187" y="1398494"/>
                </a:cubicBezTo>
                <a:cubicBezTo>
                  <a:pt x="984234" y="1404470"/>
                  <a:pt x="972611" y="1411159"/>
                  <a:pt x="960328" y="1416423"/>
                </a:cubicBezTo>
                <a:cubicBezTo>
                  <a:pt x="934449" y="1427514"/>
                  <a:pt x="917755" y="1427877"/>
                  <a:pt x="888610" y="1434353"/>
                </a:cubicBezTo>
                <a:cubicBezTo>
                  <a:pt x="876583" y="1437026"/>
                  <a:pt x="864861" y="1441046"/>
                  <a:pt x="852751" y="1443317"/>
                </a:cubicBezTo>
                <a:cubicBezTo>
                  <a:pt x="719161" y="1468365"/>
                  <a:pt x="784002" y="1448304"/>
                  <a:pt x="718281" y="1470212"/>
                </a:cubicBezTo>
                <a:cubicBezTo>
                  <a:pt x="598752" y="1467224"/>
                  <a:pt x="479105" y="1467319"/>
                  <a:pt x="359693" y="1461247"/>
                </a:cubicBezTo>
                <a:cubicBezTo>
                  <a:pt x="302676" y="1458348"/>
                  <a:pt x="189363" y="1443317"/>
                  <a:pt x="189363" y="1443317"/>
                </a:cubicBezTo>
                <a:cubicBezTo>
                  <a:pt x="171434" y="1437341"/>
                  <a:pt x="153910" y="1429972"/>
                  <a:pt x="135575" y="1425388"/>
                </a:cubicBezTo>
                <a:lnTo>
                  <a:pt x="63857" y="1407459"/>
                </a:lnTo>
                <a:cubicBezTo>
                  <a:pt x="51904" y="1401482"/>
                  <a:pt x="40282" y="1394793"/>
                  <a:pt x="27999" y="1389529"/>
                </a:cubicBezTo>
                <a:cubicBezTo>
                  <a:pt x="19313" y="1385807"/>
                  <a:pt x="8967" y="1385807"/>
                  <a:pt x="1104" y="1380565"/>
                </a:cubicBezTo>
                <a:cubicBezTo>
                  <a:pt x="-1382" y="1378907"/>
                  <a:pt x="1104" y="1374588"/>
                  <a:pt x="1104" y="1371600"/>
                </a:cubicBezTo>
              </a:path>
            </a:pathLst>
          </a:custGeom>
          <a:noFill/>
          <a:ln w="31750">
            <a:solidFill>
              <a:schemeClr val="accent5">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p:cNvSpPr/>
          <p:nvPr/>
        </p:nvSpPr>
        <p:spPr>
          <a:xfrm>
            <a:off x="1371600" y="3143052"/>
            <a:ext cx="3567953" cy="1366195"/>
          </a:xfrm>
          <a:custGeom>
            <a:avLst/>
            <a:gdLst>
              <a:gd name="connsiteX0" fmla="*/ 3514229 w 3514229"/>
              <a:gd name="connsiteY0" fmla="*/ 1317812 h 1362635"/>
              <a:gd name="connsiteX1" fmla="*/ 3442511 w 3514229"/>
              <a:gd name="connsiteY1" fmla="*/ 1353670 h 1362635"/>
              <a:gd name="connsiteX2" fmla="*/ 3415617 w 3514229"/>
              <a:gd name="connsiteY2" fmla="*/ 1362635 h 1362635"/>
              <a:gd name="connsiteX3" fmla="*/ 3065994 w 3514229"/>
              <a:gd name="connsiteY3" fmla="*/ 1353670 h 1362635"/>
              <a:gd name="connsiteX4" fmla="*/ 3021170 w 3514229"/>
              <a:gd name="connsiteY4" fmla="*/ 1344706 h 1362635"/>
              <a:gd name="connsiteX5" fmla="*/ 2958417 w 3514229"/>
              <a:gd name="connsiteY5" fmla="*/ 1326776 h 1362635"/>
              <a:gd name="connsiteX6" fmla="*/ 2904629 w 3514229"/>
              <a:gd name="connsiteY6" fmla="*/ 1317812 h 1362635"/>
              <a:gd name="connsiteX7" fmla="*/ 2877735 w 3514229"/>
              <a:gd name="connsiteY7" fmla="*/ 1308847 h 1362635"/>
              <a:gd name="connsiteX8" fmla="*/ 2850841 w 3514229"/>
              <a:gd name="connsiteY8" fmla="*/ 1290917 h 1362635"/>
              <a:gd name="connsiteX9" fmla="*/ 2788088 w 3514229"/>
              <a:gd name="connsiteY9" fmla="*/ 1281953 h 1362635"/>
              <a:gd name="connsiteX10" fmla="*/ 2761194 w 3514229"/>
              <a:gd name="connsiteY10" fmla="*/ 1272988 h 1362635"/>
              <a:gd name="connsiteX11" fmla="*/ 2725335 w 3514229"/>
              <a:gd name="connsiteY11" fmla="*/ 1255059 h 1362635"/>
              <a:gd name="connsiteX12" fmla="*/ 2653617 w 3514229"/>
              <a:gd name="connsiteY12" fmla="*/ 1246094 h 1362635"/>
              <a:gd name="connsiteX13" fmla="*/ 2537076 w 3514229"/>
              <a:gd name="connsiteY13" fmla="*/ 1219200 h 1362635"/>
              <a:gd name="connsiteX14" fmla="*/ 2357782 w 3514229"/>
              <a:gd name="connsiteY14" fmla="*/ 1210235 h 1362635"/>
              <a:gd name="connsiteX15" fmla="*/ 2286064 w 3514229"/>
              <a:gd name="connsiteY15" fmla="*/ 1192306 h 1362635"/>
              <a:gd name="connsiteX16" fmla="*/ 2250205 w 3514229"/>
              <a:gd name="connsiteY16" fmla="*/ 1183341 h 1362635"/>
              <a:gd name="connsiteX17" fmla="*/ 1999194 w 3514229"/>
              <a:gd name="connsiteY17" fmla="*/ 1165412 h 1362635"/>
              <a:gd name="connsiteX18" fmla="*/ 1936441 w 3514229"/>
              <a:gd name="connsiteY18" fmla="*/ 1156447 h 1362635"/>
              <a:gd name="connsiteX19" fmla="*/ 1855758 w 3514229"/>
              <a:gd name="connsiteY19" fmla="*/ 1138517 h 1362635"/>
              <a:gd name="connsiteX20" fmla="*/ 1595782 w 3514229"/>
              <a:gd name="connsiteY20" fmla="*/ 1129553 h 1362635"/>
              <a:gd name="connsiteX21" fmla="*/ 1443382 w 3514229"/>
              <a:gd name="connsiteY21" fmla="*/ 1111623 h 1362635"/>
              <a:gd name="connsiteX22" fmla="*/ 1380629 w 3514229"/>
              <a:gd name="connsiteY22" fmla="*/ 1102659 h 1362635"/>
              <a:gd name="connsiteX23" fmla="*/ 1299947 w 3514229"/>
              <a:gd name="connsiteY23" fmla="*/ 1084729 h 1362635"/>
              <a:gd name="connsiteX24" fmla="*/ 1138582 w 3514229"/>
              <a:gd name="connsiteY24" fmla="*/ 1057835 h 1362635"/>
              <a:gd name="connsiteX25" fmla="*/ 1093758 w 3514229"/>
              <a:gd name="connsiteY25" fmla="*/ 1048870 h 1362635"/>
              <a:gd name="connsiteX26" fmla="*/ 1039970 w 3514229"/>
              <a:gd name="connsiteY26" fmla="*/ 1030941 h 1362635"/>
              <a:gd name="connsiteX27" fmla="*/ 1013076 w 3514229"/>
              <a:gd name="connsiteY27" fmla="*/ 1021976 h 1362635"/>
              <a:gd name="connsiteX28" fmla="*/ 932394 w 3514229"/>
              <a:gd name="connsiteY28" fmla="*/ 1004047 h 1362635"/>
              <a:gd name="connsiteX29" fmla="*/ 905500 w 3514229"/>
              <a:gd name="connsiteY29" fmla="*/ 995082 h 1362635"/>
              <a:gd name="connsiteX30" fmla="*/ 860676 w 3514229"/>
              <a:gd name="connsiteY30" fmla="*/ 986117 h 1362635"/>
              <a:gd name="connsiteX31" fmla="*/ 806888 w 3514229"/>
              <a:gd name="connsiteY31" fmla="*/ 968188 h 1362635"/>
              <a:gd name="connsiteX32" fmla="*/ 735170 w 3514229"/>
              <a:gd name="connsiteY32" fmla="*/ 950259 h 1362635"/>
              <a:gd name="connsiteX33" fmla="*/ 708276 w 3514229"/>
              <a:gd name="connsiteY33" fmla="*/ 941294 h 1362635"/>
              <a:gd name="connsiteX34" fmla="*/ 654488 w 3514229"/>
              <a:gd name="connsiteY34" fmla="*/ 932329 h 1362635"/>
              <a:gd name="connsiteX35" fmla="*/ 609664 w 3514229"/>
              <a:gd name="connsiteY35" fmla="*/ 914400 h 1362635"/>
              <a:gd name="connsiteX36" fmla="*/ 555876 w 3514229"/>
              <a:gd name="connsiteY36" fmla="*/ 896470 h 1362635"/>
              <a:gd name="connsiteX37" fmla="*/ 520017 w 3514229"/>
              <a:gd name="connsiteY37" fmla="*/ 878541 h 1362635"/>
              <a:gd name="connsiteX38" fmla="*/ 484158 w 3514229"/>
              <a:gd name="connsiteY38" fmla="*/ 869576 h 1362635"/>
              <a:gd name="connsiteX39" fmla="*/ 430370 w 3514229"/>
              <a:gd name="connsiteY39" fmla="*/ 833717 h 1362635"/>
              <a:gd name="connsiteX40" fmla="*/ 349688 w 3514229"/>
              <a:gd name="connsiteY40" fmla="*/ 797859 h 1362635"/>
              <a:gd name="connsiteX41" fmla="*/ 331758 w 3514229"/>
              <a:gd name="connsiteY41" fmla="*/ 762000 h 1362635"/>
              <a:gd name="connsiteX42" fmla="*/ 313829 w 3514229"/>
              <a:gd name="connsiteY42" fmla="*/ 744070 h 1362635"/>
              <a:gd name="connsiteX43" fmla="*/ 277970 w 3514229"/>
              <a:gd name="connsiteY43" fmla="*/ 681317 h 1362635"/>
              <a:gd name="connsiteX44" fmla="*/ 251076 w 3514229"/>
              <a:gd name="connsiteY44" fmla="*/ 618564 h 1362635"/>
              <a:gd name="connsiteX45" fmla="*/ 233147 w 3514229"/>
              <a:gd name="connsiteY45" fmla="*/ 564776 h 1362635"/>
              <a:gd name="connsiteX46" fmla="*/ 197288 w 3514229"/>
              <a:gd name="connsiteY46" fmla="*/ 519953 h 1362635"/>
              <a:gd name="connsiteX47" fmla="*/ 161429 w 3514229"/>
              <a:gd name="connsiteY47" fmla="*/ 475129 h 1362635"/>
              <a:gd name="connsiteX48" fmla="*/ 134535 w 3514229"/>
              <a:gd name="connsiteY48" fmla="*/ 376517 h 1362635"/>
              <a:gd name="connsiteX49" fmla="*/ 116605 w 3514229"/>
              <a:gd name="connsiteY49" fmla="*/ 322729 h 1362635"/>
              <a:gd name="connsiteX50" fmla="*/ 107641 w 3514229"/>
              <a:gd name="connsiteY50" fmla="*/ 295835 h 1362635"/>
              <a:gd name="connsiteX51" fmla="*/ 89711 w 3514229"/>
              <a:gd name="connsiteY51" fmla="*/ 233082 h 1362635"/>
              <a:gd name="connsiteX52" fmla="*/ 71782 w 3514229"/>
              <a:gd name="connsiteY52" fmla="*/ 206188 h 1362635"/>
              <a:gd name="connsiteX53" fmla="*/ 53852 w 3514229"/>
              <a:gd name="connsiteY53" fmla="*/ 152400 h 1362635"/>
              <a:gd name="connsiteX54" fmla="*/ 44888 w 3514229"/>
              <a:gd name="connsiteY54" fmla="*/ 125506 h 1362635"/>
              <a:gd name="connsiteX55" fmla="*/ 35923 w 3514229"/>
              <a:gd name="connsiteY55" fmla="*/ 80682 h 1362635"/>
              <a:gd name="connsiteX56" fmla="*/ 17994 w 3514229"/>
              <a:gd name="connsiteY56" fmla="*/ 26894 h 1362635"/>
              <a:gd name="connsiteX57" fmla="*/ 64 w 3514229"/>
              <a:gd name="connsiteY57" fmla="*/ 0 h 1362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3514229" h="1362635">
                <a:moveTo>
                  <a:pt x="3514229" y="1317812"/>
                </a:moveTo>
                <a:cubicBezTo>
                  <a:pt x="3490323" y="1329765"/>
                  <a:pt x="3466843" y="1342610"/>
                  <a:pt x="3442511" y="1353670"/>
                </a:cubicBezTo>
                <a:cubicBezTo>
                  <a:pt x="3433908" y="1357580"/>
                  <a:pt x="3425067" y="1362635"/>
                  <a:pt x="3415617" y="1362635"/>
                </a:cubicBezTo>
                <a:cubicBezTo>
                  <a:pt x="3299038" y="1362635"/>
                  <a:pt x="3182535" y="1356658"/>
                  <a:pt x="3065994" y="1353670"/>
                </a:cubicBezTo>
                <a:cubicBezTo>
                  <a:pt x="3051053" y="1350682"/>
                  <a:pt x="3035952" y="1348401"/>
                  <a:pt x="3021170" y="1344706"/>
                </a:cubicBezTo>
                <a:cubicBezTo>
                  <a:pt x="2952808" y="1327616"/>
                  <a:pt x="3042271" y="1343546"/>
                  <a:pt x="2958417" y="1326776"/>
                </a:cubicBezTo>
                <a:cubicBezTo>
                  <a:pt x="2940593" y="1323211"/>
                  <a:pt x="2922558" y="1320800"/>
                  <a:pt x="2904629" y="1317812"/>
                </a:cubicBezTo>
                <a:cubicBezTo>
                  <a:pt x="2895664" y="1314824"/>
                  <a:pt x="2886187" y="1313073"/>
                  <a:pt x="2877735" y="1308847"/>
                </a:cubicBezTo>
                <a:cubicBezTo>
                  <a:pt x="2868098" y="1304028"/>
                  <a:pt x="2861161" y="1294013"/>
                  <a:pt x="2850841" y="1290917"/>
                </a:cubicBezTo>
                <a:cubicBezTo>
                  <a:pt x="2830602" y="1284845"/>
                  <a:pt x="2809006" y="1284941"/>
                  <a:pt x="2788088" y="1281953"/>
                </a:cubicBezTo>
                <a:cubicBezTo>
                  <a:pt x="2779123" y="1278965"/>
                  <a:pt x="2769880" y="1276710"/>
                  <a:pt x="2761194" y="1272988"/>
                </a:cubicBezTo>
                <a:cubicBezTo>
                  <a:pt x="2748911" y="1267724"/>
                  <a:pt x="2738300" y="1258300"/>
                  <a:pt x="2725335" y="1255059"/>
                </a:cubicBezTo>
                <a:cubicBezTo>
                  <a:pt x="2701962" y="1249216"/>
                  <a:pt x="2677296" y="1250534"/>
                  <a:pt x="2653617" y="1246094"/>
                </a:cubicBezTo>
                <a:cubicBezTo>
                  <a:pt x="2641340" y="1243792"/>
                  <a:pt x="2560167" y="1221047"/>
                  <a:pt x="2537076" y="1219200"/>
                </a:cubicBezTo>
                <a:cubicBezTo>
                  <a:pt x="2477427" y="1214428"/>
                  <a:pt x="2417547" y="1213223"/>
                  <a:pt x="2357782" y="1210235"/>
                </a:cubicBezTo>
                <a:cubicBezTo>
                  <a:pt x="2309722" y="1194214"/>
                  <a:pt x="2350976" y="1206730"/>
                  <a:pt x="2286064" y="1192306"/>
                </a:cubicBezTo>
                <a:cubicBezTo>
                  <a:pt x="2274036" y="1189633"/>
                  <a:pt x="2262418" y="1184969"/>
                  <a:pt x="2250205" y="1183341"/>
                </a:cubicBezTo>
                <a:cubicBezTo>
                  <a:pt x="2185909" y="1174768"/>
                  <a:pt x="2053501" y="1168606"/>
                  <a:pt x="1999194" y="1165412"/>
                </a:cubicBezTo>
                <a:cubicBezTo>
                  <a:pt x="1978276" y="1162424"/>
                  <a:pt x="1957230" y="1160227"/>
                  <a:pt x="1936441" y="1156447"/>
                </a:cubicBezTo>
                <a:cubicBezTo>
                  <a:pt x="1910543" y="1151738"/>
                  <a:pt x="1882063" y="1140064"/>
                  <a:pt x="1855758" y="1138517"/>
                </a:cubicBezTo>
                <a:cubicBezTo>
                  <a:pt x="1769197" y="1133425"/>
                  <a:pt x="1682441" y="1132541"/>
                  <a:pt x="1595782" y="1129553"/>
                </a:cubicBezTo>
                <a:cubicBezTo>
                  <a:pt x="1532651" y="1122538"/>
                  <a:pt x="1505006" y="1119839"/>
                  <a:pt x="1443382" y="1111623"/>
                </a:cubicBezTo>
                <a:cubicBezTo>
                  <a:pt x="1422437" y="1108830"/>
                  <a:pt x="1401418" y="1106439"/>
                  <a:pt x="1380629" y="1102659"/>
                </a:cubicBezTo>
                <a:cubicBezTo>
                  <a:pt x="1282442" y="1084807"/>
                  <a:pt x="1415650" y="1102530"/>
                  <a:pt x="1299947" y="1084729"/>
                </a:cubicBezTo>
                <a:cubicBezTo>
                  <a:pt x="1134260" y="1059238"/>
                  <a:pt x="1332466" y="1096612"/>
                  <a:pt x="1138582" y="1057835"/>
                </a:cubicBezTo>
                <a:cubicBezTo>
                  <a:pt x="1123641" y="1054847"/>
                  <a:pt x="1108213" y="1053688"/>
                  <a:pt x="1093758" y="1048870"/>
                </a:cubicBezTo>
                <a:lnTo>
                  <a:pt x="1039970" y="1030941"/>
                </a:lnTo>
                <a:cubicBezTo>
                  <a:pt x="1031005" y="1027953"/>
                  <a:pt x="1022342" y="1023829"/>
                  <a:pt x="1013076" y="1021976"/>
                </a:cubicBezTo>
                <a:cubicBezTo>
                  <a:pt x="982256" y="1015813"/>
                  <a:pt x="961942" y="1012490"/>
                  <a:pt x="932394" y="1004047"/>
                </a:cubicBezTo>
                <a:cubicBezTo>
                  <a:pt x="923308" y="1001451"/>
                  <a:pt x="914667" y="997374"/>
                  <a:pt x="905500" y="995082"/>
                </a:cubicBezTo>
                <a:cubicBezTo>
                  <a:pt x="890718" y="991386"/>
                  <a:pt x="875376" y="990126"/>
                  <a:pt x="860676" y="986117"/>
                </a:cubicBezTo>
                <a:cubicBezTo>
                  <a:pt x="842443" y="981144"/>
                  <a:pt x="825223" y="972772"/>
                  <a:pt x="806888" y="968188"/>
                </a:cubicBezTo>
                <a:cubicBezTo>
                  <a:pt x="782982" y="962212"/>
                  <a:pt x="758547" y="958052"/>
                  <a:pt x="735170" y="950259"/>
                </a:cubicBezTo>
                <a:cubicBezTo>
                  <a:pt x="726205" y="947271"/>
                  <a:pt x="717501" y="943344"/>
                  <a:pt x="708276" y="941294"/>
                </a:cubicBezTo>
                <a:cubicBezTo>
                  <a:pt x="690532" y="937351"/>
                  <a:pt x="672417" y="935317"/>
                  <a:pt x="654488" y="932329"/>
                </a:cubicBezTo>
                <a:cubicBezTo>
                  <a:pt x="639547" y="926353"/>
                  <a:pt x="624787" y="919899"/>
                  <a:pt x="609664" y="914400"/>
                </a:cubicBezTo>
                <a:cubicBezTo>
                  <a:pt x="591903" y="907941"/>
                  <a:pt x="572780" y="904922"/>
                  <a:pt x="555876" y="896470"/>
                </a:cubicBezTo>
                <a:cubicBezTo>
                  <a:pt x="543923" y="890494"/>
                  <a:pt x="532530" y="883233"/>
                  <a:pt x="520017" y="878541"/>
                </a:cubicBezTo>
                <a:cubicBezTo>
                  <a:pt x="508481" y="874215"/>
                  <a:pt x="495694" y="873902"/>
                  <a:pt x="484158" y="869576"/>
                </a:cubicBezTo>
                <a:cubicBezTo>
                  <a:pt x="409873" y="841719"/>
                  <a:pt x="477272" y="864985"/>
                  <a:pt x="430370" y="833717"/>
                </a:cubicBezTo>
                <a:cubicBezTo>
                  <a:pt x="411527" y="821155"/>
                  <a:pt x="369098" y="805623"/>
                  <a:pt x="349688" y="797859"/>
                </a:cubicBezTo>
                <a:cubicBezTo>
                  <a:pt x="343711" y="785906"/>
                  <a:pt x="339171" y="773119"/>
                  <a:pt x="331758" y="762000"/>
                </a:cubicBezTo>
                <a:cubicBezTo>
                  <a:pt x="327070" y="754967"/>
                  <a:pt x="317609" y="751630"/>
                  <a:pt x="313829" y="744070"/>
                </a:cubicBezTo>
                <a:cubicBezTo>
                  <a:pt x="277711" y="671833"/>
                  <a:pt x="338353" y="741702"/>
                  <a:pt x="277970" y="681317"/>
                </a:cubicBezTo>
                <a:cubicBezTo>
                  <a:pt x="249108" y="594733"/>
                  <a:pt x="295393" y="729360"/>
                  <a:pt x="251076" y="618564"/>
                </a:cubicBezTo>
                <a:cubicBezTo>
                  <a:pt x="244057" y="601017"/>
                  <a:pt x="246511" y="578139"/>
                  <a:pt x="233147" y="564776"/>
                </a:cubicBezTo>
                <a:cubicBezTo>
                  <a:pt x="189859" y="521490"/>
                  <a:pt x="242519" y="576492"/>
                  <a:pt x="197288" y="519953"/>
                </a:cubicBezTo>
                <a:cubicBezTo>
                  <a:pt x="178660" y="496668"/>
                  <a:pt x="175225" y="506171"/>
                  <a:pt x="161429" y="475129"/>
                </a:cubicBezTo>
                <a:cubicBezTo>
                  <a:pt x="135932" y="417760"/>
                  <a:pt x="149423" y="431106"/>
                  <a:pt x="134535" y="376517"/>
                </a:cubicBezTo>
                <a:cubicBezTo>
                  <a:pt x="129562" y="358284"/>
                  <a:pt x="122581" y="340658"/>
                  <a:pt x="116605" y="322729"/>
                </a:cubicBezTo>
                <a:cubicBezTo>
                  <a:pt x="113617" y="313764"/>
                  <a:pt x="109933" y="305002"/>
                  <a:pt x="107641" y="295835"/>
                </a:cubicBezTo>
                <a:cubicBezTo>
                  <a:pt x="104768" y="284344"/>
                  <a:pt x="96142" y="245944"/>
                  <a:pt x="89711" y="233082"/>
                </a:cubicBezTo>
                <a:cubicBezTo>
                  <a:pt x="84893" y="223445"/>
                  <a:pt x="76158" y="216034"/>
                  <a:pt x="71782" y="206188"/>
                </a:cubicBezTo>
                <a:cubicBezTo>
                  <a:pt x="64106" y="188918"/>
                  <a:pt x="59828" y="170329"/>
                  <a:pt x="53852" y="152400"/>
                </a:cubicBezTo>
                <a:cubicBezTo>
                  <a:pt x="50864" y="143435"/>
                  <a:pt x="46741" y="134772"/>
                  <a:pt x="44888" y="125506"/>
                </a:cubicBezTo>
                <a:cubicBezTo>
                  <a:pt x="41900" y="110565"/>
                  <a:pt x="39932" y="95382"/>
                  <a:pt x="35923" y="80682"/>
                </a:cubicBezTo>
                <a:cubicBezTo>
                  <a:pt x="30950" y="62449"/>
                  <a:pt x="31358" y="40258"/>
                  <a:pt x="17994" y="26894"/>
                </a:cubicBezTo>
                <a:cubicBezTo>
                  <a:pt x="-2049" y="6851"/>
                  <a:pt x="64" y="17416"/>
                  <a:pt x="64" y="0"/>
                </a:cubicBezTo>
              </a:path>
            </a:pathLst>
          </a:custGeom>
          <a:noFill/>
          <a:ln w="34925">
            <a:solidFill>
              <a:schemeClr val="accent5">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3846588" y="5239409"/>
            <a:ext cx="4002012" cy="1304825"/>
            <a:chOff x="4724400" y="1447800"/>
            <a:chExt cx="3416353" cy="1066800"/>
          </a:xfrm>
        </p:grpSpPr>
        <p:sp>
          <p:nvSpPr>
            <p:cNvPr id="19" name="Rounded Rectangle 18"/>
            <p:cNvSpPr/>
            <p:nvPr/>
          </p:nvSpPr>
          <p:spPr>
            <a:xfrm>
              <a:off x="4724400" y="1447800"/>
              <a:ext cx="3352800" cy="1066800"/>
            </a:xfrm>
            <a:prstGeom prst="roundRect">
              <a:avLst/>
            </a:prstGeom>
            <a:solidFill>
              <a:srgbClr val="F3FEE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4906920" y="1999830"/>
              <a:ext cx="3200400" cy="400110"/>
            </a:xfrm>
            <a:prstGeom prst="rect">
              <a:avLst/>
            </a:prstGeom>
            <a:noFill/>
          </p:spPr>
          <p:txBody>
            <a:bodyPr wrap="square" rtlCol="0">
              <a:spAutoFit/>
            </a:bodyPr>
            <a:lstStyle/>
            <a:p>
              <a:endParaRPr lang="en-US" sz="2000" dirty="0">
                <a:solidFill>
                  <a:srgbClr val="0070C0"/>
                </a:solidFill>
                <a:latin typeface="Arial Narrow" panose="020B0606020202030204" pitchFamily="34" charset="0"/>
              </a:endParaRPr>
            </a:p>
          </p:txBody>
        </p:sp>
        <p:sp>
          <p:nvSpPr>
            <p:cNvPr id="21" name="TextBox 20"/>
            <p:cNvSpPr txBox="1"/>
            <p:nvPr/>
          </p:nvSpPr>
          <p:spPr>
            <a:xfrm>
              <a:off x="4940353" y="1551098"/>
              <a:ext cx="3200400" cy="400110"/>
            </a:xfrm>
            <a:prstGeom prst="rect">
              <a:avLst/>
            </a:prstGeom>
            <a:noFill/>
          </p:spPr>
          <p:txBody>
            <a:bodyPr wrap="square" rtlCol="0">
              <a:spAutoFit/>
            </a:bodyPr>
            <a:lstStyle/>
            <a:p>
              <a:r>
                <a:rPr lang="en-US" sz="2000" b="1" dirty="0">
                  <a:solidFill>
                    <a:srgbClr val="0070C0"/>
                  </a:solidFill>
                  <a:latin typeface="Arial Narrow" panose="020B0606020202030204" pitchFamily="34" charset="0"/>
                </a:rPr>
                <a:t>Both</a:t>
              </a:r>
              <a:r>
                <a:rPr lang="en-US" sz="2000" dirty="0">
                  <a:solidFill>
                    <a:srgbClr val="0070C0"/>
                  </a:solidFill>
                  <a:latin typeface="Arial Narrow" panose="020B0606020202030204" pitchFamily="34" charset="0"/>
                </a:rPr>
                <a:t> earlier are destroyed here</a:t>
              </a:r>
            </a:p>
          </p:txBody>
        </p:sp>
      </p:grpSp>
      <p:sp>
        <p:nvSpPr>
          <p:cNvPr id="22" name="TextBox 21"/>
          <p:cNvSpPr txBox="1"/>
          <p:nvPr/>
        </p:nvSpPr>
        <p:spPr>
          <a:xfrm>
            <a:off x="4076746" y="5730356"/>
            <a:ext cx="3410915" cy="707886"/>
          </a:xfrm>
          <a:prstGeom prst="rect">
            <a:avLst/>
          </a:prstGeom>
          <a:noFill/>
        </p:spPr>
        <p:txBody>
          <a:bodyPr wrap="square" rtlCol="0">
            <a:spAutoFit/>
          </a:bodyPr>
          <a:lstStyle/>
          <a:p>
            <a:pPr algn="r"/>
            <a:r>
              <a:rPr lang="en-US" sz="2000" b="1" i="1" dirty="0">
                <a:solidFill>
                  <a:srgbClr val="0070C0"/>
                </a:solidFill>
                <a:latin typeface="Arial Narrow" panose="020B0606020202030204" pitchFamily="34" charset="0"/>
              </a:rPr>
              <a:t>Drop automatically as their scope ends</a:t>
            </a:r>
            <a:endParaRPr lang="en-US" sz="2000" i="1" dirty="0">
              <a:solidFill>
                <a:srgbClr val="0070C0"/>
              </a:solidFill>
              <a:latin typeface="Arial Narrow" panose="020B0606020202030204" pitchFamily="34" charset="0"/>
            </a:endParaRPr>
          </a:p>
        </p:txBody>
      </p:sp>
      <p:sp>
        <p:nvSpPr>
          <p:cNvPr id="24" name="Freeform 23"/>
          <p:cNvSpPr/>
          <p:nvPr/>
        </p:nvSpPr>
        <p:spPr>
          <a:xfrm>
            <a:off x="932329" y="5611906"/>
            <a:ext cx="3146612" cy="869576"/>
          </a:xfrm>
          <a:custGeom>
            <a:avLst/>
            <a:gdLst>
              <a:gd name="connsiteX0" fmla="*/ 3146612 w 3146612"/>
              <a:gd name="connsiteY0" fmla="*/ 0 h 869576"/>
              <a:gd name="connsiteX1" fmla="*/ 3083859 w 3146612"/>
              <a:gd name="connsiteY1" fmla="*/ 8965 h 869576"/>
              <a:gd name="connsiteX2" fmla="*/ 2985247 w 3146612"/>
              <a:gd name="connsiteY2" fmla="*/ 44823 h 869576"/>
              <a:gd name="connsiteX3" fmla="*/ 2949389 w 3146612"/>
              <a:gd name="connsiteY3" fmla="*/ 53788 h 869576"/>
              <a:gd name="connsiteX4" fmla="*/ 2877671 w 3146612"/>
              <a:gd name="connsiteY4" fmla="*/ 80682 h 869576"/>
              <a:gd name="connsiteX5" fmla="*/ 2805953 w 3146612"/>
              <a:gd name="connsiteY5" fmla="*/ 116541 h 869576"/>
              <a:gd name="connsiteX6" fmla="*/ 2770095 w 3146612"/>
              <a:gd name="connsiteY6" fmla="*/ 134470 h 869576"/>
              <a:gd name="connsiteX7" fmla="*/ 2752165 w 3146612"/>
              <a:gd name="connsiteY7" fmla="*/ 152400 h 869576"/>
              <a:gd name="connsiteX8" fmla="*/ 2707342 w 3146612"/>
              <a:gd name="connsiteY8" fmla="*/ 161365 h 869576"/>
              <a:gd name="connsiteX9" fmla="*/ 2635624 w 3146612"/>
              <a:gd name="connsiteY9" fmla="*/ 215153 h 869576"/>
              <a:gd name="connsiteX10" fmla="*/ 2608730 w 3146612"/>
              <a:gd name="connsiteY10" fmla="*/ 224118 h 869576"/>
              <a:gd name="connsiteX11" fmla="*/ 2545977 w 3146612"/>
              <a:gd name="connsiteY11" fmla="*/ 277906 h 869576"/>
              <a:gd name="connsiteX12" fmla="*/ 2528047 w 3146612"/>
              <a:gd name="connsiteY12" fmla="*/ 295835 h 869576"/>
              <a:gd name="connsiteX13" fmla="*/ 2501153 w 3146612"/>
              <a:gd name="connsiteY13" fmla="*/ 304800 h 869576"/>
              <a:gd name="connsiteX14" fmla="*/ 2375647 w 3146612"/>
              <a:gd name="connsiteY14" fmla="*/ 367553 h 869576"/>
              <a:gd name="connsiteX15" fmla="*/ 2303930 w 3146612"/>
              <a:gd name="connsiteY15" fmla="*/ 394447 h 869576"/>
              <a:gd name="connsiteX16" fmla="*/ 2232212 w 3146612"/>
              <a:gd name="connsiteY16" fmla="*/ 439270 h 869576"/>
              <a:gd name="connsiteX17" fmla="*/ 2151530 w 3146612"/>
              <a:gd name="connsiteY17" fmla="*/ 466165 h 869576"/>
              <a:gd name="connsiteX18" fmla="*/ 2097742 w 3146612"/>
              <a:gd name="connsiteY18" fmla="*/ 502023 h 869576"/>
              <a:gd name="connsiteX19" fmla="*/ 2026024 w 3146612"/>
              <a:gd name="connsiteY19" fmla="*/ 546847 h 869576"/>
              <a:gd name="connsiteX20" fmla="*/ 1990165 w 3146612"/>
              <a:gd name="connsiteY20" fmla="*/ 564776 h 869576"/>
              <a:gd name="connsiteX21" fmla="*/ 1954306 w 3146612"/>
              <a:gd name="connsiteY21" fmla="*/ 591670 h 869576"/>
              <a:gd name="connsiteX22" fmla="*/ 1891553 w 3146612"/>
              <a:gd name="connsiteY22" fmla="*/ 663388 h 869576"/>
              <a:gd name="connsiteX23" fmla="*/ 1810871 w 3146612"/>
              <a:gd name="connsiteY23" fmla="*/ 708212 h 869576"/>
              <a:gd name="connsiteX24" fmla="*/ 1694330 w 3146612"/>
              <a:gd name="connsiteY24" fmla="*/ 753035 h 869576"/>
              <a:gd name="connsiteX25" fmla="*/ 1559859 w 3146612"/>
              <a:gd name="connsiteY25" fmla="*/ 806823 h 869576"/>
              <a:gd name="connsiteX26" fmla="*/ 1353671 w 3146612"/>
              <a:gd name="connsiteY26" fmla="*/ 815788 h 869576"/>
              <a:gd name="connsiteX27" fmla="*/ 1255059 w 3146612"/>
              <a:gd name="connsiteY27" fmla="*/ 824753 h 869576"/>
              <a:gd name="connsiteX28" fmla="*/ 1201271 w 3146612"/>
              <a:gd name="connsiteY28" fmla="*/ 833718 h 869576"/>
              <a:gd name="connsiteX29" fmla="*/ 1156447 w 3146612"/>
              <a:gd name="connsiteY29" fmla="*/ 842682 h 869576"/>
              <a:gd name="connsiteX30" fmla="*/ 851647 w 3146612"/>
              <a:gd name="connsiteY30" fmla="*/ 851647 h 869576"/>
              <a:gd name="connsiteX31" fmla="*/ 484095 w 3146612"/>
              <a:gd name="connsiteY31" fmla="*/ 860612 h 869576"/>
              <a:gd name="connsiteX32" fmla="*/ 385483 w 3146612"/>
              <a:gd name="connsiteY32" fmla="*/ 842682 h 869576"/>
              <a:gd name="connsiteX33" fmla="*/ 322730 w 3146612"/>
              <a:gd name="connsiteY33" fmla="*/ 833718 h 869576"/>
              <a:gd name="connsiteX34" fmla="*/ 268942 w 3146612"/>
              <a:gd name="connsiteY34" fmla="*/ 788894 h 869576"/>
              <a:gd name="connsiteX35" fmla="*/ 233083 w 3146612"/>
              <a:gd name="connsiteY35" fmla="*/ 770965 h 869576"/>
              <a:gd name="connsiteX36" fmla="*/ 161365 w 3146612"/>
              <a:gd name="connsiteY36" fmla="*/ 735106 h 869576"/>
              <a:gd name="connsiteX37" fmla="*/ 116542 w 3146612"/>
              <a:gd name="connsiteY37" fmla="*/ 708212 h 869576"/>
              <a:gd name="connsiteX38" fmla="*/ 62753 w 3146612"/>
              <a:gd name="connsiteY38" fmla="*/ 699247 h 869576"/>
              <a:gd name="connsiteX39" fmla="*/ 53789 w 3146612"/>
              <a:gd name="connsiteY39" fmla="*/ 663388 h 869576"/>
              <a:gd name="connsiteX40" fmla="*/ 26895 w 3146612"/>
              <a:gd name="connsiteY40" fmla="*/ 645459 h 869576"/>
              <a:gd name="connsiteX41" fmla="*/ 0 w 3146612"/>
              <a:gd name="connsiteY41" fmla="*/ 636494 h 869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146612" h="869576">
                <a:moveTo>
                  <a:pt x="3146612" y="0"/>
                </a:moveTo>
                <a:cubicBezTo>
                  <a:pt x="3125694" y="2988"/>
                  <a:pt x="3104276" y="3521"/>
                  <a:pt x="3083859" y="8965"/>
                </a:cubicBezTo>
                <a:cubicBezTo>
                  <a:pt x="3050064" y="17977"/>
                  <a:pt x="3018878" y="35214"/>
                  <a:pt x="2985247" y="44823"/>
                </a:cubicBezTo>
                <a:cubicBezTo>
                  <a:pt x="2973400" y="48208"/>
                  <a:pt x="2960925" y="49462"/>
                  <a:pt x="2949389" y="53788"/>
                </a:cubicBezTo>
                <a:cubicBezTo>
                  <a:pt x="2855645" y="88943"/>
                  <a:pt x="2969702" y="57676"/>
                  <a:pt x="2877671" y="80682"/>
                </a:cubicBezTo>
                <a:lnTo>
                  <a:pt x="2805953" y="116541"/>
                </a:lnTo>
                <a:cubicBezTo>
                  <a:pt x="2794000" y="122517"/>
                  <a:pt x="2779544" y="125021"/>
                  <a:pt x="2770095" y="134470"/>
                </a:cubicBezTo>
                <a:cubicBezTo>
                  <a:pt x="2764118" y="140447"/>
                  <a:pt x="2759934" y="149070"/>
                  <a:pt x="2752165" y="152400"/>
                </a:cubicBezTo>
                <a:cubicBezTo>
                  <a:pt x="2738160" y="158402"/>
                  <a:pt x="2722283" y="158377"/>
                  <a:pt x="2707342" y="161365"/>
                </a:cubicBezTo>
                <a:cubicBezTo>
                  <a:pt x="2680139" y="188566"/>
                  <a:pt x="2681237" y="189812"/>
                  <a:pt x="2635624" y="215153"/>
                </a:cubicBezTo>
                <a:cubicBezTo>
                  <a:pt x="2627364" y="219742"/>
                  <a:pt x="2617695" y="221130"/>
                  <a:pt x="2608730" y="224118"/>
                </a:cubicBezTo>
                <a:cubicBezTo>
                  <a:pt x="2568183" y="264662"/>
                  <a:pt x="2617970" y="216198"/>
                  <a:pt x="2545977" y="277906"/>
                </a:cubicBezTo>
                <a:cubicBezTo>
                  <a:pt x="2539560" y="283407"/>
                  <a:pt x="2535295" y="291487"/>
                  <a:pt x="2528047" y="295835"/>
                </a:cubicBezTo>
                <a:cubicBezTo>
                  <a:pt x="2519944" y="300697"/>
                  <a:pt x="2509703" y="300776"/>
                  <a:pt x="2501153" y="304800"/>
                </a:cubicBezTo>
                <a:cubicBezTo>
                  <a:pt x="2458832" y="324716"/>
                  <a:pt x="2419442" y="351130"/>
                  <a:pt x="2375647" y="367553"/>
                </a:cubicBezTo>
                <a:cubicBezTo>
                  <a:pt x="2351741" y="376518"/>
                  <a:pt x="2327111" y="383748"/>
                  <a:pt x="2303930" y="394447"/>
                </a:cubicBezTo>
                <a:cubicBezTo>
                  <a:pt x="2154459" y="463433"/>
                  <a:pt x="2332598" y="389076"/>
                  <a:pt x="2232212" y="439270"/>
                </a:cubicBezTo>
                <a:cubicBezTo>
                  <a:pt x="2198452" y="456150"/>
                  <a:pt x="2185771" y="457604"/>
                  <a:pt x="2151530" y="466165"/>
                </a:cubicBezTo>
                <a:cubicBezTo>
                  <a:pt x="2093583" y="524112"/>
                  <a:pt x="2154828" y="470885"/>
                  <a:pt x="2097742" y="502023"/>
                </a:cubicBezTo>
                <a:cubicBezTo>
                  <a:pt x="2072993" y="515522"/>
                  <a:pt x="2051239" y="534240"/>
                  <a:pt x="2026024" y="546847"/>
                </a:cubicBezTo>
                <a:cubicBezTo>
                  <a:pt x="2014071" y="552823"/>
                  <a:pt x="2001498" y="557693"/>
                  <a:pt x="1990165" y="564776"/>
                </a:cubicBezTo>
                <a:cubicBezTo>
                  <a:pt x="1977495" y="572695"/>
                  <a:pt x="1964871" y="581105"/>
                  <a:pt x="1954306" y="591670"/>
                </a:cubicBezTo>
                <a:cubicBezTo>
                  <a:pt x="1930524" y="615452"/>
                  <a:pt x="1922981" y="645928"/>
                  <a:pt x="1891553" y="663388"/>
                </a:cubicBezTo>
                <a:cubicBezTo>
                  <a:pt x="1864659" y="678329"/>
                  <a:pt x="1838879" y="695481"/>
                  <a:pt x="1810871" y="708212"/>
                </a:cubicBezTo>
                <a:cubicBezTo>
                  <a:pt x="1772980" y="725435"/>
                  <a:pt x="1731557" y="734421"/>
                  <a:pt x="1694330" y="753035"/>
                </a:cubicBezTo>
                <a:cubicBezTo>
                  <a:pt x="1659946" y="770227"/>
                  <a:pt x="1596258" y="805240"/>
                  <a:pt x="1559859" y="806823"/>
                </a:cubicBezTo>
                <a:lnTo>
                  <a:pt x="1353671" y="815788"/>
                </a:lnTo>
                <a:cubicBezTo>
                  <a:pt x="1320800" y="818776"/>
                  <a:pt x="1287839" y="820896"/>
                  <a:pt x="1255059" y="824753"/>
                </a:cubicBezTo>
                <a:cubicBezTo>
                  <a:pt x="1237007" y="826877"/>
                  <a:pt x="1219154" y="830467"/>
                  <a:pt x="1201271" y="833718"/>
                </a:cubicBezTo>
                <a:cubicBezTo>
                  <a:pt x="1186280" y="836444"/>
                  <a:pt x="1171664" y="841902"/>
                  <a:pt x="1156447" y="842682"/>
                </a:cubicBezTo>
                <a:cubicBezTo>
                  <a:pt x="1054936" y="847888"/>
                  <a:pt x="953247" y="848659"/>
                  <a:pt x="851647" y="851647"/>
                </a:cubicBezTo>
                <a:cubicBezTo>
                  <a:pt x="591791" y="874243"/>
                  <a:pt x="714341" y="873403"/>
                  <a:pt x="484095" y="860612"/>
                </a:cubicBezTo>
                <a:cubicBezTo>
                  <a:pt x="433020" y="843587"/>
                  <a:pt x="469953" y="853944"/>
                  <a:pt x="385483" y="842682"/>
                </a:cubicBezTo>
                <a:lnTo>
                  <a:pt x="322730" y="833718"/>
                </a:lnTo>
                <a:cubicBezTo>
                  <a:pt x="298008" y="808995"/>
                  <a:pt x="298065" y="805535"/>
                  <a:pt x="268942" y="788894"/>
                </a:cubicBezTo>
                <a:cubicBezTo>
                  <a:pt x="257339" y="782264"/>
                  <a:pt x="244415" y="778048"/>
                  <a:pt x="233083" y="770965"/>
                </a:cubicBezTo>
                <a:cubicBezTo>
                  <a:pt x="172128" y="732868"/>
                  <a:pt x="224286" y="750835"/>
                  <a:pt x="161365" y="735106"/>
                </a:cubicBezTo>
                <a:cubicBezTo>
                  <a:pt x="146424" y="726141"/>
                  <a:pt x="132917" y="714167"/>
                  <a:pt x="116542" y="708212"/>
                </a:cubicBezTo>
                <a:cubicBezTo>
                  <a:pt x="99459" y="702000"/>
                  <a:pt x="77544" y="709812"/>
                  <a:pt x="62753" y="699247"/>
                </a:cubicBezTo>
                <a:cubicBezTo>
                  <a:pt x="52727" y="692086"/>
                  <a:pt x="60623" y="673640"/>
                  <a:pt x="53789" y="663388"/>
                </a:cubicBezTo>
                <a:cubicBezTo>
                  <a:pt x="47813" y="654423"/>
                  <a:pt x="36532" y="650277"/>
                  <a:pt x="26895" y="645459"/>
                </a:cubicBezTo>
                <a:cubicBezTo>
                  <a:pt x="18443" y="641233"/>
                  <a:pt x="0" y="636494"/>
                  <a:pt x="0" y="636494"/>
                </a:cubicBezTo>
              </a:path>
            </a:pathLst>
          </a:custGeom>
          <a:noFill/>
          <a:ln w="31750">
            <a:solidFill>
              <a:schemeClr val="accent3">
                <a:lumMod val="60000"/>
                <a:lumOff val="40000"/>
              </a:schemeClr>
            </a:solidFill>
            <a:tailEnd type="triangle" w="med"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4340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right)">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anim calcmode="lin" valueType="num">
                                      <p:cBhvr>
                                        <p:cTn id="17" dur="1000" fill="hold"/>
                                        <p:tgtEl>
                                          <p:spTgt spid="12"/>
                                        </p:tgtEl>
                                        <p:attrNameLst>
                                          <p:attrName>ppt_x</p:attrName>
                                        </p:attrNameLst>
                                      </p:cBhvr>
                                      <p:tavLst>
                                        <p:tav tm="0">
                                          <p:val>
                                            <p:strVal val="#ppt_x"/>
                                          </p:val>
                                        </p:tav>
                                        <p:tav tm="100000">
                                          <p:val>
                                            <p:strVal val="#ppt_x"/>
                                          </p:val>
                                        </p:tav>
                                      </p:tavLst>
                                    </p:anim>
                                    <p:anim calcmode="lin" valueType="num">
                                      <p:cBhvr>
                                        <p:cTn id="18" dur="1000" fill="hold"/>
                                        <p:tgtEl>
                                          <p:spTgt spid="12"/>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22" presetClass="entr" presetSubtype="2"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right)">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righ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par>
                          <p:cTn id="33" fill="hold">
                            <p:stCondLst>
                              <p:cond delay="500"/>
                            </p:stCondLst>
                            <p:childTnLst>
                              <p:par>
                                <p:cTn id="34" presetID="22" presetClass="entr" presetSubtype="2" fill="hold" grpId="0" nodeType="after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wipe(right)">
                                      <p:cBhvr>
                                        <p:cTn id="3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P spid="17"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9" name="Rounded Rectangle 8"/>
          <p:cNvSpPr/>
          <p:nvPr/>
        </p:nvSpPr>
        <p:spPr>
          <a:xfrm>
            <a:off x="152400" y="3048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itle 1"/>
          <p:cNvSpPr>
            <a:spLocks noGrp="1"/>
          </p:cNvSpPr>
          <p:nvPr>
            <p:ph type="ctrTitle"/>
          </p:nvPr>
        </p:nvSpPr>
        <p:spPr>
          <a:xfrm>
            <a:off x="609600" y="533400"/>
            <a:ext cx="7620000" cy="1600200"/>
          </a:xfrm>
        </p:spPr>
        <p:txBody>
          <a:bodyPr>
            <a:noAutofit/>
          </a:bodyPr>
          <a:lstStyle/>
          <a:p>
            <a:pPr algn="ctr">
              <a:spcBef>
                <a:spcPts val="0"/>
              </a:spcBef>
              <a:spcAft>
                <a:spcPts val="1200"/>
              </a:spcAft>
            </a:pPr>
            <a:r>
              <a:rPr lang="en-US" sz="4800" b="1" dirty="0">
                <a:solidFill>
                  <a:srgbClr val="002060"/>
                </a:solidFill>
                <a:latin typeface="Verdana" pitchFamily="34" charset="0"/>
                <a:ea typeface="Verdana" pitchFamily="34" charset="0"/>
                <a:cs typeface="Verdana" pitchFamily="34" charset="0"/>
              </a:rPr>
              <a:t>RUST</a:t>
            </a:r>
            <a:br>
              <a:rPr lang="en-US" sz="4800" b="1" dirty="0">
                <a:solidFill>
                  <a:srgbClr val="002060"/>
                </a:solidFill>
                <a:latin typeface="Verdana" pitchFamily="34" charset="0"/>
                <a:ea typeface="Verdana" pitchFamily="34" charset="0"/>
                <a:cs typeface="Verdana" pitchFamily="34" charset="0"/>
              </a:rPr>
            </a:br>
            <a:br>
              <a:rPr lang="en-US" sz="1100" b="1" dirty="0">
                <a:solidFill>
                  <a:srgbClr val="002060"/>
                </a:solidFill>
                <a:latin typeface="Verdana" pitchFamily="34" charset="0"/>
                <a:ea typeface="Verdana" pitchFamily="34" charset="0"/>
                <a:cs typeface="Verdana" pitchFamily="34" charset="0"/>
              </a:rPr>
            </a:br>
            <a:r>
              <a:rPr lang="en-US" sz="3600" b="1" dirty="0">
                <a:solidFill>
                  <a:schemeClr val="accent3">
                    <a:lumMod val="75000"/>
                  </a:schemeClr>
                </a:solidFill>
                <a:latin typeface="MV Boli" panose="02000500030200090000" pitchFamily="2" charset="0"/>
                <a:ea typeface="Verdana" pitchFamily="34" charset="0"/>
                <a:cs typeface="MV Boli" panose="02000500030200090000" pitchFamily="2" charset="0"/>
              </a:rPr>
              <a:t>THE BASICS</a:t>
            </a:r>
            <a:endParaRPr lang="en-US" sz="1200" b="1" dirty="0">
              <a:solidFill>
                <a:schemeClr val="accent3">
                  <a:lumMod val="75000"/>
                </a:schemeClr>
              </a:solidFill>
              <a:latin typeface="MV Boli" panose="02000500030200090000" pitchFamily="2" charset="0"/>
              <a:ea typeface="Verdana" pitchFamily="34" charset="0"/>
              <a:cs typeface="MV Boli" panose="02000500030200090000" pitchFamily="2" charset="0"/>
            </a:endParaRPr>
          </a:p>
        </p:txBody>
      </p:sp>
    </p:spTree>
    <p:extLst>
      <p:ext uri="{BB962C8B-B14F-4D97-AF65-F5344CB8AC3E}">
        <p14:creationId xmlns:p14="http://schemas.microsoft.com/office/powerpoint/2010/main" val="72982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p:tgtEl>
                                          <p:spTgt spid="8"/>
                                        </p:tgtEl>
                                      </p:cBhvr>
                                    </p:animEffect>
                                  </p:childTnLst>
                                </p:cTn>
                              </p:par>
                            </p:childTnLst>
                          </p:cTn>
                        </p:par>
                        <p:par>
                          <p:cTn id="8" fill="hold">
                            <p:stCondLst>
                              <p:cond delay="800"/>
                            </p:stCondLst>
                            <p:childTnLst>
                              <p:par>
                                <p:cTn id="9" presetID="10" presetClass="entr" presetSubtype="0" fill="hold" grpId="0" nodeType="afterEffect">
                                  <p:stCondLst>
                                    <p:cond delay="30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4800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There are three separate storage locations created with name </a:t>
            </a:r>
            <a:r>
              <a:rPr lang="en-US" sz="2000" b="1" dirty="0">
                <a:solidFill>
                  <a:schemeClr val="accent6">
                    <a:lumMod val="75000"/>
                  </a:schemeClr>
                </a:solidFill>
                <a:latin typeface="Arial Narrow" panose="020B0606020202030204" pitchFamily="34" charset="0"/>
                <a:cs typeface="Calibri" panose="020F0502020204030204" pitchFamily="34" charset="0"/>
              </a:rPr>
              <a:t>x</a:t>
            </a:r>
            <a:r>
              <a:rPr lang="en-US" sz="2000" dirty="0">
                <a:solidFill>
                  <a:schemeClr val="bg1">
                    <a:lumMod val="75000"/>
                    <a:lumOff val="25000"/>
                  </a:schemeClr>
                </a:solidFill>
                <a:latin typeface="Arial Narrow" panose="020B0606020202030204" pitchFamily="34" charset="0"/>
                <a:cs typeface="Calibri" panose="020F0502020204030204" pitchFamily="34" charset="0"/>
              </a:rPr>
              <a:t> in this code:</a:t>
            </a:r>
          </a:p>
          <a:p>
            <a:pPr marL="274320" lvl="1" indent="-91440">
              <a:spcBef>
                <a:spcPts val="0"/>
              </a:spcBef>
              <a:spcAft>
                <a:spcPts val="300"/>
              </a:spcAft>
              <a:buClrTx/>
              <a:buFont typeface="Arial" panose="020B0604020202020204" pitchFamily="34" charset="0"/>
              <a:buChar char="•"/>
            </a:pPr>
            <a:r>
              <a:rPr lang="en-US" sz="2000" i="1" dirty="0">
                <a:solidFill>
                  <a:srgbClr val="0070C0"/>
                </a:solidFill>
                <a:latin typeface="Arial Narrow" panose="020B0606020202030204" pitchFamily="34" charset="0"/>
                <a:cs typeface="Calibri" panose="020F0502020204030204" pitchFamily="34" charset="0"/>
              </a:rPr>
              <a:t>    the 1</a:t>
            </a:r>
            <a:r>
              <a:rPr lang="en-US" sz="2000" i="1" baseline="30000" dirty="0">
                <a:solidFill>
                  <a:srgbClr val="0070C0"/>
                </a:solidFill>
                <a:latin typeface="Arial Narrow" panose="020B0606020202030204" pitchFamily="34" charset="0"/>
                <a:cs typeface="Calibri" panose="020F0502020204030204" pitchFamily="34" charset="0"/>
              </a:rPr>
              <a:t>st</a:t>
            </a:r>
            <a:r>
              <a:rPr lang="en-US" sz="2000" i="1" dirty="0">
                <a:solidFill>
                  <a:srgbClr val="0070C0"/>
                </a:solidFill>
                <a:latin typeface="Arial Narrow" panose="020B0606020202030204" pitchFamily="34" charset="0"/>
                <a:cs typeface="Calibri" panose="020F0502020204030204" pitchFamily="34" charset="0"/>
              </a:rPr>
              <a:t> x is initialized to 5 in the outermost scope.</a:t>
            </a:r>
          </a:p>
          <a:p>
            <a:pPr marL="274320" lvl="1" indent="-91440">
              <a:spcBef>
                <a:spcPts val="0"/>
              </a:spcBef>
              <a:spcAft>
                <a:spcPts val="300"/>
              </a:spcAft>
              <a:buClrTx/>
              <a:buFont typeface="Arial" panose="020B0604020202020204" pitchFamily="34" charset="0"/>
              <a:buChar char="•"/>
            </a:pPr>
            <a:r>
              <a:rPr lang="en-US" sz="2000" i="1" dirty="0">
                <a:solidFill>
                  <a:srgbClr val="0070C0"/>
                </a:solidFill>
                <a:latin typeface="Arial Narrow" panose="020B0606020202030204" pitchFamily="34" charset="0"/>
                <a:cs typeface="Calibri" panose="020F0502020204030204" pitchFamily="34" charset="0"/>
              </a:rPr>
              <a:t>    the 2</a:t>
            </a:r>
            <a:r>
              <a:rPr lang="en-US" sz="2000" i="1" baseline="30000" dirty="0">
                <a:solidFill>
                  <a:srgbClr val="0070C0"/>
                </a:solidFill>
                <a:latin typeface="Arial Narrow" panose="020B0606020202030204" pitchFamily="34" charset="0"/>
                <a:cs typeface="Calibri" panose="020F0502020204030204" pitchFamily="34" charset="0"/>
              </a:rPr>
              <a:t>nd</a:t>
            </a:r>
            <a:r>
              <a:rPr lang="en-US" sz="2000" i="1" dirty="0">
                <a:solidFill>
                  <a:srgbClr val="0070C0"/>
                </a:solidFill>
                <a:latin typeface="Arial Narrow" panose="020B0606020202030204" pitchFamily="34" charset="0"/>
                <a:cs typeface="Calibri" panose="020F0502020204030204" pitchFamily="34" charset="0"/>
              </a:rPr>
              <a:t> x, shadowing the 1</a:t>
            </a:r>
            <a:r>
              <a:rPr lang="en-US" sz="2000" i="1" baseline="30000" dirty="0">
                <a:solidFill>
                  <a:srgbClr val="0070C0"/>
                </a:solidFill>
                <a:latin typeface="Arial Narrow" panose="020B0606020202030204" pitchFamily="34" charset="0"/>
                <a:cs typeface="Calibri" panose="020F0502020204030204" pitchFamily="34" charset="0"/>
              </a:rPr>
              <a:t>st</a:t>
            </a:r>
            <a:r>
              <a:rPr lang="en-US" sz="2000" i="1" dirty="0">
                <a:solidFill>
                  <a:srgbClr val="0070C0"/>
                </a:solidFill>
                <a:latin typeface="Arial Narrow" panose="020B0606020202030204" pitchFamily="34" charset="0"/>
                <a:cs typeface="Calibri" panose="020F0502020204030204" pitchFamily="34" charset="0"/>
              </a:rPr>
              <a:t>, is created with the value 6.</a:t>
            </a:r>
          </a:p>
          <a:p>
            <a:pPr marL="274320" lvl="1" indent="-91440">
              <a:spcBef>
                <a:spcPts val="0"/>
              </a:spcBef>
              <a:spcAft>
                <a:spcPts val="300"/>
              </a:spcAft>
              <a:buClrTx/>
              <a:buFont typeface="Arial" panose="020B0604020202020204" pitchFamily="34" charset="0"/>
              <a:buChar char="•"/>
            </a:pPr>
            <a:r>
              <a:rPr lang="en-US" sz="2000" i="1" dirty="0">
                <a:solidFill>
                  <a:srgbClr val="0070C0"/>
                </a:solidFill>
                <a:latin typeface="Arial Narrow" panose="020B0606020202030204" pitchFamily="34" charset="0"/>
                <a:cs typeface="Calibri" panose="020F0502020204030204" pitchFamily="34" charset="0"/>
              </a:rPr>
              <a:t>    the 3</a:t>
            </a:r>
            <a:r>
              <a:rPr lang="en-US" sz="2000" i="1" baseline="30000" dirty="0">
                <a:solidFill>
                  <a:srgbClr val="0070C0"/>
                </a:solidFill>
                <a:latin typeface="Arial Narrow" panose="020B0606020202030204" pitchFamily="34" charset="0"/>
                <a:cs typeface="Calibri" panose="020F0502020204030204" pitchFamily="34" charset="0"/>
              </a:rPr>
              <a:t>rd</a:t>
            </a:r>
            <a:r>
              <a:rPr lang="en-US" sz="2000" i="1" dirty="0">
                <a:solidFill>
                  <a:srgbClr val="0070C0"/>
                </a:solidFill>
                <a:latin typeface="Arial Narrow" panose="020B0606020202030204" pitchFamily="34" charset="0"/>
                <a:cs typeface="Calibri" panose="020F0502020204030204" pitchFamily="34" charset="0"/>
              </a:rPr>
              <a:t> x, shadowing the 2</a:t>
            </a:r>
            <a:r>
              <a:rPr lang="en-US" sz="2000" i="1" baseline="30000" dirty="0">
                <a:solidFill>
                  <a:srgbClr val="0070C0"/>
                </a:solidFill>
                <a:latin typeface="Arial Narrow" panose="020B0606020202030204" pitchFamily="34" charset="0"/>
                <a:cs typeface="Calibri" panose="020F0502020204030204" pitchFamily="34" charset="0"/>
              </a:rPr>
              <a:t>nd</a:t>
            </a:r>
            <a:r>
              <a:rPr lang="en-US" sz="2000" i="1" dirty="0">
                <a:solidFill>
                  <a:srgbClr val="0070C0"/>
                </a:solidFill>
                <a:latin typeface="Arial Narrow" panose="020B0606020202030204" pitchFamily="34" charset="0"/>
                <a:cs typeface="Calibri" panose="020F0502020204030204" pitchFamily="34" charset="0"/>
              </a:rPr>
              <a:t>, is created in the inner scope with the value 12.</a:t>
            </a:r>
          </a:p>
          <a:p>
            <a:pPr marL="91440" lvl="1" indent="0">
              <a:spcBef>
                <a:spcPts val="120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Each shadowed x is independent and has its own memory location. </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Once a scope ends, the shadowing x in that scope is no longer accessible, and any memory it used may be freed or reused by Rust. </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approach helps maintain immutability within each scope while allowing flexibility with variable naming and usage.</a:t>
            </a: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Immutability is a property of a storage location, not a name (a symbol)</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3957528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219200"/>
            <a:ext cx="7924800" cy="525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b="1" dirty="0">
                <a:solidFill>
                  <a:schemeClr val="accent6">
                    <a:lumMod val="75000"/>
                  </a:schemeClr>
                </a:solidFill>
                <a:latin typeface="Arial Narrow" panose="020B0606020202030204" pitchFamily="34" charset="0"/>
                <a:cs typeface="Calibri" panose="020F0502020204030204" pitchFamily="34" charset="0"/>
              </a:rPr>
              <a:t>Each let binding represents a separate</a:t>
            </a:r>
            <a:r>
              <a:rPr lang="en-US" sz="1600" b="1" dirty="0">
                <a:solidFill>
                  <a:schemeClr val="accent6">
                    <a:lumMod val="75000"/>
                  </a:schemeClr>
                </a:solidFill>
                <a:latin typeface="Arial Narrow" panose="020B0606020202030204" pitchFamily="34" charset="0"/>
                <a:cs typeface="Calibri" panose="020F0502020204030204" pitchFamily="34" charset="0"/>
              </a:rPr>
              <a:t>, independent storage location.</a:t>
            </a:r>
            <a:r>
              <a:rPr lang="en-US" sz="1600" b="1" dirty="0">
                <a:solidFill>
                  <a:schemeClr val="bg1">
                    <a:lumMod val="75000"/>
                    <a:lumOff val="25000"/>
                  </a:schemeClr>
                </a:solidFill>
                <a:latin typeface="Arial Narrow" panose="020B0606020202030204" pitchFamily="34" charset="0"/>
                <a:cs typeface="Calibri" panose="020F0502020204030204" pitchFamily="34" charset="0"/>
              </a:rPr>
              <a:t> </a:t>
            </a:r>
          </a:p>
          <a:p>
            <a:pPr marL="91440" lvl="1" indent="0">
              <a:spcBef>
                <a:spcPts val="0"/>
              </a:spcBef>
              <a:spcAft>
                <a:spcPts val="300"/>
              </a:spcAft>
              <a:buClrTx/>
              <a:buNone/>
            </a:pPr>
            <a:r>
              <a:rPr lang="en-US" b="1" dirty="0">
                <a:solidFill>
                  <a:schemeClr val="bg1">
                    <a:lumMod val="75000"/>
                    <a:lumOff val="25000"/>
                  </a:schemeClr>
                </a:solidFill>
                <a:latin typeface="Arial Narrow" panose="020B0606020202030204" pitchFamily="34" charset="0"/>
                <a:cs typeface="Calibri" panose="020F0502020204030204" pitchFamily="34" charset="0"/>
              </a:rPr>
              <a:t>When you declare  </a:t>
            </a:r>
            <a:r>
              <a:rPr lang="en-US" sz="1600" b="1" dirty="0">
                <a:solidFill>
                  <a:srgbClr val="0070C0"/>
                </a:solidFill>
                <a:latin typeface="Consolas" panose="020B0609020204030204" pitchFamily="49" charset="0"/>
                <a:cs typeface="Calibri" panose="020F0502020204030204" pitchFamily="34" charset="0"/>
              </a:rPr>
              <a:t>let x = 5; </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add to your program’s memory a new, immutable storage location </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put the value </a:t>
            </a:r>
            <a:r>
              <a:rPr lang="en-US" sz="1600" b="1" i="1" dirty="0">
                <a:solidFill>
                  <a:schemeClr val="accent6">
                    <a:lumMod val="75000"/>
                  </a:schemeClr>
                </a:solidFill>
                <a:latin typeface="Consolas" panose="020B0609020204030204" pitchFamily="49" charset="0"/>
                <a:cs typeface="Calibri" panose="020F0502020204030204" pitchFamily="34" charset="0"/>
              </a:rPr>
              <a:t>5</a:t>
            </a:r>
            <a:r>
              <a:rPr lang="en-US" sz="1600" i="1" dirty="0">
                <a:solidFill>
                  <a:schemeClr val="bg1">
                    <a:lumMod val="75000"/>
                    <a:lumOff val="25000"/>
                  </a:schemeClr>
                </a:solidFill>
                <a:latin typeface="Arial Narrow" panose="020B0606020202030204" pitchFamily="34" charset="0"/>
                <a:cs typeface="Calibri" panose="020F0502020204030204" pitchFamily="34" charset="0"/>
              </a:rPr>
              <a:t> into that memory location</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bind the name </a:t>
            </a:r>
            <a:r>
              <a:rPr lang="en-US" sz="1600" b="1" i="1" dirty="0">
                <a:solidFill>
                  <a:schemeClr val="accent6">
                    <a:lumMod val="75000"/>
                  </a:schemeClr>
                </a:solidFill>
                <a:latin typeface="Consolas" panose="020B0609020204030204" pitchFamily="49" charset="0"/>
                <a:cs typeface="Calibri" panose="020F0502020204030204" pitchFamily="34" charset="0"/>
              </a:rPr>
              <a:t>x </a:t>
            </a:r>
            <a:r>
              <a:rPr lang="en-US" sz="1600" i="1" dirty="0">
                <a:solidFill>
                  <a:schemeClr val="bg1">
                    <a:lumMod val="75000"/>
                    <a:lumOff val="25000"/>
                  </a:schemeClr>
                </a:solidFill>
                <a:latin typeface="Arial Narrow" panose="020B0606020202030204" pitchFamily="34" charset="0"/>
                <a:cs typeface="Calibri" panose="020F0502020204030204" pitchFamily="34" charset="0"/>
              </a:rPr>
              <a:t>to that location</a:t>
            </a:r>
          </a:p>
          <a:p>
            <a:pPr marL="457200" lvl="1" indent="-182880">
              <a:spcBef>
                <a:spcPts val="0"/>
              </a:spcBef>
              <a:spcAft>
                <a:spcPts val="300"/>
              </a:spcAft>
              <a:buClrTx/>
              <a:buFont typeface="Arial" panose="020B0604020202020204" pitchFamily="34" charset="0"/>
              <a:buChar char="•"/>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you set the “rule” that no value other than 5 can ever be in that memory location</a:t>
            </a:r>
            <a:endParaRPr lang="en-US" sz="1400" i="1"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spcBef>
                <a:spcPts val="120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Shadowing creates a new storage location, but lets you use the same name (symbol) to designate the memory address.  This is </a:t>
            </a:r>
            <a:r>
              <a:rPr lang="en-US" dirty="0">
                <a:solidFill>
                  <a:srgbClr val="0070C0"/>
                </a:solidFill>
                <a:latin typeface="Arial Narrow" panose="020B0606020202030204" pitchFamily="34" charset="0"/>
                <a:cs typeface="Calibri" panose="020F0502020204030204" pitchFamily="34" charset="0"/>
              </a:rPr>
              <a:t>convenience</a:t>
            </a:r>
            <a:r>
              <a:rPr lang="en-US" dirty="0">
                <a:solidFill>
                  <a:schemeClr val="bg1">
                    <a:lumMod val="75000"/>
                    <a:lumOff val="25000"/>
                  </a:schemeClr>
                </a:solidFill>
                <a:latin typeface="Arial Narrow" panose="020B0606020202030204" pitchFamily="34" charset="0"/>
                <a:cs typeface="Calibri" panose="020F0502020204030204" pitchFamily="34" charset="0"/>
              </a:rPr>
              <a:t>… you do not have to invent a different symbol for every location… this may help in the readability and clarity of your algorithm</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Shadowing means you never have a single name ( like </a:t>
            </a:r>
            <a:r>
              <a:rPr lang="en-US" sz="2000" b="1" dirty="0">
                <a:solidFill>
                  <a:schemeClr val="accent6">
                    <a:lumMod val="75000"/>
                  </a:schemeClr>
                </a:solidFill>
                <a:latin typeface="Consolas" panose="020B0609020204030204" pitchFamily="49" charset="0"/>
                <a:cs typeface="Calibri" panose="020F0502020204030204" pitchFamily="34" charset="0"/>
              </a:rPr>
              <a:t>x</a:t>
            </a:r>
            <a:r>
              <a:rPr lang="en-US" b="1" dirty="0">
                <a:solidFill>
                  <a:schemeClr val="accent6">
                    <a:lumMod val="75000"/>
                  </a:schemeClr>
                </a:solidFill>
                <a:latin typeface="Arial Narrow" panose="020B0606020202030204" pitchFamily="34" charset="0"/>
                <a:cs typeface="Calibri" panose="020F0502020204030204" pitchFamily="34" charset="0"/>
              </a:rPr>
              <a:t> </a:t>
            </a:r>
            <a:r>
              <a:rPr lang="en-US" dirty="0">
                <a:solidFill>
                  <a:schemeClr val="bg1">
                    <a:lumMod val="75000"/>
                    <a:lumOff val="25000"/>
                  </a:schemeClr>
                </a:solidFill>
                <a:latin typeface="Arial Narrow" panose="020B0606020202030204" pitchFamily="34" charset="0"/>
                <a:cs typeface="Calibri" panose="020F0502020204030204" pitchFamily="34" charset="0"/>
              </a:rPr>
              <a:t>) denoting two different memory addresses in any one scope</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So if x is shadowed multiple times, each new x is immutable in its own right, even though each one has the same name. </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The immutability property is associated with the storage location behind each x, not the symbol x itself.</a:t>
            </a:r>
          </a:p>
        </p:txBody>
      </p:sp>
    </p:spTree>
    <p:extLst>
      <p:ext uri="{BB962C8B-B14F-4D97-AF65-F5344CB8AC3E}">
        <p14:creationId xmlns:p14="http://schemas.microsoft.com/office/powerpoint/2010/main" val="382995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500"/>
                                        <p:tgtEl>
                                          <p:spTgt spid="7">
                                            <p:txEl>
                                              <p:pRg st="3" end="3"/>
                                            </p:txEl>
                                          </p:spTgt>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animEffect transition="in" filter="fade">
                                      <p:cBhvr>
                                        <p:cTn id="28" dur="500"/>
                                        <p:tgtEl>
                                          <p:spTgt spid="7">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Effect transition="in" filter="fade">
                                      <p:cBhvr>
                                        <p:cTn id="33" dur="500"/>
                                        <p:tgtEl>
                                          <p:spTgt spid="7">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
                                            <p:txEl>
                                              <p:pRg st="7" end="7"/>
                                            </p:txEl>
                                          </p:spTgt>
                                        </p:tgtEl>
                                        <p:attrNameLst>
                                          <p:attrName>style.visibility</p:attrName>
                                        </p:attrNameLst>
                                      </p:cBhvr>
                                      <p:to>
                                        <p:strVal val="visible"/>
                                      </p:to>
                                    </p:set>
                                    <p:animEffect transition="in" filter="fade">
                                      <p:cBhvr>
                                        <p:cTn id="38" dur="500"/>
                                        <p:tgtEl>
                                          <p:spTgt spid="7">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7">
                                            <p:txEl>
                                              <p:pRg st="8" end="8"/>
                                            </p:txEl>
                                          </p:spTgt>
                                        </p:tgtEl>
                                        <p:attrNameLst>
                                          <p:attrName>style.visibility</p:attrName>
                                        </p:attrNameLst>
                                      </p:cBhvr>
                                      <p:to>
                                        <p:strVal val="visible"/>
                                      </p:to>
                                    </p:set>
                                    <p:animEffect transition="in" filter="fade">
                                      <p:cBhvr>
                                        <p:cTn id="43" dur="500"/>
                                        <p:tgtEl>
                                          <p:spTgt spid="7">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7">
                                            <p:txEl>
                                              <p:pRg st="9" end="9"/>
                                            </p:txEl>
                                          </p:spTgt>
                                        </p:tgtEl>
                                        <p:attrNameLst>
                                          <p:attrName>style.visibility</p:attrName>
                                        </p:attrNameLst>
                                      </p:cBhvr>
                                      <p:to>
                                        <p:strVal val="visible"/>
                                      </p:to>
                                    </p:set>
                                    <p:animEffect transition="in" filter="fade">
                                      <p:cBhvr>
                                        <p:cTn id="48"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Variable Declarations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7720"/>
            <a:ext cx="7924800" cy="609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C00000"/>
                </a:solidFill>
                <a:latin typeface="Arial Narrow" panose="020B0606020202030204" pitchFamily="34" charset="0"/>
                <a:cs typeface="Calibri" panose="020F0502020204030204" pitchFamily="34" charset="0"/>
              </a:rPr>
              <a:t>To emphasize this subtle distinction</a:t>
            </a:r>
            <a:endParaRPr lang="en-US" sz="2000" dirty="0">
              <a:solidFill>
                <a:srgbClr val="C00000"/>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90935" y="1752600"/>
            <a:ext cx="8043465" cy="160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“go heels!!";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type string slice</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!(“foo: {}”, foo);</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a:t>
            </a:r>
            <a:r>
              <a:rPr lang="en-US" sz="1600" dirty="0" err="1">
                <a:solidFill>
                  <a:schemeClr val="bg1">
                    <a:lumMod val="75000"/>
                    <a:lumOff val="25000"/>
                  </a:schemeClr>
                </a:solidFill>
                <a:latin typeface="Consolas" panose="020B0609020204030204" pitchFamily="49" charset="0"/>
                <a:cs typeface="Arial" panose="020B0604020202020204" pitchFamily="34" charset="0"/>
              </a:rPr>
              <a:t>foo.len</a:t>
            </a: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a:t>
            </a:r>
            <a:r>
              <a:rPr lang="en-US" sz="1600" dirty="0" err="1">
                <a:solidFill>
                  <a:srgbClr val="0070C0"/>
                </a:solidFill>
                <a:latin typeface="Consolas" panose="020B0609020204030204" pitchFamily="49" charset="0"/>
                <a:cs typeface="Arial" panose="020B0604020202020204" pitchFamily="34" charset="0"/>
              </a:rPr>
              <a:t>int</a:t>
            </a:r>
            <a:r>
              <a:rPr lang="en-US" sz="1600" dirty="0">
                <a:solidFill>
                  <a:srgbClr val="0070C0"/>
                </a:solidFill>
                <a:latin typeface="Consolas" panose="020B0609020204030204" pitchFamily="49" charset="0"/>
                <a:cs typeface="Arial" panose="020B0604020202020204" pitchFamily="34" charset="0"/>
              </a:rPr>
              <a:t> type </a:t>
            </a:r>
            <a:r>
              <a:rPr lang="en-US" sz="1600" dirty="0" err="1">
                <a:solidFill>
                  <a:srgbClr val="0070C0"/>
                </a:solidFill>
                <a:latin typeface="Consolas" panose="020B0609020204030204" pitchFamily="49" charset="0"/>
                <a:cs typeface="Arial" panose="020B0604020202020204" pitchFamily="34" charset="0"/>
              </a:rPr>
              <a:t>usize</a:t>
            </a:r>
            <a:endParaRPr lang="en-US" sz="1600" dirty="0">
              <a:solidFill>
                <a:srgbClr val="0070C0"/>
              </a:solidFill>
              <a:latin typeface="Consolas" panose="020B0609020204030204" pitchFamily="49" charset="0"/>
              <a:cs typeface="Arial" panose="020B0604020202020204" pitchFamily="34" charset="0"/>
            </a:endParaRP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!(“foo: {}”, foo);</a:t>
            </a:r>
          </a:p>
          <a:p>
            <a:pPr marL="91440" lvl="1" indent="0">
              <a:spcBef>
                <a:spcPts val="0"/>
              </a:spcBef>
              <a:spcAft>
                <a:spcPts val="4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foo = 3.14.15926; </a:t>
            </a:r>
            <a:r>
              <a:rPr lang="en-US" sz="1600" dirty="0">
                <a:solidFill>
                  <a:srgbClr val="0070C0"/>
                </a:solidFill>
                <a:latin typeface="Consolas" panose="020B0609020204030204" pitchFamily="49" charset="0"/>
                <a:cs typeface="Arial" panose="020B0604020202020204" pitchFamily="34" charset="0"/>
              </a:rPr>
              <a:t>// declares </a:t>
            </a:r>
            <a:r>
              <a:rPr lang="en-US" sz="1600" dirty="0" err="1">
                <a:solidFill>
                  <a:srgbClr val="0070C0"/>
                </a:solidFill>
                <a:latin typeface="Consolas" panose="020B0609020204030204" pitchFamily="49" charset="0"/>
                <a:cs typeface="Arial" panose="020B0604020202020204" pitchFamily="34" charset="0"/>
              </a:rPr>
              <a:t>immut</a:t>
            </a:r>
            <a:r>
              <a:rPr lang="en-US" sz="1600" dirty="0">
                <a:solidFill>
                  <a:srgbClr val="0070C0"/>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var</a:t>
            </a:r>
            <a:r>
              <a:rPr lang="en-US" sz="1600" dirty="0">
                <a:solidFill>
                  <a:srgbClr val="0070C0"/>
                </a:solidFill>
                <a:latin typeface="Consolas" panose="020B0609020204030204" pitchFamily="49" charset="0"/>
                <a:cs typeface="Arial" panose="020B0604020202020204" pitchFamily="34" charset="0"/>
              </a:rPr>
              <a:t> of float type f64</a:t>
            </a:r>
          </a:p>
        </p:txBody>
      </p:sp>
      <p:sp>
        <p:nvSpPr>
          <p:cNvPr id="9" name="Content Placeholder 1">
            <a:extLst>
              <a:ext uri="{FF2B5EF4-FFF2-40B4-BE49-F238E27FC236}">
                <a16:creationId xmlns:a16="http://schemas.microsoft.com/office/drawing/2014/main" id="{8055E1D7-1B26-43DE-8706-BA6D8424442D}"/>
              </a:ext>
            </a:extLst>
          </p:cNvPr>
          <p:cNvSpPr txBox="1">
            <a:spLocks/>
          </p:cNvSpPr>
          <p:nvPr/>
        </p:nvSpPr>
        <p:spPr>
          <a:xfrm>
            <a:off x="456544" y="3505200"/>
            <a:ext cx="7924800" cy="1752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Three </a:t>
            </a:r>
            <a:r>
              <a:rPr lang="en-US" sz="1600" b="1" dirty="0">
                <a:solidFill>
                  <a:schemeClr val="bg1">
                    <a:lumMod val="75000"/>
                    <a:lumOff val="25000"/>
                  </a:schemeClr>
                </a:solidFill>
                <a:latin typeface="Consolas" panose="020B0609020204030204" pitchFamily="49" charset="0"/>
                <a:cs typeface="Calibri" panose="020F0502020204030204" pitchFamily="34" charset="0"/>
              </a:rPr>
              <a:t>let</a:t>
            </a:r>
            <a:r>
              <a:rPr lang="en-US" dirty="0">
                <a:solidFill>
                  <a:schemeClr val="bg1">
                    <a:lumMod val="75000"/>
                    <a:lumOff val="25000"/>
                  </a:schemeClr>
                </a:solidFill>
                <a:latin typeface="Arial Narrow" panose="020B0606020202030204" pitchFamily="34" charset="0"/>
                <a:cs typeface="Calibri" panose="020F0502020204030204" pitchFamily="34" charset="0"/>
              </a:rPr>
              <a:t> statements means 3 separate memory locations created</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Shadowing makes it appear the type of foo changes, but really there are 3 different “foo” bindings and only one is visible/useable at a time</a:t>
            </a:r>
          </a:p>
          <a:p>
            <a:pPr marL="91440" lvl="1"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Calibri" panose="020F0502020204030204" pitchFamily="34" charset="0"/>
              </a:rPr>
              <a:t>We just don’t have to create 3 different symbol names for the 3 locations</a:t>
            </a:r>
            <a:endParaRPr lang="en-US" dirty="0">
              <a:solidFill>
                <a:schemeClr val="bg1">
                  <a:lumMod val="75000"/>
                  <a:lumOff val="25000"/>
                </a:schemeClr>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95414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fade">
                                      <p:cBhvr>
                                        <p:cTn id="32" dur="500"/>
                                        <p:tgtEl>
                                          <p:spTgt spid="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fade">
                                      <p:cBhvr>
                                        <p:cTn id="37" dur="5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1" end="1"/>
                                            </p:txEl>
                                          </p:spTgt>
                                        </p:tgtEl>
                                        <p:attrNameLst>
                                          <p:attrName>style.visibility</p:attrName>
                                        </p:attrNameLst>
                                      </p:cBhvr>
                                      <p:to>
                                        <p:strVal val="visible"/>
                                      </p:to>
                                    </p:set>
                                    <p:animEffect transition="in" filter="fade">
                                      <p:cBhvr>
                                        <p:cTn id="42" dur="500"/>
                                        <p:tgtEl>
                                          <p:spTgt spid="9">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2" end="2"/>
                                            </p:txEl>
                                          </p:spTgt>
                                        </p:tgtEl>
                                        <p:attrNameLst>
                                          <p:attrName>style.visibility</p:attrName>
                                        </p:attrNameLst>
                                      </p:cBhvr>
                                      <p:to>
                                        <p:strVal val="visible"/>
                                      </p:to>
                                    </p:set>
                                    <p:animEffect transition="in" filter="fade">
                                      <p:cBhvr>
                                        <p:cTn id="47"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Basic Rust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7200" y="1143001"/>
            <a:ext cx="7924800" cy="11429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chemeClr val="bg1"/>
                </a:solidFill>
                <a:latin typeface="Arial Narrow" panose="020B0606020202030204" pitchFamily="34" charset="0"/>
                <a:cs typeface="Calibri" panose="020F0502020204030204" pitchFamily="34" charset="0"/>
              </a:rPr>
              <a:t>You can get major mileage just using </a:t>
            </a:r>
          </a:p>
          <a:p>
            <a:pPr marL="91440" lvl="1" indent="0">
              <a:spcBef>
                <a:spcPts val="0"/>
              </a:spcBef>
              <a:spcAft>
                <a:spcPts val="0"/>
              </a:spcAft>
              <a:buClrTx/>
              <a:buNone/>
            </a:pPr>
            <a:r>
              <a:rPr lang="en-US" i="1" dirty="0">
                <a:solidFill>
                  <a:srgbClr val="B34D1F"/>
                </a:solidFill>
                <a:latin typeface="Arial Narrow" panose="020B0606020202030204" pitchFamily="34" charset="0"/>
                <a:cs typeface="Calibri" panose="020F0502020204030204" pitchFamily="34" charset="0"/>
              </a:rPr>
              <a:t>   </a:t>
            </a:r>
            <a:r>
              <a:rPr lang="en-US" sz="1600" i="1" dirty="0">
                <a:solidFill>
                  <a:srgbClr val="0070C0"/>
                </a:solidFill>
                <a:latin typeface="Arial Narrow" panose="020B0606020202030204" pitchFamily="34" charset="0"/>
                <a:cs typeface="Calibri" panose="020F0502020204030204" pitchFamily="34" charset="0"/>
              </a:rPr>
              <a:t>-- all default immutable </a:t>
            </a:r>
            <a:r>
              <a:rPr lang="en-US" sz="1600" i="1" dirty="0" err="1">
                <a:solidFill>
                  <a:srgbClr val="0070C0"/>
                </a:solidFill>
                <a:latin typeface="Arial Narrow" panose="020B0606020202030204" pitchFamily="34" charset="0"/>
                <a:cs typeface="Calibri" panose="020F0502020204030204" pitchFamily="34" charset="0"/>
              </a:rPr>
              <a:t>vars</a:t>
            </a:r>
            <a:endParaRPr lang="en-US" sz="1600" i="1" dirty="0">
              <a:solidFill>
                <a:srgbClr val="0070C0"/>
              </a:solidFill>
              <a:latin typeface="Arial Narrow" panose="020B0606020202030204" pitchFamily="34" charset="0"/>
              <a:cs typeface="Calibri" panose="020F0502020204030204" pitchFamily="34" charset="0"/>
            </a:endParaRPr>
          </a:p>
          <a:p>
            <a:pPr marL="91440" lvl="1" indent="0">
              <a:spcBef>
                <a:spcPts val="0"/>
              </a:spcBef>
              <a:spcAft>
                <a:spcPts val="0"/>
              </a:spcAft>
              <a:buClrTx/>
              <a:buNone/>
            </a:pPr>
            <a:r>
              <a:rPr lang="en-US" sz="1600" i="1" dirty="0">
                <a:solidFill>
                  <a:srgbClr val="0070C0"/>
                </a:solidFill>
                <a:latin typeface="Arial Narrow" panose="020B0606020202030204" pitchFamily="34" charset="0"/>
                <a:cs typeface="Calibri" panose="020F0502020204030204" pitchFamily="34" charset="0"/>
              </a:rPr>
              <a:t>    -- all functions return values</a:t>
            </a: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762000" y="2133601"/>
            <a:ext cx="7826969" cy="2590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add(a: i32, b: i32) -&gt; i32 {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 + b  </a:t>
            </a:r>
            <a:r>
              <a:rPr lang="en-US" sz="1400" dirty="0">
                <a:solidFill>
                  <a:srgbClr val="0070C0"/>
                </a:solidFill>
                <a:latin typeface="Consolas" panose="020B0609020204030204" pitchFamily="49" charset="0"/>
                <a:cs typeface="Arial" panose="020B0604020202020204" pitchFamily="34" charset="0"/>
              </a:rPr>
              <a:t>// returns the result of a + b</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x = 5;  // immutable variable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y = 10; // immutable variable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result = add(x, y); // returns a value from a function          </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!("The sum of {} and {} is: {}", x, y, result);</a:t>
            </a:r>
          </a:p>
          <a:p>
            <a:pPr marL="91440" lvl="1" indent="0">
              <a:spcBef>
                <a:spcPts val="0"/>
              </a:spcBef>
              <a:spcAft>
                <a:spcPts val="40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endParaRPr lang="en-US" sz="1400" dirty="0">
              <a:solidFill>
                <a:srgbClr val="0070C0"/>
              </a:solidFill>
              <a:latin typeface="Consolas" panose="020B0609020204030204" pitchFamily="49" charset="0"/>
              <a:cs typeface="Arial" panose="020B0604020202020204" pitchFamily="34" charset="0"/>
            </a:endParaRPr>
          </a:p>
        </p:txBody>
      </p:sp>
      <p:sp>
        <p:nvSpPr>
          <p:cNvPr id="9" name="Content Placeholder 1"/>
          <p:cNvSpPr txBox="1">
            <a:spLocks/>
          </p:cNvSpPr>
          <p:nvPr/>
        </p:nvSpPr>
        <p:spPr>
          <a:xfrm>
            <a:off x="4800600" y="1638300"/>
            <a:ext cx="3129851" cy="7239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b="1" dirty="0">
                <a:solidFill>
                  <a:srgbClr val="B34D1F"/>
                </a:solidFill>
                <a:latin typeface="Arial Narrow" panose="020B0606020202030204" pitchFamily="34" charset="0"/>
                <a:cs typeface="Calibri" panose="020F0502020204030204" pitchFamily="34" charset="0"/>
              </a:rPr>
              <a:t>Functional paradigm… </a:t>
            </a:r>
          </a:p>
          <a:p>
            <a:pPr marL="91440" lvl="1" indent="0">
              <a:spcBef>
                <a:spcPts val="0"/>
              </a:spcBef>
              <a:spcAft>
                <a:spcPts val="0"/>
              </a:spcAft>
              <a:buClrTx/>
              <a:buNone/>
            </a:pPr>
            <a:r>
              <a:rPr lang="en-US" sz="2000" b="1" dirty="0">
                <a:solidFill>
                  <a:srgbClr val="B34D1F"/>
                </a:solidFill>
                <a:latin typeface="Arial Narrow" panose="020B0606020202030204" pitchFamily="34" charset="0"/>
                <a:cs typeface="Calibri" panose="020F0502020204030204" pitchFamily="34" charset="0"/>
              </a:rPr>
              <a:t>Rust is a multi-paradigm PL</a:t>
            </a:r>
            <a:endParaRPr lang="en-US" sz="2000" b="1" i="1" dirty="0">
              <a:solidFill>
                <a:srgbClr val="B34D1F"/>
              </a:solidFill>
              <a:latin typeface="Arial Narrow" panose="020B0606020202030204" pitchFamily="34" charset="0"/>
              <a:cs typeface="Calibri" panose="020F0502020204030204" pitchFamily="34" charset="0"/>
            </a:endParaRPr>
          </a:p>
        </p:txBody>
      </p:sp>
      <p:sp>
        <p:nvSpPr>
          <p:cNvPr id="12" name="Content Placeholder 1">
            <a:extLst>
              <a:ext uri="{FF2B5EF4-FFF2-40B4-BE49-F238E27FC236}">
                <a16:creationId xmlns:a16="http://schemas.microsoft.com/office/drawing/2014/main" id="{BB10949B-DF4F-48D0-8EB5-1F13C8071C81}"/>
              </a:ext>
            </a:extLst>
          </p:cNvPr>
          <p:cNvSpPr txBox="1">
            <a:spLocks/>
          </p:cNvSpPr>
          <p:nvPr/>
        </p:nvSpPr>
        <p:spPr>
          <a:xfrm>
            <a:off x="545504" y="4572001"/>
            <a:ext cx="7924800" cy="1752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600" dirty="0">
                <a:solidFill>
                  <a:schemeClr val="bg1"/>
                </a:solidFill>
                <a:latin typeface="Bahnschrift" panose="020B0502040204020203" pitchFamily="34" charset="0"/>
                <a:cs typeface="Calibri" panose="020F0502020204030204" pitchFamily="34" charset="0"/>
              </a:rPr>
              <a:t>Rust actually supports this style quite well. If you use </a:t>
            </a:r>
          </a:p>
          <a:p>
            <a:pPr marL="91440" lvl="1" indent="0">
              <a:spcBef>
                <a:spcPts val="300"/>
              </a:spcBef>
              <a:spcAft>
                <a:spcPts val="0"/>
              </a:spcAft>
              <a:buClrTx/>
              <a:buNone/>
            </a:pPr>
            <a:r>
              <a:rPr lang="en-US" sz="1400" i="1" dirty="0">
                <a:solidFill>
                  <a:srgbClr val="0070C0"/>
                </a:solidFill>
                <a:latin typeface="Bahnschrift" panose="020B0502040204020203" pitchFamily="34" charset="0"/>
                <a:cs typeface="Calibri" panose="020F0502020204030204" pitchFamily="34" charset="0"/>
              </a:rPr>
              <a:t>    -- immutable bindings ( let without </a:t>
            </a:r>
            <a:r>
              <a:rPr lang="en-US" sz="1400" i="1" dirty="0" err="1">
                <a:solidFill>
                  <a:srgbClr val="0070C0"/>
                </a:solidFill>
                <a:latin typeface="Bahnschrift" panose="020B0502040204020203" pitchFamily="34" charset="0"/>
                <a:cs typeface="Calibri" panose="020F0502020204030204" pitchFamily="34" charset="0"/>
              </a:rPr>
              <a:t>mut</a:t>
            </a:r>
            <a:r>
              <a:rPr lang="en-US" sz="1400" i="1" dirty="0">
                <a:solidFill>
                  <a:srgbClr val="0070C0"/>
                </a:solidFill>
                <a:latin typeface="Bahnschrift" panose="020B0502040204020203" pitchFamily="34" charset="0"/>
                <a:cs typeface="Calibri" panose="020F0502020204030204" pitchFamily="34" charset="0"/>
              </a:rPr>
              <a:t> ) ,</a:t>
            </a:r>
          </a:p>
          <a:p>
            <a:pPr marL="91440" lvl="1" indent="0">
              <a:spcBef>
                <a:spcPts val="300"/>
              </a:spcBef>
              <a:spcAft>
                <a:spcPts val="0"/>
              </a:spcAft>
              <a:buClrTx/>
              <a:buNone/>
            </a:pPr>
            <a:r>
              <a:rPr lang="en-US" sz="1400" i="1" dirty="0">
                <a:solidFill>
                  <a:srgbClr val="0070C0"/>
                </a:solidFill>
                <a:latin typeface="Bahnschrift" panose="020B0502040204020203" pitchFamily="34" charset="0"/>
                <a:cs typeface="Calibri" panose="020F0502020204030204" pitchFamily="34" charset="0"/>
              </a:rPr>
              <a:t>    -- immutable references ( &amp;T not &amp;</a:t>
            </a:r>
            <a:r>
              <a:rPr lang="en-US" sz="1400" i="1" dirty="0" err="1">
                <a:solidFill>
                  <a:srgbClr val="0070C0"/>
                </a:solidFill>
                <a:latin typeface="Bahnschrift" panose="020B0502040204020203" pitchFamily="34" charset="0"/>
                <a:cs typeface="Calibri" panose="020F0502020204030204" pitchFamily="34" charset="0"/>
              </a:rPr>
              <a:t>mut</a:t>
            </a:r>
            <a:r>
              <a:rPr lang="en-US" sz="1400" i="1" dirty="0">
                <a:solidFill>
                  <a:srgbClr val="0070C0"/>
                </a:solidFill>
                <a:latin typeface="Bahnschrift" panose="020B0502040204020203" pitchFamily="34" charset="0"/>
                <a:cs typeface="Calibri" panose="020F0502020204030204" pitchFamily="34" charset="0"/>
              </a:rPr>
              <a:t> T ) , and </a:t>
            </a:r>
          </a:p>
          <a:p>
            <a:pPr marL="91440" lvl="1" indent="0">
              <a:spcBef>
                <a:spcPts val="300"/>
              </a:spcBef>
              <a:spcAft>
                <a:spcPts val="0"/>
              </a:spcAft>
              <a:buClrTx/>
              <a:buNone/>
            </a:pPr>
            <a:r>
              <a:rPr lang="en-US" sz="1400" i="1" dirty="0">
                <a:solidFill>
                  <a:srgbClr val="0070C0"/>
                </a:solidFill>
                <a:latin typeface="Bahnschrift" panose="020B0502040204020203" pitchFamily="34" charset="0"/>
                <a:cs typeface="Calibri" panose="020F0502020204030204" pitchFamily="34" charset="0"/>
              </a:rPr>
              <a:t>    -- avoid interior mutability types like </a:t>
            </a:r>
            <a:r>
              <a:rPr lang="en-US" sz="1400" i="1" dirty="0" err="1">
                <a:solidFill>
                  <a:schemeClr val="accent6">
                    <a:lumMod val="75000"/>
                  </a:schemeClr>
                </a:solidFill>
                <a:latin typeface="Bahnschrift" panose="020B0502040204020203" pitchFamily="34" charset="0"/>
                <a:cs typeface="Calibri" panose="020F0502020204030204" pitchFamily="34" charset="0"/>
              </a:rPr>
              <a:t>RefCell</a:t>
            </a:r>
            <a:r>
              <a:rPr lang="en-US" sz="1400" i="1" dirty="0">
                <a:solidFill>
                  <a:srgbClr val="0070C0"/>
                </a:solidFill>
                <a:latin typeface="Bahnschrift" panose="020B0502040204020203" pitchFamily="34" charset="0"/>
                <a:cs typeface="Calibri" panose="020F0502020204030204" pitchFamily="34" charset="0"/>
              </a:rPr>
              <a:t> or </a:t>
            </a:r>
            <a:r>
              <a:rPr lang="en-US" sz="1400" i="1" dirty="0">
                <a:solidFill>
                  <a:schemeClr val="accent6">
                    <a:lumMod val="75000"/>
                  </a:schemeClr>
                </a:solidFill>
                <a:latin typeface="Bahnschrift" panose="020B0502040204020203" pitchFamily="34" charset="0"/>
                <a:cs typeface="Calibri" panose="020F0502020204030204" pitchFamily="34" charset="0"/>
              </a:rPr>
              <a:t>Mutex, </a:t>
            </a:r>
          </a:p>
          <a:p>
            <a:pPr marL="91440" lvl="1" indent="0">
              <a:spcBef>
                <a:spcPts val="0"/>
              </a:spcBef>
              <a:spcAft>
                <a:spcPts val="0"/>
              </a:spcAft>
              <a:buClrTx/>
              <a:buNone/>
            </a:pPr>
            <a:endParaRPr lang="en-US" sz="1400" dirty="0">
              <a:solidFill>
                <a:schemeClr val="bg1"/>
              </a:solidFill>
              <a:latin typeface="Bahnschrift" panose="020B0502040204020203" pitchFamily="34" charset="0"/>
              <a:cs typeface="Calibri" panose="020F0502020204030204" pitchFamily="34" charset="0"/>
            </a:endParaRPr>
          </a:p>
          <a:p>
            <a:pPr marL="91440" lvl="1" indent="0">
              <a:spcBef>
                <a:spcPts val="0"/>
              </a:spcBef>
              <a:spcAft>
                <a:spcPts val="0"/>
              </a:spcAft>
              <a:buClrTx/>
              <a:buNone/>
            </a:pPr>
            <a:r>
              <a:rPr lang="en-US" sz="1600" dirty="0">
                <a:solidFill>
                  <a:schemeClr val="bg1"/>
                </a:solidFill>
                <a:latin typeface="Bahnschrift" panose="020B0502040204020203" pitchFamily="34" charset="0"/>
                <a:cs typeface="Calibri" panose="020F0502020204030204" pitchFamily="34" charset="0"/>
              </a:rPr>
              <a:t>you get </a:t>
            </a:r>
            <a:r>
              <a:rPr lang="en-US" sz="1600" dirty="0">
                <a:solidFill>
                  <a:schemeClr val="accent6">
                    <a:lumMod val="75000"/>
                  </a:schemeClr>
                </a:solidFill>
                <a:latin typeface="Bahnschrift" panose="020B0502040204020203" pitchFamily="34" charset="0"/>
                <a:cs typeface="Calibri" panose="020F0502020204030204" pitchFamily="34" charset="0"/>
              </a:rPr>
              <a:t>referential transparency </a:t>
            </a:r>
            <a:r>
              <a:rPr lang="en-US" sz="1600" dirty="0">
                <a:solidFill>
                  <a:schemeClr val="bg1"/>
                </a:solidFill>
                <a:latin typeface="Bahnschrift" panose="020B0502040204020203" pitchFamily="34" charset="0"/>
                <a:cs typeface="Calibri" panose="020F0502020204030204" pitchFamily="34" charset="0"/>
              </a:rPr>
              <a:t>and the compiler enforces it</a:t>
            </a:r>
            <a:endParaRPr lang="en-US" sz="1600" i="1" dirty="0">
              <a:solidFill>
                <a:schemeClr val="bg1"/>
              </a:solidFill>
              <a:latin typeface="Bahnschrift" panose="020B0502040204020203" pitchFamily="34" charset="0"/>
              <a:cs typeface="Calibri" panose="020F0502020204030204" pitchFamily="34" charset="0"/>
            </a:endParaRPr>
          </a:p>
        </p:txBody>
      </p:sp>
    </p:spTree>
    <p:extLst>
      <p:ext uri="{BB962C8B-B14F-4D97-AF65-F5344CB8AC3E}">
        <p14:creationId xmlns:p14="http://schemas.microsoft.com/office/powerpoint/2010/main" val="300739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fade">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1" end="1"/>
                                            </p:txEl>
                                          </p:spTgt>
                                        </p:tgtEl>
                                        <p:attrNameLst>
                                          <p:attrName>style.visibility</p:attrName>
                                        </p:attrNameLst>
                                      </p:cBhvr>
                                      <p:to>
                                        <p:strVal val="visible"/>
                                      </p:to>
                                    </p:set>
                                    <p:animEffect transition="in" filter="fade">
                                      <p:cBhvr>
                                        <p:cTn id="27" dur="500"/>
                                        <p:tgtEl>
                                          <p:spTgt spid="11">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2" end="2"/>
                                            </p:txEl>
                                          </p:spTgt>
                                        </p:tgtEl>
                                        <p:attrNameLst>
                                          <p:attrName>style.visibility</p:attrName>
                                        </p:attrNameLst>
                                      </p:cBhvr>
                                      <p:to>
                                        <p:strVal val="visible"/>
                                      </p:to>
                                    </p:set>
                                    <p:animEffect transition="in" filter="fade">
                                      <p:cBhvr>
                                        <p:cTn id="32" dur="500"/>
                                        <p:tgtEl>
                                          <p:spTgt spid="11">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3" end="3"/>
                                            </p:txEl>
                                          </p:spTgt>
                                        </p:tgtEl>
                                        <p:attrNameLst>
                                          <p:attrName>style.visibility</p:attrName>
                                        </p:attrNameLst>
                                      </p:cBhvr>
                                      <p:to>
                                        <p:strVal val="visible"/>
                                      </p:to>
                                    </p:set>
                                    <p:animEffect transition="in" filter="fade">
                                      <p:cBhvr>
                                        <p:cTn id="37" dur="500"/>
                                        <p:tgtEl>
                                          <p:spTgt spid="1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4" end="4"/>
                                            </p:txEl>
                                          </p:spTgt>
                                        </p:tgtEl>
                                        <p:attrNameLst>
                                          <p:attrName>style.visibility</p:attrName>
                                        </p:attrNameLst>
                                      </p:cBhvr>
                                      <p:to>
                                        <p:strVal val="visible"/>
                                      </p:to>
                                    </p:set>
                                    <p:animEffect transition="in" filter="fade">
                                      <p:cBhvr>
                                        <p:cTn id="42" dur="500"/>
                                        <p:tgtEl>
                                          <p:spTgt spid="11">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5" end="5"/>
                                            </p:txEl>
                                          </p:spTgt>
                                        </p:tgtEl>
                                        <p:attrNameLst>
                                          <p:attrName>style.visibility</p:attrName>
                                        </p:attrNameLst>
                                      </p:cBhvr>
                                      <p:to>
                                        <p:strVal val="visible"/>
                                      </p:to>
                                    </p:set>
                                    <p:animEffect transition="in" filter="fade">
                                      <p:cBhvr>
                                        <p:cTn id="47" dur="500"/>
                                        <p:tgtEl>
                                          <p:spTgt spid="11">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
                                            <p:txEl>
                                              <p:pRg st="6" end="6"/>
                                            </p:txEl>
                                          </p:spTgt>
                                        </p:tgtEl>
                                        <p:attrNameLst>
                                          <p:attrName>style.visibility</p:attrName>
                                        </p:attrNameLst>
                                      </p:cBhvr>
                                      <p:to>
                                        <p:strVal val="visible"/>
                                      </p:to>
                                    </p:set>
                                    <p:animEffect transition="in" filter="fade">
                                      <p:cBhvr>
                                        <p:cTn id="52" dur="500"/>
                                        <p:tgtEl>
                                          <p:spTgt spid="11">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1">
                                            <p:txEl>
                                              <p:pRg st="7" end="7"/>
                                            </p:txEl>
                                          </p:spTgt>
                                        </p:tgtEl>
                                        <p:attrNameLst>
                                          <p:attrName>style.visibility</p:attrName>
                                        </p:attrNameLst>
                                      </p:cBhvr>
                                      <p:to>
                                        <p:strVal val="visible"/>
                                      </p:to>
                                    </p:set>
                                    <p:animEffect transition="in" filter="fade">
                                      <p:cBhvr>
                                        <p:cTn id="57" dur="500"/>
                                        <p:tgtEl>
                                          <p:spTgt spid="11">
                                            <p:txEl>
                                              <p:pRg st="7" end="7"/>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1">
                                            <p:txEl>
                                              <p:pRg st="8" end="8"/>
                                            </p:txEl>
                                          </p:spTgt>
                                        </p:tgtEl>
                                        <p:attrNameLst>
                                          <p:attrName>style.visibility</p:attrName>
                                        </p:attrNameLst>
                                      </p:cBhvr>
                                      <p:to>
                                        <p:strVal val="visible"/>
                                      </p:to>
                                    </p:set>
                                    <p:animEffect transition="in" filter="fade">
                                      <p:cBhvr>
                                        <p:cTn id="62" dur="500"/>
                                        <p:tgtEl>
                                          <p:spTgt spid="11">
                                            <p:txEl>
                                              <p:pRg st="8" end="8"/>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0"/>
                                        <p:tgtEl>
                                          <p:spTgt spid="9"/>
                                        </p:tgtEl>
                                      </p:cBhvr>
                                    </p:animEffect>
                                    <p:anim calcmode="lin" valueType="num">
                                      <p:cBhvr>
                                        <p:cTn id="68" dur="1000" fill="hold"/>
                                        <p:tgtEl>
                                          <p:spTgt spid="9"/>
                                        </p:tgtEl>
                                        <p:attrNameLst>
                                          <p:attrName>ppt_x</p:attrName>
                                        </p:attrNameLst>
                                      </p:cBhvr>
                                      <p:tavLst>
                                        <p:tav tm="0">
                                          <p:val>
                                            <p:strVal val="#ppt_x"/>
                                          </p:val>
                                        </p:tav>
                                        <p:tav tm="100000">
                                          <p:val>
                                            <p:strVal val="#ppt_x"/>
                                          </p:val>
                                        </p:tav>
                                      </p:tavLst>
                                    </p:anim>
                                    <p:anim calcmode="lin" valueType="num">
                                      <p:cBhvr>
                                        <p:cTn id="6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12">
                                            <p:txEl>
                                              <p:pRg st="0" end="0"/>
                                            </p:txEl>
                                          </p:spTgt>
                                        </p:tgtEl>
                                        <p:attrNameLst>
                                          <p:attrName>style.visibility</p:attrName>
                                        </p:attrNameLst>
                                      </p:cBhvr>
                                      <p:to>
                                        <p:strVal val="visible"/>
                                      </p:to>
                                    </p:set>
                                    <p:animEffect transition="in" filter="fade">
                                      <p:cBhvr>
                                        <p:cTn id="74" dur="500"/>
                                        <p:tgtEl>
                                          <p:spTgt spid="12">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12">
                                            <p:txEl>
                                              <p:pRg st="1" end="1"/>
                                            </p:txEl>
                                          </p:spTgt>
                                        </p:tgtEl>
                                        <p:attrNameLst>
                                          <p:attrName>style.visibility</p:attrName>
                                        </p:attrNameLst>
                                      </p:cBhvr>
                                      <p:to>
                                        <p:strVal val="visible"/>
                                      </p:to>
                                    </p:set>
                                    <p:animEffect transition="in" filter="fade">
                                      <p:cBhvr>
                                        <p:cTn id="79" dur="500"/>
                                        <p:tgtEl>
                                          <p:spTgt spid="12">
                                            <p:txEl>
                                              <p:pRg st="1" end="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12">
                                            <p:txEl>
                                              <p:pRg st="2" end="2"/>
                                            </p:txEl>
                                          </p:spTgt>
                                        </p:tgtEl>
                                        <p:attrNameLst>
                                          <p:attrName>style.visibility</p:attrName>
                                        </p:attrNameLst>
                                      </p:cBhvr>
                                      <p:to>
                                        <p:strVal val="visible"/>
                                      </p:to>
                                    </p:set>
                                    <p:animEffect transition="in" filter="fade">
                                      <p:cBhvr>
                                        <p:cTn id="84" dur="500"/>
                                        <p:tgtEl>
                                          <p:spTgt spid="12">
                                            <p:txEl>
                                              <p:pRg st="2" end="2"/>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12">
                                            <p:txEl>
                                              <p:pRg st="3" end="3"/>
                                            </p:txEl>
                                          </p:spTgt>
                                        </p:tgtEl>
                                        <p:attrNameLst>
                                          <p:attrName>style.visibility</p:attrName>
                                        </p:attrNameLst>
                                      </p:cBhvr>
                                      <p:to>
                                        <p:strVal val="visible"/>
                                      </p:to>
                                    </p:set>
                                    <p:animEffect transition="in" filter="fade">
                                      <p:cBhvr>
                                        <p:cTn id="89" dur="500"/>
                                        <p:tgtEl>
                                          <p:spTgt spid="12">
                                            <p:txEl>
                                              <p:pRg st="3" end="3"/>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12">
                                            <p:txEl>
                                              <p:pRg st="5" end="5"/>
                                            </p:txEl>
                                          </p:spTgt>
                                        </p:tgtEl>
                                        <p:attrNameLst>
                                          <p:attrName>style.visibility</p:attrName>
                                        </p:attrNameLst>
                                      </p:cBhvr>
                                      <p:to>
                                        <p:strVal val="visible"/>
                                      </p:to>
                                    </p:set>
                                    <p:animEffect transition="in" filter="fade">
                                      <p:cBhvr>
                                        <p:cTn id="94" dur="5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Example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81000" y="1219199"/>
            <a:ext cx="7857067" cy="16002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1800"/>
              </a:spcBef>
              <a:spcAft>
                <a:spcPts val="12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Rust Playground   </a:t>
            </a:r>
            <a:r>
              <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hlinkClick r:id="rId2"/>
              </a:rPr>
              <a:t>https://play.rust-lang.org</a:t>
            </a:r>
            <a:endPar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BE442C"/>
                </a:solidFill>
                <a:effectLst/>
                <a:uLnTx/>
                <a:uFillTx/>
                <a:latin typeface="Arial Narrow" panose="020B0606020202030204" pitchFamily="34" charset="0"/>
                <a:ea typeface="Cascadia Mono" panose="020B0609020000020004" pitchFamily="49" charset="0"/>
                <a:cs typeface="Cascadia Mono" panose="020B0609020000020004" pitchFamily="49" charset="0"/>
              </a:rPr>
              <a:t>Java Playground  </a:t>
            </a:r>
            <a:r>
              <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hlinkClick r:id="rId3"/>
              </a:rPr>
              <a:t>https://codapi.org/java/</a:t>
            </a:r>
            <a:endPar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204506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Example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81000" y="1219199"/>
            <a:ext cx="7857067" cy="31242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1800"/>
              </a:spcBef>
              <a:spcAft>
                <a:spcPts val="1200"/>
              </a:spcAft>
              <a:buClrTx/>
              <a:buSzPct val="80000"/>
              <a:buFont typeface="Wingdings 3" panose="05040102010807070707" pitchFamily="18" charset="2"/>
              <a:buNone/>
              <a:tabLst/>
              <a:defRPr/>
            </a:pPr>
            <a:r>
              <a:rPr kumimoji="0" lang="en-US" sz="2000" b="1" i="0" u="none" strike="noStrike" kern="1200" cap="none" spc="0" normalizeH="0" baseline="0" noProof="0" dirty="0">
                <a:ln>
                  <a:noFill/>
                </a:ln>
                <a:solidFill>
                  <a:srgbClr val="E87D37">
                    <a:lumMod val="75000"/>
                  </a:srgbClr>
                </a:solidFill>
                <a:effectLst/>
                <a:uLnTx/>
                <a:uFillTx/>
                <a:latin typeface="Arial Narrow" panose="020B0606020202030204" pitchFamily="34" charset="0"/>
                <a:ea typeface="+mn-ea"/>
                <a:cs typeface="Calibri" panose="020F0502020204030204" pitchFamily="34" charset="0"/>
              </a:rPr>
              <a:t>Rust Playground   </a:t>
            </a:r>
            <a:r>
              <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hlinkClick r:id="rId2"/>
              </a:rPr>
              <a:t>https://play.rust-lang.org</a:t>
            </a:r>
            <a:endParaRPr kumimoji="0" lang="en-US" sz="20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mn-ea"/>
              <a:cs typeface="Calibri" panose="020F0502020204030204" pitchFamily="34" charset="0"/>
            </a:endParaRP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fn main() {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s = String::from("hello");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r1 = &amp;s;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r2 = &amp;s;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println</a:t>
            </a: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and {}",r1,r2);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let r3 = &amp;</a:t>
            </a:r>
            <a:r>
              <a:rPr kumimoji="0" lang="en-US" sz="1600" b="0" i="0"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s;  </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println</a:t>
            </a: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!("{}",r3);</a:t>
            </a:r>
          </a:p>
          <a:p>
            <a:pPr marL="91440" marR="0" lvl="1" indent="0" algn="l" defTabSz="457200" rtl="0" eaLnBrk="1" fontAlgn="auto" latinLnBrk="0" hangingPunct="1">
              <a:lnSpc>
                <a:spcPct val="12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ascadia Mono" panose="020B0609020000020004" pitchFamily="49" charset="0"/>
                <a:ea typeface="Cascadia Mono" panose="020B0609020000020004" pitchFamily="49" charset="0"/>
                <a:cs typeface="Cascadia Mono" panose="020B0609020000020004" pitchFamily="49" charset="0"/>
              </a:rPr>
              <a:t>}  </a:t>
            </a:r>
          </a:p>
        </p:txBody>
      </p:sp>
    </p:spTree>
    <p:extLst>
      <p:ext uri="{BB962C8B-B14F-4D97-AF65-F5344CB8AC3E}">
        <p14:creationId xmlns:p14="http://schemas.microsoft.com/office/powerpoint/2010/main" val="207790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8" end="8"/>
                                            </p:txEl>
                                          </p:spTgt>
                                        </p:tgtEl>
                                        <p:attrNameLst>
                                          <p:attrName>style.visibility</p:attrName>
                                        </p:attrNameLst>
                                      </p:cBhvr>
                                      <p:to>
                                        <p:strVal val="visible"/>
                                      </p:to>
                                    </p:set>
                                    <p:animEffect transition="in" filter="fade">
                                      <p:cBhvr>
                                        <p:cTn id="47"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Comparison: Java Code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81000" y="1828800"/>
            <a:ext cx="7857067" cy="46481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public class Main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public static void main(String[]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args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Integer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StringBuilder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 = new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StringBuilder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("Hello");</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System.out.println</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Still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System.out.println</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("text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 text);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public static void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modVals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(Integer number,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StringBuilder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number = 20;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No effect outside this method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due to Integer immutability</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str.append</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World");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Modifies original </a:t>
            </a:r>
            <a:r>
              <a:rPr kumimoji="0" lang="en-US" sz="1600" b="0" i="0" u="none" strike="noStrike" kern="1200" cap="none" spc="0" normalizeH="0" baseline="0" noProof="0" dirty="0" err="1">
                <a:ln>
                  <a:noFill/>
                </a:ln>
                <a:solidFill>
                  <a:srgbClr val="0070C0"/>
                </a:solidFill>
                <a:effectLst/>
                <a:uLnTx/>
                <a:uFillTx/>
                <a:latin typeface="Consolas" panose="020B0609020204030204" pitchFamily="49" charset="0"/>
                <a:ea typeface="+mn-ea"/>
                <a:cs typeface="Calibri" panose="020F0502020204030204" pitchFamily="34" charset="0"/>
              </a:rPr>
              <a:t>StringBuilder</a:t>
            </a:r>
            <a:endPar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Cascadia Mono" panose="020B0609020000020004" pitchFamily="49" charset="0"/>
              <a:cs typeface="Cascadia Mono" panose="020B0609020000020004" pitchFamily="49" charset="0"/>
            </a:endParaRPr>
          </a:p>
        </p:txBody>
      </p:sp>
      <p:sp>
        <p:nvSpPr>
          <p:cNvPr id="7" name="Content Placeholder 1">
            <a:extLst>
              <a:ext uri="{FF2B5EF4-FFF2-40B4-BE49-F238E27FC236}">
                <a16:creationId xmlns:a16="http://schemas.microsoft.com/office/drawing/2014/main" id="{C8EFC282-B60F-4EE7-A49A-772F3952F818}"/>
              </a:ext>
            </a:extLst>
          </p:cNvPr>
          <p:cNvSpPr txBox="1">
            <a:spLocks/>
          </p:cNvSpPr>
          <p:nvPr/>
        </p:nvSpPr>
        <p:spPr>
          <a:xfrm>
            <a:off x="380999" y="1219201"/>
            <a:ext cx="7857067"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B34D1F"/>
                </a:solidFill>
                <a:effectLst/>
                <a:uLnTx/>
                <a:uFillTx/>
                <a:latin typeface="Arial Narrow" panose="020B0606020202030204" pitchFamily="34" charset="0"/>
                <a:ea typeface="Cascadia Mono" panose="020B0609020000020004" pitchFamily="49" charset="0"/>
                <a:cs typeface="Cascadia Mono" panose="020B0609020000020004" pitchFamily="49" charset="0"/>
              </a:rPr>
              <a:t>Java playground: </a:t>
            </a:r>
            <a:r>
              <a:rPr kumimoji="0" lang="en-US" sz="16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hlinkClick r:id="rId2"/>
              </a:rPr>
              <a:t>https://leetcode.com/playground/new/empty</a:t>
            </a:r>
            <a:endParaRPr kumimoji="0" lang="en-US" sz="1600" b="0" i="0" u="none" strike="noStrike" kern="1200" cap="none" spc="0" normalizeH="0" baseline="0" noProof="0" dirty="0">
              <a:ln>
                <a:noFill/>
              </a:ln>
              <a:solidFill>
                <a:prstClr val="black">
                  <a:lumMod val="75000"/>
                  <a:lumOff val="25000"/>
                </a:prstClr>
              </a:solidFill>
              <a:effectLst/>
              <a:uLnTx/>
              <a:uFillTx/>
              <a:latin typeface="Arial Narrow" panose="020B0606020202030204" pitchFamily="34"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393663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Effect transition="in" filter="fade">
                                      <p:cBhvr>
                                        <p:cTn id="37" dur="500"/>
                                        <p:tgtEl>
                                          <p:spTgt spid="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9" end="9"/>
                                            </p:txEl>
                                          </p:spTgt>
                                        </p:tgtEl>
                                        <p:attrNameLst>
                                          <p:attrName>style.visibility</p:attrName>
                                        </p:attrNameLst>
                                      </p:cBhvr>
                                      <p:to>
                                        <p:strVal val="visible"/>
                                      </p:to>
                                    </p:set>
                                    <p:animEffect transition="in" filter="fade">
                                      <p:cBhvr>
                                        <p:cTn id="42" dur="500"/>
                                        <p:tgtEl>
                                          <p:spTgt spid="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1" end="11"/>
                                            </p:txEl>
                                          </p:spTgt>
                                        </p:tgtEl>
                                        <p:attrNameLst>
                                          <p:attrName>style.visibility</p:attrName>
                                        </p:attrNameLst>
                                      </p:cBhvr>
                                      <p:to>
                                        <p:strVal val="visible"/>
                                      </p:to>
                                    </p:set>
                                    <p:animEffect transition="in" filter="fade">
                                      <p:cBhvr>
                                        <p:cTn id="52" dur="500"/>
                                        <p:tgtEl>
                                          <p:spTgt spid="9">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3" end="13"/>
                                            </p:txEl>
                                          </p:spTgt>
                                        </p:tgtEl>
                                        <p:attrNameLst>
                                          <p:attrName>style.visibility</p:attrName>
                                        </p:attrNameLst>
                                      </p:cBhvr>
                                      <p:to>
                                        <p:strVal val="visible"/>
                                      </p:to>
                                    </p:set>
                                    <p:animEffect transition="in" filter="fade">
                                      <p:cBhvr>
                                        <p:cTn id="57" dur="500"/>
                                        <p:tgtEl>
                                          <p:spTgt spid="9">
                                            <p:txEl>
                                              <p:pRg st="13" end="1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4" end="14"/>
                                            </p:txEl>
                                          </p:spTgt>
                                        </p:tgtEl>
                                        <p:attrNameLst>
                                          <p:attrName>style.visibility</p:attrName>
                                        </p:attrNameLst>
                                      </p:cBhvr>
                                      <p:to>
                                        <p:strVal val="visible"/>
                                      </p:to>
                                    </p:set>
                                    <p:animEffect transition="in" filter="fade">
                                      <p:cBhvr>
                                        <p:cTn id="62" dur="500"/>
                                        <p:tgtEl>
                                          <p:spTgt spid="9">
                                            <p:txEl>
                                              <p:pRg st="14" end="1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5" end="15"/>
                                            </p:txEl>
                                          </p:spTgt>
                                        </p:tgtEl>
                                        <p:attrNameLst>
                                          <p:attrName>style.visibility</p:attrName>
                                        </p:attrNameLst>
                                      </p:cBhvr>
                                      <p:to>
                                        <p:strVal val="visible"/>
                                      </p:to>
                                    </p:set>
                                    <p:animEffect transition="in" filter="fade">
                                      <p:cBhvr>
                                        <p:cTn id="67" dur="500"/>
                                        <p:tgtEl>
                                          <p:spTgt spid="9">
                                            <p:txEl>
                                              <p:pRg st="15" end="1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16" end="16"/>
                                            </p:txEl>
                                          </p:spTgt>
                                        </p:tgtEl>
                                        <p:attrNameLst>
                                          <p:attrName>style.visibility</p:attrName>
                                        </p:attrNameLst>
                                      </p:cBhvr>
                                      <p:to>
                                        <p:strVal val="visible"/>
                                      </p:to>
                                    </p:set>
                                    <p:animEffect transition="in" filter="fade">
                                      <p:cBhvr>
                                        <p:cTn id="72" dur="500"/>
                                        <p:tgtEl>
                                          <p:spTgt spid="9">
                                            <p:txEl>
                                              <p:pRg st="16" end="1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17" end="17"/>
                                            </p:txEl>
                                          </p:spTgt>
                                        </p:tgtEl>
                                        <p:attrNameLst>
                                          <p:attrName>style.visibility</p:attrName>
                                        </p:attrNameLst>
                                      </p:cBhvr>
                                      <p:to>
                                        <p:strVal val="visible"/>
                                      </p:to>
                                    </p:set>
                                    <p:animEffect transition="in" filter="fade">
                                      <p:cBhvr>
                                        <p:cTn id="77" dur="500"/>
                                        <p:tgtEl>
                                          <p:spTgt spid="9">
                                            <p:txEl>
                                              <p:pRg st="17" end="17"/>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18" end="18"/>
                                            </p:txEl>
                                          </p:spTgt>
                                        </p:tgtEl>
                                        <p:attrNameLst>
                                          <p:attrName>style.visibility</p:attrName>
                                        </p:attrNameLst>
                                      </p:cBhvr>
                                      <p:to>
                                        <p:strVal val="visible"/>
                                      </p:to>
                                    </p:set>
                                    <p:animEffect transition="in" filter="fade">
                                      <p:cBhvr>
                                        <p:cTn id="82" dur="500"/>
                                        <p:tgtEl>
                                          <p:spTgt spid="9">
                                            <p:txEl>
                                              <p:pRg st="18" end="18"/>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7">
                                            <p:txEl>
                                              <p:pRg st="0" end="0"/>
                                            </p:txEl>
                                          </p:spTgt>
                                        </p:tgtEl>
                                        <p:attrNameLst>
                                          <p:attrName>style.visibility</p:attrName>
                                        </p:attrNameLst>
                                      </p:cBhvr>
                                      <p:to>
                                        <p:strVal val="visible"/>
                                      </p:to>
                                    </p:set>
                                    <p:animEffect transition="in" filter="fade">
                                      <p:cBhvr>
                                        <p:cTn id="8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6000" b="0" i="0" u="none" strike="noStrike" kern="1200" cap="none" spc="0" normalizeH="0" baseline="0" noProof="0" dirty="0">
              <a:ln>
                <a:noFill/>
              </a:ln>
              <a:solidFill>
                <a:srgbClr val="0070C0"/>
              </a:solidFill>
              <a:effectLst/>
              <a:uLnTx/>
              <a:uFillTx/>
              <a:latin typeface="Century Gothic" panose="020B0502020202020204"/>
              <a:ea typeface="+mn-ea"/>
              <a:cs typeface="+mn-cs"/>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Comparison: Rust Code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Narrow" panose="020B0606020202030204" pitchFamily="34" charset="0"/>
                <a:ea typeface="+mn-ea"/>
                <a:cs typeface="Arial" panose="020B0604020202020204" pitchFamily="34" charset="0"/>
              </a:rPr>
              <a:t>Rust</a:t>
            </a:r>
          </a:p>
        </p:txBody>
      </p:sp>
      <p:sp>
        <p:nvSpPr>
          <p:cNvPr id="9" name="Content Placeholder 1"/>
          <p:cNvSpPr txBox="1">
            <a:spLocks/>
          </p:cNvSpPr>
          <p:nvPr/>
        </p:nvSpPr>
        <p:spPr>
          <a:xfrm>
            <a:off x="368698" y="1219200"/>
            <a:ext cx="7857067"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fn main()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let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let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 = String::from("Hello");</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&amp;</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text);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println</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Still 10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println</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!("text after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text);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fn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modify_values</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(number: i32,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&amp;</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mut</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String)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Trying to change `number` here would do nothing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outside this fn because `i32` is a Copy type, and </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 we passed a copy of `number`.</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let _</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new_number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 20;</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endParaRPr kumimoji="0" lang="en-US" sz="10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endParaRP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a:ln>
                  <a:noFill/>
                </a:ln>
                <a:solidFill>
                  <a:srgbClr val="0070C0"/>
                </a:solidFill>
                <a:effectLst/>
                <a:uLnTx/>
                <a:uFillTx/>
                <a:latin typeface="Consolas" panose="020B0609020204030204" pitchFamily="49" charset="0"/>
                <a:ea typeface="+mn-ea"/>
                <a:cs typeface="Calibri" panose="020F0502020204030204" pitchFamily="34" charset="0"/>
              </a:rPr>
              <a:t>// Modifies the original `text` by borrowing it mutably</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a:t>
            </a:r>
            <a:r>
              <a:rPr kumimoji="0" lang="en-US" sz="1600" b="0" i="0" u="none" strike="noStrike" kern="1200" cap="none" spc="0" normalizeH="0" baseline="0" noProof="0" dirty="0" err="1">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str.push_str</a:t>
            </a: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 World");</a:t>
            </a:r>
          </a:p>
          <a:p>
            <a:pPr marL="91440" marR="0" lvl="1" indent="0" algn="l" defTabSz="457200" rtl="0" eaLnBrk="1" fontAlgn="auto" latinLnBrk="0" hangingPunct="1">
              <a:lnSpc>
                <a:spcPct val="100000"/>
              </a:lnSpc>
              <a:spcBef>
                <a:spcPts val="0"/>
              </a:spcBef>
              <a:spcAft>
                <a:spcPts val="0"/>
              </a:spcAft>
              <a:buClrTx/>
              <a:buSzPct val="80000"/>
              <a:buFont typeface="Wingdings 3" panose="05040102010807070707" pitchFamily="18" charset="2"/>
              <a:buNone/>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mn-ea"/>
                <a:cs typeface="Calibri" panose="020F0502020204030204" pitchFamily="34" charset="0"/>
              </a:rPr>
              <a:t>}</a:t>
            </a:r>
            <a:endParaRPr kumimoji="0" lang="en-US" sz="1600" b="0" i="0" u="none" strike="noStrike" kern="1200" cap="none" spc="0" normalizeH="0" baseline="0" noProof="0" dirty="0">
              <a:ln>
                <a:noFill/>
              </a:ln>
              <a:solidFill>
                <a:prstClr val="black">
                  <a:lumMod val="75000"/>
                  <a:lumOff val="25000"/>
                </a:prstClr>
              </a:solidFill>
              <a:effectLst/>
              <a:uLnTx/>
              <a:uFillTx/>
              <a:latin typeface="Consolas" panose="020B0609020204030204" pitchFamily="49" charset="0"/>
              <a:ea typeface="Cascadia Mono" panose="020B0609020000020004" pitchFamily="49" charset="0"/>
              <a:cs typeface="Cascadia Mono" panose="020B0609020000020004" pitchFamily="49" charset="0"/>
            </a:endParaRPr>
          </a:p>
        </p:txBody>
      </p:sp>
    </p:spTree>
    <p:extLst>
      <p:ext uri="{BB962C8B-B14F-4D97-AF65-F5344CB8AC3E}">
        <p14:creationId xmlns:p14="http://schemas.microsoft.com/office/powerpoint/2010/main" val="391948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Effect transition="in" filter="fade">
                                      <p:cBhvr>
                                        <p:cTn id="27" dur="500"/>
                                        <p:tgtEl>
                                          <p:spTgt spid="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Effect transition="in" filter="fade">
                                      <p:cBhvr>
                                        <p:cTn id="37" dur="500"/>
                                        <p:tgtEl>
                                          <p:spTgt spid="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9" end="9"/>
                                            </p:txEl>
                                          </p:spTgt>
                                        </p:tgtEl>
                                        <p:attrNameLst>
                                          <p:attrName>style.visibility</p:attrName>
                                        </p:attrNameLst>
                                      </p:cBhvr>
                                      <p:to>
                                        <p:strVal val="visible"/>
                                      </p:to>
                                    </p:set>
                                    <p:animEffect transition="in" filter="fade">
                                      <p:cBhvr>
                                        <p:cTn id="42" dur="500"/>
                                        <p:tgtEl>
                                          <p:spTgt spid="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2" end="12"/>
                                            </p:txEl>
                                          </p:spTgt>
                                        </p:tgtEl>
                                        <p:attrNameLst>
                                          <p:attrName>style.visibility</p:attrName>
                                        </p:attrNameLst>
                                      </p:cBhvr>
                                      <p:to>
                                        <p:strVal val="visible"/>
                                      </p:to>
                                    </p:set>
                                    <p:animEffect transition="in" filter="fade">
                                      <p:cBhvr>
                                        <p:cTn id="52" dur="500"/>
                                        <p:tgtEl>
                                          <p:spTgt spid="9">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3" end="13"/>
                                            </p:txEl>
                                          </p:spTgt>
                                        </p:tgtEl>
                                        <p:attrNameLst>
                                          <p:attrName>style.visibility</p:attrName>
                                        </p:attrNameLst>
                                      </p:cBhvr>
                                      <p:to>
                                        <p:strVal val="visible"/>
                                      </p:to>
                                    </p:set>
                                    <p:animEffect transition="in" filter="fade">
                                      <p:cBhvr>
                                        <p:cTn id="57" dur="500"/>
                                        <p:tgtEl>
                                          <p:spTgt spid="9">
                                            <p:txEl>
                                              <p:pRg st="13" end="1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4" end="14"/>
                                            </p:txEl>
                                          </p:spTgt>
                                        </p:tgtEl>
                                        <p:attrNameLst>
                                          <p:attrName>style.visibility</p:attrName>
                                        </p:attrNameLst>
                                      </p:cBhvr>
                                      <p:to>
                                        <p:strVal val="visible"/>
                                      </p:to>
                                    </p:set>
                                    <p:animEffect transition="in" filter="fade">
                                      <p:cBhvr>
                                        <p:cTn id="62" dur="500"/>
                                        <p:tgtEl>
                                          <p:spTgt spid="9">
                                            <p:txEl>
                                              <p:pRg st="14" end="1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5" end="15"/>
                                            </p:txEl>
                                          </p:spTgt>
                                        </p:tgtEl>
                                        <p:attrNameLst>
                                          <p:attrName>style.visibility</p:attrName>
                                        </p:attrNameLst>
                                      </p:cBhvr>
                                      <p:to>
                                        <p:strVal val="visible"/>
                                      </p:to>
                                    </p:set>
                                    <p:animEffect transition="in" filter="fade">
                                      <p:cBhvr>
                                        <p:cTn id="67" dur="500"/>
                                        <p:tgtEl>
                                          <p:spTgt spid="9">
                                            <p:txEl>
                                              <p:pRg st="15" end="1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16" end="16"/>
                                            </p:txEl>
                                          </p:spTgt>
                                        </p:tgtEl>
                                        <p:attrNameLst>
                                          <p:attrName>style.visibility</p:attrName>
                                        </p:attrNameLst>
                                      </p:cBhvr>
                                      <p:to>
                                        <p:strVal val="visible"/>
                                      </p:to>
                                    </p:set>
                                    <p:animEffect transition="in" filter="fade">
                                      <p:cBhvr>
                                        <p:cTn id="72" dur="500"/>
                                        <p:tgtEl>
                                          <p:spTgt spid="9">
                                            <p:txEl>
                                              <p:pRg st="16" end="1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18" end="18"/>
                                            </p:txEl>
                                          </p:spTgt>
                                        </p:tgtEl>
                                        <p:attrNameLst>
                                          <p:attrName>style.visibility</p:attrName>
                                        </p:attrNameLst>
                                      </p:cBhvr>
                                      <p:to>
                                        <p:strVal val="visible"/>
                                      </p:to>
                                    </p:set>
                                    <p:animEffect transition="in" filter="fade">
                                      <p:cBhvr>
                                        <p:cTn id="77" dur="500"/>
                                        <p:tgtEl>
                                          <p:spTgt spid="9">
                                            <p:txEl>
                                              <p:pRg st="18" end="1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19" end="19"/>
                                            </p:txEl>
                                          </p:spTgt>
                                        </p:tgtEl>
                                        <p:attrNameLst>
                                          <p:attrName>style.visibility</p:attrName>
                                        </p:attrNameLst>
                                      </p:cBhvr>
                                      <p:to>
                                        <p:strVal val="visible"/>
                                      </p:to>
                                    </p:set>
                                    <p:animEffect transition="in" filter="fade">
                                      <p:cBhvr>
                                        <p:cTn id="82" dur="500"/>
                                        <p:tgtEl>
                                          <p:spTgt spid="9">
                                            <p:txEl>
                                              <p:pRg st="19" end="1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9">
                                            <p:txEl>
                                              <p:pRg st="20" end="20"/>
                                            </p:txEl>
                                          </p:spTgt>
                                        </p:tgtEl>
                                        <p:attrNameLst>
                                          <p:attrName>style.visibility</p:attrName>
                                        </p:attrNameLst>
                                      </p:cBhvr>
                                      <p:to>
                                        <p:strVal val="visible"/>
                                      </p:to>
                                    </p:set>
                                    <p:animEffect transition="in" filter="fade">
                                      <p:cBhvr>
                                        <p:cTn id="87" dur="500"/>
                                        <p:tgtEl>
                                          <p:spTgt spid="9">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What are Lifetimes ?</a:t>
            </a:r>
          </a:p>
        </p:txBody>
      </p:sp>
      <p:sp>
        <p:nvSpPr>
          <p:cNvPr id="5" name="Content Placeholder 1"/>
          <p:cNvSpPr txBox="1">
            <a:spLocks/>
          </p:cNvSpPr>
          <p:nvPr/>
        </p:nvSpPr>
        <p:spPr>
          <a:xfrm>
            <a:off x="457200" y="1295400"/>
            <a:ext cx="77724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chemeClr val="accent6">
                    <a:lumMod val="75000"/>
                  </a:schemeClr>
                </a:solidFill>
                <a:latin typeface="Arial Narrow" panose="020B0606020202030204" pitchFamily="34" charset="0"/>
                <a:cs typeface="Calibri" panose="020F0502020204030204" pitchFamily="34" charset="0"/>
              </a:rPr>
              <a:t>Lifetime -- </a:t>
            </a:r>
            <a:r>
              <a:rPr lang="en-US" sz="2400" dirty="0">
                <a:solidFill>
                  <a:schemeClr val="bg1">
                    <a:lumMod val="75000"/>
                    <a:lumOff val="25000"/>
                  </a:schemeClr>
                </a:solidFill>
                <a:latin typeface="Arial Narrow" panose="020B0606020202030204" pitchFamily="34" charset="0"/>
                <a:cs typeface="Calibri" panose="020F0502020204030204" pitchFamily="34" charset="0"/>
              </a:rPr>
              <a:t>a core concept that simply means the scope in a program text in which a reference is valid.</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Rust uses lifetimes to enforce that references don’t hang around when the data they point to are gone… have “passed out of scope”</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This prevents dangling references</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Different in principle to Java, where dangling refs are de facto and then swept up by the garbage collector ( in Go too )</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So a reference has a lifetime, implicitly assigned by the compiler</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In most cases, the compiler can automatically infer lifetimes</a:t>
            </a:r>
          </a:p>
          <a:p>
            <a:pPr marL="274320" lvl="1" indent="-182880">
              <a:spcBef>
                <a:spcPts val="0"/>
              </a:spcBef>
              <a:spcAft>
                <a:spcPts val="18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Sometimes we need manual lifetime annotations to assist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943573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Lifetime Example</a:t>
            </a:r>
          </a:p>
        </p:txBody>
      </p:sp>
      <p:sp>
        <p:nvSpPr>
          <p:cNvPr id="5" name="Content Placeholder 1"/>
          <p:cNvSpPr txBox="1">
            <a:spLocks/>
          </p:cNvSpPr>
          <p:nvPr/>
        </p:nvSpPr>
        <p:spPr>
          <a:xfrm>
            <a:off x="457200" y="1295400"/>
            <a:ext cx="7772400" cy="2286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s1 = String::from("hello");</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r1 = &amp;s1;  // r1 borrows s1 immutably</a:t>
            </a:r>
          </a:p>
          <a:p>
            <a:pPr marL="91440" lvl="1" indent="0">
              <a:spcBef>
                <a:spcPts val="0"/>
              </a:spcBef>
              <a:spcAft>
                <a:spcPts val="0"/>
              </a:spcAft>
              <a:buClrTx/>
              <a:buNone/>
            </a:pPr>
            <a:endParaRPr lang="en-US" sz="16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a:t>
            </a:r>
            <a:r>
              <a:rPr lang="en-US" sz="16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600" dirty="0">
                <a:solidFill>
                  <a:schemeClr val="bg1">
                    <a:lumMod val="85000"/>
                    <a:lumOff val="15000"/>
                  </a:schemeClr>
                </a:solidFill>
                <a:latin typeface="Consolas" panose="020B0609020204030204" pitchFamily="49" charset="0"/>
                <a:cs typeface="Calibri" panose="020F0502020204030204" pitchFamily="34" charset="0"/>
              </a:rPr>
              <a:t>!("{}", r1);  </a:t>
            </a:r>
            <a:r>
              <a:rPr lang="en-US" sz="1600" dirty="0">
                <a:solidFill>
                  <a:srgbClr val="00B0F0"/>
                </a:solidFill>
                <a:latin typeface="Consolas" panose="020B0609020204030204" pitchFamily="49" charset="0"/>
                <a:cs typeface="Calibri" panose="020F0502020204030204" pitchFamily="34" charset="0"/>
              </a:rPr>
              <a:t>// r1 is still valid here</a:t>
            </a:r>
          </a:p>
          <a:p>
            <a:pPr marL="91440" lvl="1" indent="0">
              <a:spcBef>
                <a:spcPts val="0"/>
              </a:spcBef>
              <a:spcAft>
                <a:spcPts val="0"/>
              </a:spcAft>
              <a:buClrTx/>
              <a:buNone/>
            </a:pPr>
            <a:endParaRPr lang="en-US" sz="16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a:t>
            </a:r>
            <a:r>
              <a:rPr lang="en-US" sz="1600" dirty="0">
                <a:solidFill>
                  <a:srgbClr val="00B0F0"/>
                </a:solidFill>
                <a:latin typeface="Consolas" panose="020B0609020204030204" pitchFamily="49" charset="0"/>
                <a:cs typeface="Calibri" panose="020F0502020204030204" pitchFamily="34" charset="0"/>
              </a:rPr>
              <a:t>// s1 is dropped here at the end of its scope,</a:t>
            </a:r>
          </a:p>
          <a:p>
            <a:pPr marL="91440" lvl="1" indent="0">
              <a:spcBef>
                <a:spcPts val="0"/>
              </a:spcBef>
              <a:spcAft>
                <a:spcPts val="0"/>
              </a:spcAft>
              <a:buClrTx/>
              <a:buNone/>
            </a:pPr>
            <a:r>
              <a:rPr lang="en-US" sz="1600" dirty="0">
                <a:solidFill>
                  <a:srgbClr val="00B0F0"/>
                </a:solidFill>
                <a:latin typeface="Consolas" panose="020B0609020204030204" pitchFamily="49" charset="0"/>
                <a:cs typeface="Calibri" panose="020F0502020204030204" pitchFamily="34" charset="0"/>
              </a:rPr>
              <a:t>  // and r1 is no longer valid after this point</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a:t>
            </a:r>
            <a:endParaRPr lang="en-US" sz="1400" dirty="0">
              <a:solidFill>
                <a:schemeClr val="bg1">
                  <a:lumMod val="85000"/>
                  <a:lumOff val="15000"/>
                </a:schemeClr>
              </a:solidFill>
              <a:latin typeface="Consolas" panose="020B0609020204030204" pitchFamily="49"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0991DF1-98D7-4D78-9358-A7E12B571419}"/>
              </a:ext>
            </a:extLst>
          </p:cNvPr>
          <p:cNvSpPr txBox="1">
            <a:spLocks/>
          </p:cNvSpPr>
          <p:nvPr/>
        </p:nvSpPr>
        <p:spPr>
          <a:xfrm>
            <a:off x="457200" y="3676481"/>
            <a:ext cx="7772400" cy="219092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spcAft>
                <a:spcPts val="1800"/>
              </a:spcAft>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So we have an issue if we were to pass a reference like r1 (a reference to s1) out to some other scope that might live beyond fn main execution</a:t>
            </a:r>
          </a:p>
          <a:p>
            <a:pPr marL="274320" lvl="1" indent="-182880">
              <a:spcBef>
                <a:spcPts val="0"/>
              </a:spcBef>
              <a:spcAft>
                <a:spcPts val="1800"/>
              </a:spcAft>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Like if we fired up a thread and sent r1 to it</a:t>
            </a:r>
          </a:p>
          <a:p>
            <a:pPr marL="274320" lvl="1" indent="-182880">
              <a:spcBef>
                <a:spcPts val="0"/>
              </a:spcBef>
              <a:spcAft>
                <a:spcPts val="1800"/>
              </a:spcAft>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The “borrow checker” in the compiler traces these possible execution paths to make sure all the references are valid (or will be at run time) and have actual data still in the memory locations they point to</a:t>
            </a:r>
            <a:endParaRPr lang="en-US" sz="1400" dirty="0">
              <a:solidFill>
                <a:schemeClr val="bg1">
                  <a:lumMod val="85000"/>
                  <a:lumOff val="15000"/>
                </a:schemeClr>
              </a:solidFill>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396136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500"/>
                                        <p:tgtEl>
                                          <p:spTgt spid="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1" end="1"/>
                                            </p:txEl>
                                          </p:spTgt>
                                        </p:tgtEl>
                                        <p:attrNameLst>
                                          <p:attrName>style.visibility</p:attrName>
                                        </p:attrNameLst>
                                      </p:cBhvr>
                                      <p:to>
                                        <p:strVal val="visible"/>
                                      </p:to>
                                    </p:set>
                                    <p:animEffect transition="in" filter="fade">
                                      <p:cBhvr>
                                        <p:cTn id="47" dur="500"/>
                                        <p:tgtEl>
                                          <p:spTgt spid="7">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2" end="2"/>
                                            </p:txEl>
                                          </p:spTgt>
                                        </p:tgtEl>
                                        <p:attrNameLst>
                                          <p:attrName>style.visibility</p:attrName>
                                        </p:attrNameLst>
                                      </p:cBhvr>
                                      <p:to>
                                        <p:strVal val="visible"/>
                                      </p:to>
                                    </p:set>
                                    <p:animEffect transition="in" filter="fade">
                                      <p:cBhvr>
                                        <p:cTn id="52"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Overview</a:t>
            </a:r>
          </a:p>
        </p:txBody>
      </p:sp>
      <p:sp>
        <p:nvSpPr>
          <p:cNvPr id="5" name="Content Placeholder 1"/>
          <p:cNvSpPr txBox="1">
            <a:spLocks/>
          </p:cNvSpPr>
          <p:nvPr/>
        </p:nvSpPr>
        <p:spPr>
          <a:xfrm>
            <a:off x="460549" y="1295400"/>
            <a:ext cx="7924800" cy="2971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Modern systems programming language</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Focuses on </a:t>
            </a:r>
            <a:r>
              <a:rPr lang="en-US" b="1" dirty="0">
                <a:solidFill>
                  <a:schemeClr val="bg1">
                    <a:lumMod val="75000"/>
                    <a:lumOff val="25000"/>
                  </a:schemeClr>
                </a:solidFill>
                <a:latin typeface="Arial Narrow" panose="020B0606020202030204" pitchFamily="34" charset="0"/>
                <a:cs typeface="Arial" panose="020B0604020202020204" pitchFamily="34" charset="0"/>
              </a:rPr>
              <a:t>safety</a:t>
            </a:r>
            <a:r>
              <a:rPr lang="en-US" dirty="0">
                <a:solidFill>
                  <a:schemeClr val="bg1">
                    <a:lumMod val="75000"/>
                    <a:lumOff val="25000"/>
                  </a:schemeClr>
                </a:solidFill>
                <a:latin typeface="Arial Narrow" panose="020B0606020202030204" pitchFamily="34" charset="0"/>
                <a:cs typeface="Arial" panose="020B0604020202020204" pitchFamily="34" charset="0"/>
              </a:rPr>
              <a:t>, speed, and concurrency</a:t>
            </a:r>
          </a:p>
          <a:p>
            <a:pPr marL="182880" indent="-182880">
              <a:spcBef>
                <a:spcPts val="0"/>
              </a:spcBef>
              <a:spcAft>
                <a:spcPts val="18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Gaining popularity for its innovative features and robust performance</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Ideal for high-performance applications</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A viable alternative to C/C++ with enhanced safety features</a:t>
            </a:r>
          </a:p>
          <a:p>
            <a:pPr marL="182880" indent="-182880">
              <a:spcBef>
                <a:spcPts val="0"/>
              </a:spcBef>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Growing community and ecosystem</a:t>
            </a:r>
          </a:p>
          <a:p>
            <a:pPr marL="182880" indent="-182880">
              <a:spcBef>
                <a:spcPts val="0"/>
              </a:spcBef>
              <a:spcAft>
                <a:spcPts val="1200"/>
              </a:spcAft>
              <a:buClrTx/>
              <a:buFont typeface="Arial" panose="020B0604020202020204" pitchFamily="34" charset="0"/>
              <a:buChar char="•"/>
            </a:pPr>
            <a:endParaRPr lang="en-US" sz="1800" dirty="0">
              <a:solidFill>
                <a:srgbClr val="0070C0"/>
              </a:solidFill>
              <a:latin typeface="Arial" panose="020B0604020202020204" pitchFamily="34" charset="0"/>
              <a:cs typeface="Arial" panose="020B0604020202020204" pitchFamily="34" charset="0"/>
            </a:endParaRP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276739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Another Lifetime Example</a:t>
            </a:r>
          </a:p>
        </p:txBody>
      </p:sp>
      <p:sp>
        <p:nvSpPr>
          <p:cNvPr id="5" name="Content Placeholder 1"/>
          <p:cNvSpPr txBox="1">
            <a:spLocks/>
          </p:cNvSpPr>
          <p:nvPr/>
        </p:nvSpPr>
        <p:spPr>
          <a:xfrm>
            <a:off x="457200" y="1600199"/>
            <a:ext cx="7772400" cy="2895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fn longest&lt;'a&gt;(s1: &amp;'a str, s2: &amp;'a str) -&gt; &amp;'a str {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if s1.len() &gt; s2.len() { s1 } else { s2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a:t>
            </a:r>
          </a:p>
          <a:p>
            <a:pPr marL="91440" lvl="1"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fn main() {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str1 = String::from("hello");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str2 = String::from("world");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let result = longest(&amp;str1, &amp;str2);  </a:t>
            </a:r>
          </a:p>
          <a:p>
            <a:pPr marL="91440" lvl="1" indent="0">
              <a:spcBef>
                <a:spcPts val="0"/>
              </a:spcBef>
              <a:spcAft>
                <a:spcPts val="0"/>
              </a:spcAft>
              <a:buClrTx/>
              <a:buNone/>
            </a:pPr>
            <a:r>
              <a:rPr lang="en-US" sz="1600" dirty="0">
                <a:solidFill>
                  <a:srgbClr val="0B92CF"/>
                </a:solidFill>
                <a:latin typeface="Consolas" panose="020B0609020204030204" pitchFamily="49" charset="0"/>
                <a:cs typeface="Calibri" panose="020F0502020204030204" pitchFamily="34" charset="0"/>
              </a:rPr>
              <a:t>   // `result` is a reference that must live </a:t>
            </a:r>
          </a:p>
          <a:p>
            <a:pPr marL="91440" lvl="1" indent="0">
              <a:spcBef>
                <a:spcPts val="0"/>
              </a:spcBef>
              <a:spcAft>
                <a:spcPts val="0"/>
              </a:spcAft>
              <a:buClrTx/>
              <a:buNone/>
            </a:pPr>
            <a:r>
              <a:rPr lang="en-US" sz="1600" dirty="0">
                <a:solidFill>
                  <a:srgbClr val="0B92CF"/>
                </a:solidFill>
                <a:latin typeface="Consolas" panose="020B0609020204030204" pitchFamily="49" charset="0"/>
                <a:cs typeface="Calibri" panose="020F0502020204030204" pitchFamily="34" charset="0"/>
              </a:rPr>
              <a:t>   // as long as `str1` and `str2`    </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   </a:t>
            </a:r>
            <a:r>
              <a:rPr lang="en-US" sz="16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600" dirty="0">
                <a:solidFill>
                  <a:schemeClr val="bg1">
                    <a:lumMod val="85000"/>
                    <a:lumOff val="15000"/>
                  </a:schemeClr>
                </a:solidFill>
                <a:latin typeface="Consolas" panose="020B0609020204030204" pitchFamily="49" charset="0"/>
                <a:cs typeface="Calibri" panose="020F0502020204030204" pitchFamily="34" charset="0"/>
              </a:rPr>
              <a:t>!("The longest string is {}", result);</a:t>
            </a:r>
          </a:p>
          <a:p>
            <a:pPr marL="91440" lvl="1" indent="0">
              <a:spcBef>
                <a:spcPts val="0"/>
              </a:spcBef>
              <a:spcAft>
                <a:spcPts val="0"/>
              </a:spcAft>
              <a:buClrTx/>
              <a:buNone/>
            </a:pPr>
            <a:r>
              <a:rPr lang="en-US" sz="1600" dirty="0">
                <a:solidFill>
                  <a:schemeClr val="bg1">
                    <a:lumMod val="85000"/>
                    <a:lumOff val="15000"/>
                  </a:schemeClr>
                </a:solidFill>
                <a:latin typeface="Consolas" panose="020B0609020204030204" pitchFamily="49" charset="0"/>
                <a:cs typeface="Calibri" panose="020F0502020204030204" pitchFamily="34" charset="0"/>
              </a:rPr>
              <a:t>}</a:t>
            </a:r>
            <a:endParaRPr lang="en-US" sz="1400" dirty="0">
              <a:solidFill>
                <a:schemeClr val="bg1">
                  <a:lumMod val="85000"/>
                  <a:lumOff val="15000"/>
                </a:schemeClr>
              </a:solidFill>
              <a:latin typeface="Consolas" panose="020B0609020204030204" pitchFamily="49"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0991DF1-98D7-4D78-9358-A7E12B571419}"/>
              </a:ext>
            </a:extLst>
          </p:cNvPr>
          <p:cNvSpPr txBox="1">
            <a:spLocks/>
          </p:cNvSpPr>
          <p:nvPr/>
        </p:nvSpPr>
        <p:spPr>
          <a:xfrm>
            <a:off x="457200" y="4495800"/>
            <a:ext cx="7772400" cy="19811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So we have an issue if we were to pass a reference like r1 (a reference to s1) out to some other scope that might live beyond fn main execution</a:t>
            </a:r>
          </a:p>
          <a:p>
            <a:pPr marL="274320" lvl="1" indent="-182880">
              <a:spcBef>
                <a:spcPts val="0"/>
              </a:spcBef>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Like if we fired up a thread and sent r1 to it</a:t>
            </a:r>
          </a:p>
          <a:p>
            <a:pPr marL="274320" lvl="1" indent="-182880">
              <a:spcBef>
                <a:spcPts val="0"/>
              </a:spcBef>
              <a:buClrTx/>
              <a:buFont typeface="Arial" panose="020B0604020202020204" pitchFamily="34" charset="0"/>
              <a:buChar char="•"/>
            </a:pPr>
            <a:r>
              <a:rPr lang="en-US" sz="1600" dirty="0">
                <a:solidFill>
                  <a:schemeClr val="bg1">
                    <a:lumMod val="85000"/>
                    <a:lumOff val="15000"/>
                  </a:schemeClr>
                </a:solidFill>
                <a:latin typeface="Arial Narrow" panose="020B0606020202030204" pitchFamily="34" charset="0"/>
                <a:cs typeface="Calibri" panose="020F0502020204030204" pitchFamily="34" charset="0"/>
              </a:rPr>
              <a:t>The “borrow checker” in the compiler traces these possible execution paths to make sure all the references are valid (or will be at run time) and have actual data still in the memory locations they point to</a:t>
            </a:r>
            <a:endParaRPr lang="en-US" sz="1400" dirty="0">
              <a:solidFill>
                <a:schemeClr val="bg1">
                  <a:lumMod val="85000"/>
                  <a:lumOff val="15000"/>
                </a:schemeClr>
              </a:solidFill>
              <a:latin typeface="Arial Narrow" panose="020B0606020202030204" pitchFamily="34" charset="0"/>
              <a:cs typeface="Calibri" panose="020F0502020204030204" pitchFamily="34" charset="0"/>
            </a:endParaRPr>
          </a:p>
        </p:txBody>
      </p:sp>
      <p:sp>
        <p:nvSpPr>
          <p:cNvPr id="9" name="Content Placeholder 1">
            <a:extLst>
              <a:ext uri="{FF2B5EF4-FFF2-40B4-BE49-F238E27FC236}">
                <a16:creationId xmlns:a16="http://schemas.microsoft.com/office/drawing/2014/main" id="{CD0275E7-551A-4C87-96CB-707B15C6AD25}"/>
              </a:ext>
            </a:extLst>
          </p:cNvPr>
          <p:cNvSpPr txBox="1">
            <a:spLocks/>
          </p:cNvSpPr>
          <p:nvPr/>
        </p:nvSpPr>
        <p:spPr>
          <a:xfrm>
            <a:off x="381000" y="1147717"/>
            <a:ext cx="7924800" cy="37628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b="1" dirty="0">
                <a:solidFill>
                  <a:srgbClr val="B34D1F"/>
                </a:solidFill>
                <a:latin typeface="Arial Narrow" panose="020B0606020202030204" pitchFamily="34" charset="0"/>
                <a:cs typeface="Calibri" panose="020F0502020204030204" pitchFamily="34" charset="0"/>
              </a:rPr>
              <a:t>A function that returns a reference to data</a:t>
            </a:r>
            <a:endParaRPr lang="en-US" b="1" dirty="0">
              <a:solidFill>
                <a:srgbClr val="B34D1F"/>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394571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fade">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fade">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fade">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0" end="0"/>
                                            </p:txEl>
                                          </p:spTgt>
                                        </p:tgtEl>
                                        <p:attrNameLst>
                                          <p:attrName>style.visibility</p:attrName>
                                        </p:attrNameLst>
                                      </p:cBhvr>
                                      <p:to>
                                        <p:strVal val="visible"/>
                                      </p:to>
                                    </p:set>
                                    <p:animEffect transition="in" filter="fade">
                                      <p:cBhvr>
                                        <p:cTn id="62" dur="500"/>
                                        <p:tgtEl>
                                          <p:spTgt spid="7">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 end="1"/>
                                            </p:txEl>
                                          </p:spTgt>
                                        </p:tgtEl>
                                        <p:attrNameLst>
                                          <p:attrName>style.visibility</p:attrName>
                                        </p:attrNameLst>
                                      </p:cBhvr>
                                      <p:to>
                                        <p:strVal val="visible"/>
                                      </p:to>
                                    </p:set>
                                    <p:animEffect transition="in" filter="fade">
                                      <p:cBhvr>
                                        <p:cTn id="67" dur="500"/>
                                        <p:tgtEl>
                                          <p:spTgt spid="7">
                                            <p:txEl>
                                              <p:pRg st="1" end="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2" end="2"/>
                                            </p:txEl>
                                          </p:spTgt>
                                        </p:tgtEl>
                                        <p:attrNameLst>
                                          <p:attrName>style.visibility</p:attrName>
                                        </p:attrNameLst>
                                      </p:cBhvr>
                                      <p:to>
                                        <p:strVal val="visible"/>
                                      </p:to>
                                    </p:set>
                                    <p:animEffect transition="in" filter="fade">
                                      <p:cBhvr>
                                        <p:cTn id="72" dur="500"/>
                                        <p:tgtEl>
                                          <p:spTgt spid="7">
                                            <p:txEl>
                                              <p:pRg st="2" end="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0" end="0"/>
                                            </p:txEl>
                                          </p:spTgt>
                                        </p:tgtEl>
                                        <p:attrNameLst>
                                          <p:attrName>style.visibility</p:attrName>
                                        </p:attrNameLst>
                                      </p:cBhvr>
                                      <p:to>
                                        <p:strVal val="visible"/>
                                      </p:to>
                                    </p:set>
                                    <p:animEffect transition="in" filter="fade">
                                      <p:cBhvr>
                                        <p:cTn id="7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What is Ownership ?</a:t>
            </a:r>
          </a:p>
        </p:txBody>
      </p:sp>
      <p:sp>
        <p:nvSpPr>
          <p:cNvPr id="5" name="Content Placeholder 1"/>
          <p:cNvSpPr txBox="1">
            <a:spLocks/>
          </p:cNvSpPr>
          <p:nvPr/>
        </p:nvSpPr>
        <p:spPr>
          <a:xfrm>
            <a:off x="457200" y="1295400"/>
            <a:ext cx="77724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chemeClr val="accent6">
                    <a:lumMod val="75000"/>
                  </a:schemeClr>
                </a:solidFill>
                <a:latin typeface="Arial Narrow" panose="020B0606020202030204" pitchFamily="34" charset="0"/>
                <a:cs typeface="Calibri" panose="020F0502020204030204" pitchFamily="34" charset="0"/>
              </a:rPr>
              <a:t>Ownership -- </a:t>
            </a:r>
            <a:r>
              <a:rPr lang="en-US" sz="2400" dirty="0">
                <a:solidFill>
                  <a:schemeClr val="bg1">
                    <a:lumMod val="75000"/>
                    <a:lumOff val="25000"/>
                  </a:schemeClr>
                </a:solidFill>
                <a:latin typeface="Arial Narrow" panose="020B0606020202030204" pitchFamily="34" charset="0"/>
                <a:cs typeface="Calibri" panose="020F0502020204030204" pitchFamily="34" charset="0"/>
              </a:rPr>
              <a:t>a core concept that defines how memory is managed and accessed within a program. </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Each piece of data has a single owner</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The owner is responsible for the lifecycle of the data, </a:t>
            </a:r>
            <a:r>
              <a:rPr lang="en-US" sz="2200" i="1" dirty="0">
                <a:solidFill>
                  <a:srgbClr val="0070C0"/>
                </a:solidFill>
                <a:latin typeface="Arial Narrow" panose="020B0606020202030204" pitchFamily="34" charset="0"/>
                <a:cs typeface="Calibri" panose="020F0502020204030204" pitchFamily="34" charset="0"/>
              </a:rPr>
              <a:t>including its allocation and deallocation in memory</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Ownership rules ensure memory safety and prevent issues such as memory leaks and data races. </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Ownership rule give memory safety guarantees </a:t>
            </a:r>
            <a:r>
              <a:rPr lang="en-US" sz="2200" dirty="0">
                <a:solidFill>
                  <a:schemeClr val="accent5">
                    <a:lumMod val="75000"/>
                  </a:schemeClr>
                </a:solidFill>
                <a:latin typeface="Arial Narrow" panose="020B0606020202030204" pitchFamily="34" charset="0"/>
                <a:cs typeface="Calibri" panose="020F0502020204030204" pitchFamily="34" charset="0"/>
              </a:rPr>
              <a:t>without a garbage collector</a:t>
            </a:r>
          </a:p>
          <a:p>
            <a:pPr marL="91440" lvl="1" indent="0">
              <a:spcBef>
                <a:spcPts val="0"/>
              </a:spcBef>
              <a:spcAft>
                <a:spcPts val="1200"/>
              </a:spcAft>
              <a:buClrTx/>
              <a:buNone/>
            </a:pPr>
            <a:r>
              <a:rPr lang="en-US" sz="2200" dirty="0">
                <a:solidFill>
                  <a:schemeClr val="bg1">
                    <a:lumMod val="75000"/>
                    <a:lumOff val="25000"/>
                  </a:schemeClr>
                </a:solidFill>
                <a:latin typeface="Arial Narrow" panose="020B0606020202030204" pitchFamily="34" charset="0"/>
                <a:cs typeface="Calibri" panose="020F0502020204030204" pitchFamily="34" charset="0"/>
              </a:rPr>
              <a:t>In Rust, borrowing refers to the practice of allowing one part of the program to </a:t>
            </a:r>
            <a:r>
              <a:rPr lang="en-US" sz="2200" i="1" dirty="0">
                <a:solidFill>
                  <a:schemeClr val="bg1">
                    <a:lumMod val="75000"/>
                    <a:lumOff val="25000"/>
                  </a:schemeClr>
                </a:solidFill>
                <a:latin typeface="Arial Narrow" panose="020B0606020202030204" pitchFamily="34" charset="0"/>
                <a:cs typeface="Calibri" panose="020F0502020204030204" pitchFamily="34" charset="0"/>
              </a:rPr>
              <a:t>temporarily </a:t>
            </a:r>
            <a:r>
              <a:rPr lang="en-US" sz="2200" dirty="0">
                <a:solidFill>
                  <a:schemeClr val="bg1">
                    <a:lumMod val="75000"/>
                    <a:lumOff val="25000"/>
                  </a:schemeClr>
                </a:solidFill>
                <a:latin typeface="Arial Narrow" panose="020B0606020202030204" pitchFamily="34" charset="0"/>
                <a:cs typeface="Calibri" panose="020F0502020204030204" pitchFamily="34" charset="0"/>
              </a:rPr>
              <a:t> access data owned by another part of the program </a:t>
            </a:r>
            <a:r>
              <a:rPr lang="en-US" sz="2200" dirty="0">
                <a:solidFill>
                  <a:schemeClr val="accent5">
                    <a:lumMod val="75000"/>
                  </a:schemeClr>
                </a:solidFill>
                <a:latin typeface="Arial Narrow" panose="020B0606020202030204" pitchFamily="34" charset="0"/>
                <a:cs typeface="Calibri" panose="020F0502020204030204" pitchFamily="34" charset="0"/>
              </a:rPr>
              <a:t>without taking ownership of it</a:t>
            </a:r>
            <a:r>
              <a:rPr lang="en-US" sz="2200" dirty="0">
                <a:solidFill>
                  <a:schemeClr val="bg1">
                    <a:lumMod val="75000"/>
                    <a:lumOff val="25000"/>
                  </a:schemeClr>
                </a:solidFill>
                <a:latin typeface="Arial Narrow" panose="020B0606020202030204" pitchFamily="34" charset="0"/>
                <a:cs typeface="Calibri" panose="020F0502020204030204" pitchFamily="34" charset="0"/>
              </a:rPr>
              <a:t>. </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24104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 Responsibility</a:t>
            </a:r>
          </a:p>
        </p:txBody>
      </p:sp>
      <p:sp>
        <p:nvSpPr>
          <p:cNvPr id="5" name="Content Placeholder 1"/>
          <p:cNvSpPr txBox="1">
            <a:spLocks/>
          </p:cNvSpPr>
          <p:nvPr/>
        </p:nvSpPr>
        <p:spPr>
          <a:xfrm>
            <a:off x="457200" y="1219200"/>
            <a:ext cx="7315200" cy="137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dirty="0">
                <a:solidFill>
                  <a:schemeClr val="bg1">
                    <a:lumMod val="85000"/>
                    <a:lumOff val="15000"/>
                  </a:schemeClr>
                </a:solidFill>
                <a:latin typeface="Arial Narrow" panose="020B0606020202030204" pitchFamily="34" charset="0"/>
                <a:cs typeface="Calibri" panose="020F0502020204030204" pitchFamily="34" charset="0"/>
              </a:rPr>
              <a:t>When ownership is transferred, the original owner gives up  control over the value, and the new owner becomes </a:t>
            </a:r>
            <a:r>
              <a:rPr lang="en-US" sz="2400" b="1" dirty="0">
                <a:solidFill>
                  <a:schemeClr val="accent5">
                    <a:lumMod val="75000"/>
                  </a:schemeClr>
                </a:solidFill>
                <a:latin typeface="Arial Narrow" panose="020B0606020202030204" pitchFamily="34" charset="0"/>
                <a:cs typeface="Calibri" panose="020F0502020204030204" pitchFamily="34" charset="0"/>
              </a:rPr>
              <a:t>responsible for it</a:t>
            </a:r>
            <a:r>
              <a:rPr lang="en-US" sz="2400" dirty="0">
                <a:solidFill>
                  <a:schemeClr val="bg1">
                    <a:lumMod val="85000"/>
                    <a:lumOff val="15000"/>
                  </a:schemeClr>
                </a:solidFill>
                <a:latin typeface="Arial Narrow" panose="020B0606020202030204" pitchFamily="34" charset="0"/>
                <a:cs typeface="Calibri" panose="020F0502020204030204" pitchFamily="34" charset="0"/>
              </a:rPr>
              <a:t>. </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grpSp>
        <p:nvGrpSpPr>
          <p:cNvPr id="4" name="Group 3"/>
          <p:cNvGrpSpPr/>
          <p:nvPr/>
        </p:nvGrpSpPr>
        <p:grpSpPr>
          <a:xfrm rot="21025732">
            <a:off x="4678127" y="1312055"/>
            <a:ext cx="3352800" cy="685800"/>
            <a:chOff x="3200400" y="2514600"/>
            <a:chExt cx="3352800" cy="685800"/>
          </a:xfrm>
        </p:grpSpPr>
        <p:sp>
          <p:nvSpPr>
            <p:cNvPr id="2" name="Rounded Rectangle 1"/>
            <p:cNvSpPr/>
            <p:nvPr/>
          </p:nvSpPr>
          <p:spPr>
            <a:xfrm>
              <a:off x="3200400" y="2514600"/>
              <a:ext cx="3352800" cy="685800"/>
            </a:xfrm>
            <a:prstGeom prst="roundRect">
              <a:avLst/>
            </a:prstGeom>
            <a:solidFill>
              <a:schemeClr val="accent5">
                <a:lumMod val="20000"/>
                <a:lumOff val="80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352800" y="2595890"/>
              <a:ext cx="3048000" cy="523220"/>
            </a:xfrm>
            <a:prstGeom prst="rect">
              <a:avLst/>
            </a:prstGeom>
            <a:noFill/>
          </p:spPr>
          <p:txBody>
            <a:bodyPr wrap="square" rtlCol="0">
              <a:spAutoFit/>
            </a:bodyPr>
            <a:lstStyle/>
            <a:p>
              <a:pPr marL="91440" lvl="1" indent="0">
                <a:spcBef>
                  <a:spcPts val="0"/>
                </a:spcBef>
                <a:spcAft>
                  <a:spcPts val="1800"/>
                </a:spcAft>
                <a:buClrTx/>
                <a:buNone/>
              </a:pPr>
              <a:r>
                <a:rPr lang="en-US" sz="2800" dirty="0">
                  <a:solidFill>
                    <a:srgbClr val="FF0000"/>
                  </a:solidFill>
                  <a:latin typeface="Bahnschrift Condensed" panose="020B0502040204020203" pitchFamily="34" charset="0"/>
                  <a:cs typeface="Calibri" panose="020F0502020204030204" pitchFamily="34" charset="0"/>
                </a:rPr>
                <a:t>What does this mean?</a:t>
              </a:r>
            </a:p>
          </p:txBody>
        </p:sp>
      </p:grpSp>
      <p:cxnSp>
        <p:nvCxnSpPr>
          <p:cNvPr id="9" name="Straight Arrow Connector 8"/>
          <p:cNvCxnSpPr>
            <a:stCxn id="2" idx="1"/>
          </p:cNvCxnSpPr>
          <p:nvPr/>
        </p:nvCxnSpPr>
        <p:spPr>
          <a:xfrm flipH="1">
            <a:off x="2819400" y="1933693"/>
            <a:ext cx="1882063" cy="338128"/>
          </a:xfrm>
          <a:prstGeom prst="straightConnector1">
            <a:avLst/>
          </a:prstGeom>
          <a:ln w="57150">
            <a:solidFill>
              <a:schemeClr val="accent5">
                <a:alpha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Content Placeholder 1"/>
          <p:cNvSpPr txBox="1">
            <a:spLocks/>
          </p:cNvSpPr>
          <p:nvPr/>
        </p:nvSpPr>
        <p:spPr>
          <a:xfrm>
            <a:off x="440267" y="2590800"/>
            <a:ext cx="7315200" cy="140491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solidFill>
                  <a:schemeClr val="bg1">
                    <a:lumMod val="85000"/>
                    <a:lumOff val="15000"/>
                  </a:schemeClr>
                </a:solidFill>
                <a:latin typeface="Arial Narrow" panose="020B0606020202030204" pitchFamily="34" charset="0"/>
                <a:cs typeface="Calibri" panose="020F0502020204030204" pitchFamily="34" charset="0"/>
              </a:rPr>
              <a:t>It means to ensure that when the </a:t>
            </a:r>
            <a:r>
              <a:rPr lang="en-US" sz="2000" b="1" dirty="0">
                <a:solidFill>
                  <a:schemeClr val="bg1">
                    <a:lumMod val="85000"/>
                    <a:lumOff val="15000"/>
                  </a:schemeClr>
                </a:solidFill>
                <a:latin typeface="Arial Narrow" panose="020B0606020202030204" pitchFamily="34" charset="0"/>
                <a:cs typeface="Calibri" panose="020F0502020204030204" pitchFamily="34" charset="0"/>
              </a:rPr>
              <a:t>scope</a:t>
            </a:r>
            <a:r>
              <a:rPr lang="en-US" sz="2000" dirty="0">
                <a:solidFill>
                  <a:schemeClr val="bg1">
                    <a:lumMod val="85000"/>
                    <a:lumOff val="15000"/>
                  </a:schemeClr>
                </a:solidFill>
                <a:latin typeface="Arial Narrow" panose="020B0606020202030204" pitchFamily="34" charset="0"/>
                <a:cs typeface="Calibri" panose="020F0502020204030204" pitchFamily="34" charset="0"/>
              </a:rPr>
              <a:t> the owner is in (a code block, a function body, a concurrent process, </a:t>
            </a:r>
            <a:r>
              <a:rPr lang="en-US" sz="2000" i="1" dirty="0">
                <a:solidFill>
                  <a:schemeClr val="bg1">
                    <a:lumMod val="85000"/>
                    <a:lumOff val="15000"/>
                  </a:schemeClr>
                </a:solidFill>
                <a:latin typeface="Arial Narrow" panose="020B0606020202030204" pitchFamily="34" charset="0"/>
                <a:cs typeface="Calibri" panose="020F0502020204030204" pitchFamily="34" charset="0"/>
              </a:rPr>
              <a:t>etc.</a:t>
            </a:r>
            <a:r>
              <a:rPr lang="en-US" sz="2000" dirty="0">
                <a:solidFill>
                  <a:schemeClr val="bg1">
                    <a:lumMod val="85000"/>
                    <a:lumOff val="15000"/>
                  </a:schemeClr>
                </a:solidFill>
                <a:latin typeface="Arial Narrow" panose="020B0606020202030204" pitchFamily="34" charset="0"/>
                <a:cs typeface="Calibri" panose="020F0502020204030204" pitchFamily="34" charset="0"/>
              </a:rPr>
              <a:t>) </a:t>
            </a:r>
            <a:r>
              <a:rPr lang="en-US" sz="2000" b="1" dirty="0">
                <a:solidFill>
                  <a:schemeClr val="bg1">
                    <a:lumMod val="85000"/>
                    <a:lumOff val="15000"/>
                  </a:schemeClr>
                </a:solidFill>
                <a:latin typeface="Arial Narrow" panose="020B0606020202030204" pitchFamily="34" charset="0"/>
                <a:cs typeface="Calibri" panose="020F0502020204030204" pitchFamily="34" charset="0"/>
              </a:rPr>
              <a:t>is exited</a:t>
            </a:r>
            <a:r>
              <a:rPr lang="en-US" sz="2000" dirty="0">
                <a:solidFill>
                  <a:schemeClr val="bg1">
                    <a:lumMod val="85000"/>
                    <a:lumOff val="15000"/>
                  </a:schemeClr>
                </a:solidFill>
                <a:latin typeface="Arial Narrow" panose="020B0606020202030204" pitchFamily="34" charset="0"/>
                <a:cs typeface="Calibri" panose="020F0502020204030204" pitchFamily="34" charset="0"/>
              </a:rPr>
              <a:t> (or ends) several important aspects related to memory </a:t>
            </a:r>
            <a:r>
              <a:rPr lang="en-US" sz="2000" dirty="0" err="1">
                <a:solidFill>
                  <a:schemeClr val="bg1">
                    <a:lumMod val="85000"/>
                    <a:lumOff val="15000"/>
                  </a:schemeClr>
                </a:solidFill>
                <a:latin typeface="Arial Narrow" panose="020B0606020202030204" pitchFamily="34" charset="0"/>
                <a:cs typeface="Calibri" panose="020F0502020204030204" pitchFamily="34" charset="0"/>
              </a:rPr>
              <a:t>mgmt</a:t>
            </a:r>
            <a:r>
              <a:rPr lang="en-US" sz="2000" dirty="0">
                <a:solidFill>
                  <a:schemeClr val="bg1">
                    <a:lumMod val="85000"/>
                    <a:lumOff val="15000"/>
                  </a:schemeClr>
                </a:solidFill>
                <a:latin typeface="Arial Narrow" panose="020B0606020202030204" pitchFamily="34" charset="0"/>
                <a:cs typeface="Calibri" panose="020F0502020204030204" pitchFamily="34" charset="0"/>
              </a:rPr>
              <a:t> and resource cleanup happen, or are accounted for  </a:t>
            </a:r>
            <a:endParaRPr lang="en-US" sz="2400" dirty="0">
              <a:solidFill>
                <a:srgbClr val="FF0000"/>
              </a:solidFill>
              <a:latin typeface="Bahnschrift Condensed" panose="020B0502040204020203" pitchFamily="34" charset="0"/>
              <a:cs typeface="Calibri" panose="020F0502020204030204" pitchFamily="34" charset="0"/>
            </a:endParaRPr>
          </a:p>
        </p:txBody>
      </p:sp>
      <p:sp>
        <p:nvSpPr>
          <p:cNvPr id="16" name="Content Placeholder 1"/>
          <p:cNvSpPr txBox="1">
            <a:spLocks/>
          </p:cNvSpPr>
          <p:nvPr/>
        </p:nvSpPr>
        <p:spPr>
          <a:xfrm>
            <a:off x="457200" y="3995710"/>
            <a:ext cx="7315200" cy="72868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i="1" dirty="0">
                <a:solidFill>
                  <a:srgbClr val="0070C0"/>
                </a:solidFill>
                <a:latin typeface="Arial Narrow" panose="020B0606020202030204" pitchFamily="34" charset="0"/>
                <a:cs typeface="Calibri" panose="020F0502020204030204" pitchFamily="34" charset="0"/>
              </a:rPr>
              <a:t>The traditional issue that comes to mind related to “being responsible” for values is the C issue of </a:t>
            </a:r>
            <a:r>
              <a:rPr lang="en-US" sz="2000" i="1" dirty="0" err="1">
                <a:solidFill>
                  <a:schemeClr val="bg1">
                    <a:lumMod val="75000"/>
                    <a:lumOff val="25000"/>
                  </a:schemeClr>
                </a:solidFill>
                <a:latin typeface="Arial Narrow" panose="020B0606020202030204" pitchFamily="34" charset="0"/>
                <a:cs typeface="Calibri" panose="020F0502020204030204" pitchFamily="34" charset="0"/>
              </a:rPr>
              <a:t>malloc</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a:t>
            </a:r>
            <a:r>
              <a:rPr lang="en-US" sz="2000" i="1" dirty="0">
                <a:solidFill>
                  <a:srgbClr val="0070C0"/>
                </a:solidFill>
                <a:latin typeface="Arial Narrow" panose="020B0606020202030204" pitchFamily="34" charset="0"/>
                <a:cs typeface="Calibri" panose="020F0502020204030204" pitchFamily="34" charset="0"/>
              </a:rPr>
              <a:t>/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free</a:t>
            </a:r>
          </a:p>
        </p:txBody>
      </p:sp>
      <p:sp>
        <p:nvSpPr>
          <p:cNvPr id="17" name="Content Placeholder 1"/>
          <p:cNvSpPr txBox="1">
            <a:spLocks/>
          </p:cNvSpPr>
          <p:nvPr/>
        </p:nvSpPr>
        <p:spPr>
          <a:xfrm>
            <a:off x="440267" y="4788178"/>
            <a:ext cx="7315200" cy="108707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i="1" dirty="0">
                <a:solidFill>
                  <a:srgbClr val="0070C0"/>
                </a:solidFill>
                <a:latin typeface="Arial Narrow" panose="020B0606020202030204" pitchFamily="34" charset="0"/>
                <a:cs typeface="Calibri" panose="020F0502020204030204" pitchFamily="34" charset="0"/>
              </a:rPr>
              <a:t>When code calls </a:t>
            </a:r>
            <a:r>
              <a:rPr lang="en-US" sz="2000" b="1" i="1" dirty="0" err="1">
                <a:solidFill>
                  <a:schemeClr val="accent5">
                    <a:lumMod val="75000"/>
                  </a:schemeClr>
                </a:solidFill>
                <a:latin typeface="Arial Narrow" panose="020B0606020202030204" pitchFamily="34" charset="0"/>
                <a:cs typeface="Calibri" panose="020F0502020204030204" pitchFamily="34" charset="0"/>
              </a:rPr>
              <a:t>malloc</a:t>
            </a:r>
            <a:r>
              <a:rPr lang="en-US" sz="2000" b="1" i="1" dirty="0">
                <a:solidFill>
                  <a:schemeClr val="accent5">
                    <a:lumMod val="75000"/>
                  </a:schemeClr>
                </a:solidFill>
                <a:latin typeface="Arial Narrow" panose="020B0606020202030204" pitchFamily="34" charset="0"/>
                <a:cs typeface="Calibri" panose="020F0502020204030204" pitchFamily="34" charset="0"/>
              </a:rPr>
              <a:t>( )</a:t>
            </a:r>
            <a:r>
              <a:rPr lang="en-US" sz="2000" i="1" dirty="0">
                <a:solidFill>
                  <a:srgbClr val="0070C0"/>
                </a:solidFill>
                <a:latin typeface="Arial Narrow" panose="020B0606020202030204" pitchFamily="34" charset="0"/>
                <a:cs typeface="Calibri" panose="020F0502020204030204" pitchFamily="34" charset="0"/>
              </a:rPr>
              <a:t> to get a pointer to a fresh memory chunk in the heap ( “object” in newer parlance ) then the code now has an </a:t>
            </a:r>
            <a:r>
              <a:rPr lang="en-US" sz="2000" b="1" i="1" dirty="0">
                <a:solidFill>
                  <a:srgbClr val="0070C0"/>
                </a:solidFill>
                <a:latin typeface="Arial Narrow" panose="020B0606020202030204" pitchFamily="34" charset="0"/>
                <a:cs typeface="Calibri" panose="020F0502020204030204" pitchFamily="34" charset="0"/>
              </a:rPr>
              <a:t>obligation</a:t>
            </a:r>
            <a:r>
              <a:rPr lang="en-US" sz="2000" i="1" dirty="0">
                <a:solidFill>
                  <a:srgbClr val="0070C0"/>
                </a:solidFill>
                <a:latin typeface="Arial Narrow" panose="020B0606020202030204" pitchFamily="34" charset="0"/>
                <a:cs typeface="Calibri" panose="020F0502020204030204" pitchFamily="34" charset="0"/>
              </a:rPr>
              <a:t> to “return” that memory chunk by calling </a:t>
            </a:r>
            <a:r>
              <a:rPr lang="en-US" sz="2000" b="1" i="1" dirty="0">
                <a:solidFill>
                  <a:schemeClr val="accent5">
                    <a:lumMod val="75000"/>
                  </a:schemeClr>
                </a:solidFill>
                <a:latin typeface="Arial Narrow" panose="020B0606020202030204" pitchFamily="34" charset="0"/>
                <a:cs typeface="Calibri" panose="020F0502020204030204" pitchFamily="34" charset="0"/>
              </a:rPr>
              <a:t>free( ) </a:t>
            </a:r>
            <a:r>
              <a:rPr lang="en-US" sz="2000" i="1" dirty="0">
                <a:solidFill>
                  <a:srgbClr val="0070C0"/>
                </a:solidFill>
                <a:latin typeface="Arial Narrow" panose="020B0606020202030204" pitchFamily="34" charset="0"/>
                <a:cs typeface="Calibri" panose="020F0502020204030204" pitchFamily="34" charset="0"/>
              </a:rPr>
              <a:t>when the code is done using it</a:t>
            </a:r>
          </a:p>
        </p:txBody>
      </p:sp>
      <p:grpSp>
        <p:nvGrpSpPr>
          <p:cNvPr id="18" name="Group 17"/>
          <p:cNvGrpSpPr/>
          <p:nvPr/>
        </p:nvGrpSpPr>
        <p:grpSpPr>
          <a:xfrm>
            <a:off x="4876800" y="3610810"/>
            <a:ext cx="3781484" cy="1062792"/>
            <a:chOff x="3213246" y="2137608"/>
            <a:chExt cx="2868712" cy="954107"/>
          </a:xfrm>
        </p:grpSpPr>
        <p:sp>
          <p:nvSpPr>
            <p:cNvPr id="19" name="Rounded Rectangle 18"/>
            <p:cNvSpPr/>
            <p:nvPr/>
          </p:nvSpPr>
          <p:spPr>
            <a:xfrm>
              <a:off x="3213246" y="2152999"/>
              <a:ext cx="2868712" cy="832303"/>
            </a:xfrm>
            <a:prstGeom prst="roundRect">
              <a:avLst/>
            </a:prstGeom>
            <a:solidFill>
              <a:schemeClr val="accent4">
                <a:lumMod val="20000"/>
                <a:lumOff val="80000"/>
                <a:alpha val="8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312160" y="2137608"/>
              <a:ext cx="2769798" cy="954107"/>
            </a:xfrm>
            <a:prstGeom prst="rect">
              <a:avLst/>
            </a:prstGeom>
            <a:noFill/>
          </p:spPr>
          <p:txBody>
            <a:bodyPr wrap="square" rtlCol="0">
              <a:spAutoFit/>
            </a:bodyPr>
            <a:lstStyle/>
            <a:p>
              <a:pPr marL="91440" lvl="1" indent="0">
                <a:spcBef>
                  <a:spcPts val="0"/>
                </a:spcBef>
                <a:spcAft>
                  <a:spcPts val="1800"/>
                </a:spcAft>
                <a:buClrTx/>
                <a:buNone/>
              </a:pPr>
              <a:r>
                <a:rPr lang="en-US" sz="2800" dirty="0">
                  <a:solidFill>
                    <a:schemeClr val="accent4">
                      <a:lumMod val="75000"/>
                    </a:schemeClr>
                  </a:solidFill>
                  <a:latin typeface="Bahnschrift Condensed" panose="020B0502040204020203" pitchFamily="34" charset="0"/>
                  <a:cs typeface="Calibri" panose="020F0502020204030204" pitchFamily="34" charset="0"/>
                </a:rPr>
                <a:t>Failure to bracket properly causes memory “leaks”</a:t>
              </a:r>
            </a:p>
          </p:txBody>
        </p:sp>
      </p:grpSp>
      <p:cxnSp>
        <p:nvCxnSpPr>
          <p:cNvPr id="22" name="Straight Arrow Connector 21"/>
          <p:cNvCxnSpPr/>
          <p:nvPr/>
        </p:nvCxnSpPr>
        <p:spPr>
          <a:xfrm flipH="1">
            <a:off x="2819400" y="4321956"/>
            <a:ext cx="2023534" cy="554844"/>
          </a:xfrm>
          <a:prstGeom prst="straightConnector1">
            <a:avLst/>
          </a:prstGeom>
          <a:ln w="38100">
            <a:solidFill>
              <a:schemeClr val="accent5">
                <a:lumMod val="75000"/>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4343400" y="4555067"/>
            <a:ext cx="663787" cy="961800"/>
          </a:xfrm>
          <a:prstGeom prst="straightConnector1">
            <a:avLst/>
          </a:prstGeom>
          <a:ln w="38100">
            <a:solidFill>
              <a:schemeClr val="accent5">
                <a:lumMod val="75000"/>
                <a:alpha val="6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733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par>
                          <p:cTn id="13" fill="hold">
                            <p:stCondLst>
                              <p:cond delay="500"/>
                            </p:stCondLst>
                            <p:childTnLst>
                              <p:par>
                                <p:cTn id="14" presetID="22" presetClass="entr" presetSubtype="2"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right)">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500"/>
                                        <p:tgtEl>
                                          <p:spTgt spid="15">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6">
                                            <p:txEl>
                                              <p:pRg st="0" end="0"/>
                                            </p:txEl>
                                          </p:spTgt>
                                        </p:tgtEl>
                                        <p:attrNameLst>
                                          <p:attrName>style.visibility</p:attrName>
                                        </p:attrNameLst>
                                      </p:cBhvr>
                                      <p:to>
                                        <p:strVal val="visible"/>
                                      </p:to>
                                    </p:set>
                                    <p:animEffect transition="in" filter="fade">
                                      <p:cBhvr>
                                        <p:cTn id="26" dur="500"/>
                                        <p:tgtEl>
                                          <p:spTgt spid="16">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7">
                                            <p:txEl>
                                              <p:pRg st="0" end="0"/>
                                            </p:txEl>
                                          </p:spTgt>
                                        </p:tgtEl>
                                        <p:attrNameLst>
                                          <p:attrName>style.visibility</p:attrName>
                                        </p:attrNameLst>
                                      </p:cBhvr>
                                      <p:to>
                                        <p:strVal val="visible"/>
                                      </p:to>
                                    </p:set>
                                    <p:animEffect transition="in" filter="fade">
                                      <p:cBhvr>
                                        <p:cTn id="31" dur="500"/>
                                        <p:tgtEl>
                                          <p:spTgt spid="17">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1000"/>
                                        <p:tgtEl>
                                          <p:spTgt spid="18"/>
                                        </p:tgtEl>
                                      </p:cBhvr>
                                    </p:animEffect>
                                    <p:anim calcmode="lin" valueType="num">
                                      <p:cBhvr>
                                        <p:cTn id="37" dur="1000" fill="hold"/>
                                        <p:tgtEl>
                                          <p:spTgt spid="18"/>
                                        </p:tgtEl>
                                        <p:attrNameLst>
                                          <p:attrName>ppt_x</p:attrName>
                                        </p:attrNameLst>
                                      </p:cBhvr>
                                      <p:tavLst>
                                        <p:tav tm="0">
                                          <p:val>
                                            <p:strVal val="#ppt_x"/>
                                          </p:val>
                                        </p:tav>
                                        <p:tav tm="100000">
                                          <p:val>
                                            <p:strVal val="#ppt_x"/>
                                          </p:val>
                                        </p:tav>
                                      </p:tavLst>
                                    </p:anim>
                                    <p:anim calcmode="lin" valueType="num">
                                      <p:cBhvr>
                                        <p:cTn id="38" dur="1000" fill="hold"/>
                                        <p:tgtEl>
                                          <p:spTgt spid="18"/>
                                        </p:tgtEl>
                                        <p:attrNameLst>
                                          <p:attrName>ppt_y</p:attrName>
                                        </p:attrNameLst>
                                      </p:cBhvr>
                                      <p:tavLst>
                                        <p:tav tm="0">
                                          <p:val>
                                            <p:strVal val="#ppt_y+.1"/>
                                          </p:val>
                                        </p:tav>
                                        <p:tav tm="100000">
                                          <p:val>
                                            <p:strVal val="#ppt_y"/>
                                          </p:val>
                                        </p:tav>
                                      </p:tavLst>
                                    </p:anim>
                                  </p:childTnLst>
                                </p:cTn>
                              </p:par>
                              <p:par>
                                <p:cTn id="39" presetID="22" presetClass="entr" presetSubtype="2"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wipe(right)">
                                      <p:cBhvr>
                                        <p:cTn id="41" dur="500"/>
                                        <p:tgtEl>
                                          <p:spTgt spid="22"/>
                                        </p:tgtEl>
                                      </p:cBhvr>
                                    </p:animEffect>
                                  </p:childTnLst>
                                </p:cTn>
                              </p:par>
                            </p:childTnLst>
                          </p:cTn>
                        </p:par>
                        <p:par>
                          <p:cTn id="42" fill="hold">
                            <p:stCondLst>
                              <p:cond delay="1000"/>
                            </p:stCondLst>
                            <p:childTnLst>
                              <p:par>
                                <p:cTn id="43" presetID="22" presetClass="entr" presetSubtype="1" fill="hold" nodeType="after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wipe(up)">
                                      <p:cBhvr>
                                        <p:cTn id="4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Ownership Transfer</a:t>
            </a:r>
          </a:p>
        </p:txBody>
      </p:sp>
      <p:sp>
        <p:nvSpPr>
          <p:cNvPr id="5" name="Content Placeholder 1"/>
          <p:cNvSpPr txBox="1">
            <a:spLocks/>
          </p:cNvSpPr>
          <p:nvPr/>
        </p:nvSpPr>
        <p:spPr>
          <a:xfrm>
            <a:off x="457200" y="1295400"/>
            <a:ext cx="73152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dirty="0">
                <a:solidFill>
                  <a:schemeClr val="bg1">
                    <a:lumMod val="85000"/>
                    <a:lumOff val="15000"/>
                  </a:schemeClr>
                </a:solidFill>
                <a:latin typeface="Arial Narrow" panose="020B0606020202030204" pitchFamily="34" charset="0"/>
                <a:cs typeface="Calibri" panose="020F0502020204030204" pitchFamily="34" charset="0"/>
              </a:rPr>
              <a:t>Ownership </a:t>
            </a:r>
            <a:r>
              <a:rPr lang="en-US" sz="2400" b="1" dirty="0">
                <a:solidFill>
                  <a:schemeClr val="accent5">
                    <a:lumMod val="75000"/>
                  </a:schemeClr>
                </a:solidFill>
                <a:latin typeface="Arial Narrow" panose="020B0606020202030204" pitchFamily="34" charset="0"/>
                <a:cs typeface="Calibri" panose="020F0502020204030204" pitchFamily="34" charset="0"/>
              </a:rPr>
              <a:t>transfer</a:t>
            </a:r>
            <a:r>
              <a:rPr lang="en-US" sz="2400" dirty="0">
                <a:solidFill>
                  <a:schemeClr val="bg1">
                    <a:lumMod val="85000"/>
                    <a:lumOff val="15000"/>
                  </a:schemeClr>
                </a:solidFill>
                <a:latin typeface="Arial Narrow" panose="020B0606020202030204" pitchFamily="34" charset="0"/>
                <a:cs typeface="Calibri" panose="020F0502020204030204" pitchFamily="34" charset="0"/>
              </a:rPr>
              <a:t> refers to the process of moving the ownership of a value from one variable to another (and hence a possible change of scope for that value’s existence)</a:t>
            </a:r>
          </a:p>
          <a:p>
            <a:pPr marL="91440" lvl="1" indent="0">
              <a:spcBef>
                <a:spcPts val="0"/>
              </a:spcBef>
              <a:spcAft>
                <a:spcPts val="1800"/>
              </a:spcAft>
              <a:buClrTx/>
              <a:buNone/>
            </a:pPr>
            <a:r>
              <a:rPr lang="en-US" sz="2200" dirty="0">
                <a:solidFill>
                  <a:schemeClr val="bg1">
                    <a:lumMod val="85000"/>
                    <a:lumOff val="15000"/>
                  </a:schemeClr>
                </a:solidFill>
                <a:latin typeface="Arial Narrow" panose="020B0606020202030204" pitchFamily="34" charset="0"/>
                <a:cs typeface="Calibri" panose="020F0502020204030204" pitchFamily="34" charset="0"/>
              </a:rPr>
              <a:t>The transfer concept is central to Rust's memory management model and ensures that each piece of data has a single owner at any given time</a:t>
            </a:r>
          </a:p>
          <a:p>
            <a:pPr marL="91440" lvl="1" indent="0">
              <a:spcBef>
                <a:spcPts val="0"/>
              </a:spcBef>
              <a:spcAft>
                <a:spcPts val="1800"/>
              </a:spcAft>
              <a:buClrTx/>
              <a:buNone/>
            </a:pPr>
            <a:r>
              <a:rPr lang="en-US" sz="2200" dirty="0">
                <a:solidFill>
                  <a:schemeClr val="bg1">
                    <a:lumMod val="85000"/>
                    <a:lumOff val="15000"/>
                  </a:schemeClr>
                </a:solidFill>
                <a:latin typeface="Arial Narrow" panose="020B0606020202030204" pitchFamily="34" charset="0"/>
                <a:cs typeface="Calibri" panose="020F0502020204030204" pitchFamily="34" charset="0"/>
              </a:rPr>
              <a:t>This helps prevent issues like double freeing of memory, not freeing memory, and data races ( two owners, or two mut references )</a:t>
            </a:r>
          </a:p>
          <a:p>
            <a:pPr marL="91440" lvl="1" indent="0">
              <a:spcBef>
                <a:spcPts val="0"/>
              </a:spcBef>
              <a:spcAft>
                <a:spcPts val="1800"/>
              </a:spcAft>
              <a:buClrTx/>
              <a:buNone/>
            </a:pPr>
            <a:r>
              <a:rPr lang="en-US" sz="2200" dirty="0">
                <a:solidFill>
                  <a:schemeClr val="bg1">
                    <a:lumMod val="85000"/>
                    <a:lumOff val="15000"/>
                  </a:schemeClr>
                </a:solidFill>
                <a:latin typeface="Arial Narrow" panose="020B0606020202030204" pitchFamily="34" charset="0"/>
                <a:cs typeface="Calibri" panose="020F0502020204030204" pitchFamily="34" charset="0"/>
              </a:rPr>
              <a:t>When ownership is transferred, the original owner gives up  control over the value, and the new owner becomes </a:t>
            </a:r>
            <a:r>
              <a:rPr lang="en-US" sz="2200" b="1" dirty="0">
                <a:solidFill>
                  <a:schemeClr val="accent5">
                    <a:lumMod val="75000"/>
                  </a:schemeClr>
                </a:solidFill>
                <a:latin typeface="Arial Narrow" panose="020B0606020202030204" pitchFamily="34" charset="0"/>
                <a:cs typeface="Calibri" panose="020F0502020204030204" pitchFamily="34" charset="0"/>
              </a:rPr>
              <a:t>responsible for it</a:t>
            </a:r>
            <a:r>
              <a:rPr lang="en-US" sz="2200" dirty="0">
                <a:solidFill>
                  <a:schemeClr val="bg1">
                    <a:lumMod val="85000"/>
                    <a:lumOff val="15000"/>
                  </a:schemeClr>
                </a:solidFill>
                <a:latin typeface="Arial Narrow" panose="020B0606020202030204" pitchFamily="34" charset="0"/>
                <a:cs typeface="Calibri" panose="020F0502020204030204" pitchFamily="34" charset="0"/>
              </a:rPr>
              <a:t>. </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02357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Ownership Transfer Example</a:t>
            </a:r>
          </a:p>
        </p:txBody>
      </p:sp>
      <p:sp>
        <p:nvSpPr>
          <p:cNvPr id="5" name="Content Placeholder 1"/>
          <p:cNvSpPr txBox="1">
            <a:spLocks/>
          </p:cNvSpPr>
          <p:nvPr/>
        </p:nvSpPr>
        <p:spPr>
          <a:xfrm>
            <a:off x="457200" y="1143000"/>
            <a:ext cx="7696200" cy="169460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1</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 = String::from("hello"); </a:t>
            </a:r>
            <a:r>
              <a:rPr lang="en-US" sz="1300" dirty="0">
                <a:solidFill>
                  <a:srgbClr val="0070C0"/>
                </a:solidFill>
                <a:latin typeface="Consolas" panose="020B0609020204030204" pitchFamily="49" charset="0"/>
                <a:cs typeface="Calibri" panose="020F0502020204030204" pitchFamily="34" charset="0"/>
              </a:rPr>
              <a:t>// `s` is original owner of the String</a:t>
            </a:r>
            <a:endParaRPr lang="en-US" sz="13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dirty="0">
                <a:solidFill>
                  <a:srgbClr val="0070C0"/>
                </a:solidFill>
                <a:latin typeface="Consolas" panose="020B0609020204030204" pitchFamily="49" charset="0"/>
                <a:cs typeface="Calibri" panose="020F0502020204030204" pitchFamily="34" charset="0"/>
              </a:rPr>
              <a:t>// Ownership of `s` is transferred to `s2`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  </a:t>
            </a:r>
            <a:r>
              <a:rPr lang="en-US" sz="1300" dirty="0">
                <a:solidFill>
                  <a:srgbClr val="0070C0"/>
                </a:solidFill>
                <a:latin typeface="Consolas" panose="020B0609020204030204" pitchFamily="49" charset="0"/>
                <a:cs typeface="Calibri" panose="020F0502020204030204" pitchFamily="34" charset="0"/>
              </a:rPr>
              <a:t>// Err: `s` no longer owns the data</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23DD2E2-A7E9-401A-9B29-86F850B4C17F}"/>
              </a:ext>
            </a:extLst>
          </p:cNvPr>
          <p:cNvSpPr txBox="1">
            <a:spLocks/>
          </p:cNvSpPr>
          <p:nvPr/>
        </p:nvSpPr>
        <p:spPr>
          <a:xfrm>
            <a:off x="457200" y="2837607"/>
            <a:ext cx="8077200" cy="33345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 = String::from("hello");   </a:t>
            </a:r>
            <a:r>
              <a:rPr lang="en-US" sz="1300" dirty="0">
                <a:solidFill>
                  <a:srgbClr val="0070C0"/>
                </a:solidFill>
                <a:latin typeface="Consolas" panose="020B0609020204030204" pitchFamily="49" charset="0"/>
                <a:cs typeface="Calibri" panose="020F0502020204030204" pitchFamily="34" charset="0"/>
              </a:rPr>
              <a:t>// `s` is original owner of the String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!("Stack address of s: {:p}", &amp;s);  </a:t>
            </a:r>
            <a:r>
              <a:rPr lang="en-US" sz="1300" dirty="0">
                <a:solidFill>
                  <a:srgbClr val="0070C0"/>
                </a:solidFill>
                <a:latin typeface="Consolas" panose="020B0609020204030204" pitchFamily="49" charset="0"/>
                <a:cs typeface="Calibri" panose="020F0502020204030204" pitchFamily="34" charset="0"/>
              </a:rPr>
              <a:t>// Stack address of `s`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!("Heap data address of s: {:p}", </a:t>
            </a:r>
            <a:r>
              <a:rPr lang="en-US" sz="1300" dirty="0" err="1">
                <a:solidFill>
                  <a:schemeClr val="bg1">
                    <a:lumMod val="85000"/>
                    <a:lumOff val="15000"/>
                  </a:schemeClr>
                </a:solidFill>
                <a:latin typeface="Consolas" panose="020B0609020204030204" pitchFamily="49" charset="0"/>
                <a:cs typeface="Calibri" panose="020F0502020204030204" pitchFamily="34" charset="0"/>
              </a:rPr>
              <a:t>s.as_ptr</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Heap add of string data</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dirty="0">
                <a:solidFill>
                  <a:srgbClr val="0070C0"/>
                </a:solidFill>
                <a:latin typeface="Consolas" panose="020B0609020204030204" pitchFamily="49" charset="0"/>
                <a:cs typeface="Calibri" panose="020F0502020204030204" pitchFamily="34" charset="0"/>
              </a:rPr>
              <a:t>// Ownership of `s` is transferred to `s2`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!("s2: {}", 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!("Stack address of s2: {:p}", &amp;s2);  </a:t>
            </a:r>
            <a:r>
              <a:rPr lang="en-US" sz="1300" dirty="0">
                <a:solidFill>
                  <a:srgbClr val="0070C0"/>
                </a:solidFill>
                <a:latin typeface="Consolas" panose="020B0609020204030204" pitchFamily="49" charset="0"/>
                <a:cs typeface="Calibri" panose="020F0502020204030204" pitchFamily="34" charset="0"/>
              </a:rPr>
              <a:t>// Stack address of `s2`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!("Heap data address of s2: {:p}", s2.as_ptr()); </a:t>
            </a:r>
            <a:r>
              <a:rPr lang="en-US" sz="1300" dirty="0">
                <a:solidFill>
                  <a:srgbClr val="0070C0"/>
                </a:solidFill>
                <a:latin typeface="Consolas" panose="020B0609020204030204" pitchFamily="49" charset="0"/>
                <a:cs typeface="Calibri" panose="020F0502020204030204" pitchFamily="34" charset="0"/>
              </a:rPr>
              <a:t>// Heap add of string data </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 (should match `</a:t>
            </a:r>
            <a:r>
              <a:rPr lang="en-US" sz="1300" dirty="0" err="1">
                <a:solidFill>
                  <a:srgbClr val="0070C0"/>
                </a:solidFill>
                <a:latin typeface="Consolas" panose="020B0609020204030204" pitchFamily="49" charset="0"/>
                <a:cs typeface="Calibri" panose="020F0502020204030204" pitchFamily="34" charset="0"/>
              </a:rPr>
              <a:t>s`'s</a:t>
            </a:r>
            <a:r>
              <a:rPr lang="en-US" sz="1300" dirty="0">
                <a:solidFill>
                  <a:srgbClr val="0070C0"/>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Uncommenting the next line would cause an error because `s` </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 no longer owns the data.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a:t>
            </a:r>
          </a:p>
        </p:txBody>
      </p:sp>
    </p:spTree>
    <p:extLst>
      <p:ext uri="{BB962C8B-B14F-4D97-AF65-F5344CB8AC3E}">
        <p14:creationId xmlns:p14="http://schemas.microsoft.com/office/powerpoint/2010/main" val="263643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0" end="0"/>
                                            </p:txEl>
                                          </p:spTgt>
                                        </p:tgtEl>
                                        <p:attrNameLst>
                                          <p:attrName>style.visibility</p:attrName>
                                        </p:attrNameLst>
                                      </p:cBhvr>
                                      <p:to>
                                        <p:strVal val="visible"/>
                                      </p:to>
                                    </p:set>
                                    <p:animEffect transition="in" filter="fade">
                                      <p:cBhvr>
                                        <p:cTn id="4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Ownership Transfer Example</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923DD2E2-A7E9-401A-9B29-86F850B4C17F}"/>
              </a:ext>
            </a:extLst>
          </p:cNvPr>
          <p:cNvSpPr txBox="1">
            <a:spLocks/>
          </p:cNvSpPr>
          <p:nvPr/>
        </p:nvSpPr>
        <p:spPr>
          <a:xfrm>
            <a:off x="457200" y="3657600"/>
            <a:ext cx="7696200" cy="2819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4</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mut</a:t>
            </a:r>
            <a:r>
              <a:rPr lang="en-US" sz="1300" dirty="0">
                <a:solidFill>
                  <a:schemeClr val="bg1">
                    <a:lumMod val="85000"/>
                    <a:lumOff val="15000"/>
                  </a:schemeClr>
                </a:solidFill>
                <a:latin typeface="Consolas" panose="020B0609020204030204" pitchFamily="49" charset="0"/>
                <a:cs typeface="Calibri" panose="020F0502020204030204" pitchFamily="34" charset="0"/>
              </a:rPr>
              <a:t> s = String::from("hello"); </a:t>
            </a:r>
            <a:r>
              <a:rPr lang="en-US" sz="1300" dirty="0">
                <a:solidFill>
                  <a:srgbClr val="0070C0"/>
                </a:solidFill>
                <a:latin typeface="Consolas" panose="020B0609020204030204" pitchFamily="49" charset="0"/>
                <a:cs typeface="Calibri" panose="020F0502020204030204" pitchFamily="34" charset="0"/>
              </a:rPr>
              <a:t>// `s` is original String owner</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!("add s:{:p}", &amp;s);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b="1" dirty="0">
                <a:solidFill>
                  <a:srgbClr val="0070C0"/>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   </a:t>
            </a:r>
            <a:r>
              <a:rPr lang="en-US" sz="1300" b="1" dirty="0">
                <a:solidFill>
                  <a:srgbClr val="0070C0"/>
                </a:solidFill>
                <a:latin typeface="Consolas" panose="020B0609020204030204" pitchFamily="49" charset="0"/>
                <a:cs typeface="Calibri" panose="020F0502020204030204" pitchFamily="34" charset="0"/>
              </a:rPr>
              <a:t>// legal? </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!("s2: {}", 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!("add s2:{:p}", &amp;s2);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s = s2;  // legal?</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!("add s:{:p}", &amp;s);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a:t>
            </a:r>
            <a:r>
              <a:rPr lang="en-US" sz="1300" dirty="0" err="1">
                <a:solidFill>
                  <a:srgbClr val="0070C0"/>
                </a:solidFill>
                <a:latin typeface="Consolas" panose="020B0609020204030204" pitchFamily="49" charset="0"/>
                <a:cs typeface="Calibri" panose="020F0502020204030204" pitchFamily="34" charset="0"/>
              </a:rPr>
              <a:t>println</a:t>
            </a:r>
            <a:r>
              <a:rPr lang="en-US" sz="1300" dirty="0">
                <a:solidFill>
                  <a:srgbClr val="0070C0"/>
                </a:solidFill>
                <a:latin typeface="Consolas" panose="020B0609020204030204" pitchFamily="49" charset="0"/>
                <a:cs typeface="Calibri" panose="020F0502020204030204" pitchFamily="34" charset="0"/>
              </a:rPr>
              <a:t>!("s2: {}", s2);           </a:t>
            </a:r>
          </a:p>
          <a:p>
            <a:pPr marL="91440" lvl="1" indent="0">
              <a:spcBef>
                <a:spcPts val="0"/>
              </a:spcBef>
              <a:spcAft>
                <a:spcPts val="0"/>
              </a:spcAft>
              <a:buClrTx/>
              <a:buNone/>
            </a:pPr>
            <a:r>
              <a:rPr lang="en-US" sz="1300" dirty="0">
                <a:solidFill>
                  <a:srgbClr val="0070C0"/>
                </a:solidFill>
                <a:latin typeface="Consolas" panose="020B0609020204030204" pitchFamily="49" charset="0"/>
                <a:cs typeface="Calibri" panose="020F0502020204030204" pitchFamily="34" charset="0"/>
              </a:rPr>
              <a:t>   // </a:t>
            </a:r>
            <a:r>
              <a:rPr lang="en-US" sz="1300" dirty="0" err="1">
                <a:solidFill>
                  <a:srgbClr val="0070C0"/>
                </a:solidFill>
                <a:latin typeface="Consolas" panose="020B0609020204030204" pitchFamily="49" charset="0"/>
                <a:cs typeface="Calibri" panose="020F0502020204030204" pitchFamily="34" charset="0"/>
              </a:rPr>
              <a:t>println</a:t>
            </a:r>
            <a:r>
              <a:rPr lang="en-US" sz="1300" dirty="0">
                <a:solidFill>
                  <a:srgbClr val="0070C0"/>
                </a:solidFill>
                <a:latin typeface="Consolas" panose="020B0609020204030204" pitchFamily="49" charset="0"/>
                <a:cs typeface="Calibri" panose="020F0502020204030204" pitchFamily="34" charset="0"/>
              </a:rPr>
              <a:t>!("add s2:{:p}", &amp;s2);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a:t>
            </a:r>
          </a:p>
        </p:txBody>
      </p:sp>
      <p:sp>
        <p:nvSpPr>
          <p:cNvPr id="9" name="Content Placeholder 1">
            <a:extLst>
              <a:ext uri="{FF2B5EF4-FFF2-40B4-BE49-F238E27FC236}">
                <a16:creationId xmlns:a16="http://schemas.microsoft.com/office/drawing/2014/main" id="{EDC7C776-65D4-4A51-805A-370262F3D0B4}"/>
              </a:ext>
            </a:extLst>
          </p:cNvPr>
          <p:cNvSpPr txBox="1">
            <a:spLocks/>
          </p:cNvSpPr>
          <p:nvPr/>
        </p:nvSpPr>
        <p:spPr>
          <a:xfrm>
            <a:off x="457200" y="1142999"/>
            <a:ext cx="7696200" cy="25146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b="1" dirty="0">
                <a:solidFill>
                  <a:srgbClr val="C00000"/>
                </a:solidFill>
                <a:latin typeface="Consolas" panose="020B0609020204030204" pitchFamily="49" charset="0"/>
                <a:cs typeface="Calibri" panose="020F0502020204030204" pitchFamily="34" charset="0"/>
              </a:rPr>
              <a:t>// version 3</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fn main()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 = String::from("hello"); </a:t>
            </a:r>
            <a:r>
              <a:rPr lang="en-US" sz="1300" dirty="0">
                <a:solidFill>
                  <a:srgbClr val="0070C0"/>
                </a:solidFill>
                <a:latin typeface="Consolas" panose="020B0609020204030204" pitchFamily="49" charset="0"/>
                <a:cs typeface="Calibri" panose="020F0502020204030204" pitchFamily="34" charset="0"/>
              </a:rPr>
              <a:t>// `s` is original owner of the String</a:t>
            </a:r>
            <a:endParaRPr lang="en-US" sz="1300" dirty="0">
              <a:solidFill>
                <a:schemeClr val="bg1">
                  <a:lumMod val="85000"/>
                  <a:lumOff val="15000"/>
                </a:schemeClr>
              </a:solidFill>
              <a:latin typeface="Consolas" panose="020B0609020204030204" pitchFamily="49" charset="0"/>
              <a:cs typeface="Calibri" panose="020F0502020204030204" pitchFamily="34" charset="0"/>
            </a:endParaRP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!("add s:{:p}", &amp;s);</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s; </a:t>
            </a:r>
            <a:r>
              <a:rPr lang="en-US" sz="1300" dirty="0">
                <a:solidFill>
                  <a:srgbClr val="0070C0"/>
                </a:solidFill>
                <a:latin typeface="Consolas" panose="020B0609020204030204" pitchFamily="49" charset="0"/>
                <a:cs typeface="Calibri" panose="020F0502020204030204" pitchFamily="34" charset="0"/>
              </a:rPr>
              <a:t>// Ownership of `s` is transferred to `s2`</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!("s2: {}", 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!("add s2:{:p}", &amp;s2);</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//let s2 = </a:t>
            </a:r>
            <a:r>
              <a:rPr lang="en-US" sz="1300" dirty="0" err="1">
                <a:solidFill>
                  <a:schemeClr val="bg1">
                    <a:lumMod val="85000"/>
                    <a:lumOff val="15000"/>
                  </a:schemeClr>
                </a:solidFill>
                <a:latin typeface="Consolas" panose="020B0609020204030204" pitchFamily="49" charset="0"/>
                <a:cs typeface="Calibri" panose="020F0502020204030204" pitchFamily="34" charset="0"/>
              </a:rPr>
              <a:t>s.clone</a:t>
            </a: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a:solidFill>
                  <a:srgbClr val="0070C0"/>
                </a:solidFill>
                <a:latin typeface="Consolas" panose="020B0609020204030204" pitchFamily="49" charset="0"/>
                <a:cs typeface="Calibri" panose="020F0502020204030204" pitchFamily="34" charset="0"/>
              </a:rPr>
              <a:t>// copy here, not ownership xfer</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   //</a:t>
            </a:r>
            <a:r>
              <a:rPr lang="en-US" sz="1300" dirty="0" err="1">
                <a:solidFill>
                  <a:schemeClr val="bg1">
                    <a:lumMod val="85000"/>
                    <a:lumOff val="15000"/>
                  </a:schemeClr>
                </a:solidFill>
                <a:latin typeface="Consolas" panose="020B0609020204030204" pitchFamily="49" charset="0"/>
                <a:cs typeface="Calibri" panose="020F0502020204030204" pitchFamily="34" charset="0"/>
              </a:rPr>
              <a:t>println</a:t>
            </a:r>
            <a:r>
              <a:rPr lang="en-US" sz="1300" dirty="0">
                <a:solidFill>
                  <a:schemeClr val="bg1">
                    <a:lumMod val="85000"/>
                    <a:lumOff val="15000"/>
                  </a:schemeClr>
                </a:solidFill>
                <a:latin typeface="Consolas" panose="020B0609020204030204" pitchFamily="49" charset="0"/>
                <a:cs typeface="Calibri" panose="020F0502020204030204" pitchFamily="34" charset="0"/>
              </a:rPr>
              <a:t>!("s: {}", s);  </a:t>
            </a:r>
            <a:r>
              <a:rPr lang="en-US" sz="1300" dirty="0">
                <a:solidFill>
                  <a:srgbClr val="0070C0"/>
                </a:solidFill>
                <a:latin typeface="Consolas" panose="020B0609020204030204" pitchFamily="49" charset="0"/>
                <a:cs typeface="Calibri" panose="020F0502020204030204" pitchFamily="34" charset="0"/>
              </a:rPr>
              <a:t>// Err: `s` no longer owns the data</a:t>
            </a:r>
          </a:p>
          <a:p>
            <a:pPr marL="91440" lvl="1" indent="0">
              <a:spcBef>
                <a:spcPts val="0"/>
              </a:spcBef>
              <a:spcAft>
                <a:spcPts val="0"/>
              </a:spcAft>
              <a:buClrTx/>
              <a:buNone/>
            </a:pPr>
            <a:r>
              <a:rPr lang="en-US" sz="1300" dirty="0">
                <a:solidFill>
                  <a:schemeClr val="bg1">
                    <a:lumMod val="85000"/>
                    <a:lumOff val="15000"/>
                  </a:schemeClr>
                </a:solidFill>
                <a:latin typeface="Consolas" panose="020B0609020204030204" pitchFamily="49" charset="0"/>
                <a:cs typeface="Calibri" panose="020F0502020204030204" pitchFamily="34" charset="0"/>
              </a:rPr>
              <a:t>}</a:t>
            </a:r>
          </a:p>
        </p:txBody>
      </p:sp>
    </p:spTree>
    <p:extLst>
      <p:ext uri="{BB962C8B-B14F-4D97-AF65-F5344CB8AC3E}">
        <p14:creationId xmlns:p14="http://schemas.microsoft.com/office/powerpoint/2010/main" val="3474328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fade">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500"/>
                                        <p:tgtEl>
                                          <p:spTgt spid="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6" end="6"/>
                                            </p:txEl>
                                          </p:spTgt>
                                        </p:tgtEl>
                                        <p:attrNameLst>
                                          <p:attrName>style.visibility</p:attrName>
                                        </p:attrNameLst>
                                      </p:cBhvr>
                                      <p:to>
                                        <p:strVal val="visible"/>
                                      </p:to>
                                    </p:set>
                                    <p:animEffect transition="in" filter="fade">
                                      <p:cBhvr>
                                        <p:cTn id="42" dur="500"/>
                                        <p:tgtEl>
                                          <p:spTgt spid="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7" end="7"/>
                                            </p:txEl>
                                          </p:spTgt>
                                        </p:tgtEl>
                                        <p:attrNameLst>
                                          <p:attrName>style.visibility</p:attrName>
                                        </p:attrNameLst>
                                      </p:cBhvr>
                                      <p:to>
                                        <p:strVal val="visible"/>
                                      </p:to>
                                    </p:set>
                                    <p:animEffect transition="in" filter="fade">
                                      <p:cBhvr>
                                        <p:cTn id="47" dur="500"/>
                                        <p:tgtEl>
                                          <p:spTgt spid="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fade">
                                      <p:cBhvr>
                                        <p:cTn id="52" dur="5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animEffect transition="in" filter="fade">
                                      <p:cBhvr>
                                        <p:cTn id="57" dur="500"/>
                                        <p:tgtEl>
                                          <p:spTgt spid="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0" end="10"/>
                                            </p:txEl>
                                          </p:spTgt>
                                        </p:tgtEl>
                                        <p:attrNameLst>
                                          <p:attrName>style.visibility</p:attrName>
                                        </p:attrNameLst>
                                      </p:cBhvr>
                                      <p:to>
                                        <p:strVal val="visible"/>
                                      </p:to>
                                    </p:set>
                                    <p:animEffect transition="in" filter="fade">
                                      <p:cBhvr>
                                        <p:cTn id="62" dur="500"/>
                                        <p:tgtEl>
                                          <p:spTgt spid="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Move vs. Copy Semantics</a:t>
            </a:r>
          </a:p>
        </p:txBody>
      </p:sp>
      <p:sp>
        <p:nvSpPr>
          <p:cNvPr id="5" name="Content Placeholder 1"/>
          <p:cNvSpPr txBox="1">
            <a:spLocks/>
          </p:cNvSpPr>
          <p:nvPr/>
        </p:nvSpPr>
        <p:spPr>
          <a:xfrm>
            <a:off x="309282" y="1143000"/>
            <a:ext cx="73152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rgbClr val="C6341C"/>
                </a:solidFill>
                <a:latin typeface="Arial Narrow" panose="020B0606020202030204" pitchFamily="34" charset="0"/>
                <a:cs typeface="Calibri" panose="020F0502020204030204" pitchFamily="34" charset="0"/>
              </a:rPr>
              <a:t>Two forms of "assignment" we just saw</a:t>
            </a:r>
            <a:endParaRPr lang="en-US" sz="2200" b="1" dirty="0">
              <a:solidFill>
                <a:srgbClr val="C6341C"/>
              </a:solidFill>
              <a:latin typeface="Arial Narrow" panose="020B0606020202030204"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09282" y="1676400"/>
            <a:ext cx="7767918" cy="1828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latin typeface="Arial Narrow" panose="020B0606020202030204" pitchFamily="34" charset="0"/>
              </a:rPr>
              <a:t>The terms "</a:t>
            </a:r>
            <a:r>
              <a:rPr lang="en-US" sz="2000" b="1" dirty="0">
                <a:solidFill>
                  <a:srgbClr val="0070C0"/>
                </a:solidFill>
                <a:latin typeface="Arial Narrow" panose="020B0606020202030204" pitchFamily="34" charset="0"/>
              </a:rPr>
              <a:t>move semantics</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 semantics</a:t>
            </a:r>
            <a:r>
              <a:rPr lang="en-US" sz="2000" dirty="0">
                <a:latin typeface="Arial Narrow" panose="020B0606020202030204" pitchFamily="34" charset="0"/>
              </a:rPr>
              <a:t>" refer to how ownership and memory are managed when variables are assigned, passed to functions, or returned from functions. </a:t>
            </a:r>
          </a:p>
          <a:p>
            <a:pPr marL="91440" lvl="1" indent="0">
              <a:spcBef>
                <a:spcPts val="0"/>
              </a:spcBef>
              <a:spcAft>
                <a:spcPts val="1800"/>
              </a:spcAft>
              <a:buClrTx/>
              <a:buNone/>
            </a:pPr>
            <a:r>
              <a:rPr lang="en-US" sz="2000" b="1" dirty="0">
                <a:solidFill>
                  <a:srgbClr val="0070C0"/>
                </a:solidFill>
                <a:latin typeface="Arial Narrow" panose="020B0606020202030204" pitchFamily="34" charset="0"/>
              </a:rPr>
              <a:t>Move</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a:t>
            </a:r>
            <a:r>
              <a:rPr lang="en-US" sz="2000" dirty="0">
                <a:solidFill>
                  <a:srgbClr val="0070C0"/>
                </a:solidFill>
                <a:latin typeface="Arial Narrow" panose="020B0606020202030204" pitchFamily="34" charset="0"/>
              </a:rPr>
              <a:t> </a:t>
            </a:r>
            <a:r>
              <a:rPr lang="en-US" sz="2000" dirty="0">
                <a:solidFill>
                  <a:schemeClr val="bg1">
                    <a:lumMod val="75000"/>
                    <a:lumOff val="25000"/>
                  </a:schemeClr>
                </a:solidFill>
                <a:latin typeface="Arial Narrow" panose="020B0606020202030204" pitchFamily="34" charset="0"/>
              </a:rPr>
              <a:t>apply to </a:t>
            </a:r>
            <a:r>
              <a:rPr lang="en-US" sz="2000" b="1" dirty="0">
                <a:solidFill>
                  <a:srgbClr val="0070C0"/>
                </a:solidFill>
                <a:latin typeface="Arial Narrow" panose="020B0606020202030204" pitchFamily="34" charset="0"/>
              </a:rPr>
              <a:t>values</a:t>
            </a:r>
            <a:r>
              <a:rPr lang="en-US" sz="2000" dirty="0">
                <a:solidFill>
                  <a:schemeClr val="bg1">
                    <a:lumMod val="75000"/>
                    <a:lumOff val="25000"/>
                  </a:schemeClr>
                </a:solidFill>
                <a:latin typeface="Arial Narrow" panose="020B0606020202030204" pitchFamily="34" charset="0"/>
              </a:rPr>
              <a:t>, and how they relate to variables bound to them</a:t>
            </a:r>
            <a:endParaRPr lang="en-US" sz="2000" b="1" dirty="0">
              <a:solidFill>
                <a:schemeClr val="bg1">
                  <a:lumMod val="75000"/>
                  <a:lumOff val="25000"/>
                </a:schemeClr>
              </a:solidFill>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1659911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Move vs. Copy Semantics</a:t>
            </a:r>
          </a:p>
        </p:txBody>
      </p:sp>
      <p:sp>
        <p:nvSpPr>
          <p:cNvPr id="5" name="Content Placeholder 1"/>
          <p:cNvSpPr txBox="1">
            <a:spLocks/>
          </p:cNvSpPr>
          <p:nvPr/>
        </p:nvSpPr>
        <p:spPr>
          <a:xfrm>
            <a:off x="309282" y="1143000"/>
            <a:ext cx="7315200" cy="60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rgbClr val="C6341C"/>
                </a:solidFill>
                <a:latin typeface="Arial Narrow" panose="020B0606020202030204" pitchFamily="34" charset="0"/>
                <a:cs typeface="Calibri" panose="020F0502020204030204" pitchFamily="34" charset="0"/>
              </a:rPr>
              <a:t>Two forms of "assignment" we just saw</a:t>
            </a:r>
            <a:endParaRPr lang="en-US" sz="2200" b="1" dirty="0">
              <a:solidFill>
                <a:srgbClr val="C6341C"/>
              </a:solidFill>
              <a:latin typeface="Arial Narrow" panose="020B0606020202030204"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09282" y="1676399"/>
            <a:ext cx="7767918" cy="18288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000" dirty="0">
                <a:latin typeface="Arial Narrow" panose="020B0606020202030204" pitchFamily="34" charset="0"/>
              </a:rPr>
              <a:t>The terms "</a:t>
            </a:r>
            <a:r>
              <a:rPr lang="en-US" sz="2000" b="1" dirty="0">
                <a:solidFill>
                  <a:srgbClr val="0070C0"/>
                </a:solidFill>
                <a:latin typeface="Arial Narrow" panose="020B0606020202030204" pitchFamily="34" charset="0"/>
              </a:rPr>
              <a:t>move semantics</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 semantics</a:t>
            </a:r>
            <a:r>
              <a:rPr lang="en-US" sz="2000" dirty="0">
                <a:latin typeface="Arial Narrow" panose="020B0606020202030204" pitchFamily="34" charset="0"/>
              </a:rPr>
              <a:t>" refer to how ownership and memory are managed when variables are assigned, passed to functions, or returned from functions. </a:t>
            </a:r>
          </a:p>
          <a:p>
            <a:pPr marL="91440" lvl="1" indent="0">
              <a:spcBef>
                <a:spcPts val="0"/>
              </a:spcBef>
              <a:spcAft>
                <a:spcPts val="1800"/>
              </a:spcAft>
              <a:buClrTx/>
              <a:buNone/>
            </a:pPr>
            <a:r>
              <a:rPr lang="en-US" sz="2000" b="1" dirty="0">
                <a:solidFill>
                  <a:srgbClr val="0070C0"/>
                </a:solidFill>
                <a:latin typeface="Arial Narrow" panose="020B0606020202030204" pitchFamily="34" charset="0"/>
              </a:rPr>
              <a:t>Move</a:t>
            </a:r>
            <a:r>
              <a:rPr lang="en-US" sz="2000" dirty="0">
                <a:latin typeface="Arial Narrow" panose="020B0606020202030204" pitchFamily="34" charset="0"/>
              </a:rPr>
              <a:t> and </a:t>
            </a:r>
            <a:r>
              <a:rPr lang="en-US" sz="2000" b="1" dirty="0">
                <a:solidFill>
                  <a:srgbClr val="0070C0"/>
                </a:solidFill>
                <a:latin typeface="Arial Narrow" panose="020B0606020202030204" pitchFamily="34" charset="0"/>
              </a:rPr>
              <a:t>Copy</a:t>
            </a:r>
            <a:r>
              <a:rPr lang="en-US" sz="2000" dirty="0">
                <a:solidFill>
                  <a:srgbClr val="0070C0"/>
                </a:solidFill>
                <a:latin typeface="Arial Narrow" panose="020B0606020202030204" pitchFamily="34" charset="0"/>
              </a:rPr>
              <a:t> </a:t>
            </a:r>
            <a:r>
              <a:rPr lang="en-US" sz="2000" dirty="0">
                <a:solidFill>
                  <a:schemeClr val="bg1">
                    <a:lumMod val="75000"/>
                    <a:lumOff val="25000"/>
                  </a:schemeClr>
                </a:solidFill>
                <a:latin typeface="Arial Narrow" panose="020B0606020202030204" pitchFamily="34" charset="0"/>
              </a:rPr>
              <a:t>apply to </a:t>
            </a:r>
            <a:r>
              <a:rPr lang="en-US" sz="2000" b="1" dirty="0">
                <a:solidFill>
                  <a:srgbClr val="0070C0"/>
                </a:solidFill>
                <a:latin typeface="Arial Narrow" panose="020B0606020202030204" pitchFamily="34" charset="0"/>
              </a:rPr>
              <a:t>values</a:t>
            </a:r>
            <a:r>
              <a:rPr lang="en-US" sz="2000" dirty="0">
                <a:solidFill>
                  <a:schemeClr val="bg1">
                    <a:lumMod val="75000"/>
                    <a:lumOff val="25000"/>
                  </a:schemeClr>
                </a:solidFill>
                <a:latin typeface="Arial Narrow" panose="020B0606020202030204" pitchFamily="34" charset="0"/>
              </a:rPr>
              <a:t>, and how they relate to variables bound to them</a:t>
            </a:r>
            <a:endParaRPr lang="en-US" sz="2000" b="1" dirty="0">
              <a:solidFill>
                <a:schemeClr val="bg1">
                  <a:lumMod val="75000"/>
                  <a:lumOff val="25000"/>
                </a:schemeClr>
              </a:solidFill>
              <a:latin typeface="Arial Narrow" panose="020B0606020202030204" pitchFamily="34" charset="0"/>
              <a:cs typeface="Calibri" panose="020F0502020204030204" pitchFamily="34" charset="0"/>
            </a:endParaRPr>
          </a:p>
        </p:txBody>
      </p:sp>
      <p:sp>
        <p:nvSpPr>
          <p:cNvPr id="9" name="Content Placeholder 1"/>
          <p:cNvSpPr txBox="1">
            <a:spLocks/>
          </p:cNvSpPr>
          <p:nvPr/>
        </p:nvSpPr>
        <p:spPr>
          <a:xfrm>
            <a:off x="304800" y="1712257"/>
            <a:ext cx="8072718" cy="4917143"/>
          </a:xfrm>
          <a:prstGeom prst="rect">
            <a:avLst/>
          </a:prstGeom>
          <a:solidFill>
            <a:schemeClr val="tx1">
              <a:lumMod val="95000"/>
            </a:schemeClr>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b="1" dirty="0">
                <a:solidFill>
                  <a:schemeClr val="bg1">
                    <a:lumMod val="75000"/>
                    <a:lumOff val="25000"/>
                  </a:schemeClr>
                </a:solidFill>
                <a:latin typeface="Arial Narrow" panose="020B0606020202030204" pitchFamily="34" charset="0"/>
                <a:cs typeface="Calibri" panose="020F0502020204030204" pitchFamily="34" charset="0"/>
              </a:rPr>
              <a:t>Move semantics </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a value is moved, its ownership is transferred from one </a:t>
            </a:r>
            <a:r>
              <a:rPr lang="en-US" sz="2000" dirty="0" err="1">
                <a:solidFill>
                  <a:schemeClr val="bg1">
                    <a:lumMod val="75000"/>
                    <a:lumOff val="25000"/>
                  </a:schemeClr>
                </a:solidFill>
                <a:latin typeface="Arial Narrow" panose="020B0606020202030204" pitchFamily="34" charset="0"/>
                <a:cs typeface="Calibri" panose="020F0502020204030204" pitchFamily="34" charset="0"/>
              </a:rPr>
              <a:t>var</a:t>
            </a:r>
            <a:r>
              <a:rPr lang="en-US" sz="2000" dirty="0">
                <a:solidFill>
                  <a:schemeClr val="bg1">
                    <a:lumMod val="75000"/>
                    <a:lumOff val="25000"/>
                  </a:schemeClr>
                </a:solidFill>
                <a:latin typeface="Arial Narrow" panose="020B0606020202030204" pitchFamily="34" charset="0"/>
                <a:cs typeface="Calibri" panose="020F0502020204030204" pitchFamily="34" charset="0"/>
              </a:rPr>
              <a:t> to another</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After a move, the original variable (original owner) cannot be used, as it does not own a value.  </a:t>
            </a:r>
            <a:r>
              <a:rPr lang="en-US" sz="2000" i="1" dirty="0">
                <a:solidFill>
                  <a:srgbClr val="C00000"/>
                </a:solidFill>
                <a:latin typeface="Arial Narrow" panose="020B0606020202030204" pitchFamily="34" charset="0"/>
                <a:cs typeface="Calibri" panose="020F0502020204030204" pitchFamily="34" charset="0"/>
              </a:rPr>
              <a:t>See code version 1</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Essentially the original binding is done… gone;  the value is now bound to a different variable… a different storage location</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Original storage can be eliminated (reclaimed)</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New storage (variable) now has responsibility of ownership</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Move semantics is the </a:t>
            </a:r>
            <a:r>
              <a:rPr lang="en-US" sz="2000" dirty="0">
                <a:solidFill>
                  <a:srgbClr val="0070C0"/>
                </a:solidFill>
                <a:latin typeface="Arial Narrow" panose="020B0606020202030204" pitchFamily="34" charset="0"/>
                <a:cs typeface="Calibri" panose="020F0502020204030204" pitchFamily="34" charset="0"/>
              </a:rPr>
              <a:t>default for most Rust types</a:t>
            </a:r>
            <a:r>
              <a:rPr lang="en-US" sz="2000" dirty="0">
                <a:solidFill>
                  <a:schemeClr val="bg1">
                    <a:lumMod val="75000"/>
                    <a:lumOff val="25000"/>
                  </a:schemeClr>
                </a:solidFill>
                <a:latin typeface="Arial Narrow" panose="020B0606020202030204" pitchFamily="34" charset="0"/>
                <a:cs typeface="Calibri" panose="020F0502020204030204" pitchFamily="34" charset="0"/>
              </a:rPr>
              <a:t>, especially ones that manage resources (like heap allocated storage, sockets, etc.)</a:t>
            </a:r>
          </a:p>
          <a:p>
            <a:pPr marL="457200" lvl="1" indent="-182880">
              <a:spcBef>
                <a:spcPts val="0"/>
              </a:spcBef>
              <a:spcAft>
                <a:spcPts val="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Move semantics are used for </a:t>
            </a:r>
            <a:r>
              <a:rPr lang="en-US" sz="2000" dirty="0">
                <a:solidFill>
                  <a:srgbClr val="0070C0"/>
                </a:solidFill>
                <a:latin typeface="Arial Narrow" panose="020B0606020202030204" pitchFamily="34" charset="0"/>
                <a:cs typeface="Calibri" panose="020F0502020204030204" pitchFamily="34" charset="0"/>
              </a:rPr>
              <a:t>efficiency</a:t>
            </a:r>
            <a:r>
              <a:rPr lang="en-US" sz="2000" dirty="0">
                <a:solidFill>
                  <a:schemeClr val="bg1">
                    <a:lumMod val="75000"/>
                    <a:lumOff val="25000"/>
                  </a:schemeClr>
                </a:solidFill>
                <a:latin typeface="Arial Narrow" panose="020B0606020202030204" pitchFamily="34" charset="0"/>
                <a:cs typeface="Calibri" panose="020F0502020204030204" pitchFamily="34" charset="0"/>
              </a:rPr>
              <a:t>… no need to copy large amounts of data, since move can be done with one pointer assignment</a:t>
            </a:r>
          </a:p>
          <a:p>
            <a:pPr marL="457200" lvl="1" indent="-182880">
              <a:spcBef>
                <a:spcPts val="0"/>
              </a:spcBef>
              <a:spcAft>
                <a:spcPts val="1200"/>
              </a:spcAft>
              <a:buClrTx/>
              <a:buFont typeface="Arial" panose="020B0604020202020204" pitchFamily="34" charset="0"/>
              <a:buChar char="•"/>
            </a:pP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p:txBody>
      </p:sp>
    </p:spTree>
    <p:extLst>
      <p:ext uri="{BB962C8B-B14F-4D97-AF65-F5344CB8AC3E}">
        <p14:creationId xmlns:p14="http://schemas.microsoft.com/office/powerpoint/2010/main" val="305297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1000"/>
                                        <p:tgtEl>
                                          <p:spTgt spid="9">
                                            <p:txEl>
                                              <p:pRg st="0" end="0"/>
                                            </p:txEl>
                                          </p:spTgt>
                                        </p:tgtEl>
                                      </p:cBhvr>
                                    </p:animEffect>
                                    <p:anim calcmode="lin" valueType="num">
                                      <p:cBhvr>
                                        <p:cTn id="1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10" presetClass="entr" presetSubtype="0" fill="hold" nodeType="after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Effect transition="in" filter="fade">
                                      <p:cBhvr>
                                        <p:cTn id="18" dur="500"/>
                                        <p:tgtEl>
                                          <p:spTgt spid="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fade">
                                      <p:cBhvr>
                                        <p:cTn id="28" dur="500"/>
                                        <p:tgtEl>
                                          <p:spTgt spid="9">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9">
                                            <p:txEl>
                                              <p:pRg st="4" end="4"/>
                                            </p:txEl>
                                          </p:spTgt>
                                        </p:tgtEl>
                                        <p:attrNameLst>
                                          <p:attrName>style.visibility</p:attrName>
                                        </p:attrNameLst>
                                      </p:cBhvr>
                                      <p:to>
                                        <p:strVal val="visible"/>
                                      </p:to>
                                    </p:set>
                                    <p:animEffect transition="in" filter="fade">
                                      <p:cBhvr>
                                        <p:cTn id="33" dur="500"/>
                                        <p:tgtEl>
                                          <p:spTgt spid="9">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9">
                                            <p:txEl>
                                              <p:pRg st="5" end="5"/>
                                            </p:txEl>
                                          </p:spTgt>
                                        </p:tgtEl>
                                        <p:attrNameLst>
                                          <p:attrName>style.visibility</p:attrName>
                                        </p:attrNameLst>
                                      </p:cBhvr>
                                      <p:to>
                                        <p:strVal val="visible"/>
                                      </p:to>
                                    </p:set>
                                    <p:animEffect transition="in" filter="fade">
                                      <p:cBhvr>
                                        <p:cTn id="38" dur="500"/>
                                        <p:tgtEl>
                                          <p:spTgt spid="9">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Effect transition="in" filter="fade">
                                      <p:cBhvr>
                                        <p:cTn id="43" dur="500"/>
                                        <p:tgtEl>
                                          <p:spTgt spid="9">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9">
                                            <p:txEl>
                                              <p:pRg st="7" end="7"/>
                                            </p:txEl>
                                          </p:spTgt>
                                        </p:tgtEl>
                                        <p:attrNameLst>
                                          <p:attrName>style.visibility</p:attrName>
                                        </p:attrNameLst>
                                      </p:cBhvr>
                                      <p:to>
                                        <p:strVal val="visible"/>
                                      </p:to>
                                    </p:set>
                                    <p:animEffect transition="in" filter="fade">
                                      <p:cBhvr>
                                        <p:cTn id="48"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Move vs. Copy Semantics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9" name="Content Placeholder 1"/>
          <p:cNvSpPr txBox="1">
            <a:spLocks/>
          </p:cNvSpPr>
          <p:nvPr/>
        </p:nvSpPr>
        <p:spPr>
          <a:xfrm>
            <a:off x="304800" y="1371600"/>
            <a:ext cx="8072718"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sz="2000" b="1" dirty="0">
                <a:solidFill>
                  <a:schemeClr val="bg1">
                    <a:lumMod val="75000"/>
                    <a:lumOff val="25000"/>
                  </a:schemeClr>
                </a:solidFill>
                <a:latin typeface="Arial Narrow" panose="020B0606020202030204" pitchFamily="34" charset="0"/>
                <a:cs typeface="Calibri" panose="020F0502020204030204" pitchFamily="34" charset="0"/>
              </a:rPr>
              <a:t>Copy semantics </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Happens when a value is duplicated as it is assigned, passed, or returned </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New value created is a bitwise copy of the original, so the 2 copies are completely independent or each other</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Types that implement the </a:t>
            </a:r>
            <a:r>
              <a:rPr lang="en-US" dirty="0">
                <a:solidFill>
                  <a:schemeClr val="bg1">
                    <a:lumMod val="75000"/>
                    <a:lumOff val="2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copy</a:t>
            </a:r>
            <a:r>
              <a:rPr lang="en-US" sz="2000" dirty="0">
                <a:solidFill>
                  <a:schemeClr val="bg1">
                    <a:lumMod val="75000"/>
                    <a:lumOff val="25000"/>
                  </a:schemeClr>
                </a:solidFill>
                <a:latin typeface="Arial Narrow" panose="020B0606020202030204" pitchFamily="34" charset="0"/>
                <a:cs typeface="Calibri" panose="020F0502020204030204" pitchFamily="34" charset="0"/>
              </a:rPr>
              <a:t> trait have copy semantics for their values by default</a:t>
            </a:r>
          </a:p>
          <a:p>
            <a:pPr marL="914400" lvl="2" indent="-182880">
              <a:spcBef>
                <a:spcPts val="0"/>
              </a:spcBef>
              <a:buClrTx/>
              <a:buFont typeface="Arial" panose="020B0604020202020204" pitchFamily="34" charset="0"/>
              <a:buChar char="•"/>
            </a:pPr>
            <a:r>
              <a:rPr lang="en-US" sz="1800" i="1" dirty="0">
                <a:solidFill>
                  <a:srgbClr val="0070C0"/>
                </a:solidFill>
                <a:latin typeface="Arial Narrow" panose="020B0606020202030204" pitchFamily="34" charset="0"/>
                <a:cs typeface="Calibri" panose="020F0502020204030204" pitchFamily="34" charset="0"/>
              </a:rPr>
              <a:t>most simple types like </a:t>
            </a:r>
            <a:r>
              <a:rPr lang="en-US" sz="1800" i="1" dirty="0" err="1">
                <a:solidFill>
                  <a:srgbClr val="0070C0"/>
                </a:solidFill>
                <a:latin typeface="Arial Narrow" panose="020B0606020202030204" pitchFamily="34" charset="0"/>
                <a:cs typeface="Calibri" panose="020F0502020204030204" pitchFamily="34" charset="0"/>
              </a:rPr>
              <a:t>ints</a:t>
            </a:r>
            <a:r>
              <a:rPr lang="en-US" sz="1800" i="1" dirty="0">
                <a:solidFill>
                  <a:srgbClr val="0070C0"/>
                </a:solidFill>
                <a:latin typeface="Arial Narrow" panose="020B0606020202030204" pitchFamily="34" charset="0"/>
                <a:cs typeface="Calibri" panose="020F0502020204030204" pitchFamily="34" charset="0"/>
              </a:rPr>
              <a:t>, floats, bools, chars, fixed arrays, tuples, </a:t>
            </a:r>
            <a:r>
              <a:rPr lang="en-US" sz="1800" i="1" dirty="0" err="1">
                <a:solidFill>
                  <a:srgbClr val="0070C0"/>
                </a:solidFill>
                <a:latin typeface="Arial Narrow" panose="020B0606020202030204" pitchFamily="34" charset="0"/>
                <a:cs typeface="Calibri" panose="020F0502020204030204" pitchFamily="34" charset="0"/>
              </a:rPr>
              <a:t>structs</a:t>
            </a:r>
            <a:r>
              <a:rPr lang="en-US" sz="1800" i="1" dirty="0">
                <a:solidFill>
                  <a:srgbClr val="0070C0"/>
                </a:solidFill>
                <a:latin typeface="Arial Narrow" panose="020B0606020202030204" pitchFamily="34" charset="0"/>
                <a:cs typeface="Calibri" panose="020F0502020204030204" pitchFamily="34" charset="0"/>
              </a:rPr>
              <a:t> where the fields or elements implement </a:t>
            </a:r>
            <a:r>
              <a:rPr lang="en-US" b="1" i="1" dirty="0">
                <a:solidFill>
                  <a:srgbClr val="0070C0"/>
                </a:solidFill>
                <a:latin typeface="Consolas" panose="020B0609020204030204" pitchFamily="49" charset="0"/>
                <a:cs typeface="Calibri" panose="020F0502020204030204" pitchFamily="34" charset="0"/>
              </a:rPr>
              <a:t>copy</a:t>
            </a:r>
            <a:r>
              <a:rPr lang="en-US" sz="1800" i="1" dirty="0">
                <a:solidFill>
                  <a:srgbClr val="0070C0"/>
                </a:solidFill>
                <a:latin typeface="Arial Narrow" panose="020B0606020202030204" pitchFamily="34" charset="0"/>
                <a:cs typeface="Calibri" panose="020F0502020204030204" pitchFamily="34" charset="0"/>
              </a:rPr>
              <a:t>, etc.</a:t>
            </a:r>
          </a:p>
          <a:p>
            <a:pPr marL="914400" lvl="2" indent="-182880">
              <a:spcBef>
                <a:spcPts val="0"/>
              </a:spcBef>
              <a:spcAft>
                <a:spcPts val="1200"/>
              </a:spcAft>
              <a:buClrTx/>
              <a:buFont typeface="Arial" panose="020B0604020202020204" pitchFamily="34" charset="0"/>
              <a:buChar char="•"/>
            </a:pPr>
            <a:r>
              <a:rPr lang="en-US" sz="1800" b="1" i="1" dirty="0">
                <a:solidFill>
                  <a:srgbClr val="0070C0"/>
                </a:solidFill>
                <a:latin typeface="Arial Narrow" panose="020B0606020202030204" pitchFamily="34" charset="0"/>
                <a:cs typeface="Calibri" panose="020F0502020204030204" pitchFamily="34" charset="0"/>
              </a:rPr>
              <a:t>not</a:t>
            </a:r>
            <a:r>
              <a:rPr lang="en-US" sz="1800" i="1" dirty="0">
                <a:solidFill>
                  <a:srgbClr val="0070C0"/>
                </a:solidFill>
                <a:latin typeface="Arial Narrow" panose="020B0606020202030204" pitchFamily="34" charset="0"/>
                <a:cs typeface="Calibri" panose="020F0502020204030204" pitchFamily="34" charset="0"/>
              </a:rPr>
              <a:t> more complex structures, like String, Vector, Box, slice, etc.</a:t>
            </a:r>
          </a:p>
          <a:p>
            <a:pPr marL="457200" lvl="1" indent="-182880">
              <a:spcBef>
                <a:spcPts val="0"/>
              </a:spcBef>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The original variable is available with the new one after the assignment… after the copy</a:t>
            </a:r>
          </a:p>
          <a:p>
            <a:pPr marL="457200" lvl="1" indent="-182880">
              <a:spcBef>
                <a:spcPts val="0"/>
              </a:spcBef>
              <a:buClrTx/>
              <a:buFont typeface="Arial" panose="020B0604020202020204" pitchFamily="34" charset="0"/>
              <a:buChar char="•"/>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See </a:t>
            </a:r>
            <a:r>
              <a:rPr lang="en-US" sz="2000" i="1" dirty="0">
                <a:solidFill>
                  <a:srgbClr val="C00000"/>
                </a:solidFill>
                <a:latin typeface="Arial Narrow" panose="020B0606020202030204" pitchFamily="34" charset="0"/>
                <a:cs typeface="Calibri" panose="020F0502020204030204" pitchFamily="34" charset="0"/>
              </a:rPr>
              <a:t>code version 2</a:t>
            </a:r>
          </a:p>
          <a:p>
            <a:pPr marL="457200" lvl="1" indent="-182880">
              <a:spcBef>
                <a:spcPts val="0"/>
              </a:spcBef>
              <a:buClrTx/>
              <a:buFont typeface="Arial" panose="020B0604020202020204" pitchFamily="34" charset="0"/>
              <a:buChar char="•"/>
            </a:pPr>
            <a:endParaRPr lang="en-US" sz="2000" dirty="0">
              <a:solidFill>
                <a:srgbClr val="C00000"/>
              </a:solidFill>
              <a:latin typeface="Arial Narrow" panose="020B0606020202030204" pitchFamily="34" charset="0"/>
              <a:cs typeface="Calibri" panose="020F0502020204030204" pitchFamily="34" charset="0"/>
            </a:endParaRPr>
          </a:p>
        </p:txBody>
      </p:sp>
      <p:sp>
        <p:nvSpPr>
          <p:cNvPr id="2" name="Rectangle 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types that implement the </a:t>
            </a:r>
            <a:r>
              <a:rPr kumimoji="0" lang="en-US" altLang="en-US" sz="1000" b="0" i="0" u="none" strike="noStrike" cap="none" normalizeH="0" baseline="0">
                <a:ln>
                  <a:noFill/>
                </a:ln>
                <a:solidFill>
                  <a:schemeClr val="tx1"/>
                </a:solidFill>
                <a:effectLst/>
                <a:latin typeface="Arial Unicode MS"/>
              </a:rPr>
              <a:t>Copy</a:t>
            </a:r>
            <a:r>
              <a:rPr kumimoji="0" lang="en-US" altLang="en-US" sz="600" b="0" i="0" u="none" strike="noStrike" cap="none" normalizeH="0" baseline="0">
                <a:ln>
                  <a:noFill/>
                </a:ln>
                <a:solidFill>
                  <a:schemeClr val="tx1"/>
                </a:solidFill>
                <a:effectLst/>
              </a:rPr>
              <a:t> trait have copy semantics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6205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What is Borrowing ?</a:t>
            </a:r>
          </a:p>
        </p:txBody>
      </p:sp>
      <p:sp>
        <p:nvSpPr>
          <p:cNvPr id="5" name="Content Placeholder 1"/>
          <p:cNvSpPr txBox="1">
            <a:spLocks/>
          </p:cNvSpPr>
          <p:nvPr/>
        </p:nvSpPr>
        <p:spPr>
          <a:xfrm>
            <a:off x="457200" y="1295400"/>
            <a:ext cx="79248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2400"/>
              </a:spcAft>
              <a:buClrTx/>
              <a:buNone/>
            </a:pPr>
            <a:r>
              <a:rPr lang="en-US" sz="2400" dirty="0">
                <a:solidFill>
                  <a:schemeClr val="bg1">
                    <a:lumMod val="75000"/>
                    <a:lumOff val="25000"/>
                  </a:schemeClr>
                </a:solidFill>
                <a:latin typeface="Arial Narrow" panose="020B0606020202030204" pitchFamily="34" charset="0"/>
                <a:cs typeface="Calibri" panose="020F0502020204030204" pitchFamily="34" charset="0"/>
              </a:rPr>
              <a:t>In Rust, </a:t>
            </a:r>
            <a:r>
              <a:rPr lang="en-US" sz="2400" dirty="0">
                <a:solidFill>
                  <a:schemeClr val="accent5">
                    <a:lumMod val="75000"/>
                  </a:schemeClr>
                </a:solidFill>
                <a:latin typeface="Arial Narrow" panose="020B0606020202030204" pitchFamily="34" charset="0"/>
                <a:cs typeface="Calibri" panose="020F0502020204030204" pitchFamily="34" charset="0"/>
              </a:rPr>
              <a:t>borrowing</a:t>
            </a:r>
            <a:r>
              <a:rPr lang="en-US" sz="2400" dirty="0">
                <a:solidFill>
                  <a:schemeClr val="bg1">
                    <a:lumMod val="75000"/>
                    <a:lumOff val="25000"/>
                  </a:schemeClr>
                </a:solidFill>
                <a:latin typeface="Arial Narrow" panose="020B0606020202030204" pitchFamily="34" charset="0"/>
                <a:cs typeface="Calibri" panose="020F0502020204030204" pitchFamily="34" charset="0"/>
              </a:rPr>
              <a:t> refers to the practice of allowing one part of the program to </a:t>
            </a:r>
            <a:r>
              <a:rPr lang="en-US" sz="2400" i="1" dirty="0">
                <a:solidFill>
                  <a:schemeClr val="bg1">
                    <a:lumMod val="75000"/>
                    <a:lumOff val="25000"/>
                  </a:schemeClr>
                </a:solidFill>
                <a:latin typeface="Arial Narrow" panose="020B0606020202030204" pitchFamily="34" charset="0"/>
                <a:cs typeface="Calibri" panose="020F0502020204030204" pitchFamily="34" charset="0"/>
              </a:rPr>
              <a:t>temporarily </a:t>
            </a:r>
            <a:r>
              <a:rPr lang="en-US" sz="2400" dirty="0">
                <a:solidFill>
                  <a:schemeClr val="bg1">
                    <a:lumMod val="75000"/>
                    <a:lumOff val="25000"/>
                  </a:schemeClr>
                </a:solidFill>
                <a:latin typeface="Arial Narrow" panose="020B0606020202030204" pitchFamily="34" charset="0"/>
                <a:cs typeface="Calibri" panose="020F0502020204030204" pitchFamily="34" charset="0"/>
              </a:rPr>
              <a:t> access data owned by another part of the program </a:t>
            </a:r>
            <a:r>
              <a:rPr lang="en-US" sz="2400" i="1" dirty="0">
                <a:solidFill>
                  <a:schemeClr val="accent5">
                    <a:lumMod val="75000"/>
                  </a:schemeClr>
                </a:solidFill>
                <a:latin typeface="Arial Narrow" panose="020B0606020202030204" pitchFamily="34" charset="0"/>
                <a:cs typeface="Calibri" panose="020F0502020204030204" pitchFamily="34" charset="0"/>
              </a:rPr>
              <a:t>without taking ownership of it</a:t>
            </a:r>
            <a:r>
              <a:rPr lang="en-US" sz="2400" dirty="0">
                <a:solidFill>
                  <a:schemeClr val="accent5">
                    <a:lumMod val="75000"/>
                  </a:schemeClr>
                </a:solidFill>
                <a:latin typeface="Arial Narrow" panose="020B0606020202030204" pitchFamily="34" charset="0"/>
                <a:cs typeface="Calibri" panose="020F0502020204030204" pitchFamily="34" charset="0"/>
              </a:rPr>
              <a:t>. </a:t>
            </a:r>
          </a:p>
          <a:p>
            <a:pPr marL="91440" lvl="1" indent="0">
              <a:spcBef>
                <a:spcPts val="0"/>
              </a:spcBef>
              <a:spcAft>
                <a:spcPts val="24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Borrowing allows for efficient memory usage by enabling multiple parts of the program to work with data </a:t>
            </a:r>
            <a:r>
              <a:rPr lang="en-US" sz="2000" dirty="0">
                <a:solidFill>
                  <a:schemeClr val="accent5">
                    <a:lumMod val="75000"/>
                  </a:schemeClr>
                </a:solidFill>
                <a:latin typeface="Arial Narrow" panose="020B0606020202030204" pitchFamily="34" charset="0"/>
                <a:cs typeface="Calibri" panose="020F0502020204030204" pitchFamily="34" charset="0"/>
              </a:rPr>
              <a:t>without having to duplicate it</a:t>
            </a:r>
            <a:r>
              <a:rPr lang="en-US" sz="2000" dirty="0">
                <a:solidFill>
                  <a:schemeClr val="bg1">
                    <a:lumMod val="75000"/>
                    <a:lumOff val="25000"/>
                  </a:schemeClr>
                </a:solidFill>
                <a:latin typeface="Arial Narrow" panose="020B0606020202030204" pitchFamily="34" charset="0"/>
                <a:cs typeface="Calibri" panose="020F0502020204030204" pitchFamily="34" charset="0"/>
              </a:rPr>
              <a:t>. </a:t>
            </a:r>
          </a:p>
          <a:p>
            <a:pPr marL="91440" lvl="1" indent="0">
              <a:spcBef>
                <a:spcPts val="0"/>
              </a:spcBef>
              <a:spcAft>
                <a:spcPts val="24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Rust enforces strict rules around borrowing to ensure memory safety and prevent data races.</a:t>
            </a:r>
          </a:p>
          <a:p>
            <a:pPr marL="91440" lvl="1" indent="0">
              <a:spcBef>
                <a:spcPts val="0"/>
              </a:spcBef>
              <a:spcAft>
                <a:spcPts val="24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Using Borrowing, Ownership, and Lifetimes…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Rust prevents common memory errors like null pointers and null dereferencing, data races, memory leaks</a:t>
            </a:r>
            <a:r>
              <a:rPr lang="en-US" sz="2000" dirty="0">
                <a:solidFill>
                  <a:schemeClr val="bg1">
                    <a:lumMod val="75000"/>
                    <a:lumOff val="25000"/>
                  </a:schemeClr>
                </a:solidFill>
                <a:latin typeface="Arial Narrow" panose="020B0606020202030204" pitchFamily="34" charset="0"/>
                <a:cs typeface="Calibri" panose="020F0502020204030204" pitchFamily="34" charset="0"/>
              </a:rPr>
              <a:t> (all without a garbage collector)</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18004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Useful Links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FF16AEF0-B8A1-4A73-997D-AA46F4D8524E}"/>
              </a:ext>
            </a:extLst>
          </p:cNvPr>
          <p:cNvSpPr txBox="1">
            <a:spLocks/>
          </p:cNvSpPr>
          <p:nvPr/>
        </p:nvSpPr>
        <p:spPr>
          <a:xfrm>
            <a:off x="460549" y="1219200"/>
            <a:ext cx="7857067" cy="114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800"/>
              </a:spcBef>
              <a:spcAft>
                <a:spcPts val="1200"/>
              </a:spcAft>
              <a:buClrTx/>
              <a:buNone/>
            </a:pPr>
            <a:r>
              <a:rPr lang="en-US" sz="2000" b="1" dirty="0">
                <a:solidFill>
                  <a:schemeClr val="accent5">
                    <a:lumMod val="75000"/>
                  </a:schemeClr>
                </a:solidFill>
                <a:latin typeface="Arial Narrow" panose="020B0606020202030204" pitchFamily="34" charset="0"/>
                <a:cs typeface="Calibri" panose="020F0502020204030204" pitchFamily="34" charset="0"/>
              </a:rPr>
              <a:t>Rust Playground   </a:t>
            </a:r>
            <a:r>
              <a:rPr lang="en-US" sz="2000" dirty="0">
                <a:solidFill>
                  <a:schemeClr val="bg1">
                    <a:lumMod val="75000"/>
                    <a:lumOff val="25000"/>
                  </a:schemeClr>
                </a:solidFill>
                <a:latin typeface="Arial Narrow" panose="020B0606020202030204" pitchFamily="34" charset="0"/>
                <a:cs typeface="Calibri" panose="020F0502020204030204" pitchFamily="34" charset="0"/>
                <a:hlinkClick r:id="rId2"/>
              </a:rPr>
              <a:t>https://play.rust-lang.org</a:t>
            </a:r>
            <a:endParaRPr lang="en-US" sz="2000" dirty="0">
              <a:solidFill>
                <a:schemeClr val="bg1">
                  <a:lumMod val="75000"/>
                  <a:lumOff val="25000"/>
                </a:schemeClr>
              </a:solidFill>
              <a:latin typeface="Arial Narrow" panose="020B0606020202030204" pitchFamily="34" charset="0"/>
              <a:cs typeface="Calibri" panose="020F0502020204030204" pitchFamily="34" charset="0"/>
            </a:endParaRPr>
          </a:p>
          <a:p>
            <a:pPr marL="91440" lvl="1" indent="0">
              <a:lnSpc>
                <a:spcPct val="120000"/>
              </a:lnSpc>
              <a:spcBef>
                <a:spcPts val="0"/>
              </a:spcBef>
              <a:spcAft>
                <a:spcPts val="0"/>
              </a:spcAft>
              <a:buClrTx/>
              <a:buNone/>
            </a:pPr>
            <a:r>
              <a:rPr lang="en-US" sz="2000" b="1" dirty="0">
                <a:solidFill>
                  <a:srgbClr val="BE442C"/>
                </a:solidFill>
                <a:latin typeface="Arial Narrow" panose="020B0606020202030204" pitchFamily="34" charset="0"/>
                <a:ea typeface="Cascadia Mono" panose="020B0609020000020004" pitchFamily="49" charset="0"/>
                <a:cs typeface="Cascadia Mono" panose="020B0609020000020004" pitchFamily="49" charset="0"/>
              </a:rPr>
              <a:t>Java Playground  </a:t>
            </a:r>
            <a:r>
              <a:rPr lang="en-US" sz="2000" dirty="0">
                <a:solidFill>
                  <a:schemeClr val="bg1">
                    <a:lumMod val="75000"/>
                    <a:lumOff val="25000"/>
                  </a:schemeClr>
                </a:solidFill>
                <a:latin typeface="Arial Narrow" panose="020B0606020202030204" pitchFamily="34" charset="0"/>
                <a:ea typeface="Cascadia Mono" panose="020B0609020000020004" pitchFamily="49" charset="0"/>
                <a:cs typeface="Cascadia Mono" panose="020B0609020000020004" pitchFamily="49" charset="0"/>
                <a:hlinkClick r:id="rId3"/>
              </a:rPr>
              <a:t>https://leetcode.com/playground/new/empty</a:t>
            </a:r>
            <a:endParaRPr lang="en-US" sz="2000" dirty="0">
              <a:solidFill>
                <a:schemeClr val="bg1">
                  <a:lumMod val="75000"/>
                  <a:lumOff val="25000"/>
                </a:schemeClr>
              </a:solidFill>
              <a:latin typeface="Arial Narrow" panose="020B0606020202030204" pitchFamily="34" charset="0"/>
              <a:ea typeface="Cascadia Mono" panose="020B0609020000020004" pitchFamily="49" charset="0"/>
              <a:cs typeface="Cascadia Mono" panose="020B0609020000020004" pitchFamily="49" charset="0"/>
            </a:endParaRPr>
          </a:p>
        </p:txBody>
      </p:sp>
      <p:sp>
        <p:nvSpPr>
          <p:cNvPr id="10" name="Content Placeholder 1">
            <a:extLst>
              <a:ext uri="{FF2B5EF4-FFF2-40B4-BE49-F238E27FC236}">
                <a16:creationId xmlns:a16="http://schemas.microsoft.com/office/drawing/2014/main" id="{050AE5C4-C7FA-470F-919A-DC5F2B2934F6}"/>
              </a:ext>
            </a:extLst>
          </p:cNvPr>
          <p:cNvSpPr txBox="1">
            <a:spLocks/>
          </p:cNvSpPr>
          <p:nvPr/>
        </p:nvSpPr>
        <p:spPr>
          <a:xfrm>
            <a:off x="460549" y="2400300"/>
            <a:ext cx="4343400" cy="1524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hlinkClick r:id="rId4"/>
              </a:rPr>
              <a:t>Original GH presentation </a:t>
            </a:r>
            <a:r>
              <a:rPr lang="en-US" sz="2000" i="1" dirty="0">
                <a:solidFill>
                  <a:schemeClr val="bg1">
                    <a:lumMod val="75000"/>
                    <a:lumOff val="25000"/>
                  </a:schemeClr>
                </a:solidFill>
                <a:latin typeface="Bahnschrift SemiLight" panose="020B0502040204020203" pitchFamily="34" charset="0"/>
                <a:cs typeface="Calibri" panose="020F0502020204030204" pitchFamily="34" charset="0"/>
                <a:hlinkClick r:id="rId4"/>
              </a:rPr>
              <a:t>(2010)</a:t>
            </a:r>
            <a:endParaRPr lang="en-US" sz="2000" i="1" dirty="0">
              <a:solidFill>
                <a:schemeClr val="bg1">
                  <a:lumMod val="75000"/>
                  <a:lumOff val="25000"/>
                </a:schemeClr>
              </a:solidFill>
              <a:latin typeface="Bahnschrift SemiLight" panose="020B0502040204020203" pitchFamily="34" charset="0"/>
              <a:cs typeface="Calibri" panose="020F0502020204030204" pitchFamily="34" charset="0"/>
            </a:endParaRPr>
          </a:p>
          <a:p>
            <a:pPr marL="91440" lvl="1" indent="0">
              <a:spcBef>
                <a:spcPts val="0"/>
              </a:spcBef>
              <a:spcAft>
                <a:spcPts val="1000"/>
              </a:spcAft>
              <a:buClrTx/>
              <a:buNone/>
            </a:pPr>
            <a:r>
              <a:rPr lang="en-US" sz="2000" dirty="0">
                <a:solidFill>
                  <a:schemeClr val="accent6">
                    <a:lumMod val="75000"/>
                  </a:schemeClr>
                </a:solidFill>
                <a:latin typeface="Bahnschrift SemiLight" panose="020B0502040204020203" pitchFamily="34" charset="0"/>
                <a:cs typeface="Calibri" panose="020F0502020204030204" pitchFamily="34" charset="0"/>
                <a:hlinkClick r:id="rId5"/>
              </a:rPr>
              <a:t>Rust is mostly safety</a:t>
            </a:r>
            <a:r>
              <a:rPr lang="en-US" sz="2000" dirty="0">
                <a:solidFill>
                  <a:schemeClr val="accent6">
                    <a:lumMod val="75000"/>
                  </a:schemeClr>
                </a:solidFill>
                <a:latin typeface="Bahnschrift SemiLight" panose="020B0502040204020203" pitchFamily="34" charset="0"/>
                <a:cs typeface="Calibri" panose="020F0502020204030204" pitchFamily="34" charset="0"/>
              </a:rPr>
              <a:t> </a:t>
            </a:r>
            <a:r>
              <a:rPr lang="en-US" sz="2000" i="1" dirty="0">
                <a:solidFill>
                  <a:schemeClr val="accent6">
                    <a:lumMod val="75000"/>
                  </a:schemeClr>
                </a:solidFill>
                <a:latin typeface="Bahnschrift SemiLight" panose="020B0502040204020203" pitchFamily="34" charset="0"/>
                <a:cs typeface="Calibri" panose="020F0502020204030204" pitchFamily="34" charset="0"/>
              </a:rPr>
              <a:t>(GH)</a:t>
            </a:r>
          </a:p>
          <a:p>
            <a:pPr marL="91440" lvl="1" indent="0">
              <a:spcBef>
                <a:spcPts val="0"/>
              </a:spcBef>
              <a:spcAft>
                <a:spcPts val="1000"/>
              </a:spcAft>
              <a:buClrTx/>
              <a:buNone/>
            </a:pPr>
            <a:r>
              <a:rPr lang="en-US" sz="2000" dirty="0">
                <a:latin typeface="Bahnschrift SemiLight" panose="020B0502040204020203" pitchFamily="34" charset="0"/>
                <a:hlinkClick r:id="rId6"/>
              </a:rPr>
              <a:t>Fearless concurrency</a:t>
            </a:r>
            <a:r>
              <a:rPr lang="en-US" sz="2000" dirty="0">
                <a:latin typeface="Bahnschrift SemiLight" panose="020B0502040204020203" pitchFamily="34" charset="0"/>
              </a:rPr>
              <a:t> </a:t>
            </a:r>
            <a:r>
              <a:rPr lang="en-US" sz="2000" i="1" dirty="0">
                <a:latin typeface="Bahnschrift SemiLight" panose="020B0502040204020203" pitchFamily="34" charset="0"/>
              </a:rPr>
              <a:t>(A. </a:t>
            </a:r>
            <a:r>
              <a:rPr lang="en-US" sz="2000" i="1" dirty="0" err="1">
                <a:latin typeface="Bahnschrift SemiLight" panose="020B0502040204020203" pitchFamily="34" charset="0"/>
              </a:rPr>
              <a:t>Turon</a:t>
            </a:r>
            <a:r>
              <a:rPr lang="en-US" sz="2000" i="1" dirty="0">
                <a:latin typeface="Bahnschrift SemiLight" panose="020B0502040204020203" pitchFamily="34" charset="0"/>
              </a:rPr>
              <a:t>)</a:t>
            </a:r>
            <a:endParaRPr lang="en-US" sz="2000"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667342-CB6D-4FF0-BEC2-AA8AA2B7088F}"/>
              </a:ext>
            </a:extLst>
          </p:cNvPr>
          <p:cNvSpPr txBox="1">
            <a:spLocks/>
          </p:cNvSpPr>
          <p:nvPr/>
        </p:nvSpPr>
        <p:spPr>
          <a:xfrm>
            <a:off x="460549" y="3962400"/>
            <a:ext cx="4343400" cy="1524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hlinkClick r:id="rId7"/>
              </a:rPr>
              <a:t>Install Rust</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hlinkClick r:id="rId8"/>
              </a:rPr>
              <a:t>Rust Doc: The Rust PL Book</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hlinkClick r:id="rId9"/>
              </a:rPr>
              <a:t>Rust Doc: Rust by Example</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Tree>
    <p:extLst>
      <p:ext uri="{BB962C8B-B14F-4D97-AF65-F5344CB8AC3E}">
        <p14:creationId xmlns:p14="http://schemas.microsoft.com/office/powerpoint/2010/main" val="1147379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animEffect transition="in" filter="fade">
                                      <p:cBhvr>
                                        <p:cTn id="22" dur="500"/>
                                        <p:tgtEl>
                                          <p:spTgt spid="1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animEffect transition="in" filter="fade">
                                      <p:cBhvr>
                                        <p:cTn id="27" dur="500"/>
                                        <p:tgtEl>
                                          <p:spTgt spid="10">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1" end="1"/>
                                            </p:txEl>
                                          </p:spTgt>
                                        </p:tgtEl>
                                        <p:attrNameLst>
                                          <p:attrName>style.visibility</p:attrName>
                                        </p:attrNameLst>
                                      </p:cBhvr>
                                      <p:to>
                                        <p:strVal val="visible"/>
                                      </p:to>
                                    </p:set>
                                    <p:animEffect transition="in" filter="fade">
                                      <p:cBhvr>
                                        <p:cTn id="37" dur="500"/>
                                        <p:tgtEl>
                                          <p:spTgt spid="11">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2" end="2"/>
                                            </p:txEl>
                                          </p:spTgt>
                                        </p:tgtEl>
                                        <p:attrNameLst>
                                          <p:attrName>style.visibility</p:attrName>
                                        </p:attrNameLst>
                                      </p:cBhvr>
                                      <p:to>
                                        <p:strVal val="visible"/>
                                      </p:to>
                                    </p:set>
                                    <p:animEffect transition="in" filter="fade">
                                      <p:cBhvr>
                                        <p:cTn id="42"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 Rules</a:t>
            </a:r>
          </a:p>
        </p:txBody>
      </p:sp>
      <p:sp>
        <p:nvSpPr>
          <p:cNvPr id="5" name="Content Placeholder 1"/>
          <p:cNvSpPr txBox="1">
            <a:spLocks/>
          </p:cNvSpPr>
          <p:nvPr/>
        </p:nvSpPr>
        <p:spPr>
          <a:xfrm>
            <a:off x="457200" y="1295400"/>
            <a:ext cx="7924800" cy="2743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sz="2000" b="1" dirty="0">
                <a:solidFill>
                  <a:srgbClr val="0070C0"/>
                </a:solidFill>
                <a:latin typeface="Arial Narrow" panose="020B0606020202030204" pitchFamily="34" charset="0"/>
                <a:cs typeface="Calibri" panose="020F0502020204030204" pitchFamily="34" charset="0"/>
              </a:rPr>
              <a:t>At any point in execution of a program, you can have either:</a:t>
            </a:r>
          </a:p>
          <a:p>
            <a:pPr marL="457200" lvl="2" indent="-182880">
              <a:spcBef>
                <a:spcPts val="0"/>
              </a:spcBef>
              <a:buClrTx/>
              <a:buFont typeface="Arial" panose="020B0604020202020204" pitchFamily="34" charset="0"/>
              <a:buChar char="•"/>
            </a:pPr>
            <a:r>
              <a:rPr lang="en-US" i="1" dirty="0">
                <a:solidFill>
                  <a:srgbClr val="B34D1F"/>
                </a:solidFill>
                <a:latin typeface="Arial Narrow" panose="020B0606020202030204" pitchFamily="34" charset="0"/>
                <a:cs typeface="Calibri" panose="020F0502020204030204" pitchFamily="34" charset="0"/>
              </a:rPr>
              <a:t>One mutable reference </a:t>
            </a:r>
            <a:r>
              <a:rPr lang="en-US" i="1" dirty="0">
                <a:solidFill>
                  <a:schemeClr val="bg1">
                    <a:lumMod val="75000"/>
                    <a:lumOff val="25000"/>
                  </a:schemeClr>
                </a:solidFill>
                <a:latin typeface="Arial Narrow" panose="020B0606020202030204" pitchFamily="34" charset="0"/>
                <a:cs typeface="Calibri" panose="020F0502020204030204" pitchFamily="34" charset="0"/>
              </a:rPr>
              <a:t>to a value ( like &amp;</a:t>
            </a:r>
            <a:r>
              <a:rPr lang="en-US" i="1" dirty="0" err="1">
                <a:solidFill>
                  <a:schemeClr val="bg1">
                    <a:lumMod val="75000"/>
                    <a:lumOff val="25000"/>
                  </a:schemeClr>
                </a:solidFill>
                <a:latin typeface="Arial Narrow" panose="020B0606020202030204" pitchFamily="34" charset="0"/>
                <a:cs typeface="Calibri" panose="020F0502020204030204" pitchFamily="34" charset="0"/>
              </a:rPr>
              <a:t>mut</a:t>
            </a:r>
            <a:r>
              <a:rPr lang="en-US" i="1" dirty="0">
                <a:solidFill>
                  <a:schemeClr val="bg1">
                    <a:lumMod val="75000"/>
                    <a:lumOff val="25000"/>
                  </a:schemeClr>
                </a:solidFill>
                <a:latin typeface="Arial Narrow" panose="020B0606020202030204" pitchFamily="34" charset="0"/>
                <a:cs typeface="Calibri" panose="020F0502020204030204" pitchFamily="34" charset="0"/>
              </a:rPr>
              <a:t> </a:t>
            </a:r>
            <a:r>
              <a:rPr lang="en-US" i="1" dirty="0" err="1">
                <a:solidFill>
                  <a:schemeClr val="bg1">
                    <a:lumMod val="75000"/>
                    <a:lumOff val="25000"/>
                  </a:schemeClr>
                </a:solidFill>
                <a:latin typeface="Arial Narrow" panose="020B0606020202030204" pitchFamily="34" charset="0"/>
                <a:cs typeface="Calibri" panose="020F0502020204030204" pitchFamily="34" charset="0"/>
              </a:rPr>
              <a:t>val</a:t>
            </a:r>
            <a:r>
              <a:rPr lang="en-US" i="1" dirty="0">
                <a:solidFill>
                  <a:schemeClr val="bg1">
                    <a:lumMod val="75000"/>
                    <a:lumOff val="25000"/>
                  </a:schemeClr>
                </a:solidFill>
                <a:latin typeface="Arial Narrow" panose="020B0606020202030204" pitchFamily="34" charset="0"/>
                <a:cs typeface="Calibri" panose="020F0502020204030204" pitchFamily="34" charset="0"/>
              </a:rPr>
              <a:t> )</a:t>
            </a:r>
          </a:p>
          <a:p>
            <a:pPr marL="457200" lvl="2" indent="-182880">
              <a:spcBef>
                <a:spcPts val="0"/>
              </a:spcBef>
              <a:buClrTx/>
              <a:buFont typeface="Arial" panose="020B0604020202020204" pitchFamily="34" charset="0"/>
              <a:buChar char="•"/>
            </a:pPr>
            <a:r>
              <a:rPr lang="en-US" i="1" dirty="0">
                <a:solidFill>
                  <a:srgbClr val="B34D1F"/>
                </a:solidFill>
                <a:latin typeface="Arial Narrow" panose="020B0606020202030204" pitchFamily="34" charset="0"/>
                <a:cs typeface="Calibri" panose="020F0502020204030204" pitchFamily="34" charset="0"/>
              </a:rPr>
              <a:t>Any number of immutable references </a:t>
            </a:r>
            <a:r>
              <a:rPr lang="en-US" i="1" dirty="0">
                <a:solidFill>
                  <a:schemeClr val="bg1">
                    <a:lumMod val="75000"/>
                    <a:lumOff val="25000"/>
                  </a:schemeClr>
                </a:solidFill>
                <a:latin typeface="Arial Narrow" panose="020B0606020202030204" pitchFamily="34" charset="0"/>
                <a:cs typeface="Calibri" panose="020F0502020204030204" pitchFamily="34" charset="0"/>
              </a:rPr>
              <a:t>to a value ( like &amp;</a:t>
            </a:r>
            <a:r>
              <a:rPr lang="en-US" i="1" dirty="0" err="1">
                <a:solidFill>
                  <a:schemeClr val="bg1">
                    <a:lumMod val="75000"/>
                    <a:lumOff val="25000"/>
                  </a:schemeClr>
                </a:solidFill>
                <a:latin typeface="Arial Narrow" panose="020B0606020202030204" pitchFamily="34" charset="0"/>
                <a:cs typeface="Calibri" panose="020F0502020204030204" pitchFamily="34" charset="0"/>
              </a:rPr>
              <a:t>val</a:t>
            </a:r>
            <a:r>
              <a:rPr lang="en-US" i="1" dirty="0">
                <a:solidFill>
                  <a:schemeClr val="bg1">
                    <a:lumMod val="75000"/>
                    <a:lumOff val="25000"/>
                  </a:schemeClr>
                </a:solidFill>
                <a:latin typeface="Arial Narrow" panose="020B0606020202030204" pitchFamily="34" charset="0"/>
                <a:cs typeface="Calibri" panose="020F0502020204030204" pitchFamily="34" charset="0"/>
              </a:rPr>
              <a:t> ) </a:t>
            </a:r>
          </a:p>
          <a:p>
            <a:pPr marL="457200" lvl="2" indent="-182880">
              <a:spcBef>
                <a:spcPts val="0"/>
              </a:spcBef>
              <a:buClrTx/>
              <a:buFont typeface="Arial" panose="020B0604020202020204" pitchFamily="34" charset="0"/>
              <a:buChar char="•"/>
            </a:pPr>
            <a:r>
              <a:rPr lang="en-US" i="1" dirty="0">
                <a:solidFill>
                  <a:srgbClr val="B34D1F"/>
                </a:solidFill>
                <a:latin typeface="Arial Narrow" panose="020B0606020202030204" pitchFamily="34" charset="0"/>
                <a:cs typeface="Calibri" panose="020F0502020204030204" pitchFamily="34" charset="0"/>
              </a:rPr>
              <a:t>But not both </a:t>
            </a:r>
            <a:r>
              <a:rPr lang="en-US" i="1" dirty="0">
                <a:solidFill>
                  <a:schemeClr val="bg1">
                    <a:lumMod val="75000"/>
                    <a:lumOff val="25000"/>
                  </a:schemeClr>
                </a:solidFill>
                <a:latin typeface="Arial Narrow" panose="020B0606020202030204" pitchFamily="34" charset="0"/>
                <a:cs typeface="Calibri" panose="020F0502020204030204" pitchFamily="34" charset="0"/>
              </a:rPr>
              <a:t>at the same time (in the same scope)</a:t>
            </a:r>
            <a:endParaRPr lang="en-US" sz="2000" b="1" dirty="0">
              <a:solidFill>
                <a:srgbClr val="0070C0"/>
              </a:solidFill>
              <a:latin typeface="Arial Narrow" panose="020B0606020202030204" pitchFamily="34" charset="0"/>
              <a:cs typeface="Calibri" panose="020F0502020204030204" pitchFamily="34" charset="0"/>
            </a:endParaRPr>
          </a:p>
          <a:p>
            <a:pPr marL="91440" lvl="1" indent="0">
              <a:spcBef>
                <a:spcPts val="1200"/>
              </a:spcBef>
              <a:buClrTx/>
              <a:buNone/>
            </a:pPr>
            <a:r>
              <a:rPr lang="en-US" sz="2000" b="1" dirty="0">
                <a:solidFill>
                  <a:srgbClr val="0070C0"/>
                </a:solidFill>
                <a:latin typeface="Arial Narrow" panose="020B0606020202030204" pitchFamily="34" charset="0"/>
                <a:cs typeface="Calibri" panose="020F0502020204030204" pitchFamily="34" charset="0"/>
              </a:rPr>
              <a:t>Ownership:</a:t>
            </a:r>
            <a:r>
              <a:rPr lang="en-US" sz="2000" dirty="0">
                <a:solidFill>
                  <a:schemeClr val="bg1">
                    <a:lumMod val="75000"/>
                    <a:lumOff val="25000"/>
                  </a:schemeClr>
                </a:solidFill>
                <a:latin typeface="Arial Narrow" panose="020B0606020202030204" pitchFamily="34" charset="0"/>
                <a:cs typeface="Calibri" panose="020F0502020204030204" pitchFamily="34" charset="0"/>
              </a:rPr>
              <a:t>  </a:t>
            </a:r>
          </a:p>
          <a:p>
            <a:pPr marL="91440" lvl="1" indent="0">
              <a:spcBef>
                <a:spcPts val="0"/>
              </a:spcBef>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you move a value into another variable, the original variable can no longer access it ( the value has “moved” )</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411922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a:t>
            </a:r>
          </a:p>
        </p:txBody>
      </p:sp>
      <p:sp>
        <p:nvSpPr>
          <p:cNvPr id="5" name="Content Placeholder 1"/>
          <p:cNvSpPr txBox="1">
            <a:spLocks/>
          </p:cNvSpPr>
          <p:nvPr/>
        </p:nvSpPr>
        <p:spPr>
          <a:xfrm>
            <a:off x="457200" y="1295400"/>
            <a:ext cx="7924800"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spcAft>
                <a:spcPts val="1000"/>
              </a:spcAft>
              <a:buClrTx/>
              <a:buNone/>
            </a:pPr>
            <a:r>
              <a:rPr lang="en-US" sz="2400" b="1" dirty="0">
                <a:solidFill>
                  <a:schemeClr val="accent6">
                    <a:lumMod val="75000"/>
                  </a:schemeClr>
                </a:solidFill>
                <a:latin typeface="Bahnschrift SemiBold" panose="020B0502040204020203" pitchFamily="34" charset="0"/>
                <a:cs typeface="Calibri" panose="020F0502020204030204" pitchFamily="34" charset="0"/>
              </a:rPr>
              <a:t>Two types of borrowing in Rust</a:t>
            </a:r>
          </a:p>
          <a:p>
            <a:pPr marL="91440" lvl="1" indent="0">
              <a:spcBef>
                <a:spcPts val="600"/>
              </a:spcBef>
              <a:buClrTx/>
              <a:buNone/>
            </a:pPr>
            <a:r>
              <a:rPr lang="en-US" sz="2000" dirty="0">
                <a:solidFill>
                  <a:srgbClr val="0070C0"/>
                </a:solidFill>
                <a:latin typeface="Bahnschrift SemiBold" panose="020B0502040204020203" pitchFamily="34" charset="0"/>
                <a:cs typeface="Calibri" panose="020F0502020204030204" pitchFamily="34" charset="0"/>
              </a:rPr>
              <a:t>Immutable borrow </a:t>
            </a: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you borrow data immutably, you get a read-only reference to the data. Multiple parts of the program can hold immutable references to the same data at the same time, but none of them can modify it.</a:t>
            </a:r>
          </a:p>
          <a:p>
            <a:pPr marL="91440" lvl="1" indent="0">
              <a:spcBef>
                <a:spcPts val="600"/>
              </a:spcBef>
              <a:buClrTx/>
              <a:buNone/>
            </a:pPr>
            <a:r>
              <a:rPr lang="en-US" sz="2000" dirty="0">
                <a:solidFill>
                  <a:srgbClr val="0070C0"/>
                </a:solidFill>
                <a:latin typeface="Bahnschrift SemiBold" panose="020B0502040204020203" pitchFamily="34" charset="0"/>
                <a:cs typeface="Calibri" panose="020F0502020204030204" pitchFamily="34" charset="0"/>
              </a:rPr>
              <a:t>Mutable borrow</a:t>
            </a:r>
            <a:endParaRPr lang="en-US" sz="2000" dirty="0">
              <a:solidFill>
                <a:schemeClr val="bg1">
                  <a:lumMod val="75000"/>
                  <a:lumOff val="25000"/>
                </a:schemeClr>
              </a:solidFill>
              <a:latin typeface="Bahnschrift SemiBold" panose="020B0502040204020203" pitchFamily="34" charset="0"/>
              <a:cs typeface="Calibri" panose="020F0502020204030204" pitchFamily="34" charset="0"/>
            </a:endParaRPr>
          </a:p>
          <a:p>
            <a:pPr marL="91440" lvl="1" indent="0">
              <a:spcBef>
                <a:spcPts val="0"/>
              </a:spcBef>
              <a:spcAft>
                <a:spcPts val="18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When you borrow data mutably, you get a reference that allows you to modify the data. However, Rust ensures that only one mutable reference to the data can exist at any time, preventing potential conflicts in modifying the data simultaneously</a:t>
            </a: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a:p>
            <a:pPr marL="91440" lvl="1" indent="0">
              <a:spcBef>
                <a:spcPts val="0"/>
              </a:spcBef>
              <a:spcAft>
                <a:spcPts val="1000"/>
              </a:spcAft>
              <a:buClrTx/>
              <a:buNone/>
            </a:pPr>
            <a:endParaRPr lang="en-US" sz="2000"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146811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a:t>
            </a:r>
          </a:p>
        </p:txBody>
      </p:sp>
      <p:sp>
        <p:nvSpPr>
          <p:cNvPr id="5" name="Content Placeholder 1"/>
          <p:cNvSpPr txBox="1">
            <a:spLocks/>
          </p:cNvSpPr>
          <p:nvPr/>
        </p:nvSpPr>
        <p:spPr>
          <a:xfrm>
            <a:off x="457200" y="1295400"/>
            <a:ext cx="7315200" cy="4114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800"/>
              </a:spcAft>
              <a:buClrTx/>
              <a:buNone/>
            </a:pPr>
            <a:r>
              <a:rPr lang="en-US" sz="2400" b="1" dirty="0">
                <a:solidFill>
                  <a:schemeClr val="accent6">
                    <a:lumMod val="75000"/>
                  </a:schemeClr>
                </a:solidFill>
                <a:latin typeface="Arial Narrow" panose="020B0606020202030204" pitchFamily="34" charset="0"/>
                <a:cs typeface="Calibri" panose="020F0502020204030204" pitchFamily="34" charset="0"/>
              </a:rPr>
              <a:t>Rust enforces borrowing rules at compile time so that:</a:t>
            </a:r>
          </a:p>
          <a:p>
            <a:pPr marL="434340" lvl="1" indent="-342900">
              <a:spcBef>
                <a:spcPts val="0"/>
              </a:spcBef>
              <a:spcAft>
                <a:spcPts val="1000"/>
              </a:spcAft>
              <a:buClrTx/>
              <a:buFont typeface="Courier New" panose="02070309020205020404" pitchFamily="49" charset="0"/>
              <a:buChar char="o"/>
            </a:pPr>
            <a:r>
              <a:rPr lang="en-US" sz="2000" dirty="0">
                <a:solidFill>
                  <a:schemeClr val="bg1">
                    <a:lumMod val="75000"/>
                    <a:lumOff val="25000"/>
                  </a:schemeClr>
                </a:solidFill>
                <a:latin typeface="Arial Narrow" panose="020B0606020202030204" pitchFamily="34" charset="0"/>
                <a:cs typeface="Calibri" panose="020F0502020204030204" pitchFamily="34" charset="0"/>
              </a:rPr>
              <a:t>Data is either owned by one part of the program or borrowed temporarily, but never both at the same time.</a:t>
            </a:r>
          </a:p>
          <a:p>
            <a:pPr marL="434340" lvl="1" indent="-342900">
              <a:spcBef>
                <a:spcPts val="0"/>
              </a:spcBef>
              <a:spcAft>
                <a:spcPts val="1000"/>
              </a:spcAft>
              <a:buClrTx/>
              <a:buFont typeface="Courier New" panose="02070309020205020404" pitchFamily="49" charset="0"/>
              <a:buChar char="o"/>
            </a:pPr>
            <a:r>
              <a:rPr lang="en-US" sz="2000" dirty="0">
                <a:solidFill>
                  <a:schemeClr val="bg1">
                    <a:lumMod val="75000"/>
                    <a:lumOff val="25000"/>
                  </a:schemeClr>
                </a:solidFill>
                <a:latin typeface="Arial Narrow" panose="020B0606020202030204" pitchFamily="34" charset="0"/>
                <a:cs typeface="Calibri" panose="020F0502020204030204" pitchFamily="34" charset="0"/>
              </a:rPr>
              <a:t>Immutable references can coexist, but mutable references are exclusive to prevent data corruption.</a:t>
            </a:r>
          </a:p>
          <a:p>
            <a:pPr marL="434340" lvl="1" indent="-342900">
              <a:spcBef>
                <a:spcPts val="0"/>
              </a:spcBef>
              <a:spcAft>
                <a:spcPts val="1800"/>
              </a:spcAft>
              <a:buClrTx/>
              <a:buFont typeface="Courier New" panose="02070309020205020404" pitchFamily="49" charset="0"/>
              <a:buChar char="o"/>
            </a:pPr>
            <a:r>
              <a:rPr lang="en-US" sz="2000" dirty="0">
                <a:solidFill>
                  <a:schemeClr val="bg1">
                    <a:lumMod val="75000"/>
                    <a:lumOff val="25000"/>
                  </a:schemeClr>
                </a:solidFill>
                <a:latin typeface="Arial Narrow" panose="020B0606020202030204" pitchFamily="34" charset="0"/>
                <a:cs typeface="Calibri" panose="020F0502020204030204" pitchFamily="34" charset="0"/>
              </a:rPr>
              <a:t>Once the borrow is done, the ownership or references are properly cleaned up to avoid dangling pointers or memory leaks.</a:t>
            </a:r>
          </a:p>
          <a:p>
            <a:pPr marL="91440" lvl="1" indent="0">
              <a:spcBef>
                <a:spcPts val="0"/>
              </a:spcBef>
              <a:spcAft>
                <a:spcPts val="10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In essence, borrowing allows safe, efficient access to data without transferring ownership, and Rust's borrowing system ensures that this is done in a memory-safe way.</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98767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References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04800" y="1143001"/>
            <a:ext cx="8077200" cy="4571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B34D1F"/>
                </a:solidFill>
                <a:latin typeface="Arial Narrow" panose="020B0606020202030204" pitchFamily="34" charset="0"/>
                <a:cs typeface="Calibri" panose="020F0502020204030204" pitchFamily="34" charset="0"/>
              </a:rPr>
              <a:t>We can create references (pointers) in Rust, similar to C</a:t>
            </a:r>
            <a:endParaRPr lang="en-US" sz="2000" dirty="0">
              <a:solidFill>
                <a:srgbClr val="B34D1F"/>
              </a:solidFill>
              <a:latin typeface="Bahnschrift SemiBold" panose="020B0502040204020203" pitchFamily="34" charset="0"/>
              <a:cs typeface="Calibri" panose="020F0502020204030204" pitchFamily="34" charset="0"/>
            </a:endParaRPr>
          </a:p>
        </p:txBody>
      </p:sp>
      <p:sp>
        <p:nvSpPr>
          <p:cNvPr id="11" name="Content Placeholder 1">
            <a:extLst>
              <a:ext uri="{FF2B5EF4-FFF2-40B4-BE49-F238E27FC236}">
                <a16:creationId xmlns:a16="http://schemas.microsoft.com/office/drawing/2014/main" id="{577EAFE6-E908-489A-9743-8F75FCC761DA}"/>
              </a:ext>
            </a:extLst>
          </p:cNvPr>
          <p:cNvSpPr txBox="1">
            <a:spLocks/>
          </p:cNvSpPr>
          <p:nvPr/>
        </p:nvSpPr>
        <p:spPr>
          <a:xfrm>
            <a:off x="451804" y="1600198"/>
            <a:ext cx="8043465" cy="16764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fn main() {</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let foo = 27;  </a:t>
            </a:r>
            <a:r>
              <a:rPr lang="en-US" sz="1400" dirty="0">
                <a:solidFill>
                  <a:srgbClr val="0070C0"/>
                </a:solidFill>
                <a:latin typeface="Consolas" panose="020B0609020204030204" pitchFamily="49" charset="0"/>
                <a:cs typeface="Courier New" panose="02070309020205020404" pitchFamily="49" charset="0"/>
              </a:rPr>
              <a:t>// declares </a:t>
            </a:r>
            <a:r>
              <a:rPr lang="en-US" sz="1400" dirty="0" err="1">
                <a:solidFill>
                  <a:srgbClr val="0070C0"/>
                </a:solidFill>
                <a:latin typeface="Consolas" panose="020B0609020204030204" pitchFamily="49" charset="0"/>
                <a:cs typeface="Courier New" panose="02070309020205020404" pitchFamily="49" charset="0"/>
              </a:rPr>
              <a:t>immut</a:t>
            </a:r>
            <a:r>
              <a:rPr lang="en-US" sz="1400" dirty="0">
                <a:solidFill>
                  <a:srgbClr val="0070C0"/>
                </a:solidFill>
                <a:latin typeface="Consolas" panose="020B0609020204030204" pitchFamily="49" charset="0"/>
                <a:cs typeface="Courier New" panose="02070309020205020404" pitchFamily="49" charset="0"/>
              </a:rPr>
              <a:t> var of type i32</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a:t>
            </a:r>
            <a:r>
              <a:rPr lang="en-US" sz="1400" dirty="0" err="1">
                <a:solidFill>
                  <a:schemeClr val="bg1">
                    <a:lumMod val="75000"/>
                    <a:lumOff val="25000"/>
                  </a:schemeClr>
                </a:solidFill>
                <a:latin typeface="Consolas" panose="020B0609020204030204" pitchFamily="49" charset="0"/>
                <a:cs typeface="Courier New" panose="02070309020205020404" pitchFamily="49" charset="0"/>
              </a:rPr>
              <a:t>println</a:t>
            </a:r>
            <a:r>
              <a:rPr lang="en-US" sz="1400" dirty="0">
                <a:solidFill>
                  <a:schemeClr val="bg1">
                    <a:lumMod val="75000"/>
                    <a:lumOff val="25000"/>
                  </a:schemeClr>
                </a:solidFill>
                <a:latin typeface="Consolas" panose="020B0609020204030204" pitchFamily="49" charset="0"/>
                <a:cs typeface="Courier New" panose="02070309020205020404" pitchFamily="49" charset="0"/>
              </a:rPr>
              <a:t>!("foo: {}", foo);</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let bar = &amp;foo;  </a:t>
            </a:r>
            <a:r>
              <a:rPr lang="en-US" sz="1400" dirty="0">
                <a:solidFill>
                  <a:srgbClr val="0070C0"/>
                </a:solidFill>
                <a:latin typeface="Consolas" panose="020B0609020204030204" pitchFamily="49" charset="0"/>
                <a:cs typeface="Courier New" panose="02070309020205020404" pitchFamily="49" charset="0"/>
              </a:rPr>
              <a:t>// declares </a:t>
            </a:r>
            <a:r>
              <a:rPr lang="en-US" sz="1400" dirty="0" err="1">
                <a:solidFill>
                  <a:srgbClr val="0070C0"/>
                </a:solidFill>
                <a:latin typeface="Consolas" panose="020B0609020204030204" pitchFamily="49" charset="0"/>
                <a:cs typeface="Courier New" panose="02070309020205020404" pitchFamily="49" charset="0"/>
              </a:rPr>
              <a:t>immut</a:t>
            </a:r>
            <a:r>
              <a:rPr lang="en-US" sz="1400" dirty="0">
                <a:solidFill>
                  <a:srgbClr val="0070C0"/>
                </a:solidFill>
                <a:latin typeface="Consolas" panose="020B0609020204030204" pitchFamily="49" charset="0"/>
                <a:cs typeface="Courier New" panose="02070309020205020404" pitchFamily="49" charset="0"/>
              </a:rPr>
              <a:t> reference to foo, type &amp;i32</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a:t>
            </a:r>
            <a:r>
              <a:rPr lang="en-US" sz="1400" dirty="0" err="1">
                <a:solidFill>
                  <a:schemeClr val="bg1">
                    <a:lumMod val="75000"/>
                    <a:lumOff val="25000"/>
                  </a:schemeClr>
                </a:solidFill>
                <a:latin typeface="Consolas" panose="020B0609020204030204" pitchFamily="49" charset="0"/>
                <a:cs typeface="Courier New" panose="02070309020205020404" pitchFamily="49" charset="0"/>
              </a:rPr>
              <a:t>println</a:t>
            </a:r>
            <a:r>
              <a:rPr lang="en-US" sz="1400" dirty="0">
                <a:solidFill>
                  <a:schemeClr val="bg1">
                    <a:lumMod val="75000"/>
                    <a:lumOff val="25000"/>
                  </a:schemeClr>
                </a:solidFill>
                <a:latin typeface="Consolas" panose="020B0609020204030204" pitchFamily="49" charset="0"/>
                <a:cs typeface="Courier New" panose="02070309020205020404" pitchFamily="49" charset="0"/>
              </a:rPr>
              <a:t>!("bar (ref): {:p}", bar);</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   </a:t>
            </a:r>
            <a:r>
              <a:rPr lang="en-US" sz="1400" dirty="0" err="1">
                <a:solidFill>
                  <a:schemeClr val="bg1">
                    <a:lumMod val="75000"/>
                    <a:lumOff val="25000"/>
                  </a:schemeClr>
                </a:solidFill>
                <a:latin typeface="Consolas" panose="020B0609020204030204" pitchFamily="49" charset="0"/>
                <a:cs typeface="Courier New" panose="02070309020205020404" pitchFamily="49" charset="0"/>
              </a:rPr>
              <a:t>println</a:t>
            </a:r>
            <a:r>
              <a:rPr lang="en-US" sz="1400" dirty="0">
                <a:solidFill>
                  <a:schemeClr val="bg1">
                    <a:lumMod val="75000"/>
                    <a:lumOff val="25000"/>
                  </a:schemeClr>
                </a:solidFill>
                <a:latin typeface="Consolas" panose="020B0609020204030204" pitchFamily="49" charset="0"/>
                <a:cs typeface="Courier New" panose="02070309020205020404" pitchFamily="49" charset="0"/>
              </a:rPr>
              <a:t>!("bar </a:t>
            </a:r>
            <a:r>
              <a:rPr lang="en-US" sz="1400" dirty="0" err="1">
                <a:solidFill>
                  <a:schemeClr val="bg1">
                    <a:lumMod val="75000"/>
                    <a:lumOff val="25000"/>
                  </a:schemeClr>
                </a:solidFill>
                <a:latin typeface="Consolas" panose="020B0609020204030204" pitchFamily="49" charset="0"/>
                <a:cs typeface="Courier New" panose="02070309020205020404" pitchFamily="49" charset="0"/>
              </a:rPr>
              <a:t>val</a:t>
            </a:r>
            <a:r>
              <a:rPr lang="en-US" sz="1400" dirty="0">
                <a:solidFill>
                  <a:schemeClr val="bg1">
                    <a:lumMod val="75000"/>
                    <a:lumOff val="25000"/>
                  </a:schemeClr>
                </a:solidFill>
                <a:latin typeface="Consolas" panose="020B0609020204030204" pitchFamily="49" charset="0"/>
                <a:cs typeface="Courier New" panose="02070309020205020404" pitchFamily="49" charset="0"/>
              </a:rPr>
              <a:t>: {}", *bar);</a:t>
            </a:r>
          </a:p>
          <a:p>
            <a:pPr marL="91440" lvl="1" indent="0">
              <a:spcBef>
                <a:spcPts val="0"/>
              </a:spcBef>
              <a:spcAft>
                <a:spcPts val="200"/>
              </a:spcAft>
              <a:buClrTx/>
              <a:buNone/>
            </a:pPr>
            <a:r>
              <a:rPr lang="en-US" sz="1400" dirty="0">
                <a:solidFill>
                  <a:schemeClr val="bg1">
                    <a:lumMod val="75000"/>
                    <a:lumOff val="25000"/>
                  </a:schemeClr>
                </a:solidFill>
                <a:latin typeface="Consolas" panose="020B0609020204030204" pitchFamily="49" charset="0"/>
                <a:cs typeface="Courier New" panose="02070309020205020404" pitchFamily="49" charset="0"/>
              </a:rPr>
              <a:t>}</a:t>
            </a:r>
            <a:endParaRPr lang="en-US" sz="1400" dirty="0">
              <a:solidFill>
                <a:srgbClr val="0070C0"/>
              </a:solidFill>
              <a:latin typeface="Consolas" panose="020B0609020204030204" pitchFamily="49" charset="0"/>
              <a:cs typeface="Courier New" panose="02070309020205020404" pitchFamily="49" charset="0"/>
            </a:endParaRP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451804" y="3809998"/>
            <a:ext cx="8043465" cy="26670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mut</a:t>
            </a:r>
            <a:r>
              <a:rPr lang="en-US" sz="1400" dirty="0">
                <a:solidFill>
                  <a:schemeClr val="bg1">
                    <a:lumMod val="75000"/>
                    <a:lumOff val="25000"/>
                  </a:schemeClr>
                </a:solidFill>
                <a:latin typeface="Consolas" panose="020B0609020204030204" pitchFamily="49" charset="0"/>
                <a:cs typeface="Arial" panose="020B0604020202020204" pitchFamily="34" charset="0"/>
              </a:rPr>
              <a:t> x = 5;</a:t>
            </a:r>
          </a:p>
          <a:p>
            <a:pPr marL="91440" lvl="1"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B92CF"/>
                </a:solidFill>
                <a:latin typeface="Consolas" panose="020B0609020204030204" pitchFamily="49" charset="0"/>
                <a:cs typeface="Arial" panose="020B0604020202020204" pitchFamily="34" charset="0"/>
              </a:rPr>
              <a:t>// Immutable borrow: We can have multiple immutable borrows</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y = &amp;x;  </a:t>
            </a:r>
            <a:r>
              <a:rPr lang="en-US" sz="1400" dirty="0">
                <a:solidFill>
                  <a:srgbClr val="0B92CF"/>
                </a:solidFill>
                <a:latin typeface="Consolas" panose="020B0609020204030204" pitchFamily="49" charset="0"/>
                <a:cs typeface="Arial" panose="020B0604020202020204" pitchFamily="34" charset="0"/>
              </a:rPr>
              <a:t>// Immutable borrow of x</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z = &amp;x;  </a:t>
            </a:r>
            <a:r>
              <a:rPr lang="en-US" sz="1400" dirty="0">
                <a:solidFill>
                  <a:srgbClr val="0B92CF"/>
                </a:solidFill>
                <a:latin typeface="Consolas" panose="020B0609020204030204" pitchFamily="49" charset="0"/>
                <a:cs typeface="Arial" panose="020B0604020202020204" pitchFamily="34" charset="0"/>
              </a:rPr>
              <a:t>// Another immutable borrow of x</a:t>
            </a:r>
          </a:p>
          <a:p>
            <a:pPr marL="91440" lvl="1" indent="0">
              <a:spcBef>
                <a:spcPts val="0"/>
              </a:spcBef>
              <a:spcAft>
                <a:spcPts val="0"/>
              </a:spcAft>
              <a:buClrTx/>
              <a:buNone/>
            </a:pPr>
            <a:endParaRPr lang="en-US" sz="700" dirty="0">
              <a:solidFill>
                <a:srgbClr val="0B92CF"/>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Mutable borrow: We can't borrow x mutably while it’s </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already immutably borrowed</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let w = &amp;</a:t>
            </a:r>
            <a:r>
              <a:rPr lang="en-US" sz="1400" dirty="0" err="1">
                <a:solidFill>
                  <a:schemeClr val="bg1">
                    <a:lumMod val="75000"/>
                    <a:lumOff val="25000"/>
                  </a:schemeClr>
                </a:solidFill>
                <a:latin typeface="Consolas" panose="020B0609020204030204" pitchFamily="49" charset="0"/>
                <a:cs typeface="Arial" panose="020B0604020202020204" pitchFamily="34" charset="0"/>
              </a:rPr>
              <a:t>mut</a:t>
            </a:r>
            <a:r>
              <a:rPr lang="en-US" sz="1400" dirty="0">
                <a:solidFill>
                  <a:schemeClr val="bg1">
                    <a:lumMod val="75000"/>
                    <a:lumOff val="25000"/>
                  </a:schemeClr>
                </a:solidFill>
                <a:latin typeface="Consolas" panose="020B0609020204030204" pitchFamily="49" charset="0"/>
                <a:cs typeface="Arial" panose="020B0604020202020204" pitchFamily="34" charset="0"/>
              </a:rPr>
              <a:t> x;  </a:t>
            </a:r>
            <a:r>
              <a:rPr lang="en-US" sz="1400" dirty="0">
                <a:solidFill>
                  <a:srgbClr val="0B92CF"/>
                </a:solidFill>
                <a:latin typeface="Consolas" panose="020B0609020204030204" pitchFamily="49" charset="0"/>
                <a:cs typeface="Arial" panose="020B0604020202020204" pitchFamily="34" charset="0"/>
              </a:rPr>
              <a:t>// Error: cannot borrow `x` as mutable </a:t>
            </a:r>
          </a:p>
          <a:p>
            <a:pPr marL="91440" lvl="1" indent="0">
              <a:spcBef>
                <a:spcPts val="0"/>
              </a:spcBef>
              <a:spcAft>
                <a:spcPts val="0"/>
              </a:spcAft>
              <a:buClrTx/>
              <a:buNone/>
            </a:pPr>
            <a:r>
              <a:rPr lang="en-US" sz="900" dirty="0">
                <a:solidFill>
                  <a:srgbClr val="0B92CF"/>
                </a:solidFill>
                <a:latin typeface="Consolas" panose="020B0609020204030204" pitchFamily="49" charset="0"/>
                <a:cs typeface="Arial" panose="020B0604020202020204" pitchFamily="34" charset="0"/>
              </a:rPr>
              <a:t>        </a:t>
            </a:r>
            <a:r>
              <a:rPr lang="en-US" sz="1400" dirty="0">
                <a:solidFill>
                  <a:srgbClr val="0B92CF"/>
                </a:solidFill>
                <a:latin typeface="Consolas" panose="020B0609020204030204" pitchFamily="49" charset="0"/>
                <a:cs typeface="Arial" panose="020B0604020202020204" pitchFamily="34" charset="0"/>
              </a:rPr>
              <a:t>                  // because it is also borrowed as immutable</a:t>
            </a: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!("y: {}, z: {}", y, z); </a:t>
            </a:r>
            <a:r>
              <a:rPr lang="en-US" sz="1400" dirty="0">
                <a:solidFill>
                  <a:srgbClr val="0B92CF"/>
                </a:solidFill>
                <a:latin typeface="Consolas" panose="020B0609020204030204" pitchFamily="49" charset="0"/>
                <a:cs typeface="Arial" panose="020B0604020202020204" pitchFamily="34" charset="0"/>
              </a:rPr>
              <a:t>// </a:t>
            </a:r>
            <a:r>
              <a:rPr lang="en-US" sz="1400" dirty="0" err="1">
                <a:solidFill>
                  <a:srgbClr val="0B92CF"/>
                </a:solidFill>
                <a:latin typeface="Consolas" panose="020B0609020204030204" pitchFamily="49" charset="0"/>
                <a:cs typeface="Courier New" panose="02070309020205020404" pitchFamily="49" charset="0"/>
              </a:rPr>
              <a:t>println</a:t>
            </a:r>
            <a:r>
              <a:rPr lang="en-US" sz="1400" dirty="0">
                <a:solidFill>
                  <a:srgbClr val="0B92CF"/>
                </a:solidFill>
                <a:latin typeface="Consolas" panose="020B0609020204030204" pitchFamily="49" charset="0"/>
                <a:cs typeface="Courier New" panose="02070309020205020404" pitchFamily="49" charset="0"/>
              </a:rPr>
              <a:t>!("w: {}", w);</a:t>
            </a: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endParaRPr lang="en-US" sz="1400" dirty="0">
              <a:solidFill>
                <a:schemeClr val="bg1">
                  <a:lumMod val="85000"/>
                  <a:lumOff val="15000"/>
                </a:schemeClr>
              </a:solidFill>
              <a:latin typeface="Consolas" panose="020B0609020204030204" pitchFamily="49" charset="0"/>
              <a:cs typeface="Arial" panose="020B0604020202020204" pitchFamily="34" charset="0"/>
            </a:endParaRPr>
          </a:p>
        </p:txBody>
      </p:sp>
      <p:sp>
        <p:nvSpPr>
          <p:cNvPr id="12" name="Content Placeholder 1"/>
          <p:cNvSpPr txBox="1">
            <a:spLocks/>
          </p:cNvSpPr>
          <p:nvPr/>
        </p:nvSpPr>
        <p:spPr>
          <a:xfrm>
            <a:off x="304800" y="3390899"/>
            <a:ext cx="8077200" cy="4571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B34D1F"/>
                </a:solidFill>
                <a:latin typeface="Arial Narrow" panose="020B0606020202030204" pitchFamily="34" charset="0"/>
                <a:cs typeface="Calibri" panose="020F0502020204030204" pitchFamily="34" charset="0"/>
              </a:rPr>
              <a:t>References (like </a:t>
            </a:r>
            <a:r>
              <a:rPr lang="en-US" sz="2000" dirty="0" err="1">
                <a:solidFill>
                  <a:srgbClr val="B34D1F"/>
                </a:solidFill>
                <a:latin typeface="Arial Narrow" panose="020B0606020202030204" pitchFamily="34" charset="0"/>
                <a:cs typeface="Calibri" panose="020F0502020204030204" pitchFamily="34" charset="0"/>
              </a:rPr>
              <a:t>vars</a:t>
            </a:r>
            <a:r>
              <a:rPr lang="en-US" sz="2000" dirty="0">
                <a:solidFill>
                  <a:srgbClr val="B34D1F"/>
                </a:solidFill>
                <a:latin typeface="Arial Narrow" panose="020B0606020202030204" pitchFamily="34" charset="0"/>
                <a:cs typeface="Calibri" panose="020F0502020204030204" pitchFamily="34" charset="0"/>
              </a:rPr>
              <a:t>) can be mutable (default) or immutable</a:t>
            </a:r>
            <a:endParaRPr lang="en-US" sz="2000" dirty="0">
              <a:solidFill>
                <a:srgbClr val="B34D1F"/>
              </a:solidFill>
              <a:latin typeface="Bahnschrift SemiBold" panose="020B0502040204020203" pitchFamily="34" charset="0"/>
              <a:cs typeface="Calibri" panose="020F0502020204030204" pitchFamily="34" charset="0"/>
            </a:endParaRPr>
          </a:p>
        </p:txBody>
      </p:sp>
    </p:spTree>
    <p:extLst>
      <p:ext uri="{BB962C8B-B14F-4D97-AF65-F5344CB8AC3E}">
        <p14:creationId xmlns:p14="http://schemas.microsoft.com/office/powerpoint/2010/main" val="399311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4" end="4"/>
                                            </p:txEl>
                                          </p:spTgt>
                                        </p:tgtEl>
                                        <p:attrNameLst>
                                          <p:attrName>style.visibility</p:attrName>
                                        </p:attrNameLst>
                                      </p:cBhvr>
                                      <p:to>
                                        <p:strVal val="visible"/>
                                      </p:to>
                                    </p:set>
                                    <p:animEffect transition="in" filter="fade">
                                      <p:cBhvr>
                                        <p:cTn id="32" dur="500"/>
                                        <p:tgtEl>
                                          <p:spTgt spid="1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5" end="5"/>
                                            </p:txEl>
                                          </p:spTgt>
                                        </p:tgtEl>
                                        <p:attrNameLst>
                                          <p:attrName>style.visibility</p:attrName>
                                        </p:attrNameLst>
                                      </p:cBhvr>
                                      <p:to>
                                        <p:strVal val="visible"/>
                                      </p:to>
                                    </p:set>
                                    <p:animEffect transition="in" filter="fade">
                                      <p:cBhvr>
                                        <p:cTn id="37" dur="500"/>
                                        <p:tgtEl>
                                          <p:spTgt spid="1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6" end="6"/>
                                            </p:txEl>
                                          </p:spTgt>
                                        </p:tgtEl>
                                        <p:attrNameLst>
                                          <p:attrName>style.visibility</p:attrName>
                                        </p:attrNameLst>
                                      </p:cBhvr>
                                      <p:to>
                                        <p:strVal val="visible"/>
                                      </p:to>
                                    </p:set>
                                    <p:animEffect transition="in" filter="fade">
                                      <p:cBhvr>
                                        <p:cTn id="42" dur="500"/>
                                        <p:tgtEl>
                                          <p:spTgt spid="1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animEffect transition="in" filter="fade">
                                      <p:cBhvr>
                                        <p:cTn id="47" dur="500"/>
                                        <p:tgtEl>
                                          <p:spTgt spid="9">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 end="1"/>
                                            </p:txEl>
                                          </p:spTgt>
                                        </p:tgtEl>
                                        <p:attrNameLst>
                                          <p:attrName>style.visibility</p:attrName>
                                        </p:attrNameLst>
                                      </p:cBhvr>
                                      <p:to>
                                        <p:strVal val="visible"/>
                                      </p:to>
                                    </p:set>
                                    <p:animEffect transition="in" filter="fade">
                                      <p:cBhvr>
                                        <p:cTn id="52" dur="500"/>
                                        <p:tgtEl>
                                          <p:spTgt spid="9">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3" end="3"/>
                                            </p:txEl>
                                          </p:spTgt>
                                        </p:tgtEl>
                                        <p:attrNameLst>
                                          <p:attrName>style.visibility</p:attrName>
                                        </p:attrNameLst>
                                      </p:cBhvr>
                                      <p:to>
                                        <p:strVal val="visible"/>
                                      </p:to>
                                    </p:set>
                                    <p:animEffect transition="in" filter="fade">
                                      <p:cBhvr>
                                        <p:cTn id="57" dur="500"/>
                                        <p:tgtEl>
                                          <p:spTgt spid="9">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4" end="4"/>
                                            </p:txEl>
                                          </p:spTgt>
                                        </p:tgtEl>
                                        <p:attrNameLst>
                                          <p:attrName>style.visibility</p:attrName>
                                        </p:attrNameLst>
                                      </p:cBhvr>
                                      <p:to>
                                        <p:strVal val="visible"/>
                                      </p:to>
                                    </p:set>
                                    <p:animEffect transition="in" filter="fade">
                                      <p:cBhvr>
                                        <p:cTn id="62" dur="500"/>
                                        <p:tgtEl>
                                          <p:spTgt spid="9">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5" end="5"/>
                                            </p:txEl>
                                          </p:spTgt>
                                        </p:tgtEl>
                                        <p:attrNameLst>
                                          <p:attrName>style.visibility</p:attrName>
                                        </p:attrNameLst>
                                      </p:cBhvr>
                                      <p:to>
                                        <p:strVal val="visible"/>
                                      </p:to>
                                    </p:set>
                                    <p:animEffect transition="in" filter="fade">
                                      <p:cBhvr>
                                        <p:cTn id="67" dur="500"/>
                                        <p:tgtEl>
                                          <p:spTgt spid="9">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7" end="7"/>
                                            </p:txEl>
                                          </p:spTgt>
                                        </p:tgtEl>
                                        <p:attrNameLst>
                                          <p:attrName>style.visibility</p:attrName>
                                        </p:attrNameLst>
                                      </p:cBhvr>
                                      <p:to>
                                        <p:strVal val="visible"/>
                                      </p:to>
                                    </p:set>
                                    <p:animEffect transition="in" filter="fade">
                                      <p:cBhvr>
                                        <p:cTn id="72" dur="500"/>
                                        <p:tgtEl>
                                          <p:spTgt spid="9">
                                            <p:txEl>
                                              <p:pRg st="7" end="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8" end="8"/>
                                            </p:txEl>
                                          </p:spTgt>
                                        </p:tgtEl>
                                        <p:attrNameLst>
                                          <p:attrName>style.visibility</p:attrName>
                                        </p:attrNameLst>
                                      </p:cBhvr>
                                      <p:to>
                                        <p:strVal val="visible"/>
                                      </p:to>
                                    </p:set>
                                    <p:animEffect transition="in" filter="fade">
                                      <p:cBhvr>
                                        <p:cTn id="77" dur="500"/>
                                        <p:tgtEl>
                                          <p:spTgt spid="9">
                                            <p:txEl>
                                              <p:pRg st="8" end="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9" end="9"/>
                                            </p:txEl>
                                          </p:spTgt>
                                        </p:tgtEl>
                                        <p:attrNameLst>
                                          <p:attrName>style.visibility</p:attrName>
                                        </p:attrNameLst>
                                      </p:cBhvr>
                                      <p:to>
                                        <p:strVal val="visible"/>
                                      </p:to>
                                    </p:set>
                                    <p:animEffect transition="in" filter="fade">
                                      <p:cBhvr>
                                        <p:cTn id="82" dur="500"/>
                                        <p:tgtEl>
                                          <p:spTgt spid="9">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9">
                                            <p:txEl>
                                              <p:pRg st="10" end="10"/>
                                            </p:txEl>
                                          </p:spTgt>
                                        </p:tgtEl>
                                        <p:attrNameLst>
                                          <p:attrName>style.visibility</p:attrName>
                                        </p:attrNameLst>
                                      </p:cBhvr>
                                      <p:to>
                                        <p:strVal val="visible"/>
                                      </p:to>
                                    </p:set>
                                    <p:animEffect transition="in" filter="fade">
                                      <p:cBhvr>
                                        <p:cTn id="87" dur="500"/>
                                        <p:tgtEl>
                                          <p:spTgt spid="9">
                                            <p:txEl>
                                              <p:pRg st="10" end="1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9">
                                            <p:txEl>
                                              <p:pRg st="11" end="11"/>
                                            </p:txEl>
                                          </p:spTgt>
                                        </p:tgtEl>
                                        <p:attrNameLst>
                                          <p:attrName>style.visibility</p:attrName>
                                        </p:attrNameLst>
                                      </p:cBhvr>
                                      <p:to>
                                        <p:strVal val="visible"/>
                                      </p:to>
                                    </p:set>
                                    <p:animEffect transition="in" filter="fade">
                                      <p:cBhvr>
                                        <p:cTn id="92" dur="500"/>
                                        <p:tgtEl>
                                          <p:spTgt spid="9">
                                            <p:txEl>
                                              <p:pRg st="11" end="1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9">
                                            <p:txEl>
                                              <p:pRg st="12" end="12"/>
                                            </p:txEl>
                                          </p:spTgt>
                                        </p:tgtEl>
                                        <p:attrNameLst>
                                          <p:attrName>style.visibility</p:attrName>
                                        </p:attrNameLst>
                                      </p:cBhvr>
                                      <p:to>
                                        <p:strVal val="visible"/>
                                      </p:to>
                                    </p:set>
                                    <p:animEffect transition="in" filter="fade">
                                      <p:cBhvr>
                                        <p:cTn id="97" dur="500"/>
                                        <p:tgtEl>
                                          <p:spTgt spid="9">
                                            <p:txEl>
                                              <p:pRg st="12" end="12"/>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2">
                                            <p:txEl>
                                              <p:pRg st="0" end="0"/>
                                            </p:txEl>
                                          </p:spTgt>
                                        </p:tgtEl>
                                        <p:attrNameLst>
                                          <p:attrName>style.visibility</p:attrName>
                                        </p:attrNameLst>
                                      </p:cBhvr>
                                      <p:to>
                                        <p:strVal val="visible"/>
                                      </p:to>
                                    </p:set>
                                    <p:animEffect transition="in" filter="fade">
                                      <p:cBhvr>
                                        <p:cTn id="102"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References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458549" y="1600200"/>
            <a:ext cx="8043465" cy="32003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fn main() {</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a:t>
            </a:r>
            <a:r>
              <a:rPr lang="en-US" sz="1200" dirty="0" err="1">
                <a:solidFill>
                  <a:schemeClr val="bg1">
                    <a:lumMod val="75000"/>
                    <a:lumOff val="25000"/>
                  </a:schemeClr>
                </a:solidFill>
                <a:latin typeface="Consolas" panose="020B0609020204030204" pitchFamily="49" charset="0"/>
                <a:cs typeface="Arial" panose="020B0604020202020204" pitchFamily="34" charset="0"/>
              </a:rPr>
              <a:t>mut</a:t>
            </a:r>
            <a:r>
              <a:rPr lang="en-US" sz="1200" dirty="0">
                <a:solidFill>
                  <a:schemeClr val="bg1">
                    <a:lumMod val="75000"/>
                    <a:lumOff val="25000"/>
                  </a:schemeClr>
                </a:solidFill>
                <a:latin typeface="Consolas" panose="020B0609020204030204" pitchFamily="49" charset="0"/>
                <a:cs typeface="Arial" panose="020B0604020202020204" pitchFamily="34" charset="0"/>
              </a:rPr>
              <a:t> x = 5;</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200" dirty="0">
                <a:solidFill>
                  <a:schemeClr val="bg1">
                    <a:lumMod val="85000"/>
                    <a:lumOff val="15000"/>
                  </a:schemeClr>
                </a:solidFill>
                <a:latin typeface="Consolas" panose="020B0609020204030204" pitchFamily="49" charset="0"/>
                <a:cs typeface="Arial" panose="020B0604020202020204" pitchFamily="34" charset="0"/>
              </a:rPr>
              <a:t>!("x (pre): {}",x);</a:t>
            </a:r>
          </a:p>
          <a:p>
            <a:pPr marL="91440" lvl="1" indent="0">
              <a:spcBef>
                <a:spcPts val="0"/>
              </a:spcBef>
              <a:spcAft>
                <a:spcPts val="0"/>
              </a:spcAft>
              <a:buClrTx/>
              <a:buNone/>
            </a:pPr>
            <a:endParaRPr lang="en-US" sz="600" dirty="0">
              <a:solidFill>
                <a:schemeClr val="bg1">
                  <a:lumMod val="75000"/>
                  <a:lumOff val="25000"/>
                </a:schemeClr>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 Immutable borrow: We can have multiple immutable borrows</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a:t>
            </a:r>
            <a:r>
              <a:rPr lang="en-US" sz="1200" dirty="0">
                <a:solidFill>
                  <a:schemeClr val="bg1">
                    <a:lumMod val="75000"/>
                    <a:lumOff val="25000"/>
                  </a:schemeClr>
                </a:solidFill>
                <a:latin typeface="Consolas" panose="020B0609020204030204" pitchFamily="49" charset="0"/>
                <a:cs typeface="Arial" panose="020B0604020202020204" pitchFamily="34" charset="0"/>
              </a:rPr>
              <a:t> let y = &amp;x;  </a:t>
            </a:r>
            <a:r>
              <a:rPr lang="en-US" sz="1200" dirty="0">
                <a:solidFill>
                  <a:srgbClr val="0B92CF"/>
                </a:solidFill>
                <a:latin typeface="Consolas" panose="020B0609020204030204" pitchFamily="49" charset="0"/>
                <a:cs typeface="Arial" panose="020B0604020202020204" pitchFamily="34" charset="0"/>
              </a:rPr>
              <a:t>// Immutable borrow of x</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a:t>
            </a:r>
            <a:r>
              <a:rPr lang="en-US" sz="1200" dirty="0">
                <a:solidFill>
                  <a:schemeClr val="bg1">
                    <a:lumMod val="75000"/>
                    <a:lumOff val="25000"/>
                  </a:schemeClr>
                </a:solidFill>
                <a:latin typeface="Consolas" panose="020B0609020204030204" pitchFamily="49" charset="0"/>
                <a:cs typeface="Arial" panose="020B0604020202020204" pitchFamily="34" charset="0"/>
              </a:rPr>
              <a:t> let z = &amp;x;  </a:t>
            </a:r>
            <a:r>
              <a:rPr lang="en-US" sz="1200" dirty="0">
                <a:solidFill>
                  <a:srgbClr val="0B92CF"/>
                </a:solidFill>
                <a:latin typeface="Consolas" panose="020B0609020204030204" pitchFamily="49" charset="0"/>
                <a:cs typeface="Arial" panose="020B0604020202020204" pitchFamily="34" charset="0"/>
              </a:rPr>
              <a:t>// Another immutable borrow of x</a:t>
            </a:r>
          </a:p>
          <a:p>
            <a:pPr marL="91440" lvl="1" indent="0">
              <a:spcBef>
                <a:spcPts val="0"/>
              </a:spcBef>
              <a:spcAft>
                <a:spcPts val="0"/>
              </a:spcAft>
              <a:buClrTx/>
              <a:buNone/>
            </a:pPr>
            <a:endParaRPr lang="en-US" sz="600" dirty="0">
              <a:solidFill>
                <a:srgbClr val="0B92CF"/>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Mutable borrow: We can't borrow x mutably while it’s </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already immutably borrowed</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w = &amp;</a:t>
            </a:r>
            <a:r>
              <a:rPr lang="en-US" sz="1200" dirty="0" err="1">
                <a:solidFill>
                  <a:schemeClr val="bg1">
                    <a:lumMod val="75000"/>
                    <a:lumOff val="25000"/>
                  </a:schemeClr>
                </a:solidFill>
                <a:latin typeface="Consolas" panose="020B0609020204030204" pitchFamily="49" charset="0"/>
                <a:cs typeface="Arial" panose="020B0604020202020204" pitchFamily="34" charset="0"/>
              </a:rPr>
              <a:t>mut</a:t>
            </a:r>
            <a:r>
              <a:rPr lang="en-US" sz="1200" dirty="0">
                <a:solidFill>
                  <a:schemeClr val="bg1">
                    <a:lumMod val="75000"/>
                    <a:lumOff val="25000"/>
                  </a:schemeClr>
                </a:solidFill>
                <a:latin typeface="Consolas" panose="020B0609020204030204" pitchFamily="49" charset="0"/>
                <a:cs typeface="Arial" panose="020B0604020202020204" pitchFamily="34" charset="0"/>
              </a:rPr>
              <a:t> x;  </a:t>
            </a:r>
            <a:r>
              <a:rPr lang="en-US" sz="1200" dirty="0">
                <a:solidFill>
                  <a:srgbClr val="0B92CF"/>
                </a:solidFill>
                <a:latin typeface="Consolas" panose="020B0609020204030204" pitchFamily="49" charset="0"/>
                <a:cs typeface="Arial" panose="020B0604020202020204" pitchFamily="34" charset="0"/>
              </a:rPr>
              <a:t>// Error: cannot borrow `x` as mutable </a:t>
            </a:r>
          </a:p>
          <a:p>
            <a:pPr marL="91440" lvl="1" indent="0">
              <a:spcBef>
                <a:spcPts val="0"/>
              </a:spcBef>
              <a:spcAft>
                <a:spcPts val="0"/>
              </a:spcAft>
              <a:buClrTx/>
              <a:buNone/>
            </a:pPr>
            <a:r>
              <a:rPr lang="en-US" sz="800" dirty="0">
                <a:solidFill>
                  <a:srgbClr val="0B92CF"/>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                  // because it is also borrowed as immutable</a:t>
            </a: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*w = 7;</a:t>
            </a:r>
          </a:p>
          <a:p>
            <a:pPr marL="91440" lvl="1"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B92CF"/>
                </a:solidFill>
                <a:latin typeface="Consolas" panose="020B0609020204030204" pitchFamily="49" charset="0"/>
                <a:cs typeface="Arial" panose="020B0604020202020204" pitchFamily="34" charset="0"/>
              </a:rPr>
              <a:t>//</a:t>
            </a: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200" dirty="0">
                <a:solidFill>
                  <a:schemeClr val="bg1">
                    <a:lumMod val="75000"/>
                    <a:lumOff val="25000"/>
                  </a:schemeClr>
                </a:solidFill>
                <a:latin typeface="Consolas" panose="020B0609020204030204" pitchFamily="49" charset="0"/>
                <a:cs typeface="Arial" panose="020B0604020202020204" pitchFamily="34" charset="0"/>
              </a:rPr>
              <a:t>!("y: {}, z: {}", y, z); </a:t>
            </a:r>
            <a:endParaRPr lang="en-US" sz="1200" dirty="0">
              <a:solidFill>
                <a:srgbClr val="0070C0"/>
              </a:solidFill>
              <a:latin typeface="Consolas" panose="020B0609020204030204" pitchFamily="49" charset="0"/>
              <a:cs typeface="Arial" panose="020B0604020202020204" pitchFamily="34" charset="0"/>
            </a:endParaRP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200" dirty="0">
                <a:solidFill>
                  <a:schemeClr val="bg1">
                    <a:lumMod val="85000"/>
                    <a:lumOff val="15000"/>
                  </a:schemeClr>
                </a:solidFill>
                <a:latin typeface="Consolas" panose="020B0609020204030204" pitchFamily="49" charset="0"/>
                <a:cs typeface="Arial" panose="020B0604020202020204" pitchFamily="34" charset="0"/>
              </a:rPr>
              <a:t>!("w: {}",w);   </a:t>
            </a: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200" dirty="0">
                <a:solidFill>
                  <a:schemeClr val="bg1">
                    <a:lumMod val="85000"/>
                    <a:lumOff val="15000"/>
                  </a:schemeClr>
                </a:solidFill>
                <a:latin typeface="Consolas" panose="020B0609020204030204" pitchFamily="49" charset="0"/>
                <a:cs typeface="Arial" panose="020B0604020202020204" pitchFamily="34" charset="0"/>
              </a:rPr>
              <a:t>!("x (post): {}",x);   </a:t>
            </a:r>
          </a:p>
          <a:p>
            <a:pPr marL="91440" lvl="1"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b="1" dirty="0">
                <a:solidFill>
                  <a:srgbClr val="0070C0"/>
                </a:solidFill>
                <a:latin typeface="Consolas" panose="020B0609020204030204" pitchFamily="49" charset="0"/>
                <a:cs typeface="Arial" panose="020B0604020202020204" pitchFamily="34" charset="0"/>
              </a:rPr>
              <a:t>//</a:t>
            </a:r>
            <a:r>
              <a:rPr lang="en-US" sz="1200" dirty="0">
                <a:solidFill>
                  <a:srgbClr val="0070C0"/>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200" dirty="0">
                <a:solidFill>
                  <a:schemeClr val="bg1">
                    <a:lumMod val="85000"/>
                    <a:lumOff val="15000"/>
                  </a:schemeClr>
                </a:solidFill>
                <a:latin typeface="Consolas" panose="020B0609020204030204" pitchFamily="49" charset="0"/>
                <a:cs typeface="Arial" panose="020B0604020202020204" pitchFamily="34" charset="0"/>
              </a:rPr>
              <a:t>!("w: {}, x: {}" , w, x) </a:t>
            </a:r>
            <a:r>
              <a:rPr lang="en-US" sz="1200" b="1" dirty="0">
                <a:solidFill>
                  <a:srgbClr val="0070C0"/>
                </a:solidFill>
                <a:latin typeface="Consolas" panose="020B0609020204030204" pitchFamily="49" charset="0"/>
                <a:cs typeface="Arial" panose="020B0604020202020204" pitchFamily="34" charset="0"/>
              </a:rPr>
              <a:t>// try uncommenting </a:t>
            </a:r>
          </a:p>
          <a:p>
            <a:pPr marL="91440" lvl="1" indent="0">
              <a:spcBef>
                <a:spcPts val="0"/>
              </a:spcBef>
              <a:spcAft>
                <a:spcPts val="0"/>
              </a:spcAft>
              <a:buClrTx/>
              <a:buNone/>
            </a:pPr>
            <a:r>
              <a:rPr lang="en-US" sz="1200" b="1" dirty="0">
                <a:solidFill>
                  <a:schemeClr val="bg1">
                    <a:lumMod val="75000"/>
                    <a:lumOff val="25000"/>
                  </a:schemeClr>
                </a:solidFill>
                <a:latin typeface="Consolas" panose="020B0609020204030204" pitchFamily="49" charset="0"/>
                <a:cs typeface="Arial" panose="020B0604020202020204" pitchFamily="34" charset="0"/>
              </a:rPr>
              <a:t>}</a:t>
            </a:r>
            <a:endParaRPr lang="en-US" sz="1200" b="1" dirty="0">
              <a:solidFill>
                <a:schemeClr val="bg1">
                  <a:lumMod val="85000"/>
                  <a:lumOff val="15000"/>
                </a:schemeClr>
              </a:solidFill>
              <a:latin typeface="Consolas" panose="020B0609020204030204" pitchFamily="49" charset="0"/>
              <a:cs typeface="Arial" panose="020B0604020202020204" pitchFamily="34" charset="0"/>
            </a:endParaRPr>
          </a:p>
        </p:txBody>
      </p:sp>
      <p:sp>
        <p:nvSpPr>
          <p:cNvPr id="12" name="Content Placeholder 1"/>
          <p:cNvSpPr txBox="1">
            <a:spLocks/>
          </p:cNvSpPr>
          <p:nvPr/>
        </p:nvSpPr>
        <p:spPr>
          <a:xfrm>
            <a:off x="304800" y="1143000"/>
            <a:ext cx="80772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0"/>
              </a:spcAft>
              <a:buClrTx/>
              <a:buNone/>
            </a:pPr>
            <a:r>
              <a:rPr lang="en-US" sz="2000" dirty="0">
                <a:solidFill>
                  <a:srgbClr val="B34D1F"/>
                </a:solidFill>
                <a:latin typeface="Arial Narrow" panose="020B0606020202030204" pitchFamily="34" charset="0"/>
                <a:cs typeface="Calibri" panose="020F0502020204030204" pitchFamily="34" charset="0"/>
              </a:rPr>
              <a:t>Try a variant</a:t>
            </a:r>
            <a:endParaRPr lang="en-US" sz="2000" dirty="0">
              <a:solidFill>
                <a:srgbClr val="B34D1F"/>
              </a:solidFill>
              <a:latin typeface="Bahnschrift SemiBold" panose="020B0502040204020203" pitchFamily="34" charset="0"/>
              <a:cs typeface="Calibri" panose="020F0502020204030204" pitchFamily="34" charset="0"/>
            </a:endParaRPr>
          </a:p>
        </p:txBody>
      </p:sp>
      <p:sp>
        <p:nvSpPr>
          <p:cNvPr id="13" name="Content Placeholder 1">
            <a:extLst>
              <a:ext uri="{FF2B5EF4-FFF2-40B4-BE49-F238E27FC236}">
                <a16:creationId xmlns:a16="http://schemas.microsoft.com/office/drawing/2014/main" id="{5031E0C0-593D-44C5-953B-048F0CCBE0E6}"/>
              </a:ext>
            </a:extLst>
          </p:cNvPr>
          <p:cNvSpPr txBox="1">
            <a:spLocks/>
          </p:cNvSpPr>
          <p:nvPr/>
        </p:nvSpPr>
        <p:spPr>
          <a:xfrm>
            <a:off x="304800" y="4903773"/>
            <a:ext cx="8077200" cy="142082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spcAft>
                <a:spcPts val="300"/>
              </a:spcAft>
              <a:buClrTx/>
              <a:buFont typeface="Arial" panose="020B0604020202020204" pitchFamily="34" charset="0"/>
              <a:buChar char="•"/>
            </a:pPr>
            <a:r>
              <a:rPr lang="en-US" sz="1400" b="1" dirty="0">
                <a:solidFill>
                  <a:schemeClr val="bg1">
                    <a:lumMod val="85000"/>
                    <a:lumOff val="15000"/>
                  </a:schemeClr>
                </a:solidFill>
                <a:latin typeface="Courier New" panose="02070309020205020404" pitchFamily="49" charset="0"/>
                <a:cs typeface="Courier New" panose="02070309020205020404" pitchFamily="49" charset="0"/>
              </a:rPr>
              <a:t>w</a:t>
            </a:r>
            <a:r>
              <a:rPr lang="en-US" sz="1400" dirty="0">
                <a:solidFill>
                  <a:schemeClr val="bg1">
                    <a:lumMod val="85000"/>
                    <a:lumOff val="15000"/>
                  </a:schemeClr>
                </a:solidFill>
                <a:latin typeface="Arial Narrow" panose="020B0606020202030204" pitchFamily="34" charset="0"/>
                <a:cs typeface="Calibri" panose="020F0502020204030204" pitchFamily="34" charset="0"/>
              </a:rPr>
              <a:t> is a mutable reference ( </a:t>
            </a:r>
            <a:r>
              <a:rPr lang="en-US" sz="1200" b="1" dirty="0">
                <a:solidFill>
                  <a:schemeClr val="bg1">
                    <a:lumMod val="85000"/>
                    <a:lumOff val="15000"/>
                  </a:schemeClr>
                </a:solidFill>
                <a:latin typeface="Courier New" panose="02070309020205020404" pitchFamily="49" charset="0"/>
                <a:cs typeface="Courier New" panose="02070309020205020404" pitchFamily="49" charset="0"/>
              </a:rPr>
              <a:t>&amp;</a:t>
            </a:r>
            <a:r>
              <a:rPr lang="en-US" sz="1200" b="1" dirty="0" err="1">
                <a:solidFill>
                  <a:schemeClr val="bg1">
                    <a:lumMod val="85000"/>
                    <a:lumOff val="15000"/>
                  </a:schemeClr>
                </a:solidFill>
                <a:latin typeface="Courier New" panose="02070309020205020404" pitchFamily="49" charset="0"/>
                <a:cs typeface="Courier New" panose="02070309020205020404" pitchFamily="49" charset="0"/>
              </a:rPr>
              <a:t>mut</a:t>
            </a:r>
            <a:r>
              <a:rPr lang="en-US" sz="1200" b="1" dirty="0">
                <a:solidFill>
                  <a:schemeClr val="bg1">
                    <a:lumMod val="85000"/>
                    <a:lumOff val="15000"/>
                  </a:schemeClr>
                </a:solidFill>
                <a:latin typeface="Courier New" panose="02070309020205020404" pitchFamily="49" charset="0"/>
                <a:cs typeface="Courier New" panose="02070309020205020404" pitchFamily="49" charset="0"/>
              </a:rPr>
              <a:t> x </a:t>
            </a:r>
            <a:r>
              <a:rPr lang="en-US" sz="1400" dirty="0">
                <a:solidFill>
                  <a:schemeClr val="bg1">
                    <a:lumMod val="85000"/>
                    <a:lumOff val="15000"/>
                  </a:schemeClr>
                </a:solidFill>
                <a:latin typeface="Arial Narrow" panose="020B0606020202030204" pitchFamily="34" charset="0"/>
                <a:cs typeface="Calibri" panose="020F0502020204030204" pitchFamily="34" charset="0"/>
              </a:rPr>
              <a:t>) to </a:t>
            </a:r>
            <a:r>
              <a:rPr lang="en-US" sz="1400" b="1" dirty="0">
                <a:solidFill>
                  <a:schemeClr val="bg1">
                    <a:lumMod val="85000"/>
                    <a:lumOff val="15000"/>
                  </a:schemeClr>
                </a:solidFill>
                <a:latin typeface="Courier New" panose="02070309020205020404" pitchFamily="49" charset="0"/>
                <a:cs typeface="Courier New" panose="02070309020205020404" pitchFamily="49" charset="0"/>
              </a:rPr>
              <a:t>x </a:t>
            </a:r>
            <a:r>
              <a:rPr lang="en-US" sz="1400" dirty="0">
                <a:solidFill>
                  <a:schemeClr val="bg1">
                    <a:lumMod val="85000"/>
                    <a:lumOff val="15000"/>
                  </a:schemeClr>
                </a:solidFill>
                <a:latin typeface="Arial Narrow" panose="020B0606020202030204" pitchFamily="34" charset="0"/>
                <a:cs typeface="Calibri" panose="020F0502020204030204" pitchFamily="34" charset="0"/>
              </a:rPr>
              <a:t>. </a:t>
            </a:r>
          </a:p>
          <a:p>
            <a:pPr marL="274320" lvl="1" indent="-182880">
              <a:spcBef>
                <a:spcPts val="0"/>
              </a:spcBef>
              <a:spcAft>
                <a:spcPts val="300"/>
              </a:spcAft>
              <a:buClrTx/>
              <a:buFont typeface="Arial" panose="020B0604020202020204" pitchFamily="34" charset="0"/>
              <a:buChar char="•"/>
            </a:pPr>
            <a:r>
              <a:rPr lang="en-US" sz="1400" dirty="0">
                <a:solidFill>
                  <a:schemeClr val="bg1">
                    <a:lumMod val="85000"/>
                    <a:lumOff val="15000"/>
                  </a:schemeClr>
                </a:solidFill>
                <a:latin typeface="Arial Narrow" panose="020B0606020202030204" pitchFamily="34" charset="0"/>
                <a:cs typeface="Calibri" panose="020F0502020204030204" pitchFamily="34" charset="0"/>
              </a:rPr>
              <a:t>once you borrow x mutably, Rust doesn’t allow any other references (even immutable ones) to access x until the mutable reference is no longer used</a:t>
            </a:r>
          </a:p>
          <a:p>
            <a:pPr marL="274320" lvl="1" indent="-182880">
              <a:spcBef>
                <a:spcPts val="0"/>
              </a:spcBef>
              <a:spcAft>
                <a:spcPts val="300"/>
              </a:spcAft>
              <a:buClrTx/>
              <a:buFont typeface="Arial" panose="020B0604020202020204" pitchFamily="34" charset="0"/>
              <a:buChar char="•"/>
            </a:pPr>
            <a:r>
              <a:rPr lang="en-US" sz="1400" dirty="0">
                <a:solidFill>
                  <a:schemeClr val="bg1">
                    <a:lumMod val="85000"/>
                    <a:lumOff val="15000"/>
                  </a:schemeClr>
                </a:solidFill>
                <a:latin typeface="Arial Narrow" panose="020B0606020202030204" pitchFamily="34" charset="0"/>
                <a:cs typeface="Calibri" panose="020F0502020204030204" pitchFamily="34" charset="0"/>
              </a:rPr>
              <a:t>x cannot be accessed while it's mutably borrowed by w because Rust’s borrow checker ensures that you cannot have both mutable and immutable references to the same value at the same time. In this case, the mutable reference w prevents you from accessing x directly.</a:t>
            </a:r>
          </a:p>
        </p:txBody>
      </p:sp>
      <p:sp>
        <p:nvSpPr>
          <p:cNvPr id="2" name="Rectangle 1">
            <a:extLst>
              <a:ext uri="{FF2B5EF4-FFF2-40B4-BE49-F238E27FC236}">
                <a16:creationId xmlns:a16="http://schemas.microsoft.com/office/drawing/2014/main" id="{3B4A0C37-8245-4658-8F81-982F2C32E64D}"/>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Unicode MS"/>
              </a:rPr>
              <a:t>w</a:t>
            </a:r>
            <a:r>
              <a:rPr kumimoji="0" lang="en-US" altLang="en-US" sz="600" b="1" i="0" u="none" strike="noStrike" cap="none" normalizeH="0" baseline="0">
                <a:ln>
                  <a:noFill/>
                </a:ln>
                <a:solidFill>
                  <a:schemeClr val="tx1"/>
                </a:solidFill>
                <a:effectLst/>
              </a:rPr>
              <a:t> is a mutable reference (</a:t>
            </a:r>
            <a:r>
              <a:rPr kumimoji="0" lang="en-US" altLang="en-US" sz="1000" b="1" i="0" u="none" strike="noStrike" cap="none" normalizeH="0" baseline="0">
                <a:ln>
                  <a:noFill/>
                </a:ln>
                <a:solidFill>
                  <a:schemeClr val="tx1"/>
                </a:solidFill>
                <a:effectLst/>
                <a:latin typeface="Arial Unicode MS"/>
              </a:rPr>
              <a:t>&amp;mut x</a:t>
            </a:r>
            <a:r>
              <a:rPr kumimoji="0" lang="en-US" altLang="en-US" sz="600" b="1" i="0" u="none" strike="noStrike" cap="none" normalizeH="0" baseline="0">
                <a:ln>
                  <a:noFill/>
                </a:ln>
                <a:solidFill>
                  <a:schemeClr val="tx1"/>
                </a:solidFill>
                <a:effectLst/>
              </a:rPr>
              <a:t>)</a:t>
            </a:r>
            <a:r>
              <a:rPr kumimoji="0" lang="en-US" altLang="en-US" sz="1800" b="0" i="0" u="none" strike="noStrike" cap="none" normalizeH="0" baseline="0">
                <a:ln>
                  <a:noFill/>
                </a:ln>
                <a:solidFill>
                  <a:schemeClr val="tx1"/>
                </a:solidFill>
                <a:effectLst/>
                <a:latin typeface="Arial" panose="020B0604020202020204" pitchFamily="34" charset="0"/>
              </a:rPr>
              <a:t> to </a:t>
            </a:r>
            <a:r>
              <a:rPr kumimoji="0" lang="en-US" altLang="en-US" sz="1000" b="0" i="0" u="none" strike="noStrike" cap="none" normalizeH="0" baseline="0">
                <a:ln>
                  <a:noFill/>
                </a:ln>
                <a:solidFill>
                  <a:schemeClr val="tx1"/>
                </a:solidFill>
                <a:effectLst/>
                <a:latin typeface="Arial Unicode MS"/>
              </a:rPr>
              <a:t>x</a:t>
            </a:r>
            <a:r>
              <a:rPr kumimoji="0" lang="en-US" altLang="en-US" sz="600" b="0" i="0" u="none" strike="noStrike" cap="none" normalizeH="0" baseline="0">
                <a:ln>
                  <a:noFill/>
                </a:ln>
                <a:solidFill>
                  <a:schemeClr val="tx1"/>
                </a:solidFill>
                <a:effectLst/>
              </a:rPr>
              <a:t>. Once you borrow </a:t>
            </a:r>
            <a:r>
              <a:rPr kumimoji="0" lang="en-US" altLang="en-US" sz="1000" b="0" i="0" u="none" strike="noStrike" cap="none" normalizeH="0" baseline="0">
                <a:ln>
                  <a:noFill/>
                </a:ln>
                <a:solidFill>
                  <a:schemeClr val="tx1"/>
                </a:solidFill>
                <a:effectLst/>
                <a:latin typeface="Arial Unicode MS"/>
              </a:rPr>
              <a:t>x</a:t>
            </a:r>
            <a:r>
              <a:rPr kumimoji="0" lang="en-US" altLang="en-US" sz="600" b="0" i="0" u="none" strike="noStrike" cap="none" normalizeH="0" baseline="0">
                <a:ln>
                  <a:noFill/>
                </a:ln>
                <a:solidFill>
                  <a:schemeClr val="tx1"/>
                </a:solidFill>
                <a:effectLst/>
              </a:rPr>
              <a:t> mutably, Rust doesn’t allow any other references (even immutable ones) to access </a:t>
            </a:r>
            <a:r>
              <a:rPr kumimoji="0" lang="en-US" altLang="en-US" sz="1000" b="0" i="0" u="none" strike="noStrike" cap="none" normalizeH="0" baseline="0">
                <a:ln>
                  <a:noFill/>
                </a:ln>
                <a:solidFill>
                  <a:schemeClr val="tx1"/>
                </a:solidFill>
                <a:effectLst/>
                <a:latin typeface="Arial Unicode MS"/>
              </a:rPr>
              <a:t>x</a:t>
            </a:r>
            <a:r>
              <a:rPr kumimoji="0" lang="en-US" altLang="en-US" sz="600" b="0" i="0" u="none" strike="noStrike" cap="none" normalizeH="0" baseline="0">
                <a:ln>
                  <a:noFill/>
                </a:ln>
                <a:solidFill>
                  <a:schemeClr val="tx1"/>
                </a:solidFill>
                <a:effectLst/>
              </a:rPr>
              <a:t> until the mutable reference is no longer used.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76302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6" end="6"/>
                                            </p:txEl>
                                          </p:spTgt>
                                        </p:tgtEl>
                                        <p:attrNameLst>
                                          <p:attrName>style.visibility</p:attrName>
                                        </p:attrNameLst>
                                      </p:cBhvr>
                                      <p:to>
                                        <p:strVal val="visible"/>
                                      </p:to>
                                    </p:set>
                                    <p:animEffect transition="in" filter="fade">
                                      <p:cBhvr>
                                        <p:cTn id="32" dur="500"/>
                                        <p:tgtEl>
                                          <p:spTgt spid="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8" end="8"/>
                                            </p:txEl>
                                          </p:spTgt>
                                        </p:tgtEl>
                                        <p:attrNameLst>
                                          <p:attrName>style.visibility</p:attrName>
                                        </p:attrNameLst>
                                      </p:cBhvr>
                                      <p:to>
                                        <p:strVal val="visible"/>
                                      </p:to>
                                    </p:set>
                                    <p:animEffect transition="in" filter="fade">
                                      <p:cBhvr>
                                        <p:cTn id="37" dur="500"/>
                                        <p:tgtEl>
                                          <p:spTgt spid="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9" end="9"/>
                                            </p:txEl>
                                          </p:spTgt>
                                        </p:tgtEl>
                                        <p:attrNameLst>
                                          <p:attrName>style.visibility</p:attrName>
                                        </p:attrNameLst>
                                      </p:cBhvr>
                                      <p:to>
                                        <p:strVal val="visible"/>
                                      </p:to>
                                    </p:set>
                                    <p:animEffect transition="in" filter="fade">
                                      <p:cBhvr>
                                        <p:cTn id="42" dur="500"/>
                                        <p:tgtEl>
                                          <p:spTgt spid="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animEffect transition="in" filter="fade">
                                      <p:cBhvr>
                                        <p:cTn id="47" dur="500"/>
                                        <p:tgtEl>
                                          <p:spTgt spid="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11" end="11"/>
                                            </p:txEl>
                                          </p:spTgt>
                                        </p:tgtEl>
                                        <p:attrNameLst>
                                          <p:attrName>style.visibility</p:attrName>
                                        </p:attrNameLst>
                                      </p:cBhvr>
                                      <p:to>
                                        <p:strVal val="visible"/>
                                      </p:to>
                                    </p:set>
                                    <p:animEffect transition="in" filter="fade">
                                      <p:cBhvr>
                                        <p:cTn id="52" dur="500"/>
                                        <p:tgtEl>
                                          <p:spTgt spid="9">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2" end="12"/>
                                            </p:txEl>
                                          </p:spTgt>
                                        </p:tgtEl>
                                        <p:attrNameLst>
                                          <p:attrName>style.visibility</p:attrName>
                                        </p:attrNameLst>
                                      </p:cBhvr>
                                      <p:to>
                                        <p:strVal val="visible"/>
                                      </p:to>
                                    </p:set>
                                    <p:animEffect transition="in" filter="fade">
                                      <p:cBhvr>
                                        <p:cTn id="57" dur="500"/>
                                        <p:tgtEl>
                                          <p:spTgt spid="9">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3" end="13"/>
                                            </p:txEl>
                                          </p:spTgt>
                                        </p:tgtEl>
                                        <p:attrNameLst>
                                          <p:attrName>style.visibility</p:attrName>
                                        </p:attrNameLst>
                                      </p:cBhvr>
                                      <p:to>
                                        <p:strVal val="visible"/>
                                      </p:to>
                                    </p:set>
                                    <p:animEffect transition="in" filter="fade">
                                      <p:cBhvr>
                                        <p:cTn id="62" dur="500"/>
                                        <p:tgtEl>
                                          <p:spTgt spid="9">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4" end="14"/>
                                            </p:txEl>
                                          </p:spTgt>
                                        </p:tgtEl>
                                        <p:attrNameLst>
                                          <p:attrName>style.visibility</p:attrName>
                                        </p:attrNameLst>
                                      </p:cBhvr>
                                      <p:to>
                                        <p:strVal val="visible"/>
                                      </p:to>
                                    </p:set>
                                    <p:animEffect transition="in" filter="fade">
                                      <p:cBhvr>
                                        <p:cTn id="67" dur="500"/>
                                        <p:tgtEl>
                                          <p:spTgt spid="9">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9">
                                            <p:txEl>
                                              <p:pRg st="15" end="15"/>
                                            </p:txEl>
                                          </p:spTgt>
                                        </p:tgtEl>
                                        <p:attrNameLst>
                                          <p:attrName>style.visibility</p:attrName>
                                        </p:attrNameLst>
                                      </p:cBhvr>
                                      <p:to>
                                        <p:strVal val="visible"/>
                                      </p:to>
                                    </p:set>
                                    <p:animEffect transition="in" filter="fade">
                                      <p:cBhvr>
                                        <p:cTn id="72" dur="500"/>
                                        <p:tgtEl>
                                          <p:spTgt spid="9">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9">
                                            <p:txEl>
                                              <p:pRg st="16" end="16"/>
                                            </p:txEl>
                                          </p:spTgt>
                                        </p:tgtEl>
                                        <p:attrNameLst>
                                          <p:attrName>style.visibility</p:attrName>
                                        </p:attrNameLst>
                                      </p:cBhvr>
                                      <p:to>
                                        <p:strVal val="visible"/>
                                      </p:to>
                                    </p:set>
                                    <p:animEffect transition="in" filter="fade">
                                      <p:cBhvr>
                                        <p:cTn id="77" dur="500"/>
                                        <p:tgtEl>
                                          <p:spTgt spid="9">
                                            <p:txEl>
                                              <p:pRg st="16" end="1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9">
                                            <p:txEl>
                                              <p:pRg st="17" end="17"/>
                                            </p:txEl>
                                          </p:spTgt>
                                        </p:tgtEl>
                                        <p:attrNameLst>
                                          <p:attrName>style.visibility</p:attrName>
                                        </p:attrNameLst>
                                      </p:cBhvr>
                                      <p:to>
                                        <p:strVal val="visible"/>
                                      </p:to>
                                    </p:set>
                                    <p:animEffect transition="in" filter="fade">
                                      <p:cBhvr>
                                        <p:cTn id="82" dur="500"/>
                                        <p:tgtEl>
                                          <p:spTgt spid="9">
                                            <p:txEl>
                                              <p:pRg st="17" end="17"/>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2">
                                            <p:txEl>
                                              <p:pRg st="0" end="0"/>
                                            </p:txEl>
                                          </p:spTgt>
                                        </p:tgtEl>
                                        <p:attrNameLst>
                                          <p:attrName>style.visibility</p:attrName>
                                        </p:attrNameLst>
                                      </p:cBhvr>
                                      <p:to>
                                        <p:strVal val="visible"/>
                                      </p:to>
                                    </p:set>
                                    <p:animEffect transition="in" filter="fade">
                                      <p:cBhvr>
                                        <p:cTn id="87" dur="500"/>
                                        <p:tgtEl>
                                          <p:spTgt spid="12">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3">
                                            <p:txEl>
                                              <p:pRg st="0" end="0"/>
                                            </p:txEl>
                                          </p:spTgt>
                                        </p:tgtEl>
                                        <p:attrNameLst>
                                          <p:attrName>style.visibility</p:attrName>
                                        </p:attrNameLst>
                                      </p:cBhvr>
                                      <p:to>
                                        <p:strVal val="visible"/>
                                      </p:to>
                                    </p:set>
                                    <p:animEffect transition="in" filter="fade">
                                      <p:cBhvr>
                                        <p:cTn id="92" dur="500"/>
                                        <p:tgtEl>
                                          <p:spTgt spid="13">
                                            <p:txEl>
                                              <p:pRg st="0" end="0"/>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3">
                                            <p:txEl>
                                              <p:pRg st="1" end="1"/>
                                            </p:txEl>
                                          </p:spTgt>
                                        </p:tgtEl>
                                        <p:attrNameLst>
                                          <p:attrName>style.visibility</p:attrName>
                                        </p:attrNameLst>
                                      </p:cBhvr>
                                      <p:to>
                                        <p:strVal val="visible"/>
                                      </p:to>
                                    </p:set>
                                    <p:animEffect transition="in" filter="fade">
                                      <p:cBhvr>
                                        <p:cTn id="97" dur="500"/>
                                        <p:tgtEl>
                                          <p:spTgt spid="13">
                                            <p:txEl>
                                              <p:pRg st="1" end="1"/>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3">
                                            <p:txEl>
                                              <p:pRg st="2" end="2"/>
                                            </p:txEl>
                                          </p:spTgt>
                                        </p:tgtEl>
                                        <p:attrNameLst>
                                          <p:attrName>style.visibility</p:attrName>
                                        </p:attrNameLst>
                                      </p:cBhvr>
                                      <p:to>
                                        <p:strVal val="visible"/>
                                      </p:to>
                                    </p:set>
                                    <p:animEffect transition="in" filter="fade">
                                      <p:cBhvr>
                                        <p:cTn id="102"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Borrowing </a:t>
            </a:r>
            <a:r>
              <a:rPr lang="en-US" sz="3200" b="1" dirty="0">
                <a:solidFill>
                  <a:srgbClr val="0070C0"/>
                </a:solidFill>
                <a:latin typeface="Arial Narrow" panose="020B0606020202030204" pitchFamily="34" charset="0"/>
                <a:cs typeface="Arial" panose="020B0604020202020204" pitchFamily="34" charset="0"/>
              </a:rPr>
              <a:t>                           </a:t>
            </a:r>
            <a:r>
              <a:rPr lang="en-US" dirty="0">
                <a:solidFill>
                  <a:schemeClr val="bg1">
                    <a:lumMod val="50000"/>
                    <a:lumOff val="50000"/>
                  </a:schemeClr>
                </a:solidFill>
                <a:latin typeface="Arial Narrow" panose="020B0606020202030204" pitchFamily="34" charset="0"/>
                <a:cs typeface="Arial" panose="020B0604020202020204" pitchFamily="34" charset="0"/>
              </a:rPr>
              <a:t>( </a:t>
            </a:r>
            <a:r>
              <a:rPr lang="en-US" i="1" dirty="0">
                <a:solidFill>
                  <a:schemeClr val="bg1">
                    <a:lumMod val="50000"/>
                    <a:lumOff val="50000"/>
                  </a:schemeClr>
                </a:solidFill>
                <a:latin typeface="Arial Narrow" panose="020B0606020202030204" pitchFamily="34" charset="0"/>
                <a:cs typeface="Arial" panose="020B0604020202020204" pitchFamily="34" charset="0"/>
              </a:rPr>
              <a:t>using </a:t>
            </a:r>
            <a:r>
              <a:rPr lang="en-US" i="1" dirty="0" err="1">
                <a:solidFill>
                  <a:schemeClr val="bg1">
                    <a:lumMod val="50000"/>
                    <a:lumOff val="50000"/>
                  </a:schemeClr>
                </a:solidFill>
                <a:latin typeface="Arial Narrow" panose="020B0606020202030204" pitchFamily="34" charset="0"/>
                <a:cs typeface="Arial" panose="020B0604020202020204" pitchFamily="34" charset="0"/>
              </a:rPr>
              <a:t>int</a:t>
            </a:r>
            <a:r>
              <a:rPr lang="en-US" i="1" dirty="0">
                <a:solidFill>
                  <a:schemeClr val="bg1">
                    <a:lumMod val="50000"/>
                    <a:lumOff val="50000"/>
                  </a:schemeClr>
                </a:solidFill>
                <a:latin typeface="Arial Narrow" panose="020B0606020202030204" pitchFamily="34" charset="0"/>
                <a:cs typeface="Arial" panose="020B0604020202020204" pitchFamily="34" charset="0"/>
              </a:rPr>
              <a:t> </a:t>
            </a:r>
            <a:r>
              <a:rPr lang="en-US" i="1" dirty="0" err="1">
                <a:solidFill>
                  <a:schemeClr val="bg1">
                    <a:lumMod val="50000"/>
                    <a:lumOff val="50000"/>
                  </a:schemeClr>
                </a:solidFill>
                <a:latin typeface="Arial Narrow" panose="020B0606020202030204" pitchFamily="34" charset="0"/>
                <a:cs typeface="Arial" panose="020B0604020202020204" pitchFamily="34" charset="0"/>
              </a:rPr>
              <a:t>vars</a:t>
            </a:r>
            <a:r>
              <a:rPr lang="en-US" i="1" dirty="0">
                <a:solidFill>
                  <a:schemeClr val="bg1">
                    <a:lumMod val="50000"/>
                    <a:lumOff val="50000"/>
                  </a:schemeClr>
                </a:solidFill>
                <a:latin typeface="Arial Narrow" panose="020B0606020202030204" pitchFamily="34" charset="0"/>
                <a:cs typeface="Arial" panose="020B0604020202020204" pitchFamily="34" charset="0"/>
              </a:rPr>
              <a:t> only </a:t>
            </a:r>
            <a:r>
              <a:rPr lang="en-US" dirty="0">
                <a:solidFill>
                  <a:schemeClr val="bg1">
                    <a:lumMod val="50000"/>
                    <a:lumOff val="50000"/>
                  </a:schemeClr>
                </a:solidFill>
                <a:latin typeface="Arial Narrow" panose="020B0606020202030204" pitchFamily="34" charset="0"/>
                <a:cs typeface="Arial" panose="020B0604020202020204" pitchFamily="34" charset="0"/>
              </a:rPr>
              <a:t>)</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330200" y="1219200"/>
            <a:ext cx="7975600" cy="5334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fn main() {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Creating an owned integer variable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x = 10;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x is an i32, owned by main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Immutable borrowing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y = &amp;x;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y is an immutable reference to x</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err="1">
                <a:solidFill>
                  <a:schemeClr val="bg1"/>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!("The value of x is: {}", y);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10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Trying to modify through an immutable reference </a:t>
            </a:r>
          </a:p>
          <a:p>
            <a:pPr marL="91440" lvl="1" indent="0">
              <a:lnSpc>
                <a:spcPct val="110000"/>
              </a:lnSpc>
              <a:spcBef>
                <a:spcPts val="0"/>
              </a:spcBef>
              <a:spcAft>
                <a:spcPts val="0"/>
              </a:spcAft>
              <a:buClrTx/>
              <a:buNone/>
            </a:pP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 (uncommenting the next line would cause an error)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*y += 1;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This would cause a compilation error </a:t>
            </a:r>
          </a:p>
          <a:p>
            <a:pPr marL="91440" lvl="1" indent="0">
              <a:lnSpc>
                <a:spcPct val="110000"/>
              </a:lnSpc>
              <a:spcBef>
                <a:spcPts val="0"/>
              </a:spcBef>
              <a:spcAft>
                <a:spcPts val="0"/>
              </a:spcAft>
              <a:buClrTx/>
              <a:buNone/>
            </a:pP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 because y is an immutable reference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Mutable borrowing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mut z = 20;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z is a mutable i32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w = &amp;mut z;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w is a mutable reference to z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*w += 5;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Modify z through w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w goes out of scope here, so z can be borrowed again</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err="1">
                <a:solidFill>
                  <a:schemeClr val="bg1"/>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!("The new value of z is: {}", z);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25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Borrowing x again (immutable reference)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a = &amp;x;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a is an immutable reference to x</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err="1">
                <a:solidFill>
                  <a:schemeClr val="bg1"/>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!(“value of x after z is modified: {}", a);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10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Final note on ownership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let b = 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Ownership of x is moved to b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 </a:t>
            </a:r>
            <a:r>
              <a:rPr lang="en-US" sz="1200" dirty="0" err="1">
                <a:solidFill>
                  <a:schemeClr val="bg1"/>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!("The value of x is: {}", x);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This would cause a compilation </a:t>
            </a:r>
          </a:p>
          <a:p>
            <a:pPr marL="91440" lvl="1" indent="0">
              <a:lnSpc>
                <a:spcPct val="110000"/>
              </a:lnSpc>
              <a:spcBef>
                <a:spcPts val="0"/>
              </a:spcBef>
              <a:spcAft>
                <a:spcPts val="0"/>
              </a:spcAft>
              <a:buClrTx/>
              <a:buNone/>
            </a:pP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 error because x is no longer valid </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  </a:t>
            </a:r>
            <a:r>
              <a:rPr lang="en-US" sz="1200" dirty="0" err="1">
                <a:solidFill>
                  <a:schemeClr val="bg1"/>
                </a:solidFill>
                <a:latin typeface="Cascadia Mono" panose="020B0609020000020004" pitchFamily="49" charset="0"/>
                <a:ea typeface="Cascadia Mono" panose="020B0609020000020004" pitchFamily="49" charset="0"/>
                <a:cs typeface="Cascadia Mono" panose="020B0609020000020004" pitchFamily="49" charset="0"/>
              </a:rPr>
              <a:t>println</a:t>
            </a: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!("The value of b is: {}", b); </a:t>
            </a:r>
            <a:r>
              <a:rPr lang="en-US" sz="1200" dirty="0">
                <a:solidFill>
                  <a:srgbClr val="0070C0"/>
                </a:solidFill>
                <a:latin typeface="Cascadia Mono" panose="020B0609020000020004" pitchFamily="49" charset="0"/>
                <a:ea typeface="Cascadia Mono" panose="020B0609020000020004" pitchFamily="49" charset="0"/>
                <a:cs typeface="Cascadia Mono" panose="020B0609020000020004" pitchFamily="49" charset="0"/>
              </a:rPr>
              <a:t>// Prints 10</a:t>
            </a:r>
          </a:p>
          <a:p>
            <a:pPr marL="91440" lvl="1" indent="0">
              <a:lnSpc>
                <a:spcPct val="110000"/>
              </a:lnSpc>
              <a:spcBef>
                <a:spcPts val="0"/>
              </a:spcBef>
              <a:spcAft>
                <a:spcPts val="0"/>
              </a:spcAft>
              <a:buClrTx/>
              <a:buNone/>
            </a:pPr>
            <a:r>
              <a:rPr lang="en-US" sz="1200" dirty="0">
                <a:solidFill>
                  <a:schemeClr val="bg1"/>
                </a:solidFill>
                <a:latin typeface="Cascadia Mono" panose="020B0609020000020004" pitchFamily="49" charset="0"/>
                <a:ea typeface="Cascadia Mono" panose="020B0609020000020004" pitchFamily="49" charset="0"/>
                <a:cs typeface="Cascadia Mono" panose="020B0609020000020004" pitchFamily="49" charset="0"/>
              </a:rPr>
              <a:t>}</a:t>
            </a:r>
          </a:p>
        </p:txBody>
      </p:sp>
    </p:spTree>
    <p:extLst>
      <p:ext uri="{BB962C8B-B14F-4D97-AF65-F5344CB8AC3E}">
        <p14:creationId xmlns:p14="http://schemas.microsoft.com/office/powerpoint/2010/main" val="143189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fade">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0" end="10"/>
                                            </p:txEl>
                                          </p:spTgt>
                                        </p:tgtEl>
                                        <p:attrNameLst>
                                          <p:attrName>style.visibility</p:attrName>
                                        </p:attrNameLst>
                                      </p:cBhvr>
                                      <p:to>
                                        <p:strVal val="visible"/>
                                      </p:to>
                                    </p:set>
                                    <p:animEffect transition="in" filter="fade">
                                      <p:cBhvr>
                                        <p:cTn id="57" dur="500"/>
                                        <p:tgtEl>
                                          <p:spTgt spid="7">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11" end="11"/>
                                            </p:txEl>
                                          </p:spTgt>
                                        </p:tgtEl>
                                        <p:attrNameLst>
                                          <p:attrName>style.visibility</p:attrName>
                                        </p:attrNameLst>
                                      </p:cBhvr>
                                      <p:to>
                                        <p:strVal val="visible"/>
                                      </p:to>
                                    </p:set>
                                    <p:animEffect transition="in" filter="fade">
                                      <p:cBhvr>
                                        <p:cTn id="62" dur="500"/>
                                        <p:tgtEl>
                                          <p:spTgt spid="7">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2" end="12"/>
                                            </p:txEl>
                                          </p:spTgt>
                                        </p:tgtEl>
                                        <p:attrNameLst>
                                          <p:attrName>style.visibility</p:attrName>
                                        </p:attrNameLst>
                                      </p:cBhvr>
                                      <p:to>
                                        <p:strVal val="visible"/>
                                      </p:to>
                                    </p:set>
                                    <p:animEffect transition="in" filter="fade">
                                      <p:cBhvr>
                                        <p:cTn id="67" dur="500"/>
                                        <p:tgtEl>
                                          <p:spTgt spid="7">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13" end="13"/>
                                            </p:txEl>
                                          </p:spTgt>
                                        </p:tgtEl>
                                        <p:attrNameLst>
                                          <p:attrName>style.visibility</p:attrName>
                                        </p:attrNameLst>
                                      </p:cBhvr>
                                      <p:to>
                                        <p:strVal val="visible"/>
                                      </p:to>
                                    </p:set>
                                    <p:animEffect transition="in" filter="fade">
                                      <p:cBhvr>
                                        <p:cTn id="72" dur="500"/>
                                        <p:tgtEl>
                                          <p:spTgt spid="7">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7">
                                            <p:txEl>
                                              <p:pRg st="14" end="14"/>
                                            </p:txEl>
                                          </p:spTgt>
                                        </p:tgtEl>
                                        <p:attrNameLst>
                                          <p:attrName>style.visibility</p:attrName>
                                        </p:attrNameLst>
                                      </p:cBhvr>
                                      <p:to>
                                        <p:strVal val="visible"/>
                                      </p:to>
                                    </p:set>
                                    <p:animEffect transition="in" filter="fade">
                                      <p:cBhvr>
                                        <p:cTn id="77" dur="500"/>
                                        <p:tgtEl>
                                          <p:spTgt spid="7">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7">
                                            <p:txEl>
                                              <p:pRg st="15" end="15"/>
                                            </p:txEl>
                                          </p:spTgt>
                                        </p:tgtEl>
                                        <p:attrNameLst>
                                          <p:attrName>style.visibility</p:attrName>
                                        </p:attrNameLst>
                                      </p:cBhvr>
                                      <p:to>
                                        <p:strVal val="visible"/>
                                      </p:to>
                                    </p:set>
                                    <p:animEffect transition="in" filter="fade">
                                      <p:cBhvr>
                                        <p:cTn id="82" dur="500"/>
                                        <p:tgtEl>
                                          <p:spTgt spid="7">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7">
                                            <p:txEl>
                                              <p:pRg st="16" end="16"/>
                                            </p:txEl>
                                          </p:spTgt>
                                        </p:tgtEl>
                                        <p:attrNameLst>
                                          <p:attrName>style.visibility</p:attrName>
                                        </p:attrNameLst>
                                      </p:cBhvr>
                                      <p:to>
                                        <p:strVal val="visible"/>
                                      </p:to>
                                    </p:set>
                                    <p:animEffect transition="in" filter="fade">
                                      <p:cBhvr>
                                        <p:cTn id="87" dur="500"/>
                                        <p:tgtEl>
                                          <p:spTgt spid="7">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7">
                                            <p:txEl>
                                              <p:pRg st="17" end="17"/>
                                            </p:txEl>
                                          </p:spTgt>
                                        </p:tgtEl>
                                        <p:attrNameLst>
                                          <p:attrName>style.visibility</p:attrName>
                                        </p:attrNameLst>
                                      </p:cBhvr>
                                      <p:to>
                                        <p:strVal val="visible"/>
                                      </p:to>
                                    </p:set>
                                    <p:animEffect transition="in" filter="fade">
                                      <p:cBhvr>
                                        <p:cTn id="92" dur="500"/>
                                        <p:tgtEl>
                                          <p:spTgt spid="7">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7">
                                            <p:txEl>
                                              <p:pRg st="18" end="18"/>
                                            </p:txEl>
                                          </p:spTgt>
                                        </p:tgtEl>
                                        <p:attrNameLst>
                                          <p:attrName>style.visibility</p:attrName>
                                        </p:attrNameLst>
                                      </p:cBhvr>
                                      <p:to>
                                        <p:strVal val="visible"/>
                                      </p:to>
                                    </p:set>
                                    <p:animEffect transition="in" filter="fade">
                                      <p:cBhvr>
                                        <p:cTn id="97" dur="500"/>
                                        <p:tgtEl>
                                          <p:spTgt spid="7">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7">
                                            <p:txEl>
                                              <p:pRg st="19" end="19"/>
                                            </p:txEl>
                                          </p:spTgt>
                                        </p:tgtEl>
                                        <p:attrNameLst>
                                          <p:attrName>style.visibility</p:attrName>
                                        </p:attrNameLst>
                                      </p:cBhvr>
                                      <p:to>
                                        <p:strVal val="visible"/>
                                      </p:to>
                                    </p:set>
                                    <p:animEffect transition="in" filter="fade">
                                      <p:cBhvr>
                                        <p:cTn id="102" dur="500"/>
                                        <p:tgtEl>
                                          <p:spTgt spid="7">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7">
                                            <p:txEl>
                                              <p:pRg st="20" end="20"/>
                                            </p:txEl>
                                          </p:spTgt>
                                        </p:tgtEl>
                                        <p:attrNameLst>
                                          <p:attrName>style.visibility</p:attrName>
                                        </p:attrNameLst>
                                      </p:cBhvr>
                                      <p:to>
                                        <p:strVal val="visible"/>
                                      </p:to>
                                    </p:set>
                                    <p:animEffect transition="in" filter="fade">
                                      <p:cBhvr>
                                        <p:cTn id="107" dur="500"/>
                                        <p:tgtEl>
                                          <p:spTgt spid="7">
                                            <p:txEl>
                                              <p:pRg st="20" end="2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7">
                                            <p:txEl>
                                              <p:pRg st="21" end="21"/>
                                            </p:txEl>
                                          </p:spTgt>
                                        </p:tgtEl>
                                        <p:attrNameLst>
                                          <p:attrName>style.visibility</p:attrName>
                                        </p:attrNameLst>
                                      </p:cBhvr>
                                      <p:to>
                                        <p:strVal val="visible"/>
                                      </p:to>
                                    </p:set>
                                    <p:animEffect transition="in" filter="fade">
                                      <p:cBhvr>
                                        <p:cTn id="112" dur="500"/>
                                        <p:tgtEl>
                                          <p:spTgt spid="7">
                                            <p:txEl>
                                              <p:pRg st="21" end="2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7">
                                            <p:txEl>
                                              <p:pRg st="22" end="22"/>
                                            </p:txEl>
                                          </p:spTgt>
                                        </p:tgtEl>
                                        <p:attrNameLst>
                                          <p:attrName>style.visibility</p:attrName>
                                        </p:attrNameLst>
                                      </p:cBhvr>
                                      <p:to>
                                        <p:strVal val="visible"/>
                                      </p:to>
                                    </p:set>
                                    <p:animEffect transition="in" filter="fade">
                                      <p:cBhvr>
                                        <p:cTn id="117" dur="500"/>
                                        <p:tgtEl>
                                          <p:spTgt spid="7">
                                            <p:txEl>
                                              <p:pRg st="22" end="22"/>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7">
                                            <p:txEl>
                                              <p:pRg st="23" end="23"/>
                                            </p:txEl>
                                          </p:spTgt>
                                        </p:tgtEl>
                                        <p:attrNameLst>
                                          <p:attrName>style.visibility</p:attrName>
                                        </p:attrNameLst>
                                      </p:cBhvr>
                                      <p:to>
                                        <p:strVal val="visible"/>
                                      </p:to>
                                    </p:set>
                                    <p:animEffect transition="in" filter="fade">
                                      <p:cBhvr>
                                        <p:cTn id="122" dur="500"/>
                                        <p:tgtEl>
                                          <p:spTgt spid="7">
                                            <p:txEl>
                                              <p:pRg st="23" end="23"/>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7">
                                            <p:txEl>
                                              <p:pRg st="24" end="24"/>
                                            </p:txEl>
                                          </p:spTgt>
                                        </p:tgtEl>
                                        <p:attrNameLst>
                                          <p:attrName>style.visibility</p:attrName>
                                        </p:attrNameLst>
                                      </p:cBhvr>
                                      <p:to>
                                        <p:strVal val="visible"/>
                                      </p:to>
                                    </p:set>
                                    <p:animEffect transition="in" filter="fade">
                                      <p:cBhvr>
                                        <p:cTn id="127" dur="500"/>
                                        <p:tgtEl>
                                          <p:spTgt spid="7">
                                            <p:txEl>
                                              <p:pRg st="24" end="24"/>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7">
                                            <p:txEl>
                                              <p:pRg st="25" end="25"/>
                                            </p:txEl>
                                          </p:spTgt>
                                        </p:tgtEl>
                                        <p:attrNameLst>
                                          <p:attrName>style.visibility</p:attrName>
                                        </p:attrNameLst>
                                      </p:cBhvr>
                                      <p:to>
                                        <p:strVal val="visible"/>
                                      </p:to>
                                    </p:set>
                                    <p:animEffect transition="in" filter="fade">
                                      <p:cBhvr>
                                        <p:cTn id="132" dur="500"/>
                                        <p:tgtEl>
                                          <p:spTgt spid="7">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Topics</a:t>
            </a:r>
          </a:p>
        </p:txBody>
      </p:sp>
      <p:sp>
        <p:nvSpPr>
          <p:cNvPr id="5" name="Content Placeholder 1"/>
          <p:cNvSpPr txBox="1">
            <a:spLocks/>
          </p:cNvSpPr>
          <p:nvPr/>
        </p:nvSpPr>
        <p:spPr>
          <a:xfrm>
            <a:off x="457200" y="1219200"/>
            <a:ext cx="7924800" cy="5029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Memory safety model ( MSM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Memory safety guarantees ( MSG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The lifetimes system</a:t>
            </a:r>
          </a:p>
          <a:p>
            <a:pPr marL="91440" lvl="1" indent="0">
              <a:spcBef>
                <a:spcPts val="0"/>
              </a:spcBef>
              <a:spcAft>
                <a:spcPts val="1000"/>
              </a:spcAft>
              <a:buClrTx/>
              <a:buNone/>
            </a:pPr>
            <a:r>
              <a:rPr lang="en-US" sz="2000" i="1" dirty="0">
                <a:solidFill>
                  <a:schemeClr val="bg1">
                    <a:lumMod val="75000"/>
                    <a:lumOff val="25000"/>
                  </a:schemeClr>
                </a:solidFill>
                <a:latin typeface="Bahnschrift SemiLight" panose="020B0502040204020203" pitchFamily="34" charset="0"/>
                <a:cs typeface="Calibri" panose="020F0502020204030204" pitchFamily="34" charset="0"/>
              </a:rPr>
              <a:t>   -- lifetime elision</a:t>
            </a:r>
          </a:p>
          <a:p>
            <a:pPr marL="91440" lvl="1" indent="0">
              <a:spcBef>
                <a:spcPts val="0"/>
              </a:spcBef>
              <a:spcAft>
                <a:spcPts val="1000"/>
              </a:spcAft>
              <a:buClrTx/>
              <a:buNone/>
            </a:pPr>
            <a:r>
              <a:rPr lang="en-US" sz="2000" i="1" dirty="0">
                <a:solidFill>
                  <a:schemeClr val="bg1">
                    <a:lumMod val="75000"/>
                    <a:lumOff val="25000"/>
                  </a:schemeClr>
                </a:solidFill>
                <a:latin typeface="Bahnschrift SemiLight" panose="020B0502040204020203" pitchFamily="34" charset="0"/>
                <a:cs typeface="Calibri" panose="020F0502020204030204" pitchFamily="34" charset="0"/>
              </a:rPr>
              <a:t>   -- automatic lifetime inference</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The ownership system ( allows/provides MSG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Borrowing </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Move semantics vs Copy semantics</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Borrow checker</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Let and mut and </a:t>
            </a:r>
            <a:r>
              <a:rPr lang="en-US" sz="2000" dirty="0" err="1">
                <a:solidFill>
                  <a:schemeClr val="bg1">
                    <a:lumMod val="75000"/>
                    <a:lumOff val="25000"/>
                  </a:schemeClr>
                </a:solidFill>
                <a:latin typeface="Bahnschrift SemiLight" panose="020B0502040204020203" pitchFamily="34" charset="0"/>
                <a:cs typeface="Calibri" panose="020F0502020204030204" pitchFamily="34" charset="0"/>
              </a:rPr>
              <a:t>var</a:t>
            </a: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 binding…</a:t>
            </a:r>
          </a:p>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Shadowing</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167432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fade">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fade">
                                      <p:cBhvr>
                                        <p:cTn id="5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228600" y="1143000"/>
            <a:ext cx="8368544" cy="1600200"/>
          </a:xfrm>
          <a:prstGeom prst="roundRect">
            <a:avLst/>
          </a:prstGeom>
          <a:solidFill>
            <a:srgbClr val="F4E4CC">
              <a:alpha val="25000"/>
            </a:srgbClr>
          </a:solidFill>
          <a:ln w="158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9900" dirty="0">
              <a:solidFill>
                <a:srgbClr val="0070C0"/>
              </a:solidFill>
              <a:latin typeface="MV Boli" panose="02000500030200090000" pitchFamily="2" charset="0"/>
              <a:cs typeface="MV Boli" panose="02000500030200090000" pitchFamily="2" charset="0"/>
            </a:endParaRPr>
          </a:p>
        </p:txBody>
      </p:sp>
      <p:sp>
        <p:nvSpPr>
          <p:cNvPr id="3" name="Title 2"/>
          <p:cNvSpPr>
            <a:spLocks noGrp="1"/>
          </p:cNvSpPr>
          <p:nvPr>
            <p:ph type="title"/>
          </p:nvPr>
        </p:nvSpPr>
        <p:spPr>
          <a:xfrm>
            <a:off x="762000" y="1409700"/>
            <a:ext cx="2133600" cy="1066800"/>
          </a:xfrm>
        </p:spPr>
        <p:txBody>
          <a:bodyPr>
            <a:noAutofit/>
          </a:bodyPr>
          <a:lstStyle/>
          <a:p>
            <a:pPr algn="ctr"/>
            <a:r>
              <a:rPr lang="en-US" sz="6600" b="1" dirty="0">
                <a:solidFill>
                  <a:srgbClr val="0B92CF"/>
                </a:solidFill>
                <a:latin typeface="MV Boli" panose="02000500030200090000" pitchFamily="2" charset="0"/>
                <a:cs typeface="MV Boli" panose="02000500030200090000" pitchFamily="2" charset="0"/>
              </a:rPr>
              <a:t>END</a:t>
            </a:r>
          </a:p>
        </p:txBody>
      </p:sp>
    </p:spTree>
    <p:extLst>
      <p:ext uri="{BB962C8B-B14F-4D97-AF65-F5344CB8AC3E}">
        <p14:creationId xmlns:p14="http://schemas.microsoft.com/office/powerpoint/2010/main" val="11545895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7ECD-62E7-4580-8EB5-EC0B9A921B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32672-893F-4156-9411-123AD3FC32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280520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7ECD-62E7-4580-8EB5-EC0B9A921B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32672-893F-4156-9411-123AD3FC32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9207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6778451" cy="685799"/>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 Bit of History</a:t>
            </a:r>
          </a:p>
        </p:txBody>
      </p:sp>
      <p:sp>
        <p:nvSpPr>
          <p:cNvPr id="5" name="Content Placeholder 1"/>
          <p:cNvSpPr txBox="1">
            <a:spLocks/>
          </p:cNvSpPr>
          <p:nvPr/>
        </p:nvSpPr>
        <p:spPr>
          <a:xfrm>
            <a:off x="488197" y="1186856"/>
            <a:ext cx="7467600" cy="1981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Developed by Graydon Hoare in 2006 (was Mozilla employee)</a:t>
            </a:r>
          </a:p>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Initial personal project, later sponsored by Mozilla Research ( </a:t>
            </a:r>
            <a:r>
              <a:rPr lang="en-US" i="1" dirty="0">
                <a:solidFill>
                  <a:schemeClr val="bg1"/>
                </a:solidFill>
                <a:latin typeface="Arial Narrow" panose="020B0606020202030204" pitchFamily="34" charset="0"/>
                <a:cs typeface="Arial" panose="020B0604020202020204" pitchFamily="34" charset="0"/>
              </a:rPr>
              <a:t>2009</a:t>
            </a:r>
            <a:r>
              <a:rPr lang="en-US" dirty="0">
                <a:solidFill>
                  <a:schemeClr val="bg1"/>
                </a:solidFill>
                <a:latin typeface="Arial Narrow" panose="020B0606020202030204" pitchFamily="34" charset="0"/>
                <a:cs typeface="Arial" panose="020B0604020202020204" pitchFamily="34" charset="0"/>
              </a:rPr>
              <a:t> )</a:t>
            </a:r>
          </a:p>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Officially announced by Mozilla in 2010 ( </a:t>
            </a:r>
            <a:r>
              <a:rPr lang="en-US" i="1" dirty="0">
                <a:solidFill>
                  <a:schemeClr val="bg1"/>
                </a:solidFill>
                <a:latin typeface="Arial Narrow" panose="020B0606020202030204" pitchFamily="34" charset="0"/>
                <a:cs typeface="Arial" panose="020B0604020202020204" pitchFamily="34" charset="0"/>
              </a:rPr>
              <a:t>very incomplete </a:t>
            </a:r>
            <a:r>
              <a:rPr lang="en-US" dirty="0">
                <a:solidFill>
                  <a:schemeClr val="bg1"/>
                </a:solidFill>
                <a:latin typeface="Arial Narrow" panose="020B0606020202030204" pitchFamily="34" charset="0"/>
                <a:cs typeface="Arial" panose="020B0604020202020204" pitchFamily="34" charset="0"/>
              </a:rPr>
              <a:t>)</a:t>
            </a:r>
          </a:p>
          <a:p>
            <a:pPr marL="182880" indent="-182880">
              <a:spcBef>
                <a:spcPts val="0"/>
              </a:spcBef>
              <a:spcAft>
                <a:spcPts val="1000"/>
              </a:spcAft>
              <a:buClrTx/>
              <a:buFont typeface="Arial" panose="020B0604020202020204" pitchFamily="34" charset="0"/>
              <a:buChar char="•"/>
            </a:pPr>
            <a:r>
              <a:rPr lang="en-US" dirty="0">
                <a:solidFill>
                  <a:schemeClr val="bg1"/>
                </a:solidFill>
                <a:latin typeface="Arial Narrow" panose="020B0606020202030204" pitchFamily="34" charset="0"/>
                <a:cs typeface="Arial" panose="020B0604020202020204" pitchFamily="34" charset="0"/>
              </a:rPr>
              <a:t>First stable release ( </a:t>
            </a:r>
            <a:r>
              <a:rPr lang="en-US" i="1" dirty="0">
                <a:solidFill>
                  <a:schemeClr val="bg1"/>
                </a:solidFill>
                <a:latin typeface="Arial Narrow" panose="020B0606020202030204" pitchFamily="34" charset="0"/>
                <a:cs typeface="Arial" panose="020B0604020202020204" pitchFamily="34" charset="0"/>
              </a:rPr>
              <a:t>Rust 1.0 </a:t>
            </a:r>
            <a:r>
              <a:rPr lang="en-US" dirty="0">
                <a:solidFill>
                  <a:schemeClr val="bg1"/>
                </a:solidFill>
                <a:latin typeface="Arial Narrow" panose="020B0606020202030204" pitchFamily="34" charset="0"/>
                <a:cs typeface="Arial" panose="020B0604020202020204" pitchFamily="34" charset="0"/>
              </a:rPr>
              <a:t>) in May 2015</a:t>
            </a:r>
          </a:p>
        </p:txBody>
      </p:sp>
      <p:pic>
        <p:nvPicPr>
          <p:cNvPr id="2" name="Picture 1">
            <a:extLst>
              <a:ext uri="{FF2B5EF4-FFF2-40B4-BE49-F238E27FC236}">
                <a16:creationId xmlns:a16="http://schemas.microsoft.com/office/drawing/2014/main" id="{39B47091-4204-47A8-95C8-C2A86C707587}"/>
              </a:ext>
            </a:extLst>
          </p:cNvPr>
          <p:cNvPicPr>
            <a:picLocks noChangeAspect="1"/>
          </p:cNvPicPr>
          <p:nvPr/>
        </p:nvPicPr>
        <p:blipFill>
          <a:blip r:embed="rId2"/>
          <a:stretch>
            <a:fillRect/>
          </a:stretch>
        </p:blipFill>
        <p:spPr>
          <a:xfrm>
            <a:off x="5334000" y="3288112"/>
            <a:ext cx="2368574" cy="2373077"/>
          </a:xfrm>
          <a:prstGeom prst="rect">
            <a:avLst/>
          </a:prstGeom>
        </p:spPr>
      </p:pic>
      <p:sp>
        <p:nvSpPr>
          <p:cNvPr id="9" name="Content Placeholder 1">
            <a:extLst>
              <a:ext uri="{FF2B5EF4-FFF2-40B4-BE49-F238E27FC236}">
                <a16:creationId xmlns:a16="http://schemas.microsoft.com/office/drawing/2014/main" id="{3943B500-6F1E-4180-A55F-EE9D341AB514}"/>
              </a:ext>
            </a:extLst>
          </p:cNvPr>
          <p:cNvSpPr txBox="1">
            <a:spLocks/>
          </p:cNvSpPr>
          <p:nvPr/>
        </p:nvSpPr>
        <p:spPr>
          <a:xfrm>
            <a:off x="609600" y="3494005"/>
            <a:ext cx="4572000" cy="217713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nSpc>
                <a:spcPct val="110000"/>
              </a:lnSpc>
              <a:spcBef>
                <a:spcPts val="0"/>
              </a:spcBef>
              <a:spcAft>
                <a:spcPts val="1200"/>
              </a:spcAft>
              <a:buClrTx/>
              <a:buNone/>
            </a:pPr>
            <a:r>
              <a:rPr lang="en-US" dirty="0">
                <a:solidFill>
                  <a:schemeClr val="bg1"/>
                </a:solidFill>
                <a:latin typeface="Bahnschrift SemiLight Condensed" panose="020B0502040204020203" pitchFamily="34" charset="0"/>
                <a:cs typeface="Arial" panose="020B0604020202020204" pitchFamily="34" charset="0"/>
              </a:rPr>
              <a:t>Name "Rust" was chosen as homage to the rust fungus being robust and widely distributed… the rust fungus has tenacity and adaptability… it has robustness and resilience… like programs written in Rust PL resist common programming issues like memory corruption</a:t>
            </a:r>
          </a:p>
        </p:txBody>
      </p:sp>
      <p:sp>
        <p:nvSpPr>
          <p:cNvPr id="10" name="Content Placeholder 1">
            <a:extLst>
              <a:ext uri="{FF2B5EF4-FFF2-40B4-BE49-F238E27FC236}">
                <a16:creationId xmlns:a16="http://schemas.microsoft.com/office/drawing/2014/main" id="{4161D414-EE71-444E-93DD-8476517B876D}"/>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39954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fade">
                                      <p:cBhvr>
                                        <p:cTn id="2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857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Processes</a:t>
            </a:r>
            <a:r>
              <a:rPr lang="en-US" sz="3600" i="1" dirty="0">
                <a:solidFill>
                  <a:schemeClr val="bg1">
                    <a:lumMod val="50000"/>
                    <a:lumOff val="50000"/>
                  </a:schemeClr>
                </a:solidFill>
                <a:latin typeface="Arial Narrow" panose="020B0606020202030204" pitchFamily="34" charset="0"/>
                <a:cs typeface="Arial" panose="020B0604020202020204" pitchFamily="34" charset="0"/>
              </a:rPr>
              <a:t>                                  </a:t>
            </a:r>
            <a:r>
              <a:rPr lang="en-US" sz="1800" i="1" dirty="0">
                <a:solidFill>
                  <a:schemeClr val="bg1">
                    <a:lumMod val="50000"/>
                    <a:lumOff val="50000"/>
                  </a:schemeClr>
                </a:solidFill>
                <a:latin typeface="Arial Narrow" panose="020B0606020202030204" pitchFamily="34" charset="0"/>
                <a:cs typeface="Arial" panose="020B0604020202020204" pitchFamily="34" charset="0"/>
              </a:rPr>
              <a:t>( from erlang.org )</a:t>
            </a:r>
            <a:endParaRPr lang="en-US" sz="3600" b="1" dirty="0">
              <a:solidFill>
                <a:srgbClr val="0070C0"/>
              </a:solidFill>
              <a:latin typeface="Arial" panose="020B0604020202020204" pitchFamily="34" charset="0"/>
              <a:cs typeface="Arial" panose="020B0604020202020204" pitchFamily="34" charset="0"/>
            </a:endParaRPr>
          </a:p>
        </p:txBody>
      </p:sp>
      <p:sp>
        <p:nvSpPr>
          <p:cNvPr id="5" name="Content Placeholder 1"/>
          <p:cNvSpPr txBox="1">
            <a:spLocks/>
          </p:cNvSpPr>
          <p:nvPr/>
        </p:nvSpPr>
        <p:spPr>
          <a:xfrm>
            <a:off x="304800" y="1371600"/>
            <a:ext cx="77724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Processes are created with the </a:t>
            </a:r>
            <a:r>
              <a:rPr lang="en-US" sz="2200" b="1" dirty="0">
                <a:solidFill>
                  <a:srgbClr val="0070C0"/>
                </a:solidFill>
                <a:latin typeface="Bahnschrift Condensed" panose="020B0502040204020203" pitchFamily="34" charset="0"/>
                <a:cs typeface="Calibri" panose="020F0502020204030204" pitchFamily="34" charset="0"/>
              </a:rPr>
              <a:t>spawn</a:t>
            </a:r>
            <a:r>
              <a:rPr lang="en-US" sz="2200" dirty="0">
                <a:solidFill>
                  <a:schemeClr val="bg1"/>
                </a:solidFill>
                <a:latin typeface="Bahnschrift Condensed" panose="020B0502040204020203" pitchFamily="34" charset="0"/>
                <a:cs typeface="Calibri" panose="020F0502020204030204" pitchFamily="34" charset="0"/>
              </a:rPr>
              <a:t> function, which takes a function as an argument and returns a process identifier (</a:t>
            </a:r>
            <a:r>
              <a:rPr lang="en-US" sz="2200" dirty="0" err="1">
                <a:solidFill>
                  <a:schemeClr val="bg1"/>
                </a:solidFill>
                <a:latin typeface="Bahnschrift Condensed" panose="020B0502040204020203" pitchFamily="34" charset="0"/>
                <a:cs typeface="Calibri" panose="020F0502020204030204" pitchFamily="34" charset="0"/>
              </a:rPr>
              <a:t>pid</a:t>
            </a:r>
            <a:r>
              <a:rPr lang="en-US" sz="2200" dirty="0">
                <a:solidFill>
                  <a:schemeClr val="bg1"/>
                </a:solidFill>
                <a:latin typeface="Bahnschrift Condensed" panose="020B0502040204020203" pitchFamily="34" charset="0"/>
                <a:cs typeface="Calibri" panose="020F0502020204030204" pitchFamily="34" charset="0"/>
              </a:rPr>
              <a:t>).</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An </a:t>
            </a:r>
            <a:r>
              <a:rPr lang="en-US" sz="2200" dirty="0" err="1">
                <a:solidFill>
                  <a:schemeClr val="bg1"/>
                </a:solidFill>
                <a:latin typeface="Bahnschrift Condensed" panose="020B0502040204020203" pitchFamily="34" charset="0"/>
                <a:cs typeface="Calibri" panose="020F0502020204030204" pitchFamily="34" charset="0"/>
              </a:rPr>
              <a:t>Erlang</a:t>
            </a:r>
            <a:r>
              <a:rPr lang="en-US" sz="2200" dirty="0">
                <a:solidFill>
                  <a:schemeClr val="bg1"/>
                </a:solidFill>
                <a:latin typeface="Bahnschrift Condensed" panose="020B0502040204020203" pitchFamily="34" charset="0"/>
                <a:cs typeface="Calibri" panose="020F0502020204030204" pitchFamily="34" charset="0"/>
              </a:rPr>
              <a:t> “program” is a call to an initial function (in a module); that function may spawn other processes… which may spawn more, etc.</a:t>
            </a:r>
          </a:p>
          <a:p>
            <a:pPr marL="365760" indent="-182880">
              <a:spcBef>
                <a:spcPts val="0"/>
              </a:spcBef>
              <a:spcAft>
                <a:spcPts val="1800"/>
              </a:spcAft>
              <a:buClrTx/>
              <a:buFont typeface="Arial" panose="020B0604020202020204" pitchFamily="34" charset="0"/>
              <a:buChar char="•"/>
            </a:pPr>
            <a:r>
              <a:rPr lang="en-US" sz="2200" dirty="0" err="1">
                <a:solidFill>
                  <a:schemeClr val="bg1"/>
                </a:solidFill>
                <a:latin typeface="Bahnschrift Condensed" panose="020B0502040204020203" pitchFamily="34" charset="0"/>
                <a:cs typeface="Calibri" panose="020F0502020204030204" pitchFamily="34" charset="0"/>
              </a:rPr>
              <a:t>Erlang</a:t>
            </a:r>
            <a:r>
              <a:rPr lang="en-US" sz="2200" dirty="0">
                <a:solidFill>
                  <a:schemeClr val="bg1"/>
                </a:solidFill>
                <a:latin typeface="Bahnschrift Condensed" panose="020B0502040204020203" pitchFamily="34" charset="0"/>
                <a:cs typeface="Calibri" panose="020F0502020204030204" pitchFamily="34" charset="0"/>
              </a:rPr>
              <a:t> processes operate in (memory) isolation from each other, and are scheduled by Erlang's Virtual Machine (VM). </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The creation time of process is very low, the memory footprint of a just spawned process is very small, and a single Erlang VM can have millions of processes running.</a:t>
            </a:r>
          </a:p>
          <a:p>
            <a:pPr marL="365760" indent="-182880">
              <a:spcBef>
                <a:spcPts val="0"/>
              </a:spcBef>
              <a:spcAft>
                <a:spcPts val="1800"/>
              </a:spcAft>
              <a:buClrTx/>
              <a:buFont typeface="Arial" panose="020B0604020202020204" pitchFamily="34" charset="0"/>
              <a:buChar char="•"/>
            </a:pPr>
            <a:r>
              <a:rPr lang="en-US" sz="2200" dirty="0">
                <a:solidFill>
                  <a:schemeClr val="bg1"/>
                </a:solidFill>
                <a:latin typeface="Bahnschrift Condensed" panose="020B0502040204020203" pitchFamily="34" charset="0"/>
                <a:cs typeface="Calibri" panose="020F0502020204030204" pitchFamily="34" charset="0"/>
              </a:rPr>
              <a:t>The default max number of alive processes is by default </a:t>
            </a:r>
            <a:r>
              <a:rPr lang="en-US" sz="2200" b="1" dirty="0">
                <a:solidFill>
                  <a:srgbClr val="0070C0"/>
                </a:solidFill>
                <a:latin typeface="Bahnschrift Condensed" panose="020B0502040204020203" pitchFamily="34" charset="0"/>
                <a:cs typeface="Calibri" panose="020F0502020204030204" pitchFamily="34" charset="0"/>
              </a:rPr>
              <a:t>32,768</a:t>
            </a:r>
            <a:r>
              <a:rPr lang="en-US" sz="2200" dirty="0">
                <a:solidFill>
                  <a:schemeClr val="bg1"/>
                </a:solidFill>
                <a:latin typeface="Bahnschrift Condensed" panose="020B0502040204020203" pitchFamily="34" charset="0"/>
                <a:cs typeface="Calibri" panose="020F0502020204030204" pitchFamily="34" charset="0"/>
              </a:rPr>
              <a:t>.  This limit can be raised up to </a:t>
            </a:r>
            <a:r>
              <a:rPr lang="en-US" sz="2200" b="1" dirty="0">
                <a:solidFill>
                  <a:srgbClr val="0070C0"/>
                </a:solidFill>
                <a:latin typeface="Bahnschrift Condensed" panose="020B0502040204020203" pitchFamily="34" charset="0"/>
                <a:cs typeface="Calibri" panose="020F0502020204030204" pitchFamily="34" charset="0"/>
              </a:rPr>
              <a:t>268,435,456 </a:t>
            </a:r>
            <a:r>
              <a:rPr lang="en-US" sz="2200" dirty="0">
                <a:solidFill>
                  <a:schemeClr val="bg1"/>
                </a:solidFill>
                <a:latin typeface="Bahnschrift Condensed" panose="020B0502040204020203" pitchFamily="34" charset="0"/>
                <a:cs typeface="Calibri" panose="020F0502020204030204" pitchFamily="34" charset="0"/>
              </a:rPr>
              <a:t>processes at startup. </a:t>
            </a:r>
          </a:p>
        </p:txBody>
      </p:sp>
    </p:spTree>
    <p:extLst>
      <p:ext uri="{BB962C8B-B14F-4D97-AF65-F5344CB8AC3E}">
        <p14:creationId xmlns:p14="http://schemas.microsoft.com/office/powerpoint/2010/main" val="33261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2"/>
            <a:ext cx="8524875" cy="609598"/>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2"/>
            <a:ext cx="8372475" cy="609598"/>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a:t>
            </a:r>
          </a:p>
        </p:txBody>
      </p:sp>
      <p:sp>
        <p:nvSpPr>
          <p:cNvPr id="7" name="Content Placeholder 1"/>
          <p:cNvSpPr txBox="1">
            <a:spLocks/>
          </p:cNvSpPr>
          <p:nvPr/>
        </p:nvSpPr>
        <p:spPr>
          <a:xfrm>
            <a:off x="304800" y="1219203"/>
            <a:ext cx="7467600"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sz="2800" b="1" dirty="0">
                <a:solidFill>
                  <a:srgbClr val="BE442C"/>
                </a:solidFill>
                <a:latin typeface="Arial Narrow" panose="020B0606020202030204" pitchFamily="34" charset="0"/>
                <a:cs typeface="Arial" panose="020B0604020202020204" pitchFamily="34" charset="0"/>
              </a:rPr>
              <a:t>Principles of Erlang Processes</a:t>
            </a:r>
          </a:p>
        </p:txBody>
      </p:sp>
      <p:sp>
        <p:nvSpPr>
          <p:cNvPr id="5" name="Content Placeholder 1"/>
          <p:cNvSpPr txBox="1">
            <a:spLocks/>
          </p:cNvSpPr>
          <p:nvPr/>
        </p:nvSpPr>
        <p:spPr>
          <a:xfrm>
            <a:off x="304800" y="1905000"/>
            <a:ext cx="8229600" cy="3657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Everything is a process.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are strongly isolated.</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 creation and destruction is a lightweight operation.</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Message passing is the only way for processes to interact.</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have unique names.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If you know the name of a process you can send it a message.</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share no resources.</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Error handling is </a:t>
            </a:r>
            <a:r>
              <a:rPr lang="en-US" sz="2400" b="1" i="1" dirty="0">
                <a:solidFill>
                  <a:srgbClr val="0070C0"/>
                </a:solidFill>
                <a:latin typeface="Calibri" panose="020F0502020204030204" pitchFamily="34" charset="0"/>
                <a:cs typeface="Calibri" panose="020F0502020204030204" pitchFamily="34" charset="0"/>
              </a:rPr>
              <a:t>non-local</a:t>
            </a:r>
            <a:r>
              <a:rPr lang="en-US" sz="2400" i="1" dirty="0">
                <a:solidFill>
                  <a:schemeClr val="bg1"/>
                </a:solidFill>
                <a:latin typeface="Calibri" panose="020F0502020204030204" pitchFamily="34" charset="0"/>
                <a:cs typeface="Calibri" panose="020F0502020204030204" pitchFamily="34" charset="0"/>
              </a:rPr>
              <a:t>.</a:t>
            </a:r>
          </a:p>
          <a:p>
            <a:pPr marL="457200" lvl="1" indent="-182880">
              <a:lnSpc>
                <a:spcPct val="110000"/>
              </a:lnSpc>
              <a:spcBef>
                <a:spcPts val="0"/>
              </a:spcBef>
              <a:spcAft>
                <a:spcPts val="0"/>
              </a:spcAft>
              <a:buClrTx/>
              <a:buFont typeface="Arial" panose="020B0604020202020204" pitchFamily="34" charset="0"/>
              <a:buChar char="•"/>
            </a:pPr>
            <a:r>
              <a:rPr lang="en-US" sz="2400" i="1" dirty="0">
                <a:solidFill>
                  <a:schemeClr val="bg1"/>
                </a:solidFill>
                <a:latin typeface="Calibri" panose="020F0502020204030204" pitchFamily="34" charset="0"/>
                <a:cs typeface="Calibri" panose="020F0502020204030204" pitchFamily="34" charset="0"/>
              </a:rPr>
              <a:t>Processes do what they are supposed to do </a:t>
            </a:r>
            <a:r>
              <a:rPr lang="en-US" sz="2400" b="1" i="1" dirty="0">
                <a:solidFill>
                  <a:srgbClr val="0070C0"/>
                </a:solidFill>
                <a:latin typeface="Calibri" panose="020F0502020204030204" pitchFamily="34" charset="0"/>
                <a:cs typeface="Calibri" panose="020F0502020204030204" pitchFamily="34" charset="0"/>
              </a:rPr>
              <a:t>or fail.</a:t>
            </a:r>
          </a:p>
        </p:txBody>
      </p:sp>
    </p:spTree>
    <p:extLst>
      <p:ext uri="{BB962C8B-B14F-4D97-AF65-F5344CB8AC3E}">
        <p14:creationId xmlns:p14="http://schemas.microsoft.com/office/powerpoint/2010/main" val="2765153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8" end="8"/>
                                            </p:txEl>
                                          </p:spTgt>
                                        </p:tgtEl>
                                        <p:attrNameLst>
                                          <p:attrName>style.visibility</p:attrName>
                                        </p:attrNameLst>
                                      </p:cBhvr>
                                      <p:to>
                                        <p:strVal val="visible"/>
                                      </p:to>
                                    </p:set>
                                    <p:animEffect transition="in" filter="fade">
                                      <p:cBhvr>
                                        <p:cTn id="5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533400" y="2819400"/>
            <a:ext cx="6509137" cy="2286000"/>
          </a:xfrm>
          <a:prstGeom prst="roundRect">
            <a:avLst/>
          </a:prstGeom>
          <a:solidFill>
            <a:schemeClr val="accent4">
              <a:lumMod val="20000"/>
              <a:lumOff val="80000"/>
              <a:alpha val="36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09599"/>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09599"/>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Module Format</a:t>
            </a:r>
          </a:p>
        </p:txBody>
      </p:sp>
      <p:sp>
        <p:nvSpPr>
          <p:cNvPr id="7" name="Content Placeholder 1"/>
          <p:cNvSpPr txBox="1">
            <a:spLocks/>
          </p:cNvSpPr>
          <p:nvPr/>
        </p:nvSpPr>
        <p:spPr>
          <a:xfrm>
            <a:off x="304800" y="1265162"/>
            <a:ext cx="7467600" cy="4112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Source Code and Compiled Code</a:t>
            </a:r>
          </a:p>
        </p:txBody>
      </p:sp>
      <p:sp>
        <p:nvSpPr>
          <p:cNvPr id="5" name="Content Placeholder 1"/>
          <p:cNvSpPr txBox="1">
            <a:spLocks/>
          </p:cNvSpPr>
          <p:nvPr/>
        </p:nvSpPr>
        <p:spPr>
          <a:xfrm>
            <a:off x="299103" y="1611540"/>
            <a:ext cx="7620000" cy="111276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Erlang code is divided into </a:t>
            </a:r>
            <a:r>
              <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modules.</a:t>
            </a:r>
          </a:p>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 module consists of a sequence of </a:t>
            </a:r>
            <a:r>
              <a:rPr lang="en-US" sz="16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attributes</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t>
            </a:r>
            <a:r>
              <a:rPr lang="en-US" sz="1600" dirty="0">
                <a:solidFill>
                  <a:srgbClr val="0070C0"/>
                </a:solidFill>
                <a:latin typeface="Bahnschrift" panose="020B0502040204020203" pitchFamily="34" charset="0"/>
                <a:ea typeface="Cascadia Code" panose="020B0609020000020004" pitchFamily="49" charset="0"/>
                <a:cs typeface="Courier New" panose="02070309020205020404" pitchFamily="49" charset="0"/>
              </a:rPr>
              <a:t>function declarations</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(and a few other things… like records, type specs, etc.) each terminated by period (.)</a:t>
            </a:r>
          </a:p>
        </p:txBody>
      </p:sp>
      <p:sp>
        <p:nvSpPr>
          <p:cNvPr id="9" name="Content Placeholder 1"/>
          <p:cNvSpPr txBox="1">
            <a:spLocks/>
          </p:cNvSpPr>
          <p:nvPr/>
        </p:nvSpPr>
        <p:spPr>
          <a:xfrm>
            <a:off x="762000" y="2895600"/>
            <a:ext cx="7506015" cy="203176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-module(</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-export([fact/1]).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module attribute, predefined</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-coder(</a:t>
            </a:r>
            <a:r>
              <a:rPr lang="en-US" sz="1400" dirty="0" err="1">
                <a:solidFill>
                  <a:schemeClr val="bg1"/>
                </a:solidFill>
                <a:latin typeface="Cascadia Code" panose="020B0609020000020004" pitchFamily="49" charset="0"/>
                <a:ea typeface="Cascadia Code" panose="020B0609020000020004" pitchFamily="49" charset="0"/>
                <a:cs typeface="Cascadia Code" panose="020B0609020000020004" pitchFamily="49" charset="0"/>
              </a:rPr>
              <a:t>stotts</a:t>
            </a: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user defined attribute</a:t>
            </a:r>
          </a:p>
          <a:p>
            <a:pPr marL="109728" indent="0">
              <a:lnSpc>
                <a:spcPct val="120000"/>
              </a:lnSpc>
              <a:spcBef>
                <a:spcPts val="0"/>
              </a:spcBef>
              <a:spcAft>
                <a:spcPts val="0"/>
              </a:spcAft>
              <a:buNone/>
            </a:pPr>
            <a:endPar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400" dirty="0">
                <a:solidFill>
                  <a:srgbClr val="0070C0"/>
                </a:solidFill>
                <a:latin typeface="Cascadia Code" panose="020B0609020000020004" pitchFamily="49" charset="0"/>
                <a:ea typeface="Cascadia Code" panose="020B0609020000020004" pitchFamily="49" charset="0"/>
                <a:cs typeface="Cascadia Code" panose="020B0609020000020004" pitchFamily="49" charset="0"/>
              </a:rPr>
              <a:t>% function declaration (by clauses)</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fact(N) when N&gt;0 -&gt; N * fact(N-1);</a:t>
            </a:r>
          </a:p>
          <a:p>
            <a:pPr marL="109728" indent="0">
              <a:lnSpc>
                <a:spcPct val="120000"/>
              </a:lnSpc>
              <a:spcBef>
                <a:spcPts val="0"/>
              </a:spcBef>
              <a:spcAft>
                <a:spcPts val="0"/>
              </a:spcAft>
              <a:buNone/>
            </a:pPr>
            <a:r>
              <a:rPr lang="en-US" sz="1400" dirty="0">
                <a:solidFill>
                  <a:schemeClr val="bg1"/>
                </a:solidFill>
                <a:latin typeface="Cascadia Code" panose="020B0609020000020004" pitchFamily="49" charset="0"/>
                <a:ea typeface="Cascadia Code" panose="020B0609020000020004" pitchFamily="49" charset="0"/>
                <a:cs typeface="Cascadia Code" panose="020B0609020000020004" pitchFamily="49" charset="0"/>
              </a:rPr>
              <a:t>fact(0) -&gt; 1.</a:t>
            </a:r>
          </a:p>
        </p:txBody>
      </p:sp>
      <p:sp>
        <p:nvSpPr>
          <p:cNvPr id="10" name="Content Placeholder 1"/>
          <p:cNvSpPr txBox="1">
            <a:spLocks/>
          </p:cNvSpPr>
          <p:nvPr/>
        </p:nvSpPr>
        <p:spPr>
          <a:xfrm>
            <a:off x="299103" y="5257800"/>
            <a:ext cx="7439826" cy="111276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This source text must be in a file named “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modex.erl</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t>
            </a:r>
          </a:p>
          <a:p>
            <a:pPr marL="109728" indent="0">
              <a:spcBef>
                <a:spcPts val="0"/>
              </a:spcBef>
              <a:spcAft>
                <a:spcPts val="1200"/>
              </a:spcAft>
              <a:buNone/>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Compiler (in shell) compiles it into a file “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modex.beam</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 which contains bytecode for the BEAM VM</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p:txBody>
      </p:sp>
    </p:spTree>
    <p:extLst>
      <p:ext uri="{BB962C8B-B14F-4D97-AF65-F5344CB8AC3E}">
        <p14:creationId xmlns:p14="http://schemas.microsoft.com/office/powerpoint/2010/main" val="44164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9">
                                            <p:txEl>
                                              <p:pRg st="0" end="0"/>
                                            </p:txEl>
                                          </p:spTgt>
                                        </p:tgtEl>
                                        <p:attrNameLst>
                                          <p:attrName>style.visibility</p:attrName>
                                        </p:attrNameLst>
                                      </p:cBhvr>
                                      <p:to>
                                        <p:strVal val="visible"/>
                                      </p:to>
                                    </p:set>
                                    <p:animEffect transition="in" filter="fade">
                                      <p:cBhvr>
                                        <p:cTn id="30" dur="900"/>
                                        <p:tgtEl>
                                          <p:spTgt spid="9">
                                            <p:txEl>
                                              <p:pRg st="0" end="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Effect transition="in" filter="fade">
                                      <p:cBhvr>
                                        <p:cTn id="33" dur="1000"/>
                                        <p:tgtEl>
                                          <p:spTgt spid="9">
                                            <p:txEl>
                                              <p:pRg st="1" end="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9">
                                            <p:txEl>
                                              <p:pRg st="2" end="2"/>
                                            </p:txEl>
                                          </p:spTgt>
                                        </p:tgtEl>
                                        <p:attrNameLst>
                                          <p:attrName>style.visibility</p:attrName>
                                        </p:attrNameLst>
                                      </p:cBhvr>
                                      <p:to>
                                        <p:strVal val="visible"/>
                                      </p:to>
                                    </p:set>
                                    <p:animEffect transition="in" filter="fade">
                                      <p:cBhvr>
                                        <p:cTn id="36" dur="1000"/>
                                        <p:tgtEl>
                                          <p:spTgt spid="9">
                                            <p:txEl>
                                              <p:pRg st="2" end="2"/>
                                            </p:txEl>
                                          </p:spTgt>
                                        </p:tgtEl>
                                      </p:cBhvr>
                                    </p:animEffect>
                                  </p:childTnLst>
                                </p:cTn>
                              </p:par>
                            </p:childTnLst>
                          </p:cTn>
                        </p:par>
                        <p:par>
                          <p:cTn id="37" fill="hold">
                            <p:stCondLst>
                              <p:cond delay="1500"/>
                            </p:stCondLst>
                            <p:childTnLst>
                              <p:par>
                                <p:cTn id="38" presetID="10" presetClass="entr" presetSubtype="0" fill="hold" nodeType="afterEffect">
                                  <p:stCondLst>
                                    <p:cond delay="0"/>
                                  </p:stCondLst>
                                  <p:childTnLst>
                                    <p:set>
                                      <p:cBhvr>
                                        <p:cTn id="39" dur="1" fill="hold">
                                          <p:stCondLst>
                                            <p:cond delay="0"/>
                                          </p:stCondLst>
                                        </p:cTn>
                                        <p:tgtEl>
                                          <p:spTgt spid="9">
                                            <p:txEl>
                                              <p:pRg st="4" end="4"/>
                                            </p:txEl>
                                          </p:spTgt>
                                        </p:tgtEl>
                                        <p:attrNameLst>
                                          <p:attrName>style.visibility</p:attrName>
                                        </p:attrNameLst>
                                      </p:cBhvr>
                                      <p:to>
                                        <p:strVal val="visible"/>
                                      </p:to>
                                    </p:set>
                                    <p:animEffect transition="in" filter="fade">
                                      <p:cBhvr>
                                        <p:cTn id="40" dur="1000"/>
                                        <p:tgtEl>
                                          <p:spTgt spid="9">
                                            <p:txEl>
                                              <p:pRg st="4" end="4"/>
                                            </p:txEl>
                                          </p:spTgt>
                                        </p:tgtEl>
                                      </p:cBhvr>
                                    </p:animEffect>
                                  </p:childTnLst>
                                </p:cTn>
                              </p:par>
                              <p:par>
                                <p:cTn id="41" presetID="10" presetClass="entr" presetSubtype="0" fill="hold" nodeType="withEffect">
                                  <p:stCondLst>
                                    <p:cond delay="50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fade">
                                      <p:cBhvr>
                                        <p:cTn id="43" dur="1000"/>
                                        <p:tgtEl>
                                          <p:spTgt spid="9">
                                            <p:txEl>
                                              <p:pRg st="5" end="5"/>
                                            </p:txEl>
                                          </p:spTgt>
                                        </p:tgtEl>
                                      </p:cBhvr>
                                    </p:animEffect>
                                  </p:childTnLst>
                                </p:cTn>
                              </p:par>
                              <p:par>
                                <p:cTn id="44" presetID="10" presetClass="entr" presetSubtype="0" fill="hold" nodeType="withEffect">
                                  <p:stCondLst>
                                    <p:cond delay="500"/>
                                  </p:stCondLst>
                                  <p:childTnLst>
                                    <p:set>
                                      <p:cBhvr>
                                        <p:cTn id="45" dur="1" fill="hold">
                                          <p:stCondLst>
                                            <p:cond delay="0"/>
                                          </p:stCondLst>
                                        </p:cTn>
                                        <p:tgtEl>
                                          <p:spTgt spid="9">
                                            <p:txEl>
                                              <p:pRg st="6" end="6"/>
                                            </p:txEl>
                                          </p:spTgt>
                                        </p:tgtEl>
                                        <p:attrNameLst>
                                          <p:attrName>style.visibility</p:attrName>
                                        </p:attrNameLst>
                                      </p:cBhvr>
                                      <p:to>
                                        <p:strVal val="visible"/>
                                      </p:to>
                                    </p:set>
                                    <p:animEffect transition="in" filter="fade">
                                      <p:cBhvr>
                                        <p:cTn id="46" dur="1100"/>
                                        <p:tgtEl>
                                          <p:spTgt spid="9">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Effect transition="in" filter="fade">
                                      <p:cBhvr>
                                        <p:cTn id="51" dur="500"/>
                                        <p:tgtEl>
                                          <p:spTgt spid="10">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0">
                                            <p:txEl>
                                              <p:pRg st="1" end="1"/>
                                            </p:txEl>
                                          </p:spTgt>
                                        </p:tgtEl>
                                        <p:attrNameLst>
                                          <p:attrName>style.visibility</p:attrName>
                                        </p:attrNameLst>
                                      </p:cBhvr>
                                      <p:to>
                                        <p:strVal val="visible"/>
                                      </p:to>
                                    </p:set>
                                    <p:animEffect transition="in" filter="fade">
                                      <p:cBhvr>
                                        <p:cTn id="56"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667000"/>
            <a:ext cx="7315200" cy="38700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Erlang Shell</a:t>
            </a:r>
          </a:p>
        </p:txBody>
      </p:sp>
      <p:sp>
        <p:nvSpPr>
          <p:cNvPr id="7" name="Content Placeholder 1"/>
          <p:cNvSpPr txBox="1">
            <a:spLocks/>
          </p:cNvSpPr>
          <p:nvPr/>
        </p:nvSpPr>
        <p:spPr>
          <a:xfrm>
            <a:off x="304800" y="1143001"/>
            <a:ext cx="7467600" cy="38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Using the erlang shell, command line</a:t>
            </a:r>
          </a:p>
        </p:txBody>
      </p:sp>
      <p:sp>
        <p:nvSpPr>
          <p:cNvPr id="5" name="Content Placeholder 1"/>
          <p:cNvSpPr txBox="1">
            <a:spLocks/>
          </p:cNvSpPr>
          <p:nvPr/>
        </p:nvSpPr>
        <p:spPr>
          <a:xfrm>
            <a:off x="299103" y="1524001"/>
            <a:ext cx="7315200" cy="99487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Runs from the erlang icon after installation</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To exit, type q(). at the command line prompt</a:t>
            </a: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Alternately, ctrl + G and then in job control mode, type q (no ending .)</a:t>
            </a:r>
          </a:p>
        </p:txBody>
      </p:sp>
      <p:sp>
        <p:nvSpPr>
          <p:cNvPr id="9" name="Content Placeholder 1"/>
          <p:cNvSpPr txBox="1">
            <a:spLocks/>
          </p:cNvSpPr>
          <p:nvPr/>
        </p:nvSpPr>
        <p:spPr>
          <a:xfrm>
            <a:off x="685800" y="2895600"/>
            <a:ext cx="7086600" cy="326477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pwd</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c:/Program Files/erl-24.1/</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usr</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2&gt; 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3&gt; 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4&gt; Foo.</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1:1: variable ‘Foo’ is unbound</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q().             </a:t>
            </a: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and the shell goes poof</a:t>
            </a:r>
          </a:p>
          <a:p>
            <a:pPr marL="109728" indent="0">
              <a:lnSpc>
                <a:spcPct val="120000"/>
              </a:lnSpc>
              <a:spcBef>
                <a:spcPts val="0"/>
              </a:spcBef>
              <a:spcAft>
                <a:spcPts val="0"/>
              </a:spcAft>
              <a:buNone/>
            </a:pP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Or</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ctrl+G</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User switch command</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--&gt; q</a:t>
            </a:r>
          </a:p>
          <a:p>
            <a:pPr marL="109728" indent="0">
              <a:lnSpc>
                <a:spcPct val="120000"/>
              </a:lnSpc>
              <a:spcBef>
                <a:spcPts val="0"/>
              </a:spcBef>
              <a:spcAft>
                <a:spcPts val="0"/>
              </a:spcAft>
              <a:buNone/>
            </a:pPr>
            <a:r>
              <a:rPr lang="en-US" sz="1200" i="1" dirty="0">
                <a:solidFill>
                  <a:schemeClr val="accent5">
                    <a:lumMod val="60000"/>
                    <a:lumOff val="40000"/>
                  </a:schemeClr>
                </a:solidFill>
                <a:latin typeface="Cascadia Code" panose="020B0609020000020004" pitchFamily="49" charset="0"/>
                <a:ea typeface="Cascadia Code" panose="020B0609020000020004" pitchFamily="49" charset="0"/>
                <a:cs typeface="Cascadia Code" panose="020B0609020000020004" pitchFamily="49" charset="0"/>
              </a:rPr>
              <a:t>              and the shell goes poof, all definitions and binding gone</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p:txBody>
      </p:sp>
    </p:spTree>
    <p:extLst>
      <p:ext uri="{BB962C8B-B14F-4D97-AF65-F5344CB8AC3E}">
        <p14:creationId xmlns:p14="http://schemas.microsoft.com/office/powerpoint/2010/main" val="328684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500"/>
                                        <p:tgtEl>
                                          <p:spTgt spid="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up)">
                                      <p:cBhvr>
                                        <p:cTn id="31" dur="6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wipe(left)">
                                      <p:cBhvr>
                                        <p:cTn id="36" dur="500"/>
                                        <p:tgtEl>
                                          <p:spTgt spid="9">
                                            <p:txEl>
                                              <p:pRg st="0" end="0"/>
                                            </p:txEl>
                                          </p:spTgt>
                                        </p:tgtEl>
                                      </p:cBhvr>
                                    </p:animEffec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9">
                                            <p:txEl>
                                              <p:pRg st="1" end="1"/>
                                            </p:txEl>
                                          </p:spTgt>
                                        </p:tgtEl>
                                        <p:attrNameLst>
                                          <p:attrName>style.visibility</p:attrName>
                                        </p:attrNameLst>
                                      </p:cBhvr>
                                      <p:to>
                                        <p:strVal val="visible"/>
                                      </p:to>
                                    </p:set>
                                    <p:animEffect transition="in" filter="wipe(left)">
                                      <p:cBhvr>
                                        <p:cTn id="40" dur="500"/>
                                        <p:tgtEl>
                                          <p:spTgt spid="9">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9">
                                            <p:txEl>
                                              <p:pRg st="2" end="2"/>
                                            </p:txEl>
                                          </p:spTgt>
                                        </p:tgtEl>
                                        <p:attrNameLst>
                                          <p:attrName>style.visibility</p:attrName>
                                        </p:attrNameLst>
                                      </p:cBhvr>
                                      <p:to>
                                        <p:strVal val="visible"/>
                                      </p:to>
                                    </p:set>
                                    <p:animEffect transition="in" filter="wipe(left)">
                                      <p:cBhvr>
                                        <p:cTn id="45" dur="500"/>
                                        <p:tgtEl>
                                          <p:spTgt spid="9">
                                            <p:txEl>
                                              <p:pRg st="2" end="2"/>
                                            </p:txEl>
                                          </p:spTgt>
                                        </p:tgtEl>
                                      </p:cBhvr>
                                    </p:animEffec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9">
                                            <p:txEl>
                                              <p:pRg st="3" end="3"/>
                                            </p:txEl>
                                          </p:spTgt>
                                        </p:tgtEl>
                                        <p:attrNameLst>
                                          <p:attrName>style.visibility</p:attrName>
                                        </p:attrNameLst>
                                      </p:cBhvr>
                                      <p:to>
                                        <p:strVal val="visible"/>
                                      </p:to>
                                    </p:set>
                                    <p:animEffect transition="in" filter="wipe(left)">
                                      <p:cBhvr>
                                        <p:cTn id="49" dur="500"/>
                                        <p:tgtEl>
                                          <p:spTgt spid="9">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9">
                                            <p:txEl>
                                              <p:pRg st="4" end="4"/>
                                            </p:txEl>
                                          </p:spTgt>
                                        </p:tgtEl>
                                        <p:attrNameLst>
                                          <p:attrName>style.visibility</p:attrName>
                                        </p:attrNameLst>
                                      </p:cBhvr>
                                      <p:to>
                                        <p:strVal val="visible"/>
                                      </p:to>
                                    </p:set>
                                    <p:animEffect transition="in" filter="wipe(left)">
                                      <p:cBhvr>
                                        <p:cTn id="54" dur="500"/>
                                        <p:tgtEl>
                                          <p:spTgt spid="9">
                                            <p:txEl>
                                              <p:pRg st="4" end="4"/>
                                            </p:txEl>
                                          </p:spTgt>
                                        </p:tgtEl>
                                      </p:cBhvr>
                                    </p:animEffect>
                                  </p:childTnLst>
                                </p:cTn>
                              </p:par>
                              <p:par>
                                <p:cTn id="55" presetID="22" presetClass="entr" presetSubtype="8" fill="hold" nodeType="withEffect">
                                  <p:stCondLst>
                                    <p:cond delay="0"/>
                                  </p:stCondLst>
                                  <p:childTnLst>
                                    <p:set>
                                      <p:cBhvr>
                                        <p:cTn id="56" dur="1" fill="hold">
                                          <p:stCondLst>
                                            <p:cond delay="0"/>
                                          </p:stCondLst>
                                        </p:cTn>
                                        <p:tgtEl>
                                          <p:spTgt spid="9">
                                            <p:txEl>
                                              <p:pRg st="5" end="5"/>
                                            </p:txEl>
                                          </p:spTgt>
                                        </p:tgtEl>
                                        <p:attrNameLst>
                                          <p:attrName>style.visibility</p:attrName>
                                        </p:attrNameLst>
                                      </p:cBhvr>
                                      <p:to>
                                        <p:strVal val="visible"/>
                                      </p:to>
                                    </p:set>
                                    <p:animEffect transition="in" filter="wipe(left)">
                                      <p:cBhvr>
                                        <p:cTn id="57" dur="500"/>
                                        <p:tgtEl>
                                          <p:spTgt spid="9">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9">
                                            <p:txEl>
                                              <p:pRg st="6" end="6"/>
                                            </p:txEl>
                                          </p:spTgt>
                                        </p:tgtEl>
                                        <p:attrNameLst>
                                          <p:attrName>style.visibility</p:attrName>
                                        </p:attrNameLst>
                                      </p:cBhvr>
                                      <p:to>
                                        <p:strVal val="visible"/>
                                      </p:to>
                                    </p:set>
                                    <p:animEffect transition="in" filter="wipe(left)">
                                      <p:cBhvr>
                                        <p:cTn id="62" dur="500"/>
                                        <p:tgtEl>
                                          <p:spTgt spid="9">
                                            <p:txEl>
                                              <p:pRg st="6" end="6"/>
                                            </p:txEl>
                                          </p:spTgt>
                                        </p:tgtEl>
                                      </p:cBhvr>
                                    </p:animEffect>
                                  </p:childTnLst>
                                </p:cTn>
                              </p:par>
                            </p:childTnLst>
                          </p:cTn>
                        </p:par>
                        <p:par>
                          <p:cTn id="63" fill="hold">
                            <p:stCondLst>
                              <p:cond delay="500"/>
                            </p:stCondLst>
                            <p:childTnLst>
                              <p:par>
                                <p:cTn id="64" presetID="22" presetClass="entr" presetSubtype="8" fill="hold" nodeType="afterEffect">
                                  <p:stCondLst>
                                    <p:cond delay="0"/>
                                  </p:stCondLst>
                                  <p:childTnLst>
                                    <p:set>
                                      <p:cBhvr>
                                        <p:cTn id="65" dur="1" fill="hold">
                                          <p:stCondLst>
                                            <p:cond delay="0"/>
                                          </p:stCondLst>
                                        </p:cTn>
                                        <p:tgtEl>
                                          <p:spTgt spid="9">
                                            <p:txEl>
                                              <p:pRg st="7" end="7"/>
                                            </p:txEl>
                                          </p:spTgt>
                                        </p:tgtEl>
                                        <p:attrNameLst>
                                          <p:attrName>style.visibility</p:attrName>
                                        </p:attrNameLst>
                                      </p:cBhvr>
                                      <p:to>
                                        <p:strVal val="visible"/>
                                      </p:to>
                                    </p:set>
                                    <p:animEffect transition="in" filter="wipe(left)">
                                      <p:cBhvr>
                                        <p:cTn id="66" dur="500"/>
                                        <p:tgtEl>
                                          <p:spTgt spid="9">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nodeType="clickEffect">
                                  <p:stCondLst>
                                    <p:cond delay="0"/>
                                  </p:stCondLst>
                                  <p:childTnLst>
                                    <p:set>
                                      <p:cBhvr>
                                        <p:cTn id="70" dur="1" fill="hold">
                                          <p:stCondLst>
                                            <p:cond delay="0"/>
                                          </p:stCondLst>
                                        </p:cTn>
                                        <p:tgtEl>
                                          <p:spTgt spid="9">
                                            <p:txEl>
                                              <p:pRg st="8" end="8"/>
                                            </p:txEl>
                                          </p:spTgt>
                                        </p:tgtEl>
                                        <p:attrNameLst>
                                          <p:attrName>style.visibility</p:attrName>
                                        </p:attrNameLst>
                                      </p:cBhvr>
                                      <p:to>
                                        <p:strVal val="visible"/>
                                      </p:to>
                                    </p:set>
                                    <p:animEffect transition="in" filter="wipe(left)">
                                      <p:cBhvr>
                                        <p:cTn id="71" dur="500"/>
                                        <p:tgtEl>
                                          <p:spTgt spid="9">
                                            <p:txEl>
                                              <p:pRg st="8" end="8"/>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0"/>
                                  </p:stCondLst>
                                  <p:childTnLst>
                                    <p:set>
                                      <p:cBhvr>
                                        <p:cTn id="75" dur="1" fill="hold">
                                          <p:stCondLst>
                                            <p:cond delay="0"/>
                                          </p:stCondLst>
                                        </p:cTn>
                                        <p:tgtEl>
                                          <p:spTgt spid="9">
                                            <p:txEl>
                                              <p:pRg st="9" end="9"/>
                                            </p:txEl>
                                          </p:spTgt>
                                        </p:tgtEl>
                                        <p:attrNameLst>
                                          <p:attrName>style.visibility</p:attrName>
                                        </p:attrNameLst>
                                      </p:cBhvr>
                                      <p:to>
                                        <p:strVal val="visible"/>
                                      </p:to>
                                    </p:set>
                                    <p:animEffect transition="in" filter="wipe(left)">
                                      <p:cBhvr>
                                        <p:cTn id="76" dur="500"/>
                                        <p:tgtEl>
                                          <p:spTgt spid="9">
                                            <p:txEl>
                                              <p:pRg st="9" end="9"/>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nodeType="clickEffect">
                                  <p:stCondLst>
                                    <p:cond delay="0"/>
                                  </p:stCondLst>
                                  <p:childTnLst>
                                    <p:set>
                                      <p:cBhvr>
                                        <p:cTn id="80" dur="1" fill="hold">
                                          <p:stCondLst>
                                            <p:cond delay="0"/>
                                          </p:stCondLst>
                                        </p:cTn>
                                        <p:tgtEl>
                                          <p:spTgt spid="9">
                                            <p:txEl>
                                              <p:pRg st="10" end="10"/>
                                            </p:txEl>
                                          </p:spTgt>
                                        </p:tgtEl>
                                        <p:attrNameLst>
                                          <p:attrName>style.visibility</p:attrName>
                                        </p:attrNameLst>
                                      </p:cBhvr>
                                      <p:to>
                                        <p:strVal val="visible"/>
                                      </p:to>
                                    </p:set>
                                    <p:animEffect transition="in" filter="wipe(left)">
                                      <p:cBhvr>
                                        <p:cTn id="81" dur="500"/>
                                        <p:tgtEl>
                                          <p:spTgt spid="9">
                                            <p:txEl>
                                              <p:pRg st="10" end="10"/>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nodeType="clickEffect">
                                  <p:stCondLst>
                                    <p:cond delay="0"/>
                                  </p:stCondLst>
                                  <p:childTnLst>
                                    <p:set>
                                      <p:cBhvr>
                                        <p:cTn id="85" dur="1" fill="hold">
                                          <p:stCondLst>
                                            <p:cond delay="0"/>
                                          </p:stCondLst>
                                        </p:cTn>
                                        <p:tgtEl>
                                          <p:spTgt spid="9">
                                            <p:txEl>
                                              <p:pRg st="11" end="11"/>
                                            </p:txEl>
                                          </p:spTgt>
                                        </p:tgtEl>
                                        <p:attrNameLst>
                                          <p:attrName>style.visibility</p:attrName>
                                        </p:attrNameLst>
                                      </p:cBhvr>
                                      <p:to>
                                        <p:strVal val="visible"/>
                                      </p:to>
                                    </p:set>
                                    <p:animEffect transition="in" filter="wipe(left)">
                                      <p:cBhvr>
                                        <p:cTn id="86" dur="500"/>
                                        <p:tgtEl>
                                          <p:spTgt spid="9">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9">
                                            <p:txEl>
                                              <p:pRg st="12" end="12"/>
                                            </p:txEl>
                                          </p:spTgt>
                                        </p:tgtEl>
                                        <p:attrNameLst>
                                          <p:attrName>style.visibility</p:attrName>
                                        </p:attrNameLst>
                                      </p:cBhvr>
                                      <p:to>
                                        <p:strVal val="visible"/>
                                      </p:to>
                                    </p:set>
                                    <p:animEffect transition="in" filter="wipe(left)">
                                      <p:cBhvr>
                                        <p:cTn id="91" dur="500"/>
                                        <p:tgtEl>
                                          <p:spTgt spid="9">
                                            <p:txEl>
                                              <p:pRg st="12" end="12"/>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nodeType="clickEffect">
                                  <p:stCondLst>
                                    <p:cond delay="0"/>
                                  </p:stCondLst>
                                  <p:childTnLst>
                                    <p:set>
                                      <p:cBhvr>
                                        <p:cTn id="95" dur="1" fill="hold">
                                          <p:stCondLst>
                                            <p:cond delay="0"/>
                                          </p:stCondLst>
                                        </p:cTn>
                                        <p:tgtEl>
                                          <p:spTgt spid="9">
                                            <p:txEl>
                                              <p:pRg st="13" end="13"/>
                                            </p:txEl>
                                          </p:spTgt>
                                        </p:tgtEl>
                                        <p:attrNameLst>
                                          <p:attrName>style.visibility</p:attrName>
                                        </p:attrNameLst>
                                      </p:cBhvr>
                                      <p:to>
                                        <p:strVal val="visible"/>
                                      </p:to>
                                    </p:set>
                                    <p:animEffect transition="in" filter="wipe(left)">
                                      <p:cBhvr>
                                        <p:cTn id="96" dur="500"/>
                                        <p:tgtEl>
                                          <p:spTgt spid="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2438400"/>
            <a:ext cx="7315200" cy="4098696"/>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04800" y="381001"/>
            <a:ext cx="8524875" cy="655561"/>
          </a:xfrm>
          <a:prstGeom prst="roundRect">
            <a:avLst/>
          </a:prstGeom>
          <a:solidFill>
            <a:schemeClr val="accent5">
              <a:lumMod val="20000"/>
              <a:lumOff val="80000"/>
              <a:alpha val="27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372475" cy="655561"/>
          </a:xfrm>
          <a:noFill/>
        </p:spPr>
        <p:txBody>
          <a:bodyPr>
            <a:normAutofit/>
          </a:bodyPr>
          <a:lstStyle/>
          <a:p>
            <a:pPr marL="109728" indent="0">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Compile and Execute</a:t>
            </a:r>
          </a:p>
        </p:txBody>
      </p:sp>
      <p:sp>
        <p:nvSpPr>
          <p:cNvPr id="7" name="Content Placeholder 1"/>
          <p:cNvSpPr txBox="1">
            <a:spLocks/>
          </p:cNvSpPr>
          <p:nvPr/>
        </p:nvSpPr>
        <p:spPr>
          <a:xfrm>
            <a:off x="304800" y="1265162"/>
            <a:ext cx="7467600" cy="34637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buFont typeface="Wingdings 3" panose="05040102010807070707" pitchFamily="18" charset="2"/>
              <a:buNone/>
            </a:pPr>
            <a:r>
              <a:rPr lang="en-US" b="1" dirty="0">
                <a:solidFill>
                  <a:srgbClr val="BE442C"/>
                </a:solidFill>
                <a:latin typeface="Arial Narrow" panose="020B0606020202030204" pitchFamily="34" charset="0"/>
                <a:cs typeface="Arial" panose="020B0604020202020204" pitchFamily="34" charset="0"/>
              </a:rPr>
              <a:t>Using the erlang shell, command line</a:t>
            </a:r>
          </a:p>
        </p:txBody>
      </p:sp>
      <p:sp>
        <p:nvSpPr>
          <p:cNvPr id="5" name="Content Placeholder 1"/>
          <p:cNvSpPr txBox="1">
            <a:spLocks/>
          </p:cNvSpPr>
          <p:nvPr/>
        </p:nvSpPr>
        <p:spPr>
          <a:xfrm>
            <a:off x="299103" y="1611540"/>
            <a:ext cx="7315200" cy="59826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Find the erlang code examples (a directory of modules)</a:t>
            </a:r>
            <a:endParaRPr lang="en-US" sz="1600" b="1" dirty="0">
              <a:solidFill>
                <a:srgbClr val="0070C0"/>
              </a:solidFill>
              <a:latin typeface="Bahnschrift" panose="020B0502040204020203" pitchFamily="34" charset="0"/>
              <a:ea typeface="Cascadia Code" panose="020B0609020000020004" pitchFamily="49" charset="0"/>
              <a:cs typeface="Courier New" panose="02070309020205020404" pitchFamily="49" charset="0"/>
            </a:endParaRPr>
          </a:p>
          <a:p>
            <a:pPr marL="395478" indent="-182880">
              <a:spcBef>
                <a:spcPts val="0"/>
              </a:spcBef>
              <a:spcAft>
                <a:spcPts val="0"/>
              </a:spcAft>
              <a:buClrTx/>
              <a:buFont typeface="Arial" panose="020B0604020202020204" pitchFamily="34" charset="0"/>
              <a:buChar char="•"/>
            </a:pP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Look for “</a:t>
            </a:r>
            <a:r>
              <a:rPr lang="en-US" sz="1600" dirty="0" err="1">
                <a:solidFill>
                  <a:schemeClr val="bg1"/>
                </a:solidFill>
                <a:latin typeface="Bahnschrift" panose="020B0502040204020203" pitchFamily="34" charset="0"/>
                <a:ea typeface="Cascadia Code" panose="020B0609020000020004" pitchFamily="49" charset="0"/>
                <a:cs typeface="Courier New" panose="02070309020205020404" pitchFamily="49" charset="0"/>
              </a:rPr>
              <a:t>modex.erl</a:t>
            </a:r>
            <a:r>
              <a:rPr lang="en-US" sz="1600" dirty="0">
                <a:solidFill>
                  <a:schemeClr val="bg1"/>
                </a:solidFill>
                <a:latin typeface="Bahnschrift" panose="020B0502040204020203" pitchFamily="34" charset="0"/>
                <a:ea typeface="Cascadia Code" panose="020B0609020000020004" pitchFamily="49" charset="0"/>
                <a:cs typeface="Courier New" panose="02070309020205020404" pitchFamily="49" charset="0"/>
              </a:rPr>
              <a:t>” a text file containing an erlang module</a:t>
            </a:r>
          </a:p>
        </p:txBody>
      </p:sp>
      <p:sp>
        <p:nvSpPr>
          <p:cNvPr id="9" name="Content Placeholder 1"/>
          <p:cNvSpPr txBox="1">
            <a:spLocks/>
          </p:cNvSpPr>
          <p:nvPr/>
        </p:nvSpPr>
        <p:spPr>
          <a:xfrm>
            <a:off x="685800" y="2502778"/>
            <a:ext cx="7086600" cy="365759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pwd</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c:/Users/stotts/Desktop</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2&gt; cd(“</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erlCode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c:/Users/stotts/Desktop/erlCode</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3&gt; ls().</a:t>
            </a:r>
          </a:p>
          <a:p>
            <a:pPr marL="109728" indent="0">
              <a:lnSpc>
                <a:spcPct val="120000"/>
              </a:lnSpc>
              <a:spcBef>
                <a:spcPts val="0"/>
              </a:spcBef>
              <a:spcAft>
                <a:spcPts val="0"/>
              </a:spcAft>
              <a:buNone/>
            </a:pP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joeCode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links.erl</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lp.erl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monitors.erl</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name_server.erl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4&gt; c(“</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ok,modex</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5&gt; ls().</a:t>
            </a:r>
          </a:p>
          <a:p>
            <a:pPr marL="109728" indent="0">
              <a:lnSpc>
                <a:spcPct val="120000"/>
              </a:lnSpc>
              <a:spcBef>
                <a:spcPts val="0"/>
              </a:spcBef>
              <a:spcAft>
                <a:spcPts val="0"/>
              </a:spcAft>
              <a:buNone/>
            </a:pP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joeCode</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links.erl</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lp.erl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modex.beam</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modex.erl</a:t>
            </a:r>
            <a:r>
              <a:rPr lang="en-US" sz="12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monitors.erl</a:t>
            </a:r>
            <a:endPar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6&gt;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(25).</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15511210043330985984000000</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7&gt; </a:t>
            </a:r>
            <a:r>
              <a:rPr lang="en-US" sz="12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modex:fact</a:t>
            </a: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(41).</a:t>
            </a:r>
          </a:p>
          <a:p>
            <a:pPr marL="109728" indent="0">
              <a:lnSpc>
                <a:spcPct val="120000"/>
              </a:lnSpc>
              <a:spcBef>
                <a:spcPts val="0"/>
              </a:spcBef>
              <a:spcAft>
                <a:spcPts val="0"/>
              </a:spcAft>
              <a:buNone/>
            </a:pPr>
            <a:r>
              <a:rPr lang="en-US" sz="12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33452526613163807108170062053440751665152000000000</a:t>
            </a:r>
          </a:p>
        </p:txBody>
      </p:sp>
    </p:spTree>
    <p:extLst>
      <p:ext uri="{BB962C8B-B14F-4D97-AF65-F5344CB8AC3E}">
        <p14:creationId xmlns:p14="http://schemas.microsoft.com/office/powerpoint/2010/main" val="43505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up)">
                                      <p:cBhvr>
                                        <p:cTn id="26" dur="6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left)">
                                      <p:cBhvr>
                                        <p:cTn id="31" dur="500"/>
                                        <p:tgtEl>
                                          <p:spTgt spid="9">
                                            <p:txEl>
                                              <p:pRg st="0" end="0"/>
                                            </p:txEl>
                                          </p:spTgt>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9">
                                            <p:txEl>
                                              <p:pRg st="1" end="1"/>
                                            </p:txEl>
                                          </p:spTgt>
                                        </p:tgtEl>
                                        <p:attrNameLst>
                                          <p:attrName>style.visibility</p:attrName>
                                        </p:attrNameLst>
                                      </p:cBhvr>
                                      <p:to>
                                        <p:strVal val="visible"/>
                                      </p:to>
                                    </p:set>
                                    <p:animEffect transition="in" filter="wipe(left)">
                                      <p:cBhvr>
                                        <p:cTn id="35" dur="500"/>
                                        <p:tgtEl>
                                          <p:spTgt spid="9">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9">
                                            <p:txEl>
                                              <p:pRg st="2" end="2"/>
                                            </p:txEl>
                                          </p:spTgt>
                                        </p:tgtEl>
                                        <p:attrNameLst>
                                          <p:attrName>style.visibility</p:attrName>
                                        </p:attrNameLst>
                                      </p:cBhvr>
                                      <p:to>
                                        <p:strVal val="visible"/>
                                      </p:to>
                                    </p:set>
                                    <p:animEffect transition="in" filter="wipe(left)">
                                      <p:cBhvr>
                                        <p:cTn id="40" dur="500"/>
                                        <p:tgtEl>
                                          <p:spTgt spid="9">
                                            <p:txEl>
                                              <p:pRg st="2" end="2"/>
                                            </p:txEl>
                                          </p:spTgt>
                                        </p:tgtEl>
                                      </p:cBhvr>
                                    </p:animEffect>
                                  </p:childTnLst>
                                </p:cTn>
                              </p:par>
                            </p:childTnLst>
                          </p:cTn>
                        </p:par>
                        <p:par>
                          <p:cTn id="41" fill="hold">
                            <p:stCondLst>
                              <p:cond delay="500"/>
                            </p:stCondLst>
                            <p:childTnLst>
                              <p:par>
                                <p:cTn id="42" presetID="22" presetClass="entr" presetSubtype="8" fill="hold" nodeType="afterEffect">
                                  <p:stCondLst>
                                    <p:cond delay="0"/>
                                  </p:stCondLst>
                                  <p:childTnLst>
                                    <p:set>
                                      <p:cBhvr>
                                        <p:cTn id="43" dur="1" fill="hold">
                                          <p:stCondLst>
                                            <p:cond delay="0"/>
                                          </p:stCondLst>
                                        </p:cTn>
                                        <p:tgtEl>
                                          <p:spTgt spid="9">
                                            <p:txEl>
                                              <p:pRg st="3" end="3"/>
                                            </p:txEl>
                                          </p:spTgt>
                                        </p:tgtEl>
                                        <p:attrNameLst>
                                          <p:attrName>style.visibility</p:attrName>
                                        </p:attrNameLst>
                                      </p:cBhvr>
                                      <p:to>
                                        <p:strVal val="visible"/>
                                      </p:to>
                                    </p:set>
                                    <p:animEffect transition="in" filter="wipe(left)">
                                      <p:cBhvr>
                                        <p:cTn id="44" dur="500"/>
                                        <p:tgtEl>
                                          <p:spTgt spid="9">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9">
                                            <p:txEl>
                                              <p:pRg st="4" end="4"/>
                                            </p:txEl>
                                          </p:spTgt>
                                        </p:tgtEl>
                                        <p:attrNameLst>
                                          <p:attrName>style.visibility</p:attrName>
                                        </p:attrNameLst>
                                      </p:cBhvr>
                                      <p:to>
                                        <p:strVal val="visible"/>
                                      </p:to>
                                    </p:set>
                                    <p:animEffect transition="in" filter="wipe(left)">
                                      <p:cBhvr>
                                        <p:cTn id="49" dur="500"/>
                                        <p:tgtEl>
                                          <p:spTgt spid="9">
                                            <p:txEl>
                                              <p:pRg st="4" end="4"/>
                                            </p:txEl>
                                          </p:spTgt>
                                        </p:tgtEl>
                                      </p:cBhvr>
                                    </p:animEffect>
                                  </p:childTnLst>
                                </p:cTn>
                              </p:par>
                            </p:childTnLst>
                          </p:cTn>
                        </p:par>
                        <p:par>
                          <p:cTn id="50" fill="hold">
                            <p:stCondLst>
                              <p:cond delay="500"/>
                            </p:stCondLst>
                            <p:childTnLst>
                              <p:par>
                                <p:cTn id="51" presetID="22" presetClass="entr" presetSubtype="8" fill="hold" nodeType="afterEffect">
                                  <p:stCondLst>
                                    <p:cond delay="0"/>
                                  </p:stCondLst>
                                  <p:childTnLst>
                                    <p:set>
                                      <p:cBhvr>
                                        <p:cTn id="52" dur="1" fill="hold">
                                          <p:stCondLst>
                                            <p:cond delay="0"/>
                                          </p:stCondLst>
                                        </p:cTn>
                                        <p:tgtEl>
                                          <p:spTgt spid="9">
                                            <p:txEl>
                                              <p:pRg st="5" end="5"/>
                                            </p:txEl>
                                          </p:spTgt>
                                        </p:tgtEl>
                                        <p:attrNameLst>
                                          <p:attrName>style.visibility</p:attrName>
                                        </p:attrNameLst>
                                      </p:cBhvr>
                                      <p:to>
                                        <p:strVal val="visible"/>
                                      </p:to>
                                    </p:set>
                                    <p:animEffect transition="in" filter="wipe(left)">
                                      <p:cBhvr>
                                        <p:cTn id="53" dur="500"/>
                                        <p:tgtEl>
                                          <p:spTgt spid="9">
                                            <p:txEl>
                                              <p:pRg st="5" end="5"/>
                                            </p:txEl>
                                          </p:spTgt>
                                        </p:tgtEl>
                                      </p:cBhvr>
                                    </p:animEffect>
                                  </p:childTnLst>
                                </p:cTn>
                              </p:par>
                              <p:par>
                                <p:cTn id="54" presetID="22" presetClass="entr" presetSubtype="8" fill="hold" nodeType="withEffect">
                                  <p:stCondLst>
                                    <p:cond delay="0"/>
                                  </p:stCondLst>
                                  <p:childTnLst>
                                    <p:set>
                                      <p:cBhvr>
                                        <p:cTn id="55" dur="1" fill="hold">
                                          <p:stCondLst>
                                            <p:cond delay="0"/>
                                          </p:stCondLst>
                                        </p:cTn>
                                        <p:tgtEl>
                                          <p:spTgt spid="9">
                                            <p:txEl>
                                              <p:pRg st="6" end="6"/>
                                            </p:txEl>
                                          </p:spTgt>
                                        </p:tgtEl>
                                        <p:attrNameLst>
                                          <p:attrName>style.visibility</p:attrName>
                                        </p:attrNameLst>
                                      </p:cBhvr>
                                      <p:to>
                                        <p:strVal val="visible"/>
                                      </p:to>
                                    </p:set>
                                    <p:animEffect transition="in" filter="wipe(left)">
                                      <p:cBhvr>
                                        <p:cTn id="56" dur="500"/>
                                        <p:tgtEl>
                                          <p:spTgt spid="9">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9">
                                            <p:txEl>
                                              <p:pRg st="7" end="7"/>
                                            </p:txEl>
                                          </p:spTgt>
                                        </p:tgtEl>
                                        <p:attrNameLst>
                                          <p:attrName>style.visibility</p:attrName>
                                        </p:attrNameLst>
                                      </p:cBhvr>
                                      <p:to>
                                        <p:strVal val="visible"/>
                                      </p:to>
                                    </p:set>
                                    <p:animEffect transition="in" filter="wipe(left)">
                                      <p:cBhvr>
                                        <p:cTn id="61" dur="500"/>
                                        <p:tgtEl>
                                          <p:spTgt spid="9">
                                            <p:txEl>
                                              <p:pRg st="7" end="7"/>
                                            </p:txEl>
                                          </p:spTgt>
                                        </p:tgtEl>
                                      </p:cBhvr>
                                    </p:animEffect>
                                  </p:childTnLst>
                                </p:cTn>
                              </p:par>
                            </p:childTnLst>
                          </p:cTn>
                        </p:par>
                        <p:par>
                          <p:cTn id="62" fill="hold">
                            <p:stCondLst>
                              <p:cond delay="500"/>
                            </p:stCondLst>
                            <p:childTnLst>
                              <p:par>
                                <p:cTn id="63" presetID="22" presetClass="entr" presetSubtype="8" fill="hold" nodeType="afterEffect">
                                  <p:stCondLst>
                                    <p:cond delay="0"/>
                                  </p:stCondLst>
                                  <p:childTnLst>
                                    <p:set>
                                      <p:cBhvr>
                                        <p:cTn id="64" dur="1" fill="hold">
                                          <p:stCondLst>
                                            <p:cond delay="0"/>
                                          </p:stCondLst>
                                        </p:cTn>
                                        <p:tgtEl>
                                          <p:spTgt spid="9">
                                            <p:txEl>
                                              <p:pRg st="8" end="8"/>
                                            </p:txEl>
                                          </p:spTgt>
                                        </p:tgtEl>
                                        <p:attrNameLst>
                                          <p:attrName>style.visibility</p:attrName>
                                        </p:attrNameLst>
                                      </p:cBhvr>
                                      <p:to>
                                        <p:strVal val="visible"/>
                                      </p:to>
                                    </p:set>
                                    <p:animEffect transition="in" filter="wipe(left)">
                                      <p:cBhvr>
                                        <p:cTn id="65" dur="500"/>
                                        <p:tgtEl>
                                          <p:spTgt spid="9">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9">
                                            <p:txEl>
                                              <p:pRg st="9" end="9"/>
                                            </p:txEl>
                                          </p:spTgt>
                                        </p:tgtEl>
                                        <p:attrNameLst>
                                          <p:attrName>style.visibility</p:attrName>
                                        </p:attrNameLst>
                                      </p:cBhvr>
                                      <p:to>
                                        <p:strVal val="visible"/>
                                      </p:to>
                                    </p:set>
                                    <p:animEffect transition="in" filter="wipe(left)">
                                      <p:cBhvr>
                                        <p:cTn id="70" dur="500"/>
                                        <p:tgtEl>
                                          <p:spTgt spid="9">
                                            <p:txEl>
                                              <p:pRg st="9" end="9"/>
                                            </p:txEl>
                                          </p:spTgt>
                                        </p:tgtEl>
                                      </p:cBhvr>
                                    </p:animEffect>
                                  </p:childTnLst>
                                </p:cTn>
                              </p:par>
                            </p:childTnLst>
                          </p:cTn>
                        </p:par>
                        <p:par>
                          <p:cTn id="71" fill="hold">
                            <p:stCondLst>
                              <p:cond delay="500"/>
                            </p:stCondLst>
                            <p:childTnLst>
                              <p:par>
                                <p:cTn id="72" presetID="22" presetClass="entr" presetSubtype="8" fill="hold" nodeType="afterEffect">
                                  <p:stCondLst>
                                    <p:cond delay="0"/>
                                  </p:stCondLst>
                                  <p:childTnLst>
                                    <p:set>
                                      <p:cBhvr>
                                        <p:cTn id="73" dur="1" fill="hold">
                                          <p:stCondLst>
                                            <p:cond delay="0"/>
                                          </p:stCondLst>
                                        </p:cTn>
                                        <p:tgtEl>
                                          <p:spTgt spid="9">
                                            <p:txEl>
                                              <p:pRg st="10" end="10"/>
                                            </p:txEl>
                                          </p:spTgt>
                                        </p:tgtEl>
                                        <p:attrNameLst>
                                          <p:attrName>style.visibility</p:attrName>
                                        </p:attrNameLst>
                                      </p:cBhvr>
                                      <p:to>
                                        <p:strVal val="visible"/>
                                      </p:to>
                                    </p:set>
                                    <p:animEffect transition="in" filter="wipe(left)">
                                      <p:cBhvr>
                                        <p:cTn id="74" dur="500"/>
                                        <p:tgtEl>
                                          <p:spTgt spid="9">
                                            <p:txEl>
                                              <p:pRg st="10" end="10"/>
                                            </p:txEl>
                                          </p:spTgt>
                                        </p:tgtEl>
                                      </p:cBhvr>
                                    </p:animEffect>
                                  </p:childTnLst>
                                </p:cTn>
                              </p:par>
                              <p:par>
                                <p:cTn id="75" presetID="22" presetClass="entr" presetSubtype="8" fill="hold" nodeType="withEffect">
                                  <p:stCondLst>
                                    <p:cond delay="0"/>
                                  </p:stCondLst>
                                  <p:childTnLst>
                                    <p:set>
                                      <p:cBhvr>
                                        <p:cTn id="76" dur="1" fill="hold">
                                          <p:stCondLst>
                                            <p:cond delay="0"/>
                                          </p:stCondLst>
                                        </p:cTn>
                                        <p:tgtEl>
                                          <p:spTgt spid="9">
                                            <p:txEl>
                                              <p:pRg st="11" end="11"/>
                                            </p:txEl>
                                          </p:spTgt>
                                        </p:tgtEl>
                                        <p:attrNameLst>
                                          <p:attrName>style.visibility</p:attrName>
                                        </p:attrNameLst>
                                      </p:cBhvr>
                                      <p:to>
                                        <p:strVal val="visible"/>
                                      </p:to>
                                    </p:set>
                                    <p:animEffect transition="in" filter="wipe(left)">
                                      <p:cBhvr>
                                        <p:cTn id="77" dur="500"/>
                                        <p:tgtEl>
                                          <p:spTgt spid="9">
                                            <p:txEl>
                                              <p:pRg st="11" end="1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9">
                                            <p:txEl>
                                              <p:pRg st="12" end="12"/>
                                            </p:txEl>
                                          </p:spTgt>
                                        </p:tgtEl>
                                        <p:attrNameLst>
                                          <p:attrName>style.visibility</p:attrName>
                                        </p:attrNameLst>
                                      </p:cBhvr>
                                      <p:to>
                                        <p:strVal val="visible"/>
                                      </p:to>
                                    </p:set>
                                    <p:animEffect transition="in" filter="wipe(left)">
                                      <p:cBhvr>
                                        <p:cTn id="82" dur="500"/>
                                        <p:tgtEl>
                                          <p:spTgt spid="9">
                                            <p:txEl>
                                              <p:pRg st="12" end="12"/>
                                            </p:txEl>
                                          </p:spTgt>
                                        </p:tgtEl>
                                      </p:cBhvr>
                                    </p:animEffect>
                                  </p:childTnLst>
                                </p:cTn>
                              </p:par>
                            </p:childTnLst>
                          </p:cTn>
                        </p:par>
                        <p:par>
                          <p:cTn id="83" fill="hold">
                            <p:stCondLst>
                              <p:cond delay="500"/>
                            </p:stCondLst>
                            <p:childTnLst>
                              <p:par>
                                <p:cTn id="84" presetID="22" presetClass="entr" presetSubtype="8" fill="hold" nodeType="afterEffect">
                                  <p:stCondLst>
                                    <p:cond delay="0"/>
                                  </p:stCondLst>
                                  <p:childTnLst>
                                    <p:set>
                                      <p:cBhvr>
                                        <p:cTn id="85" dur="1" fill="hold">
                                          <p:stCondLst>
                                            <p:cond delay="0"/>
                                          </p:stCondLst>
                                        </p:cTn>
                                        <p:tgtEl>
                                          <p:spTgt spid="9">
                                            <p:txEl>
                                              <p:pRg st="13" end="13"/>
                                            </p:txEl>
                                          </p:spTgt>
                                        </p:tgtEl>
                                        <p:attrNameLst>
                                          <p:attrName>style.visibility</p:attrName>
                                        </p:attrNameLst>
                                      </p:cBhvr>
                                      <p:to>
                                        <p:strVal val="visible"/>
                                      </p:to>
                                    </p:set>
                                    <p:animEffect transition="in" filter="wipe(left)">
                                      <p:cBhvr>
                                        <p:cTn id="86" dur="500"/>
                                        <p:tgtEl>
                                          <p:spTgt spid="9">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9">
                                            <p:txEl>
                                              <p:pRg st="14" end="14"/>
                                            </p:txEl>
                                          </p:spTgt>
                                        </p:tgtEl>
                                        <p:attrNameLst>
                                          <p:attrName>style.visibility</p:attrName>
                                        </p:attrNameLst>
                                      </p:cBhvr>
                                      <p:to>
                                        <p:strVal val="visible"/>
                                      </p:to>
                                    </p:set>
                                    <p:animEffect transition="in" filter="wipe(left)">
                                      <p:cBhvr>
                                        <p:cTn id="91" dur="500"/>
                                        <p:tgtEl>
                                          <p:spTgt spid="9">
                                            <p:txEl>
                                              <p:pRg st="14" end="14"/>
                                            </p:txEl>
                                          </p:spTgt>
                                        </p:tgtEl>
                                      </p:cBhvr>
                                    </p:animEffect>
                                  </p:childTnLst>
                                </p:cTn>
                              </p:par>
                            </p:childTnLst>
                          </p:cTn>
                        </p:par>
                        <p:par>
                          <p:cTn id="92" fill="hold">
                            <p:stCondLst>
                              <p:cond delay="500"/>
                            </p:stCondLst>
                            <p:childTnLst>
                              <p:par>
                                <p:cTn id="93" presetID="22" presetClass="entr" presetSubtype="8" fill="hold" nodeType="afterEffect">
                                  <p:stCondLst>
                                    <p:cond delay="0"/>
                                  </p:stCondLst>
                                  <p:childTnLst>
                                    <p:set>
                                      <p:cBhvr>
                                        <p:cTn id="94" dur="1" fill="hold">
                                          <p:stCondLst>
                                            <p:cond delay="0"/>
                                          </p:stCondLst>
                                        </p:cTn>
                                        <p:tgtEl>
                                          <p:spTgt spid="9">
                                            <p:txEl>
                                              <p:pRg st="15" end="15"/>
                                            </p:txEl>
                                          </p:spTgt>
                                        </p:tgtEl>
                                        <p:attrNameLst>
                                          <p:attrName>style.visibility</p:attrName>
                                        </p:attrNameLst>
                                      </p:cBhvr>
                                      <p:to>
                                        <p:strVal val="visible"/>
                                      </p:to>
                                    </p:set>
                                    <p:animEffect transition="in" filter="wipe(left)">
                                      <p:cBhvr>
                                        <p:cTn id="95" dur="500"/>
                                        <p:tgtEl>
                                          <p:spTgt spid="9">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7200" y="381001"/>
            <a:ext cx="7315200" cy="6297837"/>
          </a:xfrm>
          <a:prstGeom prst="roundRect">
            <a:avLst/>
          </a:prstGeom>
          <a:solidFill>
            <a:schemeClr val="bg1">
              <a:alpha val="74000"/>
            </a:schemeClr>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1"/>
          <p:cNvSpPr txBox="1">
            <a:spLocks/>
          </p:cNvSpPr>
          <p:nvPr/>
        </p:nvSpPr>
        <p:spPr>
          <a:xfrm>
            <a:off x="914400" y="381001"/>
            <a:ext cx="6248400" cy="629783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23&gt; "go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24&gt;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103</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25&gt;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26&gt;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tl</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("go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unc</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111</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27&gt; "o".</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"o"</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28&gt;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 ("o").</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111</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29&gt;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30&gt;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50</a:t>
            </a:r>
          </a:p>
          <a:p>
            <a:pPr marL="109728" indent="0">
              <a:lnSpc>
                <a:spcPct val="120000"/>
              </a:lnSpc>
              <a:spcBef>
                <a:spcPts val="0"/>
              </a:spcBef>
              <a:spcAft>
                <a:spcPts val="0"/>
              </a:spcAft>
              <a:buNone/>
            </a:pP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31&gt; </a:t>
            </a:r>
            <a:r>
              <a:rPr lang="en-US" sz="1600" dirty="0" err="1">
                <a:solidFill>
                  <a:schemeClr val="tx1"/>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(2).</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exception error: bad argument</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in function  </a:t>
            </a:r>
            <a:r>
              <a:rPr lang="en-US" sz="1600" dirty="0" err="1">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hd</a:t>
            </a: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/1</a:t>
            </a:r>
          </a:p>
          <a:p>
            <a:pPr marL="109728" indent="0">
              <a:lnSpc>
                <a:spcPct val="120000"/>
              </a:lnSpc>
              <a:spcBef>
                <a:spcPts val="0"/>
              </a:spcBef>
              <a:spcAft>
                <a:spcPts val="0"/>
              </a:spcAft>
              <a:buNone/>
            </a:pPr>
            <a:r>
              <a:rPr lang="en-US" sz="1600" dirty="0">
                <a:solidFill>
                  <a:srgbClr val="FFFF00"/>
                </a:solidFill>
                <a:latin typeface="Cascadia Code" panose="020B0609020000020004" pitchFamily="49" charset="0"/>
                <a:ea typeface="Cascadia Code" panose="020B0609020000020004" pitchFamily="49" charset="0"/>
                <a:cs typeface="Cascadia Code" panose="020B0609020000020004" pitchFamily="49" charset="0"/>
              </a:rPr>
              <a:t>        *** argument 1: not a nonempty list</a:t>
            </a:r>
          </a:p>
        </p:txBody>
      </p:sp>
      <p:sp>
        <p:nvSpPr>
          <p:cNvPr id="7" name="Content Placeholder 1"/>
          <p:cNvSpPr txBox="1">
            <a:spLocks/>
          </p:cNvSpPr>
          <p:nvPr/>
        </p:nvSpPr>
        <p:spPr>
          <a:xfrm>
            <a:off x="5100637" y="1219200"/>
            <a:ext cx="2519363" cy="79223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lgn="r">
              <a:buFont typeface="Wingdings 3" panose="05040102010807070707" pitchFamily="18" charset="2"/>
              <a:buNone/>
            </a:pPr>
            <a:r>
              <a:rPr lang="en-US" b="1" dirty="0">
                <a:solidFill>
                  <a:schemeClr val="accent5">
                    <a:lumMod val="40000"/>
                    <a:lumOff val="60000"/>
                  </a:schemeClr>
                </a:solidFill>
                <a:latin typeface="Arial Narrow" panose="020B0606020202030204" pitchFamily="34" charset="0"/>
                <a:cs typeface="Arial" panose="020B0604020202020204" pitchFamily="34" charset="0"/>
              </a:rPr>
              <a:t>Using the erlang shell, command line</a:t>
            </a:r>
          </a:p>
        </p:txBody>
      </p:sp>
      <p:sp>
        <p:nvSpPr>
          <p:cNvPr id="8" name="Rounded Rectangle 7"/>
          <p:cNvSpPr/>
          <p:nvPr/>
        </p:nvSpPr>
        <p:spPr>
          <a:xfrm>
            <a:off x="3657601" y="381001"/>
            <a:ext cx="4876800" cy="655561"/>
          </a:xfrm>
          <a:prstGeom prst="roundRect">
            <a:avLst/>
          </a:prstGeom>
          <a:solidFill>
            <a:schemeClr val="accent5">
              <a:lumMod val="20000"/>
              <a:lumOff val="80000"/>
              <a:alpha val="89000"/>
            </a:schemeClr>
          </a:solidFill>
          <a:ln w="15875">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1001"/>
            <a:ext cx="8001000" cy="655561"/>
          </a:xfrm>
          <a:noFill/>
        </p:spPr>
        <p:txBody>
          <a:bodyPr>
            <a:normAutofit/>
          </a:bodyPr>
          <a:lstStyle/>
          <a:p>
            <a:pPr marL="109728" indent="0" algn="r">
              <a:spcBef>
                <a:spcPts val="0"/>
              </a:spcBef>
              <a:spcAft>
                <a:spcPts val="0"/>
              </a:spcAft>
              <a:buNone/>
            </a:pPr>
            <a:r>
              <a:rPr lang="en-US" sz="3200" b="1" dirty="0">
                <a:solidFill>
                  <a:srgbClr val="0070C0"/>
                </a:solidFill>
                <a:latin typeface="Arial" panose="020B0604020202020204" pitchFamily="34" charset="0"/>
                <a:cs typeface="Arial" panose="020B0604020202020204" pitchFamily="34" charset="0"/>
              </a:rPr>
              <a:t>Fun </a:t>
            </a:r>
            <a:r>
              <a:rPr lang="en-US" sz="3200" b="1" dirty="0" err="1">
                <a:solidFill>
                  <a:srgbClr val="0070C0"/>
                </a:solidFill>
                <a:latin typeface="Arial" panose="020B0604020202020204" pitchFamily="34" charset="0"/>
                <a:cs typeface="Arial" panose="020B0604020202020204" pitchFamily="34" charset="0"/>
              </a:rPr>
              <a:t>Erlang</a:t>
            </a:r>
            <a:r>
              <a:rPr lang="en-US" sz="3200" b="1" dirty="0">
                <a:solidFill>
                  <a:srgbClr val="0070C0"/>
                </a:solidFill>
                <a:latin typeface="Arial" panose="020B0604020202020204" pitchFamily="34" charset="0"/>
                <a:cs typeface="Arial" panose="020B0604020202020204" pitchFamily="34" charset="0"/>
              </a:rPr>
              <a:t> Stuff</a:t>
            </a:r>
          </a:p>
        </p:txBody>
      </p:sp>
    </p:spTree>
    <p:extLst>
      <p:ext uri="{BB962C8B-B14F-4D97-AF65-F5344CB8AC3E}">
        <p14:creationId xmlns:p14="http://schemas.microsoft.com/office/powerpoint/2010/main" val="343229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6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wipe(left)">
                                      <p:cBhvr>
                                        <p:cTn id="21" dur="500"/>
                                        <p:tgtEl>
                                          <p:spTgt spid="9">
                                            <p:txEl>
                                              <p:pRg st="0" end="0"/>
                                            </p:txEl>
                                          </p:spTgt>
                                        </p:tgtEl>
                                      </p:cBhvr>
                                    </p:animEffect>
                                  </p:childTnLst>
                                </p:cTn>
                              </p:par>
                            </p:childTnLst>
                          </p:cTn>
                        </p:par>
                        <p:par>
                          <p:cTn id="22" fill="hold">
                            <p:stCondLst>
                              <p:cond delay="500"/>
                            </p:stCondLst>
                            <p:childTnLst>
                              <p:par>
                                <p:cTn id="23" presetID="22" presetClass="entr" presetSubtype="8" fill="hold" nodeType="after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Effect transition="in" filter="wipe(left)">
                                      <p:cBhvr>
                                        <p:cTn id="25" dur="500"/>
                                        <p:tgtEl>
                                          <p:spTgt spid="9">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Effect transition="in" filter="wipe(left)">
                                      <p:cBhvr>
                                        <p:cTn id="30" dur="500"/>
                                        <p:tgtEl>
                                          <p:spTgt spid="9">
                                            <p:txEl>
                                              <p:pRg st="2" end="2"/>
                                            </p:txEl>
                                          </p:spTgt>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9">
                                            <p:txEl>
                                              <p:pRg st="3" end="3"/>
                                            </p:txEl>
                                          </p:spTgt>
                                        </p:tgtEl>
                                        <p:attrNameLst>
                                          <p:attrName>style.visibility</p:attrName>
                                        </p:attrNameLst>
                                      </p:cBhvr>
                                      <p:to>
                                        <p:strVal val="visible"/>
                                      </p:to>
                                    </p:set>
                                    <p:animEffect transition="in" filter="wipe(left)">
                                      <p:cBhvr>
                                        <p:cTn id="34" dur="500"/>
                                        <p:tgtEl>
                                          <p:spTgt spid="9">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Effect transition="in" filter="wipe(left)">
                                      <p:cBhvr>
                                        <p:cTn id="39" dur="500"/>
                                        <p:tgtEl>
                                          <p:spTgt spid="9">
                                            <p:txEl>
                                              <p:pRg st="4" end="4"/>
                                            </p:txEl>
                                          </p:spTgt>
                                        </p:tgtEl>
                                      </p:cBhvr>
                                    </p:animEffect>
                                  </p:childTnLst>
                                </p:cTn>
                              </p:par>
                            </p:childTnLst>
                          </p:cTn>
                        </p:par>
                        <p:par>
                          <p:cTn id="40" fill="hold">
                            <p:stCondLst>
                              <p:cond delay="500"/>
                            </p:stCondLst>
                            <p:childTnLst>
                              <p:par>
                                <p:cTn id="41" presetID="22" presetClass="entr" presetSubtype="8" fill="hold" nodeType="after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Effect transition="in" filter="wipe(left)">
                                      <p:cBhvr>
                                        <p:cTn id="43" dur="500"/>
                                        <p:tgtEl>
                                          <p:spTgt spid="9">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9">
                                            <p:txEl>
                                              <p:pRg st="6" end="6"/>
                                            </p:txEl>
                                          </p:spTgt>
                                        </p:tgtEl>
                                        <p:attrNameLst>
                                          <p:attrName>style.visibility</p:attrName>
                                        </p:attrNameLst>
                                      </p:cBhvr>
                                      <p:to>
                                        <p:strVal val="visible"/>
                                      </p:to>
                                    </p:set>
                                    <p:animEffect transition="in" filter="wipe(left)">
                                      <p:cBhvr>
                                        <p:cTn id="48" dur="500"/>
                                        <p:tgtEl>
                                          <p:spTgt spid="9">
                                            <p:txEl>
                                              <p:pRg st="6" end="6"/>
                                            </p:txEl>
                                          </p:spTgt>
                                        </p:tgtEl>
                                      </p:cBhvr>
                                    </p:animEffect>
                                  </p:childTnLst>
                                </p:cTn>
                              </p:par>
                            </p:childTnLst>
                          </p:cTn>
                        </p:par>
                        <p:par>
                          <p:cTn id="49" fill="hold">
                            <p:stCondLst>
                              <p:cond delay="500"/>
                            </p:stCondLst>
                            <p:childTnLst>
                              <p:par>
                                <p:cTn id="50" presetID="22" presetClass="entr" presetSubtype="8" fill="hold" nodeType="afterEffect">
                                  <p:stCondLst>
                                    <p:cond delay="0"/>
                                  </p:stCondLst>
                                  <p:childTnLst>
                                    <p:set>
                                      <p:cBhvr>
                                        <p:cTn id="51" dur="1" fill="hold">
                                          <p:stCondLst>
                                            <p:cond delay="0"/>
                                          </p:stCondLst>
                                        </p:cTn>
                                        <p:tgtEl>
                                          <p:spTgt spid="9">
                                            <p:txEl>
                                              <p:pRg st="7" end="7"/>
                                            </p:txEl>
                                          </p:spTgt>
                                        </p:tgtEl>
                                        <p:attrNameLst>
                                          <p:attrName>style.visibility</p:attrName>
                                        </p:attrNameLst>
                                      </p:cBhvr>
                                      <p:to>
                                        <p:strVal val="visible"/>
                                      </p:to>
                                    </p:set>
                                    <p:animEffect transition="in" filter="wipe(left)">
                                      <p:cBhvr>
                                        <p:cTn id="52" dur="500"/>
                                        <p:tgtEl>
                                          <p:spTgt spid="9">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9">
                                            <p:txEl>
                                              <p:pRg st="8" end="8"/>
                                            </p:txEl>
                                          </p:spTgt>
                                        </p:tgtEl>
                                        <p:attrNameLst>
                                          <p:attrName>style.visibility</p:attrName>
                                        </p:attrNameLst>
                                      </p:cBhvr>
                                      <p:to>
                                        <p:strVal val="visible"/>
                                      </p:to>
                                    </p:set>
                                    <p:animEffect transition="in" filter="wipe(left)">
                                      <p:cBhvr>
                                        <p:cTn id="57" dur="500"/>
                                        <p:tgtEl>
                                          <p:spTgt spid="9">
                                            <p:txEl>
                                              <p:pRg st="8" end="8"/>
                                            </p:txEl>
                                          </p:spTgt>
                                        </p:tgtEl>
                                      </p:cBhvr>
                                    </p:animEffec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9">
                                            <p:txEl>
                                              <p:pRg st="9" end="9"/>
                                            </p:txEl>
                                          </p:spTgt>
                                        </p:tgtEl>
                                        <p:attrNameLst>
                                          <p:attrName>style.visibility</p:attrName>
                                        </p:attrNameLst>
                                      </p:cBhvr>
                                      <p:to>
                                        <p:strVal val="visible"/>
                                      </p:to>
                                    </p:set>
                                    <p:animEffect transition="in" filter="wipe(left)">
                                      <p:cBhvr>
                                        <p:cTn id="61" dur="500"/>
                                        <p:tgtEl>
                                          <p:spTgt spid="9">
                                            <p:txEl>
                                              <p:pRg st="9" end="9"/>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9">
                                            <p:txEl>
                                              <p:pRg st="10" end="10"/>
                                            </p:txEl>
                                          </p:spTgt>
                                        </p:tgtEl>
                                        <p:attrNameLst>
                                          <p:attrName>style.visibility</p:attrName>
                                        </p:attrNameLst>
                                      </p:cBhvr>
                                      <p:to>
                                        <p:strVal val="visible"/>
                                      </p:to>
                                    </p:set>
                                    <p:animEffect transition="in" filter="wipe(left)">
                                      <p:cBhvr>
                                        <p:cTn id="66" dur="500"/>
                                        <p:tgtEl>
                                          <p:spTgt spid="9">
                                            <p:txEl>
                                              <p:pRg st="10" end="10"/>
                                            </p:txEl>
                                          </p:spTgt>
                                        </p:tgtEl>
                                      </p:cBhvr>
                                    </p:animEffect>
                                  </p:childTnLst>
                                </p:cTn>
                              </p:par>
                            </p:childTnLst>
                          </p:cTn>
                        </p:par>
                        <p:par>
                          <p:cTn id="67" fill="hold">
                            <p:stCondLst>
                              <p:cond delay="500"/>
                            </p:stCondLst>
                            <p:childTnLst>
                              <p:par>
                                <p:cTn id="68" presetID="22" presetClass="entr" presetSubtype="8" fill="hold" nodeType="afterEffect">
                                  <p:stCondLst>
                                    <p:cond delay="0"/>
                                  </p:stCondLst>
                                  <p:childTnLst>
                                    <p:set>
                                      <p:cBhvr>
                                        <p:cTn id="69" dur="1" fill="hold">
                                          <p:stCondLst>
                                            <p:cond delay="0"/>
                                          </p:stCondLst>
                                        </p:cTn>
                                        <p:tgtEl>
                                          <p:spTgt spid="9">
                                            <p:txEl>
                                              <p:pRg st="11" end="11"/>
                                            </p:txEl>
                                          </p:spTgt>
                                        </p:tgtEl>
                                        <p:attrNameLst>
                                          <p:attrName>style.visibility</p:attrName>
                                        </p:attrNameLst>
                                      </p:cBhvr>
                                      <p:to>
                                        <p:strVal val="visible"/>
                                      </p:to>
                                    </p:set>
                                    <p:animEffect transition="in" filter="wipe(left)">
                                      <p:cBhvr>
                                        <p:cTn id="70" dur="500"/>
                                        <p:tgtEl>
                                          <p:spTgt spid="9">
                                            <p:txEl>
                                              <p:pRg st="11" end="11"/>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9">
                                            <p:txEl>
                                              <p:pRg st="12" end="12"/>
                                            </p:txEl>
                                          </p:spTgt>
                                        </p:tgtEl>
                                        <p:attrNameLst>
                                          <p:attrName>style.visibility</p:attrName>
                                        </p:attrNameLst>
                                      </p:cBhvr>
                                      <p:to>
                                        <p:strVal val="visible"/>
                                      </p:to>
                                    </p:set>
                                    <p:animEffect transition="in" filter="wipe(left)">
                                      <p:cBhvr>
                                        <p:cTn id="75" dur="500"/>
                                        <p:tgtEl>
                                          <p:spTgt spid="9">
                                            <p:txEl>
                                              <p:pRg st="12" end="12"/>
                                            </p:txEl>
                                          </p:spTgt>
                                        </p:tgtEl>
                                      </p:cBhvr>
                                    </p:animEffect>
                                  </p:childTnLst>
                                </p:cTn>
                              </p:par>
                            </p:childTnLst>
                          </p:cTn>
                        </p:par>
                        <p:par>
                          <p:cTn id="76" fill="hold">
                            <p:stCondLst>
                              <p:cond delay="500"/>
                            </p:stCondLst>
                            <p:childTnLst>
                              <p:par>
                                <p:cTn id="77" presetID="22" presetClass="entr" presetSubtype="8" fill="hold" nodeType="afterEffect">
                                  <p:stCondLst>
                                    <p:cond delay="0"/>
                                  </p:stCondLst>
                                  <p:childTnLst>
                                    <p:set>
                                      <p:cBhvr>
                                        <p:cTn id="78" dur="1" fill="hold">
                                          <p:stCondLst>
                                            <p:cond delay="0"/>
                                          </p:stCondLst>
                                        </p:cTn>
                                        <p:tgtEl>
                                          <p:spTgt spid="9">
                                            <p:txEl>
                                              <p:pRg st="13" end="13"/>
                                            </p:txEl>
                                          </p:spTgt>
                                        </p:tgtEl>
                                        <p:attrNameLst>
                                          <p:attrName>style.visibility</p:attrName>
                                        </p:attrNameLst>
                                      </p:cBhvr>
                                      <p:to>
                                        <p:strVal val="visible"/>
                                      </p:to>
                                    </p:set>
                                    <p:animEffect transition="in" filter="wipe(left)">
                                      <p:cBhvr>
                                        <p:cTn id="79" dur="500"/>
                                        <p:tgtEl>
                                          <p:spTgt spid="9">
                                            <p:txEl>
                                              <p:pRg st="13" end="13"/>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nodeType="clickEffect">
                                  <p:stCondLst>
                                    <p:cond delay="0"/>
                                  </p:stCondLst>
                                  <p:childTnLst>
                                    <p:set>
                                      <p:cBhvr>
                                        <p:cTn id="83" dur="1" fill="hold">
                                          <p:stCondLst>
                                            <p:cond delay="0"/>
                                          </p:stCondLst>
                                        </p:cTn>
                                        <p:tgtEl>
                                          <p:spTgt spid="9">
                                            <p:txEl>
                                              <p:pRg st="14" end="14"/>
                                            </p:txEl>
                                          </p:spTgt>
                                        </p:tgtEl>
                                        <p:attrNameLst>
                                          <p:attrName>style.visibility</p:attrName>
                                        </p:attrNameLst>
                                      </p:cBhvr>
                                      <p:to>
                                        <p:strVal val="visible"/>
                                      </p:to>
                                    </p:set>
                                    <p:animEffect transition="in" filter="wipe(left)">
                                      <p:cBhvr>
                                        <p:cTn id="84" dur="500"/>
                                        <p:tgtEl>
                                          <p:spTgt spid="9">
                                            <p:txEl>
                                              <p:pRg st="14" end="14"/>
                                            </p:txEl>
                                          </p:spTgt>
                                        </p:tgtEl>
                                      </p:cBhvr>
                                    </p:animEffect>
                                  </p:childTnLst>
                                </p:cTn>
                              </p:par>
                            </p:childTnLst>
                          </p:cTn>
                        </p:par>
                        <p:par>
                          <p:cTn id="85" fill="hold">
                            <p:stCondLst>
                              <p:cond delay="500"/>
                            </p:stCondLst>
                            <p:childTnLst>
                              <p:par>
                                <p:cTn id="86" presetID="22" presetClass="entr" presetSubtype="8" fill="hold" nodeType="afterEffect">
                                  <p:stCondLst>
                                    <p:cond delay="0"/>
                                  </p:stCondLst>
                                  <p:childTnLst>
                                    <p:set>
                                      <p:cBhvr>
                                        <p:cTn id="87" dur="1" fill="hold">
                                          <p:stCondLst>
                                            <p:cond delay="0"/>
                                          </p:stCondLst>
                                        </p:cTn>
                                        <p:tgtEl>
                                          <p:spTgt spid="9">
                                            <p:txEl>
                                              <p:pRg st="15" end="15"/>
                                            </p:txEl>
                                          </p:spTgt>
                                        </p:tgtEl>
                                        <p:attrNameLst>
                                          <p:attrName>style.visibility</p:attrName>
                                        </p:attrNameLst>
                                      </p:cBhvr>
                                      <p:to>
                                        <p:strVal val="visible"/>
                                      </p:to>
                                    </p:set>
                                    <p:animEffect transition="in" filter="wipe(left)">
                                      <p:cBhvr>
                                        <p:cTn id="88" dur="500"/>
                                        <p:tgtEl>
                                          <p:spTgt spid="9">
                                            <p:txEl>
                                              <p:pRg st="15" end="15"/>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nodeType="clickEffect">
                                  <p:stCondLst>
                                    <p:cond delay="0"/>
                                  </p:stCondLst>
                                  <p:childTnLst>
                                    <p:set>
                                      <p:cBhvr>
                                        <p:cTn id="92" dur="1" fill="hold">
                                          <p:stCondLst>
                                            <p:cond delay="0"/>
                                          </p:stCondLst>
                                        </p:cTn>
                                        <p:tgtEl>
                                          <p:spTgt spid="9">
                                            <p:txEl>
                                              <p:pRg st="16" end="16"/>
                                            </p:txEl>
                                          </p:spTgt>
                                        </p:tgtEl>
                                        <p:attrNameLst>
                                          <p:attrName>style.visibility</p:attrName>
                                        </p:attrNameLst>
                                      </p:cBhvr>
                                      <p:to>
                                        <p:strVal val="visible"/>
                                      </p:to>
                                    </p:set>
                                    <p:animEffect transition="in" filter="wipe(left)">
                                      <p:cBhvr>
                                        <p:cTn id="93" dur="500"/>
                                        <p:tgtEl>
                                          <p:spTgt spid="9">
                                            <p:txEl>
                                              <p:pRg st="16" end="16"/>
                                            </p:txEl>
                                          </p:spTgt>
                                        </p:tgtEl>
                                      </p:cBhvr>
                                    </p:animEffect>
                                  </p:childTnLst>
                                </p:cTn>
                              </p:par>
                            </p:childTnLst>
                          </p:cTn>
                        </p:par>
                        <p:par>
                          <p:cTn id="94" fill="hold">
                            <p:stCondLst>
                              <p:cond delay="500"/>
                            </p:stCondLst>
                            <p:childTnLst>
                              <p:par>
                                <p:cTn id="95" presetID="22" presetClass="entr" presetSubtype="8" fill="hold" nodeType="afterEffect">
                                  <p:stCondLst>
                                    <p:cond delay="0"/>
                                  </p:stCondLst>
                                  <p:childTnLst>
                                    <p:set>
                                      <p:cBhvr>
                                        <p:cTn id="96" dur="1" fill="hold">
                                          <p:stCondLst>
                                            <p:cond delay="0"/>
                                          </p:stCondLst>
                                        </p:cTn>
                                        <p:tgtEl>
                                          <p:spTgt spid="9">
                                            <p:txEl>
                                              <p:pRg st="17" end="17"/>
                                            </p:txEl>
                                          </p:spTgt>
                                        </p:tgtEl>
                                        <p:attrNameLst>
                                          <p:attrName>style.visibility</p:attrName>
                                        </p:attrNameLst>
                                      </p:cBhvr>
                                      <p:to>
                                        <p:strVal val="visible"/>
                                      </p:to>
                                    </p:set>
                                    <p:animEffect transition="in" filter="wipe(left)">
                                      <p:cBhvr>
                                        <p:cTn id="97" dur="500"/>
                                        <p:tgtEl>
                                          <p:spTgt spid="9">
                                            <p:txEl>
                                              <p:pRg st="17" end="17"/>
                                            </p:txEl>
                                          </p:spTgt>
                                        </p:tgtEl>
                                      </p:cBhvr>
                                    </p:animEffect>
                                  </p:childTnLst>
                                </p:cTn>
                              </p:par>
                            </p:childTnLst>
                          </p:cTn>
                        </p:par>
                        <p:par>
                          <p:cTn id="98" fill="hold">
                            <p:stCondLst>
                              <p:cond delay="1000"/>
                            </p:stCondLst>
                            <p:childTnLst>
                              <p:par>
                                <p:cTn id="99" presetID="22" presetClass="entr" presetSubtype="8" fill="hold" nodeType="afterEffect">
                                  <p:stCondLst>
                                    <p:cond delay="0"/>
                                  </p:stCondLst>
                                  <p:childTnLst>
                                    <p:set>
                                      <p:cBhvr>
                                        <p:cTn id="100" dur="1" fill="hold">
                                          <p:stCondLst>
                                            <p:cond delay="0"/>
                                          </p:stCondLst>
                                        </p:cTn>
                                        <p:tgtEl>
                                          <p:spTgt spid="9">
                                            <p:txEl>
                                              <p:pRg st="18" end="18"/>
                                            </p:txEl>
                                          </p:spTgt>
                                        </p:tgtEl>
                                        <p:attrNameLst>
                                          <p:attrName>style.visibility</p:attrName>
                                        </p:attrNameLst>
                                      </p:cBhvr>
                                      <p:to>
                                        <p:strVal val="visible"/>
                                      </p:to>
                                    </p:set>
                                    <p:animEffect transition="in" filter="wipe(left)">
                                      <p:cBhvr>
                                        <p:cTn id="101" dur="500"/>
                                        <p:tgtEl>
                                          <p:spTgt spid="9">
                                            <p:txEl>
                                              <p:pRg st="18" end="18"/>
                                            </p:txEl>
                                          </p:spTgt>
                                        </p:tgtEl>
                                      </p:cBhvr>
                                    </p:animEffect>
                                  </p:childTnLst>
                                </p:cTn>
                              </p:par>
                            </p:childTnLst>
                          </p:cTn>
                        </p:par>
                        <p:par>
                          <p:cTn id="102" fill="hold">
                            <p:stCondLst>
                              <p:cond delay="1500"/>
                            </p:stCondLst>
                            <p:childTnLst>
                              <p:par>
                                <p:cTn id="103" presetID="22" presetClass="entr" presetSubtype="8" fill="hold" nodeType="afterEffect">
                                  <p:stCondLst>
                                    <p:cond delay="0"/>
                                  </p:stCondLst>
                                  <p:childTnLst>
                                    <p:set>
                                      <p:cBhvr>
                                        <p:cTn id="104" dur="1" fill="hold">
                                          <p:stCondLst>
                                            <p:cond delay="0"/>
                                          </p:stCondLst>
                                        </p:cTn>
                                        <p:tgtEl>
                                          <p:spTgt spid="9">
                                            <p:txEl>
                                              <p:pRg st="19" end="19"/>
                                            </p:txEl>
                                          </p:spTgt>
                                        </p:tgtEl>
                                        <p:attrNameLst>
                                          <p:attrName>style.visibility</p:attrName>
                                        </p:attrNameLst>
                                      </p:cBhvr>
                                      <p:to>
                                        <p:strVal val="visible"/>
                                      </p:to>
                                    </p:set>
                                    <p:animEffect transition="in" filter="wipe(left)">
                                      <p:cBhvr>
                                        <p:cTn id="105" dur="500"/>
                                        <p:tgtEl>
                                          <p:spTgt spid="9">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Goals of Rust</a:t>
            </a:r>
          </a:p>
        </p:txBody>
      </p:sp>
      <p:sp>
        <p:nvSpPr>
          <p:cNvPr id="5" name="Content Placeholder 1"/>
          <p:cNvSpPr txBox="1">
            <a:spLocks/>
          </p:cNvSpPr>
          <p:nvPr/>
        </p:nvSpPr>
        <p:spPr>
          <a:xfrm>
            <a:off x="457200" y="1295400"/>
            <a:ext cx="7924800" cy="1676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lvl="1" indent="-182880">
              <a:spcBef>
                <a:spcPts val="0"/>
              </a:spcBef>
              <a:spcAft>
                <a:spcPts val="10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Create a PL assisting everyone to build reliable and efficient software</a:t>
            </a:r>
          </a:p>
          <a:p>
            <a:pPr marL="274320" lvl="1" indent="-182880">
              <a:spcBef>
                <a:spcPts val="0"/>
              </a:spcBef>
              <a:spcAft>
                <a:spcPts val="10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Lessen common pitfalls in C and C++, esp. regarding memory safety</a:t>
            </a:r>
          </a:p>
          <a:p>
            <a:pPr marL="274320" lvl="1" indent="-182880">
              <a:spcBef>
                <a:spcPts val="0"/>
              </a:spcBef>
              <a:spcAft>
                <a:spcPts val="10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Eliminate common bugs (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e.g., null pointers, buffer overflows </a:t>
            </a:r>
            <a:r>
              <a:rPr lang="en-US" sz="2000" dirty="0">
                <a:solidFill>
                  <a:schemeClr val="bg1">
                    <a:lumMod val="75000"/>
                    <a:lumOff val="25000"/>
                  </a:schemeClr>
                </a:solidFill>
                <a:latin typeface="Arial Narrow" panose="020B0606020202030204" pitchFamily="34" charset="0"/>
                <a:cs typeface="Calibri" panose="020F0502020204030204" pitchFamily="34" charset="0"/>
              </a:rPr>
              <a:t>)</a:t>
            </a:r>
          </a:p>
          <a:p>
            <a:pPr marL="274320" lvl="1" indent="-182880">
              <a:spcBef>
                <a:spcPts val="0"/>
              </a:spcBef>
              <a:spcAft>
                <a:spcPts val="1000"/>
              </a:spcAft>
              <a:buClrTx/>
              <a:buFont typeface="Arial" panose="020B0604020202020204" pitchFamily="34" charset="0"/>
              <a:buChar char="•"/>
            </a:pPr>
            <a:r>
              <a:rPr lang="en-US" sz="2000" dirty="0">
                <a:solidFill>
                  <a:schemeClr val="bg1">
                    <a:lumMod val="75000"/>
                    <a:lumOff val="25000"/>
                  </a:schemeClr>
                </a:solidFill>
                <a:latin typeface="Arial Narrow" panose="020B0606020202030204" pitchFamily="34" charset="0"/>
                <a:cs typeface="Calibri" panose="020F0502020204030204" pitchFamily="34" charset="0"/>
              </a:rPr>
              <a:t>Provide rich features for concurrent programming without data races</a:t>
            </a:r>
          </a:p>
        </p:txBody>
      </p:sp>
      <p:sp>
        <p:nvSpPr>
          <p:cNvPr id="9" name="Content Placeholder 1">
            <a:extLst>
              <a:ext uri="{FF2B5EF4-FFF2-40B4-BE49-F238E27FC236}">
                <a16:creationId xmlns:a16="http://schemas.microsoft.com/office/drawing/2014/main" id="{577EAFE6-E908-489A-9743-8F75FCC761DA}"/>
              </a:ext>
            </a:extLst>
          </p:cNvPr>
          <p:cNvSpPr txBox="1">
            <a:spLocks/>
          </p:cNvSpPr>
          <p:nvPr/>
        </p:nvSpPr>
        <p:spPr>
          <a:xfrm>
            <a:off x="457200" y="3352800"/>
            <a:ext cx="7924800" cy="2743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1200"/>
              </a:spcBef>
              <a:buClrTx/>
              <a:buNone/>
            </a:pPr>
            <a:r>
              <a:rPr lang="en-US" sz="2400" b="1" dirty="0">
                <a:solidFill>
                  <a:schemeClr val="accent6">
                    <a:lumMod val="75000"/>
                  </a:schemeClr>
                </a:solidFill>
                <a:latin typeface="Arial Narrow" panose="020B0606020202030204" pitchFamily="34" charset="0"/>
                <a:cs typeface="Arial" panose="020B0604020202020204" pitchFamily="34" charset="0"/>
              </a:rPr>
              <a:t>Use cases</a:t>
            </a:r>
            <a:endParaRPr lang="en-US" sz="2400" dirty="0">
              <a:solidFill>
                <a:schemeClr val="accent6">
                  <a:lumMod val="75000"/>
                </a:schemeClr>
              </a:solidFill>
              <a:latin typeface="Arial Narrow" panose="020B0606020202030204" pitchFamily="34" charset="0"/>
              <a:cs typeface="Arial" panose="020B0604020202020204" pitchFamily="34" charset="0"/>
            </a:endParaRPr>
          </a:p>
          <a:p>
            <a:pPr marL="91440" lvl="1" indent="0">
              <a:spcBef>
                <a:spcPts val="0"/>
              </a:spcBef>
              <a:spcAft>
                <a:spcPts val="1200"/>
              </a:spcAft>
              <a:buClrTx/>
              <a:buNone/>
            </a:pPr>
            <a:r>
              <a:rPr lang="en-US" sz="2000" dirty="0">
                <a:solidFill>
                  <a:schemeClr val="bg1">
                    <a:lumMod val="75000"/>
                    <a:lumOff val="25000"/>
                  </a:schemeClr>
                </a:solidFill>
                <a:latin typeface="Arial Narrow" panose="020B0606020202030204" pitchFamily="34" charset="0"/>
                <a:cs typeface="Calibri" panose="020F0502020204030204" pitchFamily="34" charset="0"/>
              </a:rPr>
              <a:t> </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systems programming, web servers, game development</a:t>
            </a:r>
          </a:p>
          <a:p>
            <a:pPr marL="91440" lvl="1" indent="0">
              <a:spcBef>
                <a:spcPts val="0"/>
              </a:spcBef>
              <a:spcAft>
                <a:spcPts val="1200"/>
              </a:spcAft>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embedded systems, command-line tools and filters (grep)</a:t>
            </a:r>
          </a:p>
          <a:p>
            <a:pPr marL="91440" lvl="1" indent="0">
              <a:spcBef>
                <a:spcPts val="0"/>
              </a:spcBef>
              <a:spcAft>
                <a:spcPts val="1200"/>
              </a:spcAft>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blockchain and crypto, network protocols, distributed systems</a:t>
            </a:r>
          </a:p>
          <a:p>
            <a:pPr marL="91440" lvl="1" indent="0">
              <a:spcBef>
                <a:spcPts val="0"/>
              </a:spcBef>
              <a:spcAft>
                <a:spcPts val="1200"/>
              </a:spcAft>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Big Data tools, high performance libraries</a:t>
            </a:r>
          </a:p>
          <a:p>
            <a:pPr marL="91440" lvl="1" indent="0">
              <a:spcBef>
                <a:spcPts val="0"/>
              </a:spcBef>
              <a:spcAft>
                <a:spcPts val="1200"/>
              </a:spcAft>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 -- scientific code, simulations, numerical libraries</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2198782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fade">
                                      <p:cBhvr>
                                        <p:cTn id="27" dur="500"/>
                                        <p:tgtEl>
                                          <p:spTgt spid="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1" end="1"/>
                                            </p:txEl>
                                          </p:spTgt>
                                        </p:tgtEl>
                                        <p:attrNameLst>
                                          <p:attrName>style.visibility</p:attrName>
                                        </p:attrNameLst>
                                      </p:cBhvr>
                                      <p:to>
                                        <p:strVal val="visible"/>
                                      </p:to>
                                    </p:set>
                                    <p:animEffect transition="in" filter="fade">
                                      <p:cBhvr>
                                        <p:cTn id="32" dur="500"/>
                                        <p:tgtEl>
                                          <p:spTgt spid="9">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2" end="2"/>
                                            </p:txEl>
                                          </p:spTgt>
                                        </p:tgtEl>
                                        <p:attrNameLst>
                                          <p:attrName>style.visibility</p:attrName>
                                        </p:attrNameLst>
                                      </p:cBhvr>
                                      <p:to>
                                        <p:strVal val="visible"/>
                                      </p:to>
                                    </p:set>
                                    <p:animEffect transition="in" filter="fade">
                                      <p:cBhvr>
                                        <p:cTn id="37" dur="500"/>
                                        <p:tgtEl>
                                          <p:spTgt spid="9">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3" end="3"/>
                                            </p:txEl>
                                          </p:spTgt>
                                        </p:tgtEl>
                                        <p:attrNameLst>
                                          <p:attrName>style.visibility</p:attrName>
                                        </p:attrNameLst>
                                      </p:cBhvr>
                                      <p:to>
                                        <p:strVal val="visible"/>
                                      </p:to>
                                    </p:set>
                                    <p:animEffect transition="in" filter="fade">
                                      <p:cBhvr>
                                        <p:cTn id="42" dur="500"/>
                                        <p:tgtEl>
                                          <p:spTgt spid="9">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4" end="4"/>
                                            </p:txEl>
                                          </p:spTgt>
                                        </p:tgtEl>
                                        <p:attrNameLst>
                                          <p:attrName>style.visibility</p:attrName>
                                        </p:attrNameLst>
                                      </p:cBhvr>
                                      <p:to>
                                        <p:strVal val="visible"/>
                                      </p:to>
                                    </p:set>
                                    <p:animEffect transition="in" filter="fade">
                                      <p:cBhvr>
                                        <p:cTn id="47" dur="500"/>
                                        <p:tgtEl>
                                          <p:spTgt spid="9">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5" end="5"/>
                                            </p:txEl>
                                          </p:spTgt>
                                        </p:tgtEl>
                                        <p:attrNameLst>
                                          <p:attrName>style.visibility</p:attrName>
                                        </p:attrNameLst>
                                      </p:cBhvr>
                                      <p:to>
                                        <p:strVal val="visible"/>
                                      </p:to>
                                    </p:set>
                                    <p:animEffect transition="in" filter="fade">
                                      <p:cBhvr>
                                        <p:cTn id="52"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Our Goals</a:t>
            </a:r>
          </a:p>
        </p:txBody>
      </p:sp>
      <p:sp>
        <p:nvSpPr>
          <p:cNvPr id="5" name="Content Placeholder 1"/>
          <p:cNvSpPr txBox="1">
            <a:spLocks/>
          </p:cNvSpPr>
          <p:nvPr/>
        </p:nvSpPr>
        <p:spPr>
          <a:xfrm>
            <a:off x="457200" y="1295400"/>
            <a:ext cx="7239000"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We are “teaching” Rust to computer science students with some experience in PLs, systems, and concurrent computation</a:t>
            </a:r>
          </a:p>
          <a:p>
            <a:pPr marL="548640" lvl="2" indent="0">
              <a:spcBef>
                <a:spcPts val="0"/>
              </a:spcBef>
              <a:spcAft>
                <a:spcPts val="0"/>
              </a:spcAft>
              <a:buClrTx/>
              <a:buNone/>
            </a:pPr>
            <a:r>
              <a:rPr lang="en-US" sz="1800" i="1" dirty="0">
                <a:solidFill>
                  <a:schemeClr val="bg1">
                    <a:lumMod val="75000"/>
                    <a:lumOff val="25000"/>
                  </a:schemeClr>
                </a:solidFill>
                <a:latin typeface="Arial Narrow" panose="020B0606020202030204" pitchFamily="34" charset="0"/>
                <a:cs typeface="Calibri" panose="020F0502020204030204" pitchFamily="34" charset="0"/>
              </a:rPr>
              <a:t>PL exposure: </a:t>
            </a:r>
            <a:r>
              <a:rPr lang="en-US" sz="1800" i="1" dirty="0">
                <a:solidFill>
                  <a:srgbClr val="0070C0"/>
                </a:solidFill>
                <a:latin typeface="Arial Narrow" panose="020B0606020202030204" pitchFamily="34" charset="0"/>
                <a:cs typeface="Calibri" panose="020F0502020204030204" pitchFamily="34" charset="0"/>
              </a:rPr>
              <a:t>Python, JavaScript, C, Java</a:t>
            </a:r>
            <a:r>
              <a:rPr lang="en-US" sz="1800" i="1" dirty="0">
                <a:solidFill>
                  <a:schemeClr val="bg1">
                    <a:lumMod val="75000"/>
                    <a:lumOff val="25000"/>
                  </a:schemeClr>
                </a:solidFill>
                <a:latin typeface="Arial Narrow" panose="020B0606020202030204" pitchFamily="34" charset="0"/>
                <a:cs typeface="Calibri" panose="020F0502020204030204" pitchFamily="34" charset="0"/>
              </a:rPr>
              <a:t>, and now </a:t>
            </a:r>
            <a:r>
              <a:rPr lang="en-US" sz="1800" i="1" dirty="0" err="1">
                <a:solidFill>
                  <a:srgbClr val="0070C0"/>
                </a:solidFill>
                <a:latin typeface="Arial Narrow" panose="020B0606020202030204" pitchFamily="34" charset="0"/>
                <a:cs typeface="Calibri" panose="020F0502020204030204" pitchFamily="34" charset="0"/>
              </a:rPr>
              <a:t>Erlang</a:t>
            </a:r>
            <a:r>
              <a:rPr lang="en-US" sz="1800" i="1" dirty="0">
                <a:solidFill>
                  <a:srgbClr val="0070C0"/>
                </a:solidFill>
                <a:latin typeface="Arial Narrow" panose="020B0606020202030204" pitchFamily="34" charset="0"/>
                <a:cs typeface="Calibri" panose="020F0502020204030204" pitchFamily="34" charset="0"/>
              </a:rPr>
              <a:t>/Elixir</a:t>
            </a:r>
            <a:r>
              <a:rPr lang="en-US" sz="1800" i="1" dirty="0">
                <a:solidFill>
                  <a:schemeClr val="bg1">
                    <a:lumMod val="75000"/>
                    <a:lumOff val="25000"/>
                  </a:schemeClr>
                </a:solidFill>
                <a:latin typeface="Arial Narrow" panose="020B0606020202030204" pitchFamily="34" charset="0"/>
                <a:cs typeface="Calibri" panose="020F0502020204030204" pitchFamily="34" charset="0"/>
              </a:rPr>
              <a:t>, </a:t>
            </a:r>
          </a:p>
          <a:p>
            <a:pPr marL="548640" lvl="2" indent="0">
              <a:spcBef>
                <a:spcPts val="0"/>
              </a:spcBef>
              <a:spcAft>
                <a:spcPts val="1200"/>
              </a:spcAft>
              <a:buClrTx/>
              <a:buNone/>
            </a:pPr>
            <a:r>
              <a:rPr lang="en-US" sz="1800" i="1" dirty="0">
                <a:solidFill>
                  <a:schemeClr val="bg1">
                    <a:lumMod val="75000"/>
                    <a:lumOff val="25000"/>
                  </a:schemeClr>
                </a:solidFill>
                <a:latin typeface="Arial Narrow" panose="020B0606020202030204" pitchFamily="34" charset="0"/>
                <a:cs typeface="Calibri" panose="020F0502020204030204" pitchFamily="34" charset="0"/>
              </a:rPr>
              <a:t>Go, bit of </a:t>
            </a:r>
            <a:r>
              <a:rPr lang="en-US" sz="1800" i="1" dirty="0">
                <a:solidFill>
                  <a:srgbClr val="0070C0"/>
                </a:solidFill>
                <a:latin typeface="Arial Narrow" panose="020B0606020202030204" pitchFamily="34" charset="0"/>
                <a:cs typeface="Calibri" panose="020F0502020204030204" pitchFamily="34" charset="0"/>
              </a:rPr>
              <a:t>SML</a:t>
            </a:r>
          </a:p>
          <a:p>
            <a:pPr marL="91440" lvl="1" indent="0">
              <a:spcBef>
                <a:spcPts val="0"/>
              </a:spcBef>
              <a:spcAft>
                <a:spcPts val="1200"/>
              </a:spcAft>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Rust is a feature-</a:t>
            </a:r>
            <a:r>
              <a:rPr lang="en-US" dirty="0" err="1">
                <a:solidFill>
                  <a:schemeClr val="bg1">
                    <a:lumMod val="75000"/>
                    <a:lumOff val="25000"/>
                  </a:schemeClr>
                </a:solidFill>
                <a:latin typeface="Bahnschrift SemiLight" panose="020B0502040204020203" pitchFamily="34" charset="0"/>
                <a:cs typeface="Calibri" panose="020F0502020204030204" pitchFamily="34" charset="0"/>
              </a:rPr>
              <a:t>ful</a:t>
            </a:r>
            <a:r>
              <a:rPr lang="en-US" dirty="0">
                <a:solidFill>
                  <a:schemeClr val="bg1">
                    <a:lumMod val="75000"/>
                    <a:lumOff val="25000"/>
                  </a:schemeClr>
                </a:solidFill>
                <a:latin typeface="Bahnschrift SemiLight" panose="020B0502040204020203" pitchFamily="34" charset="0"/>
                <a:cs typeface="Calibri" panose="020F0502020204030204" pitchFamily="34" charset="0"/>
              </a:rPr>
              <a:t> language with and some syntax that is less “Java-</a:t>
            </a:r>
            <a:r>
              <a:rPr lang="en-US" dirty="0" err="1">
                <a:solidFill>
                  <a:schemeClr val="bg1">
                    <a:lumMod val="75000"/>
                    <a:lumOff val="25000"/>
                  </a:schemeClr>
                </a:solidFill>
                <a:latin typeface="Bahnschrift SemiLight" panose="020B0502040204020203" pitchFamily="34" charset="0"/>
                <a:cs typeface="Calibri" panose="020F0502020204030204" pitchFamily="34" charset="0"/>
              </a:rPr>
              <a:t>ish</a:t>
            </a:r>
            <a:r>
              <a:rPr lang="en-US" dirty="0">
                <a:solidFill>
                  <a:schemeClr val="bg1">
                    <a:lumMod val="75000"/>
                    <a:lumOff val="25000"/>
                  </a:schemeClr>
                </a:solidFill>
                <a:latin typeface="Bahnschrift SemiLight" panose="020B0502040204020203" pitchFamily="34" charset="0"/>
                <a:cs typeface="Calibri" panose="020F0502020204030204" pitchFamily="34" charset="0"/>
              </a:rPr>
              <a:t>”, less familiar ( </a:t>
            </a:r>
            <a:r>
              <a:rPr lang="en-US" i="1" dirty="0">
                <a:solidFill>
                  <a:schemeClr val="bg1">
                    <a:lumMod val="75000"/>
                    <a:lumOff val="25000"/>
                  </a:schemeClr>
                </a:solidFill>
                <a:latin typeface="Bahnschrift SemiLight" panose="020B0502040204020203" pitchFamily="34" charset="0"/>
                <a:cs typeface="Calibri" panose="020F0502020204030204" pitchFamily="34" charset="0"/>
              </a:rPr>
              <a:t>although you have survived </a:t>
            </a:r>
            <a:r>
              <a:rPr lang="en-US" i="1" dirty="0" err="1">
                <a:solidFill>
                  <a:schemeClr val="bg1">
                    <a:lumMod val="75000"/>
                    <a:lumOff val="25000"/>
                  </a:schemeClr>
                </a:solidFill>
                <a:latin typeface="Bahnschrift SemiLight" panose="020B0502040204020203" pitchFamily="34" charset="0"/>
                <a:cs typeface="Calibri" panose="020F0502020204030204" pitchFamily="34" charset="0"/>
              </a:rPr>
              <a:t>Erlang</a:t>
            </a:r>
            <a:r>
              <a:rPr lang="en-US" i="1" dirty="0">
                <a:solidFill>
                  <a:schemeClr val="bg1">
                    <a:lumMod val="75000"/>
                    <a:lumOff val="25000"/>
                  </a:schemeClr>
                </a:solidFill>
                <a:latin typeface="Bahnschrift SemiLight" panose="020B0502040204020203" pitchFamily="34" charset="0"/>
                <a:cs typeface="Calibri" panose="020F0502020204030204" pitchFamily="34" charset="0"/>
              </a:rPr>
              <a:t> !</a:t>
            </a:r>
            <a:r>
              <a:rPr lang="en-US" dirty="0">
                <a:solidFill>
                  <a:schemeClr val="bg1">
                    <a:lumMod val="75000"/>
                    <a:lumOff val="25000"/>
                  </a:schemeClr>
                </a:solidFill>
                <a:latin typeface="Bahnschrift SemiLight" panose="020B0502040204020203" pitchFamily="34" charset="0"/>
                <a:cs typeface="Calibri" panose="020F0502020204030204" pitchFamily="34" charset="0"/>
              </a:rPr>
              <a:t>  ) </a:t>
            </a:r>
          </a:p>
          <a:p>
            <a:pPr marL="91440" lvl="1" indent="0">
              <a:spcBef>
                <a:spcPts val="0"/>
              </a:spcBef>
              <a:spcAft>
                <a:spcPts val="1200"/>
              </a:spcAft>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We will dive into some of the most fundamental concepts that Rust emphasizes, beyond just syntax. </a:t>
            </a:r>
          </a:p>
          <a:p>
            <a:pPr marL="91440" lvl="1" indent="0">
              <a:spcBef>
                <a:spcPts val="0"/>
              </a:spcBef>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We have a limited number of hours for presentations and practice, so we will prioritize concepts that highlight Rust’s unique features</a:t>
            </a:r>
          </a:p>
          <a:p>
            <a:pPr marL="548640" lvl="2" indent="0">
              <a:spcBef>
                <a:spcPts val="0"/>
              </a:spcBef>
              <a:spcAft>
                <a:spcPts val="1800"/>
              </a:spcAft>
              <a:buClrTx/>
              <a:buNone/>
            </a:pPr>
            <a:r>
              <a:rPr lang="en-US" sz="2000" i="1" dirty="0">
                <a:solidFill>
                  <a:schemeClr val="bg1">
                    <a:lumMod val="75000"/>
                    <a:lumOff val="25000"/>
                  </a:schemeClr>
                </a:solidFill>
                <a:latin typeface="Arial Narrow" panose="020B0606020202030204" pitchFamily="34" charset="0"/>
                <a:cs typeface="Calibri" panose="020F0502020204030204" pitchFamily="34" charset="0"/>
              </a:rPr>
              <a:t>its </a:t>
            </a:r>
            <a:r>
              <a:rPr lang="en-US" sz="2000" i="1" dirty="0">
                <a:solidFill>
                  <a:srgbClr val="0070C0"/>
                </a:solidFill>
                <a:latin typeface="Arial Narrow" panose="020B0606020202030204" pitchFamily="34" charset="0"/>
                <a:cs typeface="Calibri" panose="020F0502020204030204" pitchFamily="34" charset="0"/>
              </a:rPr>
              <a:t>ownership model</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a:t>
            </a:r>
            <a:r>
              <a:rPr lang="en-US" sz="2000" i="1" dirty="0">
                <a:solidFill>
                  <a:srgbClr val="0070C0"/>
                </a:solidFill>
                <a:latin typeface="Arial Narrow" panose="020B0606020202030204" pitchFamily="34" charset="0"/>
                <a:cs typeface="Calibri" panose="020F0502020204030204" pitchFamily="34" charset="0"/>
              </a:rPr>
              <a:t>memory safety</a:t>
            </a:r>
            <a:r>
              <a:rPr lang="en-US" sz="2000" i="1" dirty="0">
                <a:solidFill>
                  <a:schemeClr val="bg1">
                    <a:lumMod val="75000"/>
                    <a:lumOff val="25000"/>
                  </a:schemeClr>
                </a:solidFill>
                <a:latin typeface="Arial Narrow" panose="020B0606020202030204" pitchFamily="34" charset="0"/>
                <a:cs typeface="Calibri" panose="020F0502020204030204" pitchFamily="34" charset="0"/>
              </a:rPr>
              <a:t>, and </a:t>
            </a:r>
            <a:r>
              <a:rPr lang="en-US" sz="2000" i="1" dirty="0">
                <a:solidFill>
                  <a:srgbClr val="0070C0"/>
                </a:solidFill>
                <a:latin typeface="Arial Narrow" panose="020B0606020202030204" pitchFamily="34" charset="0"/>
                <a:cs typeface="Calibri" panose="020F0502020204030204" pitchFamily="34" charset="0"/>
              </a:rPr>
              <a:t>concurrency model</a:t>
            </a:r>
          </a:p>
          <a:p>
            <a:pPr marL="91440" lvl="1" indent="0">
              <a:spcBef>
                <a:spcPts val="0"/>
              </a:spcBef>
              <a:spcAft>
                <a:spcPts val="1200"/>
              </a:spcAft>
              <a:buClrTx/>
              <a:buNone/>
            </a:pPr>
            <a:r>
              <a:rPr lang="en-US" dirty="0">
                <a:solidFill>
                  <a:schemeClr val="bg1">
                    <a:lumMod val="75000"/>
                    <a:lumOff val="25000"/>
                  </a:schemeClr>
                </a:solidFill>
                <a:latin typeface="Bahnschrift SemiLight" panose="020B0502040204020203" pitchFamily="34" charset="0"/>
                <a:cs typeface="Calibri" panose="020F0502020204030204" pitchFamily="34" charset="0"/>
              </a:rPr>
              <a:t>Try to give enough context to appreciate how Rust fits into modern systems programming.</a:t>
            </a:r>
            <a:endParaRPr lang="en-US"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98864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500"/>
                                        <p:tgtEl>
                                          <p:spTgt spid="5">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500"/>
                                        <p:tgtEl>
                                          <p:spTgt spid="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fade">
                                      <p:cBhvr>
                                        <p:cTn id="29" dur="500"/>
                                        <p:tgtEl>
                                          <p:spTgt spid="5">
                                            <p:txEl>
                                              <p:pRg st="5" end="5"/>
                                            </p:txEl>
                                          </p:spTgt>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fade">
                                      <p:cBhvr>
                                        <p:cTn id="33" dur="500"/>
                                        <p:tgtEl>
                                          <p:spTgt spid="5">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xEl>
                                              <p:pRg st="7" end="7"/>
                                            </p:txEl>
                                          </p:spTgt>
                                        </p:tgtEl>
                                        <p:attrNameLst>
                                          <p:attrName>style.visibility</p:attrName>
                                        </p:attrNameLst>
                                      </p:cBhvr>
                                      <p:to>
                                        <p:strVal val="visible"/>
                                      </p:to>
                                    </p:set>
                                    <p:animEffect transition="in" filter="fade">
                                      <p:cBhvr>
                                        <p:cTn id="38"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Raison </a:t>
            </a:r>
            <a:r>
              <a:rPr lang="en-US" sz="3200" b="1" dirty="0">
                <a:solidFill>
                  <a:srgbClr val="0B92CF"/>
                </a:solidFill>
                <a:latin typeface="Arial Narrow" panose="020B0606020202030204" pitchFamily="34" charset="0"/>
              </a:rPr>
              <a:t>D'être</a:t>
            </a:r>
            <a:endParaRPr lang="en-US" sz="3200" b="1" dirty="0">
              <a:solidFill>
                <a:srgbClr val="0B92CF"/>
              </a:solidFill>
              <a:latin typeface="Arial Narrow" panose="020B0606020202030204" pitchFamily="34" charset="0"/>
              <a:cs typeface="Arial" panose="020B0604020202020204" pitchFamily="34" charset="0"/>
            </a:endParaRPr>
          </a:p>
        </p:txBody>
      </p:sp>
      <p:sp>
        <p:nvSpPr>
          <p:cNvPr id="5" name="Content Placeholder 1"/>
          <p:cNvSpPr txBox="1">
            <a:spLocks/>
          </p:cNvSpPr>
          <p:nvPr/>
        </p:nvSpPr>
        <p:spPr>
          <a:xfrm>
            <a:off x="457200" y="1295400"/>
            <a:ext cx="7239000" cy="160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 </a:t>
            </a:r>
            <a:r>
              <a:rPr lang="en-US" sz="2000" dirty="0">
                <a:solidFill>
                  <a:schemeClr val="accent6">
                    <a:lumMod val="75000"/>
                  </a:schemeClr>
                </a:solidFill>
                <a:latin typeface="Bahnschrift SemiLight" panose="020B0502040204020203" pitchFamily="34" charset="0"/>
                <a:cs typeface="Calibri" panose="020F0502020204030204" pitchFamily="34" charset="0"/>
                <a:hlinkClick r:id="rId2"/>
              </a:rPr>
              <a:t>Rust is mostly safety</a:t>
            </a:r>
            <a:r>
              <a:rPr lang="en-US" sz="2000" dirty="0">
                <a:solidFill>
                  <a:schemeClr val="accent6">
                    <a:lumMod val="75000"/>
                  </a:schemeClr>
                </a:solidFill>
                <a:latin typeface="Bahnschrift SemiLight" panose="020B0502040204020203" pitchFamily="34" charset="0"/>
                <a:cs typeface="Calibri" panose="020F0502020204030204" pitchFamily="34" charset="0"/>
              </a:rPr>
              <a:t> </a:t>
            </a: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 </a:t>
            </a:r>
            <a:r>
              <a:rPr lang="en-US" sz="2000" i="1" dirty="0">
                <a:solidFill>
                  <a:schemeClr val="bg1">
                    <a:lumMod val="75000"/>
                    <a:lumOff val="25000"/>
                  </a:schemeClr>
                </a:solidFill>
                <a:latin typeface="Bahnschrift SemiLight" panose="020B0502040204020203" pitchFamily="34" charset="0"/>
                <a:cs typeface="Calibri" panose="020F0502020204030204" pitchFamily="34" charset="0"/>
              </a:rPr>
              <a:t>says </a:t>
            </a:r>
            <a:r>
              <a:rPr lang="en-US" sz="2000" i="1" dirty="0" err="1">
                <a:solidFill>
                  <a:schemeClr val="bg1">
                    <a:lumMod val="75000"/>
                    <a:lumOff val="25000"/>
                  </a:schemeClr>
                </a:solidFill>
                <a:latin typeface="Bahnschrift SemiLight" panose="020B0502040204020203" pitchFamily="34" charset="0"/>
                <a:cs typeface="Calibri" panose="020F0502020204030204" pitchFamily="34" charset="0"/>
              </a:rPr>
              <a:t>Graydon</a:t>
            </a:r>
            <a:r>
              <a:rPr lang="en-US" sz="2000" i="1" dirty="0">
                <a:solidFill>
                  <a:schemeClr val="bg1">
                    <a:lumMod val="75000"/>
                    <a:lumOff val="25000"/>
                  </a:schemeClr>
                </a:solidFill>
                <a:latin typeface="Bahnschrift SemiLight" panose="020B0502040204020203" pitchFamily="34" charset="0"/>
                <a:cs typeface="Calibri" panose="020F0502020204030204" pitchFamily="34" charset="0"/>
              </a:rPr>
              <a:t> Hoare</a:t>
            </a:r>
          </a:p>
          <a:p>
            <a:pPr marL="91440" lvl="1" indent="0">
              <a:spcBef>
                <a:spcPts val="0"/>
              </a:spcBef>
              <a:spcAft>
                <a:spcPts val="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rPr>
              <a:t>“ </a:t>
            </a:r>
            <a:r>
              <a:rPr lang="en-US" sz="2000" dirty="0">
                <a:latin typeface="Bahnschrift SemiLight" panose="020B0502040204020203" pitchFamily="34" charset="0"/>
              </a:rPr>
              <a:t>Safety in the systems space is Rust's raison d'être.  </a:t>
            </a:r>
          </a:p>
          <a:p>
            <a:pPr marL="91440" lvl="1" indent="0">
              <a:spcBef>
                <a:spcPts val="0"/>
              </a:spcBef>
              <a:spcAft>
                <a:spcPts val="0"/>
              </a:spcAft>
              <a:buClrTx/>
              <a:buNone/>
            </a:pPr>
            <a:r>
              <a:rPr lang="en-US" sz="2000" dirty="0">
                <a:latin typeface="Bahnschrift SemiLight" panose="020B0502040204020203" pitchFamily="34" charset="0"/>
              </a:rPr>
              <a:t>  Especially safe </a:t>
            </a:r>
            <a:r>
              <a:rPr lang="en-US" sz="2000" i="1" dirty="0">
                <a:latin typeface="Bahnschrift SemiLight" panose="020B0502040204020203" pitchFamily="34" charset="0"/>
              </a:rPr>
              <a:t>concurrency</a:t>
            </a:r>
            <a:r>
              <a:rPr lang="en-US" sz="2000" dirty="0">
                <a:latin typeface="Bahnschrift SemiLight" panose="020B0502040204020203" pitchFamily="34" charset="0"/>
              </a:rPr>
              <a:t> ( or as Aaron [</a:t>
            </a:r>
            <a:r>
              <a:rPr lang="en-US" sz="2000" dirty="0" err="1">
                <a:latin typeface="Bahnschrift SemiLight" panose="020B0502040204020203" pitchFamily="34" charset="0"/>
              </a:rPr>
              <a:t>Turon</a:t>
            </a:r>
            <a:r>
              <a:rPr lang="en-US" sz="2000" dirty="0">
                <a:latin typeface="Bahnschrift SemiLight" panose="020B0502040204020203" pitchFamily="34" charset="0"/>
              </a:rPr>
              <a:t>] put it,</a:t>
            </a:r>
          </a:p>
          <a:p>
            <a:pPr marL="91440" lvl="1" indent="0">
              <a:spcBef>
                <a:spcPts val="0"/>
              </a:spcBef>
              <a:spcAft>
                <a:spcPts val="0"/>
              </a:spcAft>
              <a:buClrTx/>
              <a:buNone/>
            </a:pPr>
            <a:r>
              <a:rPr lang="en-US" sz="2000" dirty="0">
                <a:latin typeface="Bahnschrift SemiLight" panose="020B0502040204020203" pitchFamily="34" charset="0"/>
              </a:rPr>
              <a:t>  </a:t>
            </a:r>
            <a:r>
              <a:rPr lang="en-US" sz="2000" dirty="0">
                <a:latin typeface="Bahnschrift SemiLight" panose="020B0502040204020203" pitchFamily="34" charset="0"/>
                <a:hlinkClick r:id="rId3"/>
              </a:rPr>
              <a:t>fearless concurrency</a:t>
            </a:r>
            <a:r>
              <a:rPr lang="en-US" sz="2000" dirty="0">
                <a:latin typeface="Bahnschrift SemiLight" panose="020B0502040204020203" pitchFamily="34" charset="0"/>
              </a:rPr>
              <a:t> ) ” </a:t>
            </a:r>
            <a:r>
              <a:rPr lang="en-US" sz="2000" i="1" dirty="0">
                <a:latin typeface="Bahnschrift SemiLight" panose="020B0502040204020203" pitchFamily="34" charset="0"/>
              </a:rPr>
              <a:t>(GH)</a:t>
            </a:r>
            <a:endParaRPr lang="en-US" sz="2000"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2057400" y="3158067"/>
            <a:ext cx="4343400" cy="74506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000"/>
              </a:spcAft>
              <a:buClrTx/>
              <a:buNone/>
            </a:pPr>
            <a:r>
              <a:rPr lang="en-US" sz="2000" dirty="0">
                <a:solidFill>
                  <a:schemeClr val="bg1">
                    <a:lumMod val="75000"/>
                    <a:lumOff val="25000"/>
                  </a:schemeClr>
                </a:solidFill>
                <a:latin typeface="Bahnschrift SemiLight" panose="020B0502040204020203" pitchFamily="34" charset="0"/>
                <a:cs typeface="Calibri" panose="020F0502020204030204" pitchFamily="34" charset="0"/>
                <a:hlinkClick r:id="rId4"/>
              </a:rPr>
              <a:t>Original GH presentation (2010)</a:t>
            </a:r>
            <a:endParaRPr lang="en-US" sz="2000"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Tree>
    <p:extLst>
      <p:ext uri="{BB962C8B-B14F-4D97-AF65-F5344CB8AC3E}">
        <p14:creationId xmlns:p14="http://schemas.microsoft.com/office/powerpoint/2010/main" val="183210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fade">
                                      <p:cBhvr>
                                        <p:cTn id="23"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57200" y="380999"/>
            <a:ext cx="8372475" cy="685801"/>
          </a:xfrm>
          <a:noFill/>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Is Rust Hard to Learn ?</a:t>
            </a:r>
          </a:p>
        </p:txBody>
      </p:sp>
      <p:sp>
        <p:nvSpPr>
          <p:cNvPr id="5" name="Content Placeholder 1"/>
          <p:cNvSpPr txBox="1">
            <a:spLocks/>
          </p:cNvSpPr>
          <p:nvPr/>
        </p:nvSpPr>
        <p:spPr>
          <a:xfrm>
            <a:off x="381000" y="1219200"/>
            <a:ext cx="7840133" cy="68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0"/>
              </a:spcBef>
              <a:spcAft>
                <a:spcPts val="1200"/>
              </a:spcAft>
              <a:buClrTx/>
              <a:buNone/>
            </a:pPr>
            <a:r>
              <a:rPr lang="en-US" i="1" dirty="0">
                <a:solidFill>
                  <a:srgbClr val="BE442C"/>
                </a:solidFill>
                <a:latin typeface="Arial Narrow" panose="020B0606020202030204" pitchFamily="34" charset="0"/>
                <a:cs typeface="Calibri" panose="020F0502020204030204" pitchFamily="34" charset="0"/>
              </a:rPr>
              <a:t>It can be a challenge, even for people familiar with “traditional” PLs like Java, Python, etc. due to it’s unique features and emphasis on memory safety with no garbage collector</a:t>
            </a:r>
          </a:p>
        </p:txBody>
      </p:sp>
      <p:sp>
        <p:nvSpPr>
          <p:cNvPr id="10" name="Content Placeholder 1">
            <a:extLst>
              <a:ext uri="{FF2B5EF4-FFF2-40B4-BE49-F238E27FC236}">
                <a16:creationId xmlns:a16="http://schemas.microsoft.com/office/drawing/2014/main" id="{42901458-A314-4AAF-B783-6D7AD28A4C20}"/>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9" name="Content Placeholder 1"/>
          <p:cNvSpPr txBox="1">
            <a:spLocks/>
          </p:cNvSpPr>
          <p:nvPr/>
        </p:nvSpPr>
        <p:spPr>
          <a:xfrm>
            <a:off x="381000" y="1981200"/>
            <a:ext cx="7857067" cy="426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lvl="1" indent="0">
              <a:spcBef>
                <a:spcPts val="3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Ownership, borrowing, lifetimes </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Strong distinction between mutable and immutable values, rules control where references to values can and cannot be made</a:t>
            </a: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Memory Management</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No garbage collector, so memory is managed manually, through borrowing rules and scoping</a:t>
            </a:r>
            <a:endParaRPr lang="en-US" sz="1600" b="1" i="1" dirty="0">
              <a:solidFill>
                <a:srgbClr val="0070C0"/>
              </a:solidFill>
              <a:latin typeface="Arial Narrow" panose="020B0606020202030204" pitchFamily="34" charset="0"/>
              <a:cs typeface="Calibri" panose="020F0502020204030204" pitchFamily="34" charset="0"/>
            </a:endParaRP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Strict Compiler </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Rust’s compiler is infamously strict, from enforcing rules around memory safety and concurrency, but it provides detailed helpful error messages. New learners encounter multiple compiler errors and warnings as they adapt to Rust’s requirements.  Experienced programmers do too.</a:t>
            </a: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Error Handling </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A bit different from better-known exception handling, requires more boilerplate code but encourages more robust and predictable code</a:t>
            </a:r>
          </a:p>
          <a:p>
            <a:pPr marL="91440" lvl="1" indent="0">
              <a:spcBef>
                <a:spcPts val="1200"/>
              </a:spcBef>
              <a:spcAft>
                <a:spcPts val="0"/>
              </a:spcAft>
              <a:buClrTx/>
              <a:buNone/>
            </a:pPr>
            <a:r>
              <a:rPr lang="en-US" sz="1600" b="1" dirty="0">
                <a:solidFill>
                  <a:srgbClr val="0070C0"/>
                </a:solidFill>
                <a:latin typeface="Arial Narrow" panose="020B0606020202030204" pitchFamily="34" charset="0"/>
                <a:cs typeface="Calibri" panose="020F0502020204030204" pitchFamily="34" charset="0"/>
              </a:rPr>
              <a:t>Concurrency and Safe Multi-threading</a:t>
            </a:r>
          </a:p>
          <a:p>
            <a:pPr marL="91440" lvl="1" indent="0">
              <a:spcBef>
                <a:spcPts val="0"/>
              </a:spcBef>
              <a:spcAft>
                <a:spcPts val="0"/>
              </a:spcAft>
              <a:buClrTx/>
              <a:buNone/>
            </a:pPr>
            <a:r>
              <a:rPr lang="en-US" sz="1600" i="1" dirty="0">
                <a:solidFill>
                  <a:schemeClr val="bg1">
                    <a:lumMod val="75000"/>
                    <a:lumOff val="25000"/>
                  </a:schemeClr>
                </a:solidFill>
                <a:latin typeface="Arial Narrow" panose="020B0606020202030204" pitchFamily="34" charset="0"/>
                <a:cs typeface="Calibri" panose="020F0502020204030204" pitchFamily="34" charset="0"/>
              </a:rPr>
              <a:t>ownership / borrowing rules must apply across threads, but get freedom from race conditions</a:t>
            </a:r>
            <a:endParaRPr lang="en-US" sz="1600" i="1" dirty="0">
              <a:solidFill>
                <a:schemeClr val="bg1">
                  <a:lumMod val="75000"/>
                  <a:lumOff val="25000"/>
                </a:schemeClr>
              </a:solidFill>
              <a:latin typeface="Bahnschrift SemiLight" panose="020B0502040204020203" pitchFamily="34" charset="0"/>
              <a:cs typeface="Calibri" panose="020F0502020204030204" pitchFamily="34" charset="0"/>
            </a:endParaRPr>
          </a:p>
        </p:txBody>
      </p:sp>
    </p:spTree>
    <p:extLst>
      <p:ext uri="{BB962C8B-B14F-4D97-AF65-F5344CB8AC3E}">
        <p14:creationId xmlns:p14="http://schemas.microsoft.com/office/powerpoint/2010/main" val="428320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500"/>
                                        <p:tgtEl>
                                          <p:spTgt spid="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6" end="6"/>
                                            </p:txEl>
                                          </p:spTgt>
                                        </p:tgtEl>
                                        <p:attrNameLst>
                                          <p:attrName>style.visibility</p:attrName>
                                        </p:attrNameLst>
                                      </p:cBhvr>
                                      <p:to>
                                        <p:strVal val="visible"/>
                                      </p:to>
                                    </p:set>
                                    <p:animEffect transition="in" filter="fade">
                                      <p:cBhvr>
                                        <p:cTn id="42" dur="500"/>
                                        <p:tgtEl>
                                          <p:spTgt spid="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7" end="7"/>
                                            </p:txEl>
                                          </p:spTgt>
                                        </p:tgtEl>
                                        <p:attrNameLst>
                                          <p:attrName>style.visibility</p:attrName>
                                        </p:attrNameLst>
                                      </p:cBhvr>
                                      <p:to>
                                        <p:strVal val="visible"/>
                                      </p:to>
                                    </p:set>
                                    <p:animEffect transition="in" filter="fade">
                                      <p:cBhvr>
                                        <p:cTn id="47" dur="500"/>
                                        <p:tgtEl>
                                          <p:spTgt spid="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8" end="8"/>
                                            </p:txEl>
                                          </p:spTgt>
                                        </p:tgtEl>
                                        <p:attrNameLst>
                                          <p:attrName>style.visibility</p:attrName>
                                        </p:attrNameLst>
                                      </p:cBhvr>
                                      <p:to>
                                        <p:strVal val="visible"/>
                                      </p:to>
                                    </p:set>
                                    <p:animEffect transition="in" filter="fade">
                                      <p:cBhvr>
                                        <p:cTn id="52" dur="500"/>
                                        <p:tgtEl>
                                          <p:spTgt spid="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9" end="9"/>
                                            </p:txEl>
                                          </p:spTgt>
                                        </p:tgtEl>
                                        <p:attrNameLst>
                                          <p:attrName>style.visibility</p:attrName>
                                        </p:attrNameLst>
                                      </p:cBhvr>
                                      <p:to>
                                        <p:strVal val="visible"/>
                                      </p:to>
                                    </p:set>
                                    <p:animEffect transition="in" filter="fade">
                                      <p:cBhvr>
                                        <p:cTn id="57"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26108</TotalTime>
  <Words>6840</Words>
  <Application>Microsoft Office PowerPoint</Application>
  <PresentationFormat>On-screen Show (4:3)</PresentationFormat>
  <Paragraphs>714</Paragraphs>
  <Slides>55</Slides>
  <Notes>0</Notes>
  <HiddenSlides>0</HiddenSlides>
  <MMClips>0</MMClips>
  <ScaleCrop>false</ScaleCrop>
  <HeadingPairs>
    <vt:vector size="6" baseType="variant">
      <vt:variant>
        <vt:lpstr>Fonts Used</vt:lpstr>
      </vt:variant>
      <vt:variant>
        <vt:i4>19</vt:i4>
      </vt:variant>
      <vt:variant>
        <vt:lpstr>Theme</vt:lpstr>
      </vt:variant>
      <vt:variant>
        <vt:i4>1</vt:i4>
      </vt:variant>
      <vt:variant>
        <vt:lpstr>Slide Titles</vt:lpstr>
      </vt:variant>
      <vt:variant>
        <vt:i4>55</vt:i4>
      </vt:variant>
    </vt:vector>
  </HeadingPairs>
  <TitlesOfParts>
    <vt:vector size="75" baseType="lpstr">
      <vt:lpstr>Arial</vt:lpstr>
      <vt:lpstr>Arial Narrow</vt:lpstr>
      <vt:lpstr>Arial Unicode MS</vt:lpstr>
      <vt:lpstr>Bahnschrift</vt:lpstr>
      <vt:lpstr>Bahnschrift Condensed</vt:lpstr>
      <vt:lpstr>Bahnschrift SemiBold</vt:lpstr>
      <vt:lpstr>Bahnschrift SemiLight</vt:lpstr>
      <vt:lpstr>Bahnschrift SemiLight Condensed</vt:lpstr>
      <vt:lpstr>Calibri</vt:lpstr>
      <vt:lpstr>Cascadia Code</vt:lpstr>
      <vt:lpstr>Cascadia Code SemiBold</vt:lpstr>
      <vt:lpstr>Cascadia Mono</vt:lpstr>
      <vt:lpstr>Century Gothic</vt:lpstr>
      <vt:lpstr>Consolas</vt:lpstr>
      <vt:lpstr>Courier New</vt:lpstr>
      <vt:lpstr>Lucida Sans</vt:lpstr>
      <vt:lpstr>MV Boli</vt:lpstr>
      <vt:lpstr>Verdana</vt:lpstr>
      <vt:lpstr>Wingdings 3</vt:lpstr>
      <vt:lpstr>Slice</vt:lpstr>
      <vt:lpstr>On Beyond Objects Programming in the 21th century  COMP 590-059  Spring 2025</vt:lpstr>
      <vt:lpstr>RUST  THE BASICS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North Carolina at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Elemental Design Patterns</dc:title>
  <dc:creator>pds</dc:creator>
  <cp:lastModifiedBy>David Stotts</cp:lastModifiedBy>
  <cp:revision>1610</cp:revision>
  <dcterms:created xsi:type="dcterms:W3CDTF">2013-02-22T17:09:52Z</dcterms:created>
  <dcterms:modified xsi:type="dcterms:W3CDTF">2026-03-31T17:48:37Z</dcterms:modified>
</cp:coreProperties>
</file>