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00" d="100"/>
          <a:sy n="100" d="100"/>
        </p:scale>
        <p:origin x="73" y="3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14469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64592" y="0"/>
            <a:ext cx="8979408" cy="109728"/>
          </a:xfrm>
          <a:prstGeom prst="rect">
            <a:avLst/>
          </a:prstGeom>
          <a:solidFill>
            <a:srgbClr val="2E4057"/>
          </a:solidFill>
          <a:ln w="12700">
            <a:solidFill>
              <a:srgbClr val="2E40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457200" y="502920"/>
            <a:ext cx="1463040" cy="384048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  <a:effectLst>
            <a:outerShdw blurRad="63500" dist="254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57200" y="502920"/>
            <a:ext cx="1463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UNIT 1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457200" y="1051560"/>
            <a:ext cx="6583680" cy="8659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40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is Rust &amp; Why Rust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457200" y="1917510"/>
            <a:ext cx="5158854" cy="873457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700" b="1" i="1" dirty="0">
                <a:solidFill>
                  <a:srgbClr val="2E40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Systems safety without sacrifice — memory security at compile time, zero runtime cost, no garbage collector.</a:t>
            </a:r>
            <a:endParaRPr lang="en-US" sz="1700" b="1" i="1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A9FFED4-1BD9-AAA4-1069-655658DAFAA4}"/>
              </a:ext>
            </a:extLst>
          </p:cNvPr>
          <p:cNvGrpSpPr/>
          <p:nvPr/>
        </p:nvGrpSpPr>
        <p:grpSpPr>
          <a:xfrm>
            <a:off x="5033977" y="3084053"/>
            <a:ext cx="3881423" cy="1279750"/>
            <a:chOff x="5206621" y="2292824"/>
            <a:chExt cx="3881423" cy="1279750"/>
          </a:xfrm>
        </p:grpSpPr>
        <p:sp>
          <p:nvSpPr>
            <p:cNvPr id="8" name="Shape 6"/>
            <p:cNvSpPr/>
            <p:nvPr/>
          </p:nvSpPr>
          <p:spPr>
            <a:xfrm>
              <a:off x="5206621" y="2292824"/>
              <a:ext cx="3663059" cy="1279750"/>
            </a:xfrm>
            <a:prstGeom prst="rect">
              <a:avLst/>
            </a:prstGeom>
            <a:solidFill>
              <a:srgbClr val="EFEFEB"/>
            </a:solidFill>
            <a:ln w="12700">
              <a:solidFill>
                <a:srgbClr val="D4CBBF"/>
              </a:solidFill>
              <a:prstDash val="solid"/>
            </a:ln>
            <a:effectLst>
              <a:outerShdw blurRad="101600" dist="38100" dir="8100000" algn="bl" rotWithShape="0">
                <a:srgbClr val="000000">
                  <a:alpha val="10000"/>
                </a:srgb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Text 7"/>
            <p:cNvSpPr/>
            <p:nvPr/>
          </p:nvSpPr>
          <p:spPr>
            <a:xfrm>
              <a:off x="5424985" y="2473588"/>
              <a:ext cx="3663059" cy="918221"/>
            </a:xfrm>
            <a:prstGeom prst="rect">
              <a:avLst/>
            </a:prstGeom>
            <a:noFill/>
            <a:ln/>
          </p:spPr>
          <p:txBody>
            <a:bodyPr wrap="square" lIns="152400" tIns="152400" rIns="152400" bIns="152400" rtlCol="0" anchor="ctr"/>
            <a:lstStyle/>
            <a:p>
              <a:pPr marL="0" indent="0" algn="l">
                <a:buNone/>
              </a:pPr>
              <a:r>
                <a:rPr lang="en-US" sz="1400" dirty="0">
                  <a:solidFill>
                    <a:schemeClr val="bg2">
                      <a:lumMod val="25000"/>
                    </a:schemeClr>
                  </a:solidFill>
                  <a:latin typeface="Cascadia Code SemiBold" panose="020B0609020000020004" pitchFamily="49" charset="0"/>
                  <a:ea typeface="Courier New" pitchFamily="34" charset="-122"/>
                  <a:cs typeface="Cascadia Code SemiBold" panose="020B0609020000020004" pitchFamily="49" charset="0"/>
                </a:rPr>
                <a:t>fn main() {</a:t>
              </a:r>
              <a:endParaRPr lang="en-US" sz="1400" dirty="0">
                <a:solidFill>
                  <a:schemeClr val="bg2">
                    <a:lumMod val="25000"/>
                  </a:schemeClr>
                </a:solidFill>
                <a:latin typeface="Cascadia Code SemiBold" panose="020B0609020000020004" pitchFamily="49" charset="0"/>
                <a:cs typeface="Cascadia Code SemiBold" panose="020B0609020000020004" pitchFamily="49" charset="0"/>
              </a:endParaRPr>
            </a:p>
            <a:p>
              <a:pPr marL="0" indent="0" algn="l">
                <a:buNone/>
              </a:pPr>
              <a:r>
                <a:rPr lang="en-US" sz="1400" dirty="0">
                  <a:solidFill>
                    <a:schemeClr val="bg2">
                      <a:lumMod val="25000"/>
                    </a:schemeClr>
                  </a:solidFill>
                  <a:latin typeface="Cascadia Code SemiBold" panose="020B0609020000020004" pitchFamily="49" charset="0"/>
                  <a:ea typeface="Courier New" pitchFamily="34" charset="-122"/>
                  <a:cs typeface="Cascadia Code SemiBold" panose="020B0609020000020004" pitchFamily="49" charset="0"/>
                </a:rPr>
                <a:t>  </a:t>
              </a:r>
              <a:r>
                <a:rPr lang="en-US" sz="1400" dirty="0">
                  <a:solidFill>
                    <a:schemeClr val="accent2">
                      <a:lumMod val="75000"/>
                    </a:schemeClr>
                  </a:solidFill>
                  <a:latin typeface="Cascadia Code SemiBold" panose="020B0609020000020004" pitchFamily="49" charset="0"/>
                  <a:ea typeface="Courier New" pitchFamily="34" charset="-122"/>
                  <a:cs typeface="Cascadia Code SemiBold" panose="020B0609020000020004" pitchFamily="49" charset="0"/>
                </a:rPr>
                <a:t>// What is Rust &amp; Why Rust</a:t>
              </a:r>
              <a:endParaRPr lang="en-US" sz="1400" dirty="0">
                <a:solidFill>
                  <a:schemeClr val="accent2">
                    <a:lumMod val="75000"/>
                  </a:schemeClr>
                </a:solidFill>
                <a:latin typeface="Cascadia Code SemiBold" panose="020B0609020000020004" pitchFamily="49" charset="0"/>
                <a:cs typeface="Cascadia Code SemiBold" panose="020B0609020000020004" pitchFamily="49" charset="0"/>
              </a:endParaRPr>
            </a:p>
            <a:p>
              <a:pPr marL="0" indent="0" algn="l">
                <a:buNone/>
              </a:pPr>
              <a:r>
                <a:rPr lang="en-US" sz="1400" dirty="0">
                  <a:solidFill>
                    <a:schemeClr val="bg2">
                      <a:lumMod val="25000"/>
                    </a:schemeClr>
                  </a:solidFill>
                  <a:latin typeface="Cascadia Code SemiBold" panose="020B0609020000020004" pitchFamily="49" charset="0"/>
                  <a:ea typeface="Courier New" pitchFamily="34" charset="-122"/>
                  <a:cs typeface="Cascadia Code SemiBold" panose="020B0609020000020004" pitchFamily="49" charset="0"/>
                </a:rPr>
                <a:t>}</a:t>
              </a:r>
              <a:endParaRPr lang="en-US" sz="1400" dirty="0">
                <a:solidFill>
                  <a:schemeClr val="bg2">
                    <a:lumMod val="25000"/>
                  </a:schemeClr>
                </a:solidFill>
                <a:latin typeface="Cascadia Code SemiBold" panose="020B0609020000020004" pitchFamily="49" charset="0"/>
                <a:cs typeface="Cascadia Code SemiBold" panose="020B0609020000020004" pitchFamily="49" charset="0"/>
              </a:endParaRPr>
            </a:p>
          </p:txBody>
        </p:sp>
      </p:grpSp>
      <p:sp>
        <p:nvSpPr>
          <p:cNvPr id="10" name="Shape 8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2E4057"/>
          </a:solidFill>
          <a:ln w="12700">
            <a:solidFill>
              <a:srgbClr val="2E40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228600" y="4850892"/>
            <a:ext cx="8686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Teaching Rust — Immutability-First Approach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09728" y="0"/>
            <a:ext cx="9034272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09728" y="694944"/>
            <a:ext cx="9034272" cy="36576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109728"/>
            <a:ext cx="658368" cy="274320"/>
          </a:xfrm>
          <a:prstGeom prst="rect">
            <a:avLst/>
          </a:prstGeom>
          <a:solidFill>
            <a:srgbClr val="EDE0D4"/>
          </a:solidFill>
          <a:ln w="6350">
            <a:solidFill>
              <a:srgbClr val="D4CBB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74320" y="109728"/>
            <a:ext cx="6583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B7410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U2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1051560" y="73152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Constants — True Compile-Time Values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274320" y="822960"/>
            <a:ext cx="8595360" cy="237744"/>
          </a:xfrm>
          <a:prstGeom prst="rect">
            <a:avLst/>
          </a:prstGeom>
          <a:solidFill>
            <a:srgbClr val="EDE0D4"/>
          </a:solidFill>
          <a:ln w="6350">
            <a:solidFill>
              <a:srgbClr val="D4CBB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347472" y="822960"/>
            <a:ext cx="8412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i="1" dirty="0">
                <a:solidFill>
                  <a:srgbClr val="2E40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 is for values truly fixed at compile time — inlined by the compiler everywhere they appear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274320" y="1115568"/>
            <a:ext cx="8595360" cy="2011680"/>
          </a:xfrm>
          <a:prstGeom prst="rect">
            <a:avLst/>
          </a:prstGeom>
          <a:solidFill>
            <a:srgbClr val="EFEFEB"/>
          </a:solidFill>
          <a:ln w="10160">
            <a:solidFill>
              <a:srgbClr val="D4CBBF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84048" y="1170432"/>
            <a:ext cx="8412480" cy="19019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8888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const requires explicit type annotation — always</a:t>
            </a:r>
            <a:endParaRPr lang="en-US" sz="115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4A6FA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const MAX_POINTS:  u32 = 100_000;</a:t>
            </a:r>
            <a:endParaRPr lang="en-US" sz="115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4A6FA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const PI:          f64 = 3.14159265358979;</a:t>
            </a:r>
            <a:endParaRPr lang="en-US" sz="115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4A6FA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const APP_VERSION: &amp;str = "1.0.0";</a:t>
            </a:r>
            <a:endParaRPr lang="en-US" sz="1150" dirty="0"/>
          </a:p>
          <a:p>
            <a:pPr marL="0" indent="0" algn="l">
              <a:buNone/>
            </a:pPr>
            <a:endParaRPr lang="en-US" sz="115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8888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Valid anywhere — even at module (global) scope</a:t>
            </a:r>
            <a:endParaRPr lang="en-US" sz="115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8888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let is only valid inside a function body</a:t>
            </a:r>
            <a:endParaRPr lang="en-US" sz="1150" dirty="0"/>
          </a:p>
          <a:p>
            <a:pPr marL="0" indent="0" algn="l">
              <a:buNone/>
            </a:pPr>
            <a:endParaRPr lang="en-US" sz="115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8888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Cannot be the result of a runtime computation:</a:t>
            </a:r>
            <a:endParaRPr lang="en-US" sz="115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8888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const X: i32 = some_function(); ← ERROR</a:t>
            </a:r>
            <a:endParaRPr lang="en-US" sz="1150" dirty="0"/>
          </a:p>
          <a:p>
            <a:pPr marL="0" indent="0" algn="l">
              <a:buNone/>
            </a:pPr>
            <a:endParaRPr lang="en-US" sz="115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8888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Naming convention: SCREAMING_SNAKE_CASE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109728" y="3127248"/>
            <a:ext cx="9034272" cy="228600"/>
          </a:xfrm>
          <a:prstGeom prst="rect">
            <a:avLst/>
          </a:prstGeom>
          <a:solidFill>
            <a:srgbClr val="F7F4F0"/>
          </a:solidFill>
          <a:ln w="12700">
            <a:solidFill>
              <a:srgbClr val="F7F4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0" y="3749040"/>
            <a:ext cx="54864" cy="1065276"/>
          </a:xfrm>
          <a:prstGeom prst="rect">
            <a:avLst/>
          </a:prstGeom>
          <a:solidFill>
            <a:srgbClr val="C8782A"/>
          </a:solidFill>
          <a:ln w="12700">
            <a:solidFill>
              <a:srgbClr val="C878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201168" y="3749040"/>
            <a:ext cx="8686800" cy="10652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 vs let: const can be global, let cannot</a:t>
            </a:r>
            <a:endParaRPr lang="en-US" sz="125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 vs let mut: const can NEVER change, requires explicit type, is inlined</a:t>
            </a:r>
            <a:endParaRPr lang="en-US" sz="125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for: buffer sizes, math constants, config limits, named magic numbers</a:t>
            </a: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2E4057"/>
          </a:solidFill>
          <a:ln w="12700">
            <a:solidFill>
              <a:srgbClr val="2E40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228600" y="4850892"/>
            <a:ext cx="8686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Teaching Rust — Immutability-First Approach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64592" y="0"/>
            <a:ext cx="8979408" cy="109728"/>
          </a:xfrm>
          <a:prstGeom prst="rect">
            <a:avLst/>
          </a:prstGeom>
          <a:solidFill>
            <a:srgbClr val="2E4057"/>
          </a:solidFill>
          <a:ln w="12700">
            <a:solidFill>
              <a:srgbClr val="2E40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457200" y="502920"/>
            <a:ext cx="1463040" cy="384048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  <a:effectLst>
            <a:outerShdw blurRad="63500" dist="254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57200" y="502920"/>
            <a:ext cx="1463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UNIT 3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457200" y="1051560"/>
            <a:ext cx="65836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40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Scalar &amp; Compound Types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457200" y="2560320"/>
            <a:ext cx="594360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700" dirty="0">
                <a:solidFill>
                  <a:srgbClr val="2E40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Integers, floats, booleans, characters, tuples, and arrays — Rust's built-in type system before any heap allocation.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7132320" y="914400"/>
            <a:ext cx="1737360" cy="3108960"/>
          </a:xfrm>
          <a:prstGeom prst="rect">
            <a:avLst/>
          </a:prstGeom>
          <a:solidFill>
            <a:srgbClr val="EFEFEB"/>
          </a:solidFill>
          <a:ln w="12700">
            <a:solidFill>
              <a:srgbClr val="D4CBBF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7132320" y="914400"/>
            <a:ext cx="1737360" cy="3108960"/>
          </a:xfrm>
          <a:prstGeom prst="rect">
            <a:avLst/>
          </a:prstGeom>
          <a:noFill/>
          <a:ln/>
        </p:spPr>
        <p:txBody>
          <a:bodyPr wrap="square" lIns="152400" tIns="152400" rIns="152400" bIns="15240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5A5A5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fn main() {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5A5A5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// Scalar &amp; Compound Types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5A5A5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}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2E4057"/>
          </a:solidFill>
          <a:ln w="12700">
            <a:solidFill>
              <a:srgbClr val="2E40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228600" y="4850892"/>
            <a:ext cx="8686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Teaching Rust — Immutability-First Approach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4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09728" y="0"/>
            <a:ext cx="9034272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09728" y="694944"/>
            <a:ext cx="9034272" cy="36576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109728"/>
            <a:ext cx="658368" cy="274320"/>
          </a:xfrm>
          <a:prstGeom prst="rect">
            <a:avLst/>
          </a:prstGeom>
          <a:solidFill>
            <a:srgbClr val="EDE0D4"/>
          </a:solidFill>
          <a:ln w="6350">
            <a:solidFill>
              <a:srgbClr val="D4CBB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74320" y="109728"/>
            <a:ext cx="6583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B7410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U3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1051560" y="73152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Integer Types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274320" y="841248"/>
            <a:ext cx="4114800" cy="39547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Signed integers (can be negative)</a:t>
            </a:r>
            <a:endParaRPr lang="en-US" sz="1400" dirty="0"/>
          </a:p>
          <a:p>
            <a:pPr marL="685800" lvl="1" indent="-342900" algn="l">
              <a:spcBef>
                <a:spcPts val="100"/>
              </a:spcBef>
              <a:buSzPct val="100000"/>
              <a:buChar char="•"/>
            </a:pPr>
            <a:r>
              <a:rPr lang="en-US" sz="12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i8, i16, i32, i64, i128, isize</a:t>
            </a:r>
            <a:endParaRPr lang="en-US" sz="1400" dirty="0"/>
          </a:p>
          <a:p>
            <a:pPr marL="0" indent="0" algn="l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Unsigned integers (non-negative only)</a:t>
            </a:r>
            <a:endParaRPr lang="en-US" sz="1400" dirty="0"/>
          </a:p>
          <a:p>
            <a:pPr marL="685800" lvl="1" indent="-342900" algn="l">
              <a:spcBef>
                <a:spcPts val="100"/>
              </a:spcBef>
              <a:buSzPct val="100000"/>
              <a:buChar char="•"/>
            </a:pPr>
            <a:r>
              <a:rPr lang="en-US" sz="12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u8, u16, u32, u64, u128, usize</a:t>
            </a:r>
            <a:endParaRPr lang="en-US" sz="1400" dirty="0"/>
          </a:p>
          <a:p>
            <a:pPr marL="0" indent="0" algn="l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Default: i32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32-bit, signed, fastest on modern hardware</a:t>
            </a:r>
            <a:endParaRPr lang="en-US" sz="1400" dirty="0"/>
          </a:p>
          <a:p>
            <a:pPr marL="0" indent="0" algn="l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isize / usize are pointer-sized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64-bit on 64-bit systems — use usize for indices and sizes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collection cannot be larger than addressable memory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617720" y="841248"/>
            <a:ext cx="4206240" cy="39547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Literal syntax:</a:t>
            </a:r>
            <a:endParaRPr lang="en-US" sz="1400" dirty="0"/>
          </a:p>
          <a:p>
            <a:pPr marL="685800" lvl="1" indent="-342900" algn="l">
              <a:spcBef>
                <a:spcPts val="100"/>
              </a:spcBef>
              <a:buSzPct val="100000"/>
              <a:buChar char="•"/>
            </a:pPr>
            <a:r>
              <a:rPr lang="en-US" sz="12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1_000_000     decimal with separators</a:t>
            </a:r>
            <a:endParaRPr lang="en-US" sz="1400" dirty="0"/>
          </a:p>
          <a:p>
            <a:pPr marL="685800" lvl="1" indent="-342900" algn="l">
              <a:spcBef>
                <a:spcPts val="100"/>
              </a:spcBef>
              <a:buSzPct val="100000"/>
              <a:buChar char="•"/>
            </a:pPr>
            <a:r>
              <a:rPr lang="en-US" sz="12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0xFF          hexadecimal</a:t>
            </a:r>
            <a:endParaRPr lang="en-US" sz="1400" dirty="0"/>
          </a:p>
          <a:p>
            <a:pPr marL="685800" lvl="1" indent="-342900" algn="l">
              <a:spcBef>
                <a:spcPts val="100"/>
              </a:spcBef>
              <a:buSzPct val="100000"/>
              <a:buChar char="•"/>
            </a:pPr>
            <a:r>
              <a:rPr lang="en-US" sz="12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0o77          octal</a:t>
            </a:r>
            <a:endParaRPr lang="en-US" sz="1400" dirty="0"/>
          </a:p>
          <a:p>
            <a:pPr marL="685800" lvl="1" indent="-342900" algn="l">
              <a:spcBef>
                <a:spcPts val="100"/>
              </a:spcBef>
              <a:buSzPct val="100000"/>
              <a:buChar char="•"/>
            </a:pPr>
            <a:r>
              <a:rPr lang="en-US" sz="12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0b1010_1010   binary</a:t>
            </a:r>
            <a:endParaRPr lang="en-US" sz="1400" dirty="0"/>
          </a:p>
          <a:p>
            <a:pPr marL="685800" lvl="1" indent="-342900" algn="l">
              <a:spcBef>
                <a:spcPts val="100"/>
              </a:spcBef>
              <a:buSzPct val="100000"/>
              <a:buChar char="•"/>
            </a:pPr>
            <a:r>
              <a:rPr lang="en-US" sz="12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b'A'          byte literal (u8 only)</a:t>
            </a:r>
            <a:endParaRPr lang="en-US" sz="1400" dirty="0"/>
          </a:p>
          <a:p>
            <a:pPr marL="0" indent="0" algn="l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Overflow behavior:</a:t>
            </a:r>
            <a:endParaRPr lang="en-US" sz="1400" dirty="0"/>
          </a:p>
          <a:p>
            <a:pPr marL="685800" lvl="1" indent="-342900" algn="l">
              <a:spcBef>
                <a:spcPts val="100"/>
              </a:spcBef>
              <a:buSzPct val="100000"/>
              <a:buChar char="•"/>
            </a:pPr>
            <a:r>
              <a:rPr lang="en-US" sz="12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Debug build: panic on overflow (safe default)</a:t>
            </a:r>
            <a:endParaRPr lang="en-US" sz="1400" dirty="0"/>
          </a:p>
          <a:p>
            <a:pPr marL="685800" lvl="1" indent="-342900" algn="l">
              <a:spcBef>
                <a:spcPts val="100"/>
              </a:spcBef>
              <a:buSzPct val="100000"/>
              <a:buChar char="•"/>
            </a:pPr>
            <a:r>
              <a:rPr lang="en-US" sz="12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Release build: wraps silently (C behavior)</a:t>
            </a:r>
            <a:endParaRPr lang="en-US" sz="1400" dirty="0"/>
          </a:p>
          <a:p>
            <a:pPr marL="685800" lvl="1" indent="-342900" algn="l">
              <a:spcBef>
                <a:spcPts val="100"/>
              </a:spcBef>
              <a:buSzPct val="100000"/>
              <a:buChar char="•"/>
            </a:pPr>
            <a:r>
              <a:rPr lang="en-US" sz="12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 use: wrapping_add, saturating_add, checked_add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462272" y="932688"/>
            <a:ext cx="0" cy="3771900"/>
          </a:xfrm>
          <a:prstGeom prst="line">
            <a:avLst/>
          </a:prstGeom>
          <a:noFill/>
          <a:ln w="12700">
            <a:solidFill>
              <a:srgbClr val="D4CBB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2E4057"/>
          </a:solidFill>
          <a:ln w="12700">
            <a:solidFill>
              <a:srgbClr val="2E40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228600" y="4850892"/>
            <a:ext cx="8686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Teaching Rust — Immutability-First Approach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4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09728" y="0"/>
            <a:ext cx="9034272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09728" y="694944"/>
            <a:ext cx="9034272" cy="36576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109728"/>
            <a:ext cx="658368" cy="274320"/>
          </a:xfrm>
          <a:prstGeom prst="rect">
            <a:avLst/>
          </a:prstGeom>
          <a:solidFill>
            <a:srgbClr val="EDE0D4"/>
          </a:solidFill>
          <a:ln w="6350">
            <a:solidFill>
              <a:srgbClr val="D4CBB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74320" y="109728"/>
            <a:ext cx="6583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B7410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U3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1051560" y="73152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Floats, Booleans &amp; Characters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274320" y="841248"/>
            <a:ext cx="4114800" cy="39547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Floating point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f32 — 32-bit single precision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f64 — 64-bit double precision (DEFAULT)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f64 is the default because modern CPUs handle it at roughly the same speed as f32 but with more precision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Follows IEEE 754 — Rust does not paper over the usual quirks</a:t>
            </a:r>
            <a:endParaRPr lang="en-US" sz="1400" dirty="0"/>
          </a:p>
          <a:p>
            <a:pPr marL="685800" lvl="1" indent="-342900" algn="l">
              <a:spcBef>
                <a:spcPts val="100"/>
              </a:spcBef>
              <a:buSzPct val="100000"/>
              <a:buChar char="•"/>
            </a:pPr>
            <a:r>
              <a:rPr lang="en-US" sz="12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0.1 + 0.2 ≠ 0.3 (floating point is floating point)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617720" y="841248"/>
            <a:ext cx="4206240" cy="39547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bool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Values: true and false only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Size: exactly 1 byte</a:t>
            </a:r>
            <a:endParaRPr lang="en-US" sz="1400" dirty="0"/>
          </a:p>
          <a:p>
            <a:pPr marL="0" indent="0" algn="l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char — Unicode scalar value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a byte — NOT a UTF-8 code unit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Size: 4 bytes — holds any Unicode character</a:t>
            </a:r>
            <a:endParaRPr lang="en-US" sz="1400" dirty="0"/>
          </a:p>
          <a:p>
            <a:pPr marL="685800" lvl="1" indent="-342900" algn="l">
              <a:spcBef>
                <a:spcPts val="100"/>
              </a:spcBef>
              <a:buSzPct val="100000"/>
              <a:buChar char="•"/>
            </a:pPr>
            <a:r>
              <a:rPr lang="en-US" sz="12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 c = 'z';</a:t>
            </a:r>
            <a:endParaRPr lang="en-US" sz="1400" dirty="0"/>
          </a:p>
          <a:p>
            <a:pPr marL="685800" lvl="1" indent="-342900" algn="l">
              <a:spcBef>
                <a:spcPts val="100"/>
              </a:spcBef>
              <a:buSzPct val="100000"/>
              <a:buChar char="•"/>
            </a:pPr>
            <a:r>
              <a:rPr lang="en-US" sz="12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 z = 'ℤ';</a:t>
            </a:r>
            <a:endParaRPr lang="en-US" sz="1400" dirty="0"/>
          </a:p>
          <a:p>
            <a:pPr marL="685800" lvl="1" indent="-342900" algn="l">
              <a:spcBef>
                <a:spcPts val="100"/>
              </a:spcBef>
              <a:buSzPct val="100000"/>
              <a:buChar char="•"/>
            </a:pPr>
            <a:r>
              <a:rPr lang="en-US" sz="12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 heart = '❤';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Single quotes for char, double quotes for string literals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462272" y="932688"/>
            <a:ext cx="0" cy="3771900"/>
          </a:xfrm>
          <a:prstGeom prst="line">
            <a:avLst/>
          </a:prstGeom>
          <a:noFill/>
          <a:ln w="12700">
            <a:solidFill>
              <a:srgbClr val="D4CBB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2E4057"/>
          </a:solidFill>
          <a:ln w="12700">
            <a:solidFill>
              <a:srgbClr val="2E40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228600" y="4850892"/>
            <a:ext cx="8686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Teaching Rust — Immutability-First Approach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4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09728" y="0"/>
            <a:ext cx="9034272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09728" y="694944"/>
            <a:ext cx="9034272" cy="36576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109728"/>
            <a:ext cx="658368" cy="274320"/>
          </a:xfrm>
          <a:prstGeom prst="rect">
            <a:avLst/>
          </a:prstGeom>
          <a:solidFill>
            <a:srgbClr val="EDE0D4"/>
          </a:solidFill>
          <a:ln w="6350">
            <a:solidFill>
              <a:srgbClr val="D4CBB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74320" y="109728"/>
            <a:ext cx="6583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B7410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U3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1051560" y="73152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Tuples — Fixed-Size Mixed-Type Groups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274320" y="822960"/>
            <a:ext cx="8595360" cy="237744"/>
          </a:xfrm>
          <a:prstGeom prst="rect">
            <a:avLst/>
          </a:prstGeom>
          <a:solidFill>
            <a:srgbClr val="EDE0D4"/>
          </a:solidFill>
          <a:ln w="6350">
            <a:solidFill>
              <a:srgbClr val="D4CBB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347472" y="822960"/>
            <a:ext cx="8412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i="1" dirty="0">
                <a:solidFill>
                  <a:srgbClr val="2E40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Tuples group values of different types into a fixed-size compound value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274320" y="1115568"/>
            <a:ext cx="8595360" cy="2011680"/>
          </a:xfrm>
          <a:prstGeom prst="rect">
            <a:avLst/>
          </a:prstGeom>
          <a:solidFill>
            <a:srgbClr val="EFEFEB"/>
          </a:solidFill>
          <a:ln w="10160">
            <a:solidFill>
              <a:srgbClr val="D4CBBF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84048" y="1170432"/>
            <a:ext cx="8412480" cy="19019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8888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Fixed-size, mixed types, stored on the stack</a:t>
            </a:r>
            <a:endParaRPr lang="en-US" sz="115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4A6FA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let point:  (i32, i32)       = (10, 20);</a:t>
            </a:r>
            <a:endParaRPr lang="en-US" sz="115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4A6FA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let person: (&amp;str, u32, f64) = ("Alice", 30, 5.7);</a:t>
            </a:r>
            <a:endParaRPr lang="en-US" sz="1150" dirty="0"/>
          </a:p>
          <a:p>
            <a:pPr marL="0" indent="0" algn="l">
              <a:buNone/>
            </a:pPr>
            <a:endParaRPr lang="en-US" sz="115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8888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Field access by index</a:t>
            </a:r>
            <a:endParaRPr lang="en-US" sz="115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4A6FA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let x = point.0;</a:t>
            </a:r>
            <a:endParaRPr lang="en-US" sz="115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4A6FA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let y = point.1;</a:t>
            </a:r>
            <a:endParaRPr lang="en-US" sz="1150" dirty="0"/>
          </a:p>
          <a:p>
            <a:pPr marL="0" indent="0" algn="l">
              <a:buNone/>
            </a:pPr>
            <a:endParaRPr lang="en-US" sz="115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8888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Destructuring — unpack the whole tuple at once</a:t>
            </a:r>
            <a:endParaRPr lang="en-US" sz="115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4A6FA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let (x, y) = point;</a:t>
            </a:r>
            <a:endParaRPr lang="en-US" sz="115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4A6FA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let (name, age, height) = person;</a:t>
            </a:r>
            <a:endParaRPr lang="en-US" sz="1150" dirty="0"/>
          </a:p>
          <a:p>
            <a:pPr marL="0" indent="0" algn="l">
              <a:buNone/>
            </a:pPr>
            <a:endParaRPr lang="en-US" sz="115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8888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The unit type () — what functions return when void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109728" y="3127248"/>
            <a:ext cx="9034272" cy="228600"/>
          </a:xfrm>
          <a:prstGeom prst="rect">
            <a:avLst/>
          </a:prstGeom>
          <a:solidFill>
            <a:srgbClr val="F7F4F0"/>
          </a:solidFill>
          <a:ln w="12700">
            <a:solidFill>
              <a:srgbClr val="F7F4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0" y="3749040"/>
            <a:ext cx="54864" cy="1065276"/>
          </a:xfrm>
          <a:prstGeom prst="rect">
            <a:avLst/>
          </a:prstGeom>
          <a:solidFill>
            <a:srgbClr val="C8782A"/>
          </a:solidFill>
          <a:ln w="12700">
            <a:solidFill>
              <a:srgbClr val="C878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201168" y="3749040"/>
            <a:ext cx="8686800" cy="10652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Tuples are most useful for small ad-hoc groupings without defining a struct</a:t>
            </a:r>
            <a:endParaRPr lang="en-US" sz="125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the grouping has meaning, prefer a named struct for clarity</a:t>
            </a: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2E4057"/>
          </a:solidFill>
          <a:ln w="12700">
            <a:solidFill>
              <a:srgbClr val="2E40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228600" y="4850892"/>
            <a:ext cx="8686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Teaching Rust — Immutability-First Approach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4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09728" y="0"/>
            <a:ext cx="9034272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09728" y="694944"/>
            <a:ext cx="9034272" cy="36576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109728"/>
            <a:ext cx="658368" cy="274320"/>
          </a:xfrm>
          <a:prstGeom prst="rect">
            <a:avLst/>
          </a:prstGeom>
          <a:solidFill>
            <a:srgbClr val="EDE0D4"/>
          </a:solidFill>
          <a:ln w="6350">
            <a:solidFill>
              <a:srgbClr val="D4CBB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74320" y="109728"/>
            <a:ext cx="6583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B7410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U3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1051560" y="73152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Arrays — Fixed-Size Same-Type Collections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274320" y="822960"/>
            <a:ext cx="8595360" cy="237744"/>
          </a:xfrm>
          <a:prstGeom prst="rect">
            <a:avLst/>
          </a:prstGeom>
          <a:solidFill>
            <a:srgbClr val="EDE0D4"/>
          </a:solidFill>
          <a:ln w="6350">
            <a:solidFill>
              <a:srgbClr val="D4CBB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347472" y="822960"/>
            <a:ext cx="8412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i="1" dirty="0">
                <a:solidFill>
                  <a:srgbClr val="2E40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Arrays are stack-allocated, fixed-size, and their size is part of their type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274320" y="1115568"/>
            <a:ext cx="8595360" cy="2011680"/>
          </a:xfrm>
          <a:prstGeom prst="rect">
            <a:avLst/>
          </a:prstGeom>
          <a:solidFill>
            <a:srgbClr val="EFEFEB"/>
          </a:solidFill>
          <a:ln w="10160">
            <a:solidFill>
              <a:srgbClr val="D4CBBF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84048" y="1170432"/>
            <a:ext cx="8412480" cy="19019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8888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Type annotation: [ElementType; Length]</a:t>
            </a:r>
            <a:endParaRPr lang="en-US" sz="115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4A6FA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let numbers: [i32; 5] = [1, 2, 3, 4, 5];</a:t>
            </a:r>
            <a:endParaRPr lang="en-US" sz="115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4A6FA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let zeros:   [i32; 5] = [0; 5];   // [0, 0, 0, 0, 0]</a:t>
            </a:r>
            <a:endParaRPr lang="en-US" sz="1150" dirty="0"/>
          </a:p>
          <a:p>
            <a:pPr marL="0" indent="0" algn="l">
              <a:buNone/>
            </a:pPr>
            <a:endParaRPr lang="en-US" sz="115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8888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Element access by index</a:t>
            </a:r>
            <a:endParaRPr lang="en-US" sz="115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4A6FA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let first = numbers[0];</a:t>
            </a:r>
            <a:endParaRPr lang="en-US" sz="115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4A6FA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let last  = numbers[4];</a:t>
            </a:r>
            <a:endParaRPr lang="en-US" sz="1150" dirty="0"/>
          </a:p>
          <a:p>
            <a:pPr marL="0" indent="0" algn="l">
              <a:buNone/>
            </a:pPr>
            <a:endParaRPr lang="en-US" sz="115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8888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[i32; 5] and [i32; 6] are DIFFERENT types — size is fixed</a:t>
            </a:r>
            <a:endParaRPr lang="en-US" sz="1150" dirty="0"/>
          </a:p>
          <a:p>
            <a:pPr marL="0" indent="0" algn="l">
              <a:buNone/>
            </a:pPr>
            <a:endParaRPr lang="en-US" sz="115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8888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Out-of-bounds access PANICS at runtime — no silent garbage</a:t>
            </a:r>
            <a:endParaRPr lang="en-US" sz="115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8888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let bad = numbers[10]; ← runtime panic, not undefined behavior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109728" y="3127248"/>
            <a:ext cx="9034272" cy="228600"/>
          </a:xfrm>
          <a:prstGeom prst="rect">
            <a:avLst/>
          </a:prstGeom>
          <a:solidFill>
            <a:srgbClr val="F7F4F0"/>
          </a:solidFill>
          <a:ln w="12700">
            <a:solidFill>
              <a:srgbClr val="F7F4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0" y="3749040"/>
            <a:ext cx="54864" cy="1065276"/>
          </a:xfrm>
          <a:prstGeom prst="rect">
            <a:avLst/>
          </a:prstGeom>
          <a:solidFill>
            <a:srgbClr val="C8782A"/>
          </a:solidFill>
          <a:ln w="12700">
            <a:solidFill>
              <a:srgbClr val="C878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201168" y="3749040"/>
            <a:ext cx="8686800" cy="10652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arrays when size is known at compile time and won't change</a:t>
            </a:r>
            <a:endParaRPr lang="en-US" sz="125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Bounds-checking is a deliberate safety trade-off — eliminates buffer overflows</a:t>
            </a:r>
            <a:endParaRPr lang="en-US" sz="125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Arrays are iterable: for n in numbers { ... }</a:t>
            </a: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2E4057"/>
          </a:solidFill>
          <a:ln w="12700">
            <a:solidFill>
              <a:srgbClr val="2E40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228600" y="4850892"/>
            <a:ext cx="8686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Teaching Rust — Immutability-First Approach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4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09728" y="0"/>
            <a:ext cx="9034272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09728" y="694944"/>
            <a:ext cx="9034272" cy="36576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109728"/>
            <a:ext cx="658368" cy="274320"/>
          </a:xfrm>
          <a:prstGeom prst="rect">
            <a:avLst/>
          </a:prstGeom>
          <a:solidFill>
            <a:srgbClr val="EDE0D4"/>
          </a:solidFill>
          <a:ln w="6350">
            <a:solidFill>
              <a:srgbClr val="D4CBB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74320" y="109728"/>
            <a:ext cx="6583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B7410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U3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1051560" y="73152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Type Summary &amp; Key Takeaways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274320" y="841248"/>
            <a:ext cx="4114800" cy="39547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Scalar types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Integers: i8–i128, u8–u128, isize, usize — default i32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Floats: f32, f64 — default f64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Boolean: bool — true / false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Character: char — 4-byte Unicode scalar value</a:t>
            </a:r>
            <a:endParaRPr lang="en-US" sz="1400" dirty="0"/>
          </a:p>
          <a:p>
            <a:pPr marL="0" indent="0" algn="l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Compound types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Tuple: fixed-size, mixed types, stack-allocated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Array: fixed-size, same type, stack-allocated, size is part of the type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617720" y="841248"/>
            <a:ext cx="4206240" cy="39547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No null — no undefined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type has a defined set of valid values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Missing values handled with Option&lt;T&gt; — coming in Unit 10</a:t>
            </a:r>
            <a:endParaRPr lang="en-US" sz="1400" dirty="0"/>
          </a:p>
          <a:p>
            <a:pPr marL="0" indent="0" algn="l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Overflow behavior is explicit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Debug: panic. Release: wrap. Or use checked/saturating/wrapping methods</a:t>
            </a:r>
            <a:endParaRPr lang="en-US" sz="1400" dirty="0"/>
          </a:p>
          <a:p>
            <a:pPr marL="0" indent="0" algn="l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Stack vs heap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types in Unit 3 are stack-allocated — no ownership complexity yet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Heap allocation (String, Vec) brings ownership rules — Units 5–7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462272" y="932688"/>
            <a:ext cx="0" cy="3771900"/>
          </a:xfrm>
          <a:prstGeom prst="line">
            <a:avLst/>
          </a:prstGeom>
          <a:noFill/>
          <a:ln w="12700">
            <a:solidFill>
              <a:srgbClr val="D4CBB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2E4057"/>
          </a:solidFill>
          <a:ln w="12700">
            <a:solidFill>
              <a:srgbClr val="2E40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228600" y="4850892"/>
            <a:ext cx="8686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Teaching Rust — Immutability-First Approach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09728" y="0"/>
            <a:ext cx="9034272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09728" y="694944"/>
            <a:ext cx="9034272" cy="36576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109728"/>
            <a:ext cx="658368" cy="274320"/>
          </a:xfrm>
          <a:prstGeom prst="rect">
            <a:avLst/>
          </a:prstGeom>
          <a:solidFill>
            <a:srgbClr val="EDE0D4"/>
          </a:solidFill>
          <a:ln w="6350">
            <a:solidFill>
              <a:srgbClr val="D4CBB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74320" y="109728"/>
            <a:ext cx="6583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B7410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U1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1051560" y="73152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Problem with Systems Languages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274320" y="841248"/>
            <a:ext cx="4114800" cy="39547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 and C++ give direct memory control — essential for OS, firmware, game engines, servers</a:t>
            </a:r>
            <a:endParaRPr lang="en-US" sz="135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But direct control comes with dangerous bugs:</a:t>
            </a:r>
            <a:endParaRPr lang="en-US" sz="1350" dirty="0"/>
          </a:p>
          <a:p>
            <a:pPr marL="685800" lvl="1" indent="-342900" algn="l">
              <a:spcBef>
                <a:spcPts val="100"/>
              </a:spcBef>
              <a:buSzPct val="100000"/>
              <a:buChar char="•"/>
            </a:pPr>
            <a:r>
              <a:rPr lang="en-US" sz="125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Use-after-free: accessing memory after it's been freed</a:t>
            </a:r>
            <a:endParaRPr lang="en-US" sz="1350" dirty="0"/>
          </a:p>
          <a:p>
            <a:pPr marL="685800" lvl="1" indent="-342900" algn="l">
              <a:spcBef>
                <a:spcPts val="100"/>
              </a:spcBef>
              <a:buSzPct val="100000"/>
              <a:buChar char="•"/>
            </a:pPr>
            <a:r>
              <a:rPr lang="en-US" sz="125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Double-free: freeing memory twice — corrupts the allocator</a:t>
            </a:r>
            <a:endParaRPr lang="en-US" sz="1350" dirty="0"/>
          </a:p>
          <a:p>
            <a:pPr marL="685800" lvl="1" indent="-342900" algn="l">
              <a:spcBef>
                <a:spcPts val="100"/>
              </a:spcBef>
              <a:buSzPct val="100000"/>
              <a:buChar char="•"/>
            </a:pPr>
            <a:r>
              <a:rPr lang="en-US" sz="125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Buffer overflow: writing past allocation boundaries</a:t>
            </a:r>
            <a:endParaRPr lang="en-US" sz="1350" dirty="0"/>
          </a:p>
          <a:p>
            <a:pPr marL="685800" lvl="1" indent="-342900" algn="l">
              <a:spcBef>
                <a:spcPts val="100"/>
              </a:spcBef>
              <a:buSzPct val="100000"/>
              <a:buChar char="•"/>
            </a:pPr>
            <a:r>
              <a:rPr lang="en-US" sz="125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Null pointer dereference: following a pointer to nothing</a:t>
            </a:r>
            <a:endParaRPr lang="en-US" sz="1350" dirty="0"/>
          </a:p>
          <a:p>
            <a:pPr marL="685800" lvl="1" indent="-342900" algn="l">
              <a:spcBef>
                <a:spcPts val="100"/>
              </a:spcBef>
              <a:buSzPct val="100000"/>
              <a:buChar char="•"/>
            </a:pPr>
            <a:r>
              <a:rPr lang="en-US" sz="125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races: two threads touching the same memory simultaneously</a:t>
            </a:r>
            <a:endParaRPr lang="en-US" sz="135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Microsoft: ~70% of CVEs are memory safety bugs — not beginner mistakes</a:t>
            </a:r>
            <a:endParaRPr lang="en-US" sz="1350" dirty="0"/>
          </a:p>
        </p:txBody>
      </p:sp>
      <p:sp>
        <p:nvSpPr>
          <p:cNvPr id="9" name="Shape 7"/>
          <p:cNvSpPr/>
          <p:nvPr/>
        </p:nvSpPr>
        <p:spPr>
          <a:xfrm>
            <a:off x="4617720" y="841248"/>
            <a:ext cx="4206240" cy="920115"/>
          </a:xfrm>
          <a:prstGeom prst="rect">
            <a:avLst/>
          </a:prstGeom>
          <a:solidFill>
            <a:srgbClr val="FFFFFF"/>
          </a:solidFill>
          <a:ln w="10160">
            <a:solidFill>
              <a:srgbClr val="D4CBBF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617720" y="841248"/>
            <a:ext cx="64008" cy="920115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782312" y="896112"/>
            <a:ext cx="398678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Traditional Fix #1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782312" y="1152144"/>
            <a:ext cx="3986784" cy="5360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Garbage-collected languages (Java, Go, Python) — safe but lose memory control and pay runtime cost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4617720" y="1852803"/>
            <a:ext cx="4206240" cy="920115"/>
          </a:xfrm>
          <a:prstGeom prst="rect">
            <a:avLst/>
          </a:prstGeom>
          <a:solidFill>
            <a:srgbClr val="FFFFFF"/>
          </a:solidFill>
          <a:ln w="10160">
            <a:solidFill>
              <a:srgbClr val="D4CBBF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4617720" y="1852803"/>
            <a:ext cx="64008" cy="920115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782312" y="1907667"/>
            <a:ext cx="398678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Traditional Fix #2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4782312" y="2163699"/>
            <a:ext cx="3986784" cy="5360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C/C++ carefully — fast but bugs keep appearing regardless of skill level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4617720" y="2864358"/>
            <a:ext cx="4206240" cy="920115"/>
          </a:xfrm>
          <a:prstGeom prst="rect">
            <a:avLst/>
          </a:prstGeom>
          <a:solidFill>
            <a:srgbClr val="FFFFFF"/>
          </a:solidFill>
          <a:ln w="10160">
            <a:solidFill>
              <a:srgbClr val="D4CBBF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4617720" y="2864358"/>
            <a:ext cx="64008" cy="920115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782312" y="2919222"/>
            <a:ext cx="398678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Traditional Fix #3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782312" y="3175254"/>
            <a:ext cx="3986784" cy="5360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Static analysis tools — helpful but incomplete; miss things, generate false positives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4617720" y="3875913"/>
            <a:ext cx="4206240" cy="920115"/>
          </a:xfrm>
          <a:prstGeom prst="rect">
            <a:avLst/>
          </a:prstGeom>
          <a:solidFill>
            <a:srgbClr val="FFFFFF"/>
          </a:solidFill>
          <a:ln w="10160">
            <a:solidFill>
              <a:srgbClr val="D4CBBF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4617720" y="3875913"/>
            <a:ext cx="64008" cy="920115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4782312" y="3930777"/>
            <a:ext cx="398678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Rust's Answer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4782312" y="4186809"/>
            <a:ext cx="3986784" cy="5360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Memory safety enforced at compile time. No GC. No runtime overhead. No compromise.</a:t>
            </a:r>
            <a:endParaRPr lang="en-US" sz="1150" dirty="0"/>
          </a:p>
        </p:txBody>
      </p:sp>
      <p:sp>
        <p:nvSpPr>
          <p:cNvPr id="25" name="Shape 23"/>
          <p:cNvSpPr/>
          <p:nvPr/>
        </p:nvSpPr>
        <p:spPr>
          <a:xfrm>
            <a:off x="4462272" y="932688"/>
            <a:ext cx="0" cy="3771900"/>
          </a:xfrm>
          <a:prstGeom prst="line">
            <a:avLst/>
          </a:prstGeom>
          <a:noFill/>
          <a:ln w="12700">
            <a:solidFill>
              <a:srgbClr val="D4CBB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2E4057"/>
          </a:solidFill>
          <a:ln w="12700">
            <a:solidFill>
              <a:srgbClr val="2E40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228600" y="4850892"/>
            <a:ext cx="8686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Teaching Rust — Immutability-First Approach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09728" y="0"/>
            <a:ext cx="9034272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09728" y="694944"/>
            <a:ext cx="9034272" cy="36576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109728"/>
            <a:ext cx="658368" cy="274320"/>
          </a:xfrm>
          <a:prstGeom prst="rect">
            <a:avLst/>
          </a:prstGeom>
          <a:solidFill>
            <a:srgbClr val="EDE0D4"/>
          </a:solidFill>
          <a:ln w="6350">
            <a:solidFill>
              <a:srgbClr val="D4CBB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74320" y="109728"/>
            <a:ext cx="6583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B7410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U1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1051560" y="73152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Ownership Insight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274320" y="841248"/>
            <a:ext cx="4114800" cy="39547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Core Insight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Memory bugs come from confusion about WHO owns memory and HOW LONG it lives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C, a pointer is just a number — carries no ownership or lifetime information</a:t>
            </a:r>
            <a:endParaRPr lang="en-US" sz="1400" dirty="0"/>
          </a:p>
          <a:p>
            <a:pPr marL="0" indent="0" algn="l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Rust's Solution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Ownership is explicit in the type system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value has exactly one owner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the owner goes out of scope, the value is freed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Checked by the COMPILER — not at runtime, at compile time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your program compiles, this class of bugs is gone — by construction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617720" y="841248"/>
            <a:ext cx="4206240" cy="39547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This echoes RAII from C++...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...but Rust takes it further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It's the foundational rule of the entire language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Enforced uniformly — no escape hatches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Outside of explicitly marked unsafe blocks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462272" y="932688"/>
            <a:ext cx="0" cy="3771900"/>
          </a:xfrm>
          <a:prstGeom prst="line">
            <a:avLst/>
          </a:prstGeom>
          <a:noFill/>
          <a:ln w="12700">
            <a:solidFill>
              <a:srgbClr val="D4CBB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2E4057"/>
          </a:solidFill>
          <a:ln w="12700">
            <a:solidFill>
              <a:srgbClr val="2E40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228600" y="4850892"/>
            <a:ext cx="8686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Teaching Rust — Immutability-First Approach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09728" y="0"/>
            <a:ext cx="9034272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09728" y="694944"/>
            <a:ext cx="9034272" cy="36576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109728"/>
            <a:ext cx="658368" cy="274320"/>
          </a:xfrm>
          <a:prstGeom prst="rect">
            <a:avLst/>
          </a:prstGeom>
          <a:solidFill>
            <a:srgbClr val="EDE0D4"/>
          </a:solidFill>
          <a:ln w="6350">
            <a:solidFill>
              <a:srgbClr val="D4CBB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74320" y="109728"/>
            <a:ext cx="6583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B7410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U1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1051560" y="73152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Rust Provides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274320" y="841248"/>
            <a:ext cx="4114800" cy="39547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No garbage collector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Memory freed deterministically via ownership — no GC pauses</a:t>
            </a:r>
            <a:endParaRPr lang="en-US" sz="1400" dirty="0"/>
          </a:p>
          <a:p>
            <a:pPr marL="0" indent="0" algn="l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No runtime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Rust binary is just a binary — no VM, no interpreter</a:t>
            </a:r>
            <a:endParaRPr lang="en-US" sz="1400" dirty="0"/>
          </a:p>
          <a:p>
            <a:pPr marL="0" indent="0" algn="l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Zero-cost abstractions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Iterators, generics, closures compile to the same code you'd write by hand</a:t>
            </a:r>
            <a:endParaRPr lang="en-US" sz="1400" dirty="0"/>
          </a:p>
          <a:p>
            <a:pPr marL="0" indent="0" algn="l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C-compatible FFI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Rust can call C libraries and be called from C — no overhead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617720" y="841248"/>
            <a:ext cx="4206240" cy="39547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Used in production today: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Linux kernel (official Rust support)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Android &amp; Windows OS components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Firefox (Mozilla, Rust's creator)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Cloudflare networking stack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AWS infrastructure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Discord backend services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Embedded automotive firmware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462272" y="932688"/>
            <a:ext cx="0" cy="3771900"/>
          </a:xfrm>
          <a:prstGeom prst="line">
            <a:avLst/>
          </a:prstGeom>
          <a:noFill/>
          <a:ln w="12700">
            <a:solidFill>
              <a:srgbClr val="D4CBB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2E4057"/>
          </a:solidFill>
          <a:ln w="12700">
            <a:solidFill>
              <a:srgbClr val="2E40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228600" y="4850892"/>
            <a:ext cx="8686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Teaching Rust — Immutability-First Approach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09728" y="0"/>
            <a:ext cx="9034272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09728" y="694944"/>
            <a:ext cx="9034272" cy="36576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109728"/>
            <a:ext cx="658368" cy="274320"/>
          </a:xfrm>
          <a:prstGeom prst="rect">
            <a:avLst/>
          </a:prstGeom>
          <a:solidFill>
            <a:srgbClr val="EDE0D4"/>
          </a:solidFill>
          <a:ln w="6350">
            <a:solidFill>
              <a:srgbClr val="D4CBB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74320" y="109728"/>
            <a:ext cx="6583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B7410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U1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1051560" y="73152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Rust Toolchain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274320" y="841248"/>
            <a:ext cx="4114800" cy="39547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rustup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Toolchain installer and version manager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Manages stable / beta / nightly channels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Handles cross-compilation targets</a:t>
            </a:r>
            <a:endParaRPr lang="en-US" sz="1400" dirty="0"/>
          </a:p>
          <a:p>
            <a:pPr marL="0" indent="0" algn="l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cargo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system and package manager — does everything</a:t>
            </a:r>
            <a:endParaRPr lang="en-US" sz="1400" dirty="0"/>
          </a:p>
          <a:p>
            <a:pPr marL="685800" lvl="1" indent="-342900" algn="l">
              <a:spcBef>
                <a:spcPts val="100"/>
              </a:spcBef>
              <a:buSzPct val="100000"/>
              <a:buChar char="•"/>
            </a:pPr>
            <a:r>
              <a:rPr lang="en-US" sz="12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cargo new, build, run, test, add, doc</a:t>
            </a:r>
            <a:endParaRPr lang="en-US" sz="1400" dirty="0"/>
          </a:p>
          <a:p>
            <a:pPr marL="0" indent="0" algn="l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rustc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compiler — produces native machine code via LLVM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Rarely invoked directly; cargo handles it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617720" y="841248"/>
            <a:ext cx="4206240" cy="39547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rust-analyzer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Language server for VS Code, neovim, etc.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error feedback, autocompletion, inline type hints</a:t>
            </a:r>
            <a:endParaRPr lang="en-US" sz="1400" dirty="0"/>
          </a:p>
          <a:p>
            <a:pPr marL="0" indent="0" algn="l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compiler's error messages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Famously helpful — not just what went wrong, but WHY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Often suggests exactly how to fix the problem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Rust programmers spend a lot of time reading compiler errors — that's by design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462272" y="932688"/>
            <a:ext cx="0" cy="3771900"/>
          </a:xfrm>
          <a:prstGeom prst="line">
            <a:avLst/>
          </a:prstGeom>
          <a:noFill/>
          <a:ln w="12700">
            <a:solidFill>
              <a:srgbClr val="D4CBB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2E4057"/>
          </a:solidFill>
          <a:ln w="12700">
            <a:solidFill>
              <a:srgbClr val="2E40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228600" y="4850892"/>
            <a:ext cx="8686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Teaching Rust — Immutability-First Approach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64592" y="0"/>
            <a:ext cx="8979408" cy="109728"/>
          </a:xfrm>
          <a:prstGeom prst="rect">
            <a:avLst/>
          </a:prstGeom>
          <a:solidFill>
            <a:srgbClr val="2E4057"/>
          </a:solidFill>
          <a:ln w="12700">
            <a:solidFill>
              <a:srgbClr val="2E40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457200" y="502920"/>
            <a:ext cx="1463040" cy="384048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  <a:effectLst>
            <a:outerShdw blurRad="63500" dist="254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57200" y="502920"/>
            <a:ext cx="1463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UNIT 2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457200" y="1051560"/>
            <a:ext cx="65836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40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Variables &amp; Immutability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457200" y="2560320"/>
            <a:ext cx="594360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700" dirty="0">
                <a:solidFill>
                  <a:srgbClr val="2E40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 bindings, type inference, shadowing, and constants — all before introducing a single mut.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7132320" y="914400"/>
            <a:ext cx="1737360" cy="3108960"/>
          </a:xfrm>
          <a:prstGeom prst="rect">
            <a:avLst/>
          </a:prstGeom>
          <a:solidFill>
            <a:srgbClr val="EFEFEB"/>
          </a:solidFill>
          <a:ln w="12700">
            <a:solidFill>
              <a:srgbClr val="D4CBBF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7132320" y="914400"/>
            <a:ext cx="1737360" cy="3108960"/>
          </a:xfrm>
          <a:prstGeom prst="rect">
            <a:avLst/>
          </a:prstGeom>
          <a:noFill/>
          <a:ln/>
        </p:spPr>
        <p:txBody>
          <a:bodyPr wrap="square" lIns="152400" tIns="152400" rIns="152400" bIns="15240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5A5A5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fn main() {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5A5A5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// Variables &amp; Immutability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5A5A5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}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2E4057"/>
          </a:solidFill>
          <a:ln w="12700">
            <a:solidFill>
              <a:srgbClr val="2E40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228600" y="4850892"/>
            <a:ext cx="8686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Teaching Rust — Immutability-First Approach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09728" y="0"/>
            <a:ext cx="9034272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09728" y="694944"/>
            <a:ext cx="9034272" cy="36576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109728"/>
            <a:ext cx="658368" cy="274320"/>
          </a:xfrm>
          <a:prstGeom prst="rect">
            <a:avLst/>
          </a:prstGeom>
          <a:solidFill>
            <a:srgbClr val="EDE0D4"/>
          </a:solidFill>
          <a:ln w="6350">
            <a:solidFill>
              <a:srgbClr val="D4CBB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74320" y="109728"/>
            <a:ext cx="6583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B7410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U2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1051560" y="73152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let Bindings — Immutable by Default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274320" y="841248"/>
            <a:ext cx="4114800" cy="39547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Rust, variables are introduced with the let keyword</a:t>
            </a:r>
            <a:endParaRPr lang="en-US" sz="13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They are called bindings — you bind a name to a value</a:t>
            </a:r>
            <a:endParaRPr lang="en-US" sz="13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By default, ALL bindings are immutable</a:t>
            </a:r>
            <a:endParaRPr lang="en-US" sz="13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Attempting to reassign them is a COMPILE ERROR</a:t>
            </a:r>
            <a:endParaRPr lang="en-US" sz="1300" dirty="0"/>
          </a:p>
          <a:p>
            <a:pPr marL="0" indent="0" algn="l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This is the opposite of most languages</a:t>
            </a:r>
            <a:endParaRPr lang="en-US" sz="13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languages are mutable by default; you opt into immutability</a:t>
            </a:r>
            <a:endParaRPr lang="en-US" sz="13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Rust flips this — mutability must be explicit and intentional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617720" y="841248"/>
            <a:ext cx="4206240" cy="39547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Why this matters: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Immutable values are easy to reason about — x is 5 everywhere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need to track whether some code elsewhere changed it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Enables the compiler to make stronger guarantees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Immutable data can be safely shared — multiple readers, no coordination needed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Makes mutability self-documenting — let mut signals: pay attention here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462272" y="932688"/>
            <a:ext cx="0" cy="3771900"/>
          </a:xfrm>
          <a:prstGeom prst="line">
            <a:avLst/>
          </a:prstGeom>
          <a:noFill/>
          <a:ln w="12700">
            <a:solidFill>
              <a:srgbClr val="D4CBB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2E4057"/>
          </a:solidFill>
          <a:ln w="12700">
            <a:solidFill>
              <a:srgbClr val="2E40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228600" y="4850892"/>
            <a:ext cx="8686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Teaching Rust — Immutability-First Approach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09728" y="0"/>
            <a:ext cx="9034272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09728" y="694944"/>
            <a:ext cx="9034272" cy="36576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109728"/>
            <a:ext cx="658368" cy="274320"/>
          </a:xfrm>
          <a:prstGeom prst="rect">
            <a:avLst/>
          </a:prstGeom>
          <a:solidFill>
            <a:srgbClr val="EDE0D4"/>
          </a:solidFill>
          <a:ln w="6350">
            <a:solidFill>
              <a:srgbClr val="D4CBB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74320" y="109728"/>
            <a:ext cx="6583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B7410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U2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1051560" y="73152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let, Immutability &amp; Type Inference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274320" y="822960"/>
            <a:ext cx="8595360" cy="237744"/>
          </a:xfrm>
          <a:prstGeom prst="rect">
            <a:avLst/>
          </a:prstGeom>
          <a:solidFill>
            <a:srgbClr val="EDE0D4"/>
          </a:solidFill>
          <a:ln w="6350">
            <a:solidFill>
              <a:srgbClr val="D4CBB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347472" y="822960"/>
            <a:ext cx="8412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i="1" dirty="0">
                <a:solidFill>
                  <a:srgbClr val="2E40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 inference: the compiler figures out types from context — no annotation required inside functions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274320" y="1115568"/>
            <a:ext cx="8595360" cy="2011680"/>
          </a:xfrm>
          <a:prstGeom prst="rect">
            <a:avLst/>
          </a:prstGeom>
          <a:solidFill>
            <a:srgbClr val="EFEFEB"/>
          </a:solidFill>
          <a:ln w="10160">
            <a:solidFill>
              <a:srgbClr val="D4CBBF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84048" y="1170432"/>
            <a:ext cx="8412480" cy="19019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8888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Immutable bindings — compiler infers types</a:t>
            </a:r>
            <a:endParaRPr lang="en-US" sz="115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4A6FA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let x = 5;           // i32 (default integer type)</a:t>
            </a:r>
            <a:endParaRPr lang="en-US" sz="115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4A6FA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let name = "Alice";  // &amp;str (string slice)</a:t>
            </a:r>
            <a:endParaRPr lang="en-US" sz="115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4A6FA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let pi   = 3.14159;  // f64 (default float type)</a:t>
            </a:r>
            <a:endParaRPr lang="en-US" sz="1150" dirty="0"/>
          </a:p>
          <a:p>
            <a:pPr marL="0" indent="0" algn="l">
              <a:buNone/>
            </a:pPr>
            <a:endParaRPr lang="en-US" sz="115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8888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Attempting to reassign is a compile error</a:t>
            </a:r>
            <a:endParaRPr lang="en-US" sz="115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8888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x = 6;  ← ERROR: cannot assign twice to immutable variable</a:t>
            </a:r>
            <a:endParaRPr lang="en-US" sz="1150" dirty="0"/>
          </a:p>
          <a:p>
            <a:pPr marL="0" indent="0" algn="l">
              <a:buNone/>
            </a:pPr>
            <a:endParaRPr lang="en-US" sz="115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8888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Explicit type annotation (required in function signatures)</a:t>
            </a:r>
            <a:endParaRPr lang="en-US" sz="115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4A6FA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let count: u32 = 100;</a:t>
            </a:r>
            <a:endParaRPr lang="en-US" sz="115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4A6FA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let ratio: f32 = 0.5;</a:t>
            </a:r>
            <a:endParaRPr lang="en-US" sz="1150" dirty="0"/>
          </a:p>
          <a:p>
            <a:pPr marL="0" indent="0" algn="l">
              <a:buNone/>
            </a:pPr>
            <a:endParaRPr lang="en-US" sz="115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8888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Type inference is LOCAL — looks at how the value is used</a:t>
            </a:r>
            <a:endParaRPr lang="en-US" sz="115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8888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in the current function body; no whole-program inference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109728" y="3127248"/>
            <a:ext cx="9034272" cy="228600"/>
          </a:xfrm>
          <a:prstGeom prst="rect">
            <a:avLst/>
          </a:prstGeom>
          <a:solidFill>
            <a:srgbClr val="F7F4F0"/>
          </a:solidFill>
          <a:ln w="12700">
            <a:solidFill>
              <a:srgbClr val="F7F4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0" y="3749040"/>
            <a:ext cx="54864" cy="1065276"/>
          </a:xfrm>
          <a:prstGeom prst="rect">
            <a:avLst/>
          </a:prstGeom>
          <a:solidFill>
            <a:srgbClr val="C8782A"/>
          </a:solidFill>
          <a:ln w="12700">
            <a:solidFill>
              <a:srgbClr val="C878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201168" y="3749040"/>
            <a:ext cx="8686800" cy="10652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Annotations use a colon: let x: i32 = 5</a:t>
            </a:r>
            <a:endParaRPr lang="en-US" sz="125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Inference works inside function bodies — signatures always require types</a:t>
            </a:r>
            <a:endParaRPr lang="en-US" sz="125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compiler never does whole-program inference — keeps errors comprehensible</a:t>
            </a: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2E4057"/>
          </a:solidFill>
          <a:ln w="12700">
            <a:solidFill>
              <a:srgbClr val="2E40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228600" y="4850892"/>
            <a:ext cx="8686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Teaching Rust — Immutability-First Approach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09728" y="0"/>
            <a:ext cx="9034272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09728" y="694944"/>
            <a:ext cx="9034272" cy="36576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109728"/>
            <a:ext cx="658368" cy="274320"/>
          </a:xfrm>
          <a:prstGeom prst="rect">
            <a:avLst/>
          </a:prstGeom>
          <a:solidFill>
            <a:srgbClr val="EDE0D4"/>
          </a:solidFill>
          <a:ln w="6350">
            <a:solidFill>
              <a:srgbClr val="D4CBB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74320" y="109728"/>
            <a:ext cx="6583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B7410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U2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1051560" y="73152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Shadowing — Reusing a Name with a New Binding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274320" y="822960"/>
            <a:ext cx="8595360" cy="237744"/>
          </a:xfrm>
          <a:prstGeom prst="rect">
            <a:avLst/>
          </a:prstGeom>
          <a:solidFill>
            <a:srgbClr val="EDE0D4"/>
          </a:solidFill>
          <a:ln w="6350">
            <a:solidFill>
              <a:srgbClr val="D4CBB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347472" y="822960"/>
            <a:ext cx="8412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i="1" dirty="0">
                <a:solidFill>
                  <a:srgbClr val="2E40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Shadowing is NOT mutation — each let creates a brand new binding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274320" y="1115568"/>
            <a:ext cx="8595360" cy="2011680"/>
          </a:xfrm>
          <a:prstGeom prst="rect">
            <a:avLst/>
          </a:prstGeom>
          <a:solidFill>
            <a:srgbClr val="EFEFEB"/>
          </a:solidFill>
          <a:ln w="10160">
            <a:solidFill>
              <a:srgbClr val="D4CBBF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84048" y="1170432"/>
            <a:ext cx="8412480" cy="19019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4A6FA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let x = 5;</a:t>
            </a:r>
            <a:endParaRPr lang="en-US" sz="115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4A6FA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let x = x + 1;   // shadows previous x — NEW binding</a:t>
            </a:r>
            <a:endParaRPr lang="en-US" sz="115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4A6FA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let x = x * 2;   // shadows again — x is now 12</a:t>
            </a:r>
            <a:endParaRPr lang="en-US" sz="115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2B2B2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println!("{}", x); // 12</a:t>
            </a:r>
            <a:endParaRPr lang="en-US" sz="1150" dirty="0"/>
          </a:p>
          <a:p>
            <a:pPr marL="0" indent="0" algn="l">
              <a:buNone/>
            </a:pPr>
            <a:endParaRPr lang="en-US" sz="115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8888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Most useful: transform a value while keeping the same name</a:t>
            </a:r>
            <a:endParaRPr lang="en-US" sz="115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4A6FA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let input = "42";             // &amp;str</a:t>
            </a:r>
            <a:endParaRPr lang="en-US" sz="115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4A6FA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let input: i32 = input.parse().unwrap();  // i32 — same name, new type!</a:t>
            </a:r>
            <a:endParaRPr lang="en-US" sz="1150" dirty="0"/>
          </a:p>
          <a:p>
            <a:pPr marL="0" indent="0" algn="l">
              <a:buNone/>
            </a:pPr>
            <a:endParaRPr lang="en-US" sz="115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8888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With mut you CANNOT change the type:</a:t>
            </a:r>
            <a:endParaRPr lang="en-US" sz="115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4A6FA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let mut count = 0;</a:t>
            </a:r>
            <a:endParaRPr lang="en-US" sz="115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8888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count = "hello";  ← ERROR: mismatched types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109728" y="3127248"/>
            <a:ext cx="9034272" cy="228600"/>
          </a:xfrm>
          <a:prstGeom prst="rect">
            <a:avLst/>
          </a:prstGeom>
          <a:solidFill>
            <a:srgbClr val="F7F4F0"/>
          </a:solidFill>
          <a:ln w="12700">
            <a:solidFill>
              <a:srgbClr val="F7F4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0" y="3749040"/>
            <a:ext cx="54864" cy="1065276"/>
          </a:xfrm>
          <a:prstGeom prst="rect">
            <a:avLst/>
          </a:prstGeom>
          <a:solidFill>
            <a:srgbClr val="C8782A"/>
          </a:solidFill>
          <a:ln w="12700">
            <a:solidFill>
              <a:srgbClr val="C878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201168" y="3749040"/>
            <a:ext cx="8686800" cy="10652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Without shadowing: you'd need input_str, input_int — clutters namespace</a:t>
            </a:r>
            <a:endParaRPr lang="en-US" sz="125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Shadowing also works across different scopes — inner scope can shadow outer</a:t>
            </a: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2E4057"/>
          </a:solidFill>
          <a:ln w="12700">
            <a:solidFill>
              <a:srgbClr val="2E40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228600" y="4850892"/>
            <a:ext cx="8686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Teaching Rust — Immutability-First Approach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2033</Words>
  <Application>Microsoft Office PowerPoint</Application>
  <PresentationFormat>On-screen Show (16:9)</PresentationFormat>
  <Paragraphs>284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Cascadia Code SemiBold</vt:lpstr>
      <vt:lpstr>Courier New</vt:lpstr>
      <vt:lpstr>Trebuchet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Teaching Rust: Units 1–3</dc:title>
  <dc:subject>PptxGenJS Presentation</dc:subject>
  <dc:creator>PptxGenJS</dc:creator>
  <cp:lastModifiedBy>Stotts, Paul David</cp:lastModifiedBy>
  <cp:revision>2</cp:revision>
  <dcterms:created xsi:type="dcterms:W3CDTF">2026-04-08T20:34:58Z</dcterms:created>
  <dcterms:modified xsi:type="dcterms:W3CDTF">2026-04-08T20:42:07Z</dcterms:modified>
</cp:coreProperties>
</file>