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0" autoAdjust="0"/>
    <p:restoredTop sz="94610"/>
  </p:normalViewPr>
  <p:slideViewPr>
    <p:cSldViewPr snapToGrid="0" snapToObjects="1">
      <p:cViewPr varScale="1">
        <p:scale>
          <a:sx n="96" d="100"/>
          <a:sy n="96" d="100"/>
        </p:scale>
        <p:origin x="82" y="4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1406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F0">
            <a:alpha val="5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10972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463040" cy="384048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  <a:effectLst>
            <a:outerShdw blurRad="63500" dist="254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UNIT 4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65836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Functions &amp; Control Flow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200" y="2286000"/>
            <a:ext cx="6486808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spcBef>
                <a:spcPts val="400"/>
              </a:spcBef>
              <a:buNone/>
            </a:pPr>
            <a:r>
              <a:rPr lang="en-US" sz="2000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fn syntax, expressions vs statements, if as a value, and Rust’s</a:t>
            </a:r>
          </a:p>
          <a:p>
            <a:pPr marL="0" indent="0" algn="l">
              <a:spcBef>
                <a:spcPts val="400"/>
              </a:spcBef>
              <a:buNone/>
            </a:pPr>
            <a:r>
              <a:rPr lang="en-US" sz="2000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loop forms — all without mut.</a:t>
            </a:r>
            <a:endParaRPr lang="en-US" sz="2000" i="1" dirty="0"/>
          </a:p>
        </p:txBody>
      </p:sp>
      <p:sp>
        <p:nvSpPr>
          <p:cNvPr id="10" name="Shape 8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F0">
            <a:alpha val="5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Three Rules of Ownership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74320" y="932688"/>
            <a:ext cx="4114800" cy="38633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Rule 1: Each value has exactly one owner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two owners. Not zero. Exactly one variable owns each value at any time.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endParaRPr lang="en-US" sz="1000" b="1" dirty="0">
              <a:solidFill>
                <a:srgbClr val="7A2A08"/>
              </a:solidFill>
              <a:latin typeface="Trebuchet MS" pitchFamily="34" charset="0"/>
              <a:ea typeface="Trebuchet MS" pitchFamily="34" charset="-122"/>
              <a:cs typeface="Trebuchet MS" pitchFamily="34" charset="-120"/>
            </a:endParaRPr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Rule 2: There can only be one owner at a time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can transfer (move) from one variable to another.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a move, the original variable is no longer valid.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endParaRPr lang="en-US" sz="1000" b="1" dirty="0">
              <a:solidFill>
                <a:srgbClr val="7A2A08"/>
              </a:solidFill>
              <a:latin typeface="Trebuchet MS" pitchFamily="34" charset="0"/>
              <a:ea typeface="Trebuchet MS" pitchFamily="34" charset="-122"/>
              <a:cs typeface="Trebuchet MS" pitchFamily="34" charset="-120"/>
            </a:endParaRPr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Rule 3: When the owner goes out of scope, the value is dropped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execution reaches the } closing the owner's scope, Rust calls drop()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 is freed automatically — deterministic, no GC pause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17720" y="841248"/>
            <a:ext cx="4206240" cy="1257300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617720" y="841248"/>
            <a:ext cx="64008" cy="12573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82312" y="896112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These three rules together...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4846320" y="1207008"/>
            <a:ext cx="3922776" cy="8183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... prevent use-after-free, double-free, and memory leaks — by construction, at compile time</a:t>
            </a:r>
            <a:endParaRPr lang="en-US" sz="1400" i="1" dirty="0"/>
          </a:p>
        </p:txBody>
      </p:sp>
      <p:sp>
        <p:nvSpPr>
          <p:cNvPr id="16" name="Shape 14"/>
          <p:cNvSpPr/>
          <p:nvPr/>
        </p:nvSpPr>
        <p:spPr>
          <a:xfrm>
            <a:off x="4617720" y="2189988"/>
            <a:ext cx="4206240" cy="1257300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17720" y="2189988"/>
            <a:ext cx="64008" cy="12573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82312" y="2244852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Ownership is not a runtime feature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846320" y="2555748"/>
            <a:ext cx="3922776" cy="8183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is part of the type system. The compiler enforces it. If it compiles, the class of bugs is gone.</a:t>
            </a:r>
            <a:endParaRPr lang="en-US" sz="1400" i="1" dirty="0"/>
          </a:p>
        </p:txBody>
      </p:sp>
      <p:sp>
        <p:nvSpPr>
          <p:cNvPr id="20" name="Shape 18"/>
          <p:cNvSpPr/>
          <p:nvPr/>
        </p:nvSpPr>
        <p:spPr>
          <a:xfrm>
            <a:off x="4617720" y="3538728"/>
            <a:ext cx="4206240" cy="1257300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617720" y="3538728"/>
            <a:ext cx="64008" cy="12573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782312" y="3593592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This echoes RAII from C++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846320" y="3904488"/>
            <a:ext cx="3922776" cy="8183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Rust takes it further — it's the foundational rule of the entire language, applied uniformly.</a:t>
            </a:r>
            <a:endParaRPr lang="en-US" sz="1400" i="1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31E64B1-72ED-454A-6C1A-BAF8757E2D7E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25" name="Shape 3">
              <a:extLst>
                <a:ext uri="{FF2B5EF4-FFF2-40B4-BE49-F238E27FC236}">
                  <a16:creationId xmlns:a16="http://schemas.microsoft.com/office/drawing/2014/main" id="{CCB1A978-BDBF-FEAC-FBAE-7C8328C48C18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4">
              <a:extLst>
                <a:ext uri="{FF2B5EF4-FFF2-40B4-BE49-F238E27FC236}">
                  <a16:creationId xmlns:a16="http://schemas.microsoft.com/office/drawing/2014/main" id="{6B84D745-8FC3-9EE9-12C8-F383F36BBC27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U5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F0">
            <a:alpha val="5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Move Semantics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74320" y="822960"/>
            <a:ext cx="8595360" cy="237744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7472" y="822960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Assigning a heap-allocated value moves ownership — the original variable becomes invalid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1115568"/>
            <a:ext cx="8595360" cy="2943580"/>
          </a:xfrm>
          <a:prstGeom prst="rect">
            <a:avLst/>
          </a:prstGeom>
          <a:solidFill>
            <a:schemeClr val="bg1"/>
          </a:solidFill>
          <a:ln w="10160">
            <a:solidFill>
              <a:srgbClr val="D4CBBF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84048" y="1170432"/>
            <a:ext cx="8248675" cy="28575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4A6FA5"/>
                </a:solidFill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let s1 = String::from("hello");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4A6FA5"/>
                </a:solidFill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let s2 = s1;  // ownership MOVES to s2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888880"/>
                </a:solidFill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// println!("{}", s1);  ← COMPILE ERROR: value moved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888880"/>
                </a:solidFill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// s1 is now uninitialized — accessing it is caught at compile time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888880"/>
                </a:solidFill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// Same happens when passing to a function: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4A6FA5"/>
                </a:solidFill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fn print_string(s: String) {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2B2B2B"/>
                </a:solidFill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    println!("{}", s);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2B2B2B"/>
                </a:solidFill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}  // s is dropped here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4A6FA5"/>
                </a:solidFill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let greeting = String::from("hello");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2B2B2B"/>
                </a:solidFill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print_string(greeting);</a:t>
            </a:r>
            <a:endParaRPr lang="en-US" sz="12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200" dirty="0">
                <a:solidFill>
                  <a:srgbClr val="888880"/>
                </a:solidFill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// println!("{}", greeting);  ← ERROR: moved into print_string</a:t>
            </a:r>
            <a:endParaRPr lang="en-US" sz="1150" dirty="0">
              <a:latin typeface="Consolas" panose="020B0609020204030204" pitchFamily="49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0" y="3749040"/>
            <a:ext cx="54864" cy="1065276"/>
          </a:xfrm>
          <a:prstGeom prst="rect">
            <a:avLst/>
          </a:prstGeom>
          <a:solidFill>
            <a:srgbClr val="C8782A"/>
          </a:solidFill>
          <a:ln w="12700">
            <a:solidFill>
              <a:srgbClr val="C878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93776" y="4168876"/>
            <a:ext cx="8394192" cy="6454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Why? If both s1 and s2 owned the data, both would try to free it — that's a double-free bug</a:t>
            </a:r>
            <a:endParaRPr lang="en-US" sz="12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Rust prevents this by making the move explicit and invalidating the original at compile time</a:t>
            </a:r>
            <a:endParaRPr lang="en-US" sz="125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2BBA85E-6A70-49A5-173A-A9260825CFD6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18" name="Shape 3">
              <a:extLst>
                <a:ext uri="{FF2B5EF4-FFF2-40B4-BE49-F238E27FC236}">
                  <a16:creationId xmlns:a16="http://schemas.microsoft.com/office/drawing/2014/main" id="{C850A013-E098-6E13-49E5-8C47A12995BA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4">
              <a:extLst>
                <a:ext uri="{FF2B5EF4-FFF2-40B4-BE49-F238E27FC236}">
                  <a16:creationId xmlns:a16="http://schemas.microsoft.com/office/drawing/2014/main" id="{955BA6F4-D886-FD75-FB07-96C474C3F38C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U5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F0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Copy Types vs Clone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74320" y="749808"/>
            <a:ext cx="8595360" cy="402336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7472" y="768096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Stack-only types are copied automatically — heap types must be explicitly cloned</a:t>
            </a:r>
            <a:endParaRPr lang="en-US" sz="1600" b="1" dirty="0">
              <a:solidFill>
                <a:srgbClr val="C00000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274320" y="1188720"/>
            <a:ext cx="8595360" cy="2963246"/>
          </a:xfrm>
          <a:prstGeom prst="rect">
            <a:avLst/>
          </a:prstGeom>
          <a:solidFill>
            <a:schemeClr val="bg1"/>
          </a:solidFill>
          <a:ln w="10160">
            <a:solidFill>
              <a:srgbClr val="D4CBBF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84048" y="1238422"/>
            <a:ext cx="8412480" cy="2890094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Copy types — stack-allocated, cheap to duplicate automatically</a:t>
            </a:r>
            <a:endParaRPr lang="en-US" sz="1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l">
              <a:lnSpc>
                <a:spcPct val="110000"/>
              </a:lnSpc>
              <a:buNone/>
            </a:pPr>
            <a:r>
              <a:rPr lang="en-US" sz="1400" b="1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x = 5;</a:t>
            </a:r>
            <a:endParaRPr lang="en-US" sz="1400" b="1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1400" b="1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y = x;   // x is COPIED, not moved</a:t>
            </a:r>
            <a:endParaRPr lang="en-US" sz="1400" b="1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1400" b="1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println!("{} and {}", x, y);  // both valid — no move occurred</a:t>
            </a:r>
            <a:endParaRPr lang="en-US" sz="1400" dirty="0"/>
          </a:p>
          <a:p>
            <a:pPr marL="0" indent="0" algn="l">
              <a:spcBef>
                <a:spcPts val="300"/>
              </a:spcBef>
              <a:buNone/>
            </a:pP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Copy types: integers, floats, bool, char, tuples of Copy types</a:t>
            </a:r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Heap types (String, Vec) are NOT Copy — must clone explicitly</a:t>
            </a:r>
            <a:endParaRPr lang="en-US" sz="14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l">
              <a:lnSpc>
                <a:spcPct val="110000"/>
              </a:lnSpc>
              <a:buNone/>
            </a:pPr>
            <a:r>
              <a:rPr lang="en-US" sz="1400" b="1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s1 = String::from("hello");</a:t>
            </a:r>
            <a:endParaRPr lang="en-US" sz="1400" b="1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1400" b="1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s2 = s1.clone();  // deep copy — s2 is independent</a:t>
            </a:r>
            <a:endParaRPr lang="en-US" sz="1400" b="1" dirty="0"/>
          </a:p>
          <a:p>
            <a:pPr marL="0" indent="0" algn="l">
              <a:lnSpc>
                <a:spcPct val="110000"/>
              </a:lnSpc>
              <a:buNone/>
            </a:pPr>
            <a:r>
              <a:rPr lang="en-US" sz="1400" b="1" dirty="0"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println!("{} and {}", s1, s2);  // both valid</a:t>
            </a:r>
            <a:endParaRPr lang="en-US" sz="1400" dirty="0"/>
          </a:p>
          <a:p>
            <a:pPr marL="0" indent="0" algn="l">
              <a:spcBef>
                <a:spcPts val="400"/>
              </a:spcBef>
              <a:buNone/>
            </a:pPr>
            <a:r>
              <a:rPr lang="en-US" sz="1400" b="1" dirty="0">
                <a:solidFill>
                  <a:schemeClr val="accent5">
                    <a:lumMod val="75000"/>
                  </a:scheme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clone() is explicit — Rust wants you to know you're copying heap data</a:t>
            </a:r>
            <a:endParaRPr lang="en-US" sz="1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Shape 13"/>
          <p:cNvSpPr/>
          <p:nvPr/>
        </p:nvSpPr>
        <p:spPr>
          <a:xfrm>
            <a:off x="0" y="3749040"/>
            <a:ext cx="54864" cy="1065276"/>
          </a:xfrm>
          <a:prstGeom prst="rect">
            <a:avLst/>
          </a:prstGeom>
          <a:solidFill>
            <a:srgbClr val="C8782A"/>
          </a:solidFill>
          <a:ln w="12700">
            <a:solidFill>
              <a:srgbClr val="C878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384048" y="4238244"/>
            <a:ext cx="850392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82880" indent="-182880" algn="l">
              <a:spcAft>
                <a:spcPts val="300"/>
              </a:spcAft>
              <a:buSzPct val="100000"/>
              <a:buChar char="•"/>
            </a:pPr>
            <a:r>
              <a:rPr lang="en-US" sz="1400" i="1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Copy trait marks types safe to duplicate by copying bytes — only valid for stack-only types</a:t>
            </a:r>
            <a:endParaRPr lang="en-US" sz="1400" i="1" dirty="0"/>
          </a:p>
          <a:p>
            <a:pPr marL="182880" indent="-182880" algn="l">
              <a:spcAft>
                <a:spcPts val="300"/>
              </a:spcAft>
              <a:buSzPct val="100000"/>
              <a:buChar char="•"/>
            </a:pPr>
            <a:r>
              <a:rPr lang="en-US" sz="1400" i="1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clone() can be expensive for large Strings or Vecs — that's why it's explicit, not automatic</a:t>
            </a:r>
            <a:endParaRPr lang="en-US" sz="1400" i="1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3B10618-A958-CE51-BC57-4A2880DA35DC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18" name="Shape 3">
              <a:extLst>
                <a:ext uri="{FF2B5EF4-FFF2-40B4-BE49-F238E27FC236}">
                  <a16:creationId xmlns:a16="http://schemas.microsoft.com/office/drawing/2014/main" id="{C2217E37-40B5-618C-C669-CBFC35DE26A3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4">
              <a:extLst>
                <a:ext uri="{FF2B5EF4-FFF2-40B4-BE49-F238E27FC236}">
                  <a16:creationId xmlns:a16="http://schemas.microsoft.com/office/drawing/2014/main" id="{CBC8B201-23CE-2D26-F15D-BD81BE7B3A0B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U5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Scope and Drop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When does a value get freed?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its owner goes out of scope — the } that closes the block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Rust calls the drop() function automatically at that point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 is called in reverse order of creation (stack discipline)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 implement Drop for custom cleanup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file handles, releasing network connections, freeing GPU resources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RAII — Resource Acquisition Is Initialization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 never call free() manually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never call a destructor manually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 let values go out of scope — Rust handles the rest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Visualizing scope: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fn main() {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let s = String::from("hi");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// s is allocated here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{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let t = String::from("there");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// t is allocated here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}  // t is dropped here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}  // s is dropped here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 is dropped before s.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 order is always deterministic.</a:t>
            </a:r>
            <a:endParaRPr lang="en-US" sz="13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3B06F64-C736-47CF-D917-33964F432EDD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14" name="Shape 3">
              <a:extLst>
                <a:ext uri="{FF2B5EF4-FFF2-40B4-BE49-F238E27FC236}">
                  <a16:creationId xmlns:a16="http://schemas.microsoft.com/office/drawing/2014/main" id="{CC9740B7-A8ED-756B-28A5-05EB97367DC6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4">
              <a:extLst>
                <a:ext uri="{FF2B5EF4-FFF2-40B4-BE49-F238E27FC236}">
                  <a16:creationId xmlns:a16="http://schemas.microsoft.com/office/drawing/2014/main" id="{79D7B5E1-DD30-9CAA-64E4-12248AF15271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U5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Ownership Solves the Memory Bug Classes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Use-after-free — prevented by Rule 1 + 2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a value is moved, the original variable is invalid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Accessing it is a compile error, not a runtime crash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Double-free — prevented by Rule 1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one owner can drop a value — only one free() ever called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Memory leaks — prevented by Rule 3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an owner goes out of scope, drop is always called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path through the code can skip the cleanup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races — foundation for Unit 14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rules extend to threads — same logic prevents concurrent bugs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17720" y="841248"/>
            <a:ext cx="4206240" cy="1257300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617720" y="841248"/>
            <a:ext cx="64008" cy="12573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82312" y="896112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C/C++: bugs are runtime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782312" y="1152144"/>
            <a:ext cx="3986784" cy="8732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Use-after-free and double-free crash at runtime — often non-deterministically, hard to reproduce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617720" y="2189988"/>
            <a:ext cx="4206240" cy="1257300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17720" y="2189988"/>
            <a:ext cx="64008" cy="12573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82312" y="2244852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Rust: bugs are compile-time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82312" y="2500884"/>
            <a:ext cx="3986784" cy="8732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compiler finds ownership violations before the program ever runs — impossible to ship these bugs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617720" y="3538728"/>
            <a:ext cx="4206240" cy="1257300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617720" y="3538728"/>
            <a:ext cx="64008" cy="12573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782312" y="3593592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cost?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782312" y="3849624"/>
            <a:ext cx="3986784" cy="8732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the borrow checker. A few extra compile errors upfront. Zero runtime bugs of this class in exchange.</a:t>
            </a:r>
            <a:endParaRPr lang="en-US" sz="115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057BEEE-225D-E3AB-0378-11C7161088E2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25" name="Shape 3">
              <a:extLst>
                <a:ext uri="{FF2B5EF4-FFF2-40B4-BE49-F238E27FC236}">
                  <a16:creationId xmlns:a16="http://schemas.microsoft.com/office/drawing/2014/main" id="{F733231F-7A91-F330-4ABA-F320656C92D5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4">
              <a:extLst>
                <a:ext uri="{FF2B5EF4-FFF2-40B4-BE49-F238E27FC236}">
                  <a16:creationId xmlns:a16="http://schemas.microsoft.com/office/drawing/2014/main" id="{127DE2D9-28AC-A6CE-313B-BD65E130EBAF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U5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Unit 5 Summary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three rules: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Each value has exactly one owner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Only one owner at a time — moves transfer it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Owner goes out of scope → value is dropped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Move vs Copy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Heap types (String, Vec) — move on assignment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Stack types (i32, bool, char) — copy on assignment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Clone explicitly deep-copies heap data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manual memory management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free(), no delete, no GC — scope does it all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comes next: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alone is inconvenient — passing a String to a function moves it, so you can't use it afterward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6 introduces BORROWING: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Lend a value to a function temporarily without transferring ownership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7 introduces SLICES: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Borrow part of a String or array — the lightweight, safe view into data</a:t>
            </a:r>
            <a:endParaRPr lang="en-US" sz="14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7007743-D1CB-9BE0-10B4-2294AB494AAF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14" name="Shape 3">
              <a:extLst>
                <a:ext uri="{FF2B5EF4-FFF2-40B4-BE49-F238E27FC236}">
                  <a16:creationId xmlns:a16="http://schemas.microsoft.com/office/drawing/2014/main" id="{3DD79386-9F82-7C97-1267-266A6B1AAD5C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4">
              <a:extLst>
                <a:ext uri="{FF2B5EF4-FFF2-40B4-BE49-F238E27FC236}">
                  <a16:creationId xmlns:a16="http://schemas.microsoft.com/office/drawing/2014/main" id="{8782A2C8-3E47-CCEE-2165-BAC8A6B3C6F0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U5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F0">
            <a:alpha val="5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Function Syntax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Functions are declared with fn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Parameter types are ALWAYS required — no inference in function signatures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type follows the -&gt; arrow</a:t>
            </a:r>
            <a:endParaRPr lang="en-US" sz="13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implicit return rule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last expression in a function body is the return value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semicolon = expression = returned value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Semicolon = statement = returns () instead</a:t>
            </a:r>
            <a:endParaRPr lang="en-US" sz="13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one of the most common early mistakes in Rust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Correct — implicit return: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fn add(a: i32, b: i32) -&gt; i32 {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 + b   // no semicolon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}</a:t>
            </a:r>
            <a:endParaRPr lang="en-US" sz="13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Wrong — returns () instead of i32: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fn add(a: i32, b: i32) -&gt; i32 {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 + b;  // semicolon! compile error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}</a:t>
            </a:r>
            <a:endParaRPr lang="en-US" sz="13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3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Explicit return for early exit: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fn first_even(v: &amp;[i32]) -&gt; Option&lt;i32&gt; {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for &amp;n in v {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  if n % 2 == 0 { return Some(n); }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}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None</a:t>
            </a:r>
            <a:endParaRPr lang="en-US" sz="13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1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}</a:t>
            </a:r>
            <a:endParaRPr lang="en-US" sz="13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D491FE4-D195-2B5C-E506-36EB0CA60D12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14" name="Shape 3">
              <a:extLst>
                <a:ext uri="{FF2B5EF4-FFF2-40B4-BE49-F238E27FC236}">
                  <a16:creationId xmlns:a16="http://schemas.microsoft.com/office/drawing/2014/main" id="{B73051E7-E8F6-1FF8-DD7D-A70FE762F9B2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4">
              <a:extLst>
                <a:ext uri="{FF2B5EF4-FFF2-40B4-BE49-F238E27FC236}">
                  <a16:creationId xmlns:a16="http://schemas.microsoft.com/office/drawing/2014/main" id="{B5162872-63E0-1093-B390-9137B5C67615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U4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F0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chemeClr val="bg1">
              <a:alpha val="76000"/>
            </a:schemeClr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4C05B8D-A767-2F85-5832-283CA28FF003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5" name="Shape 3"/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 4"/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U4</a:t>
              </a:r>
              <a:endParaRPr lang="en-US" sz="1100" dirty="0"/>
            </a:p>
          </p:txBody>
        </p:sp>
      </p:grp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Expressions vs Statements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This distinction is fundamental to Rust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STATEMENT performs an action — returns nothing (unit type ())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EXPRESSION evaluates to a value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Almost everything in Rust is an expression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x = 5;   ← statement (binding, no value)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+ 3        ← expression (value: 8)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… { }     ← expression (value: the last expr in the branch)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{ … }        ← a block is an expression (value: its last expr)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This enables a functional style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Compose values rather than mutating them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Pairs perfectly with immutability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Block as expression: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result = {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let a = compute_a();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let b = compute_b();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 + b  // value of the block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};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 as expression: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abs_x = if x &gt;= 0 { x } else { -x };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both branches must have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type — compiler enforces this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F0">
            <a:alpha val="5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i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if</a:t>
            </a: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 as an Expression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74320" y="822960"/>
            <a:ext cx="8595360" cy="393192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7472" y="822960"/>
            <a:ext cx="8412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Unlike C's ternary ?: — Rust's if is a full expression usable anywhere a value is expected</a:t>
            </a:r>
            <a:endParaRPr lang="en-US" sz="1600" b="1" dirty="0"/>
          </a:p>
        </p:txBody>
      </p:sp>
      <p:sp>
        <p:nvSpPr>
          <p:cNvPr id="12" name="Shape 10"/>
          <p:cNvSpPr/>
          <p:nvPr/>
        </p:nvSpPr>
        <p:spPr>
          <a:xfrm>
            <a:off x="274320" y="1236358"/>
            <a:ext cx="8595360" cy="2871952"/>
          </a:xfrm>
          <a:prstGeom prst="rect">
            <a:avLst/>
          </a:prstGeom>
          <a:solidFill>
            <a:schemeClr val="bg1">
              <a:alpha val="82000"/>
            </a:schemeClr>
          </a:solidFill>
          <a:ln w="10160">
            <a:solidFill>
              <a:srgbClr val="D4CBBF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84048" y="1252728"/>
            <a:ext cx="8140520" cy="2855582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0070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if as a value — no ternary operator needed</a:t>
            </a:r>
            <a:endParaRPr lang="en-US" sz="1400" b="1" dirty="0">
              <a:solidFill>
                <a:srgbClr val="0070C0"/>
              </a:solidFill>
            </a:endParaRPr>
          </a:p>
          <a:p>
            <a:pPr marL="0" indent="0" algn="l">
              <a:buNone/>
            </a:pPr>
            <a:r>
              <a:rPr lang="en-US" sz="1400" b="1" dirty="0">
                <a:latin typeface="Consolas" panose="020B0609020204030204" pitchFamily="49" charset="0"/>
                <a:ea typeface="Courier New" pitchFamily="34" charset="-122"/>
                <a:cs typeface="Cascadia Code SemiBold" panose="020B0609020000020004" pitchFamily="49" charset="0"/>
              </a:rPr>
              <a:t>let label = if score &gt;= 90 { "A" }</a:t>
            </a:r>
            <a:endParaRPr lang="en-US" sz="1400" b="1" dirty="0">
              <a:latin typeface="Consolas" panose="020B0609020204030204" pitchFamily="49" charset="0"/>
              <a:cs typeface="Cascadia Code SemiBold" panose="020B0609020000020004" pitchFamily="49" charset="0"/>
            </a:endParaRPr>
          </a:p>
          <a:p>
            <a:pPr marL="0" indent="0" algn="l">
              <a:buNone/>
            </a:pPr>
            <a:r>
              <a:rPr lang="en-US" sz="1400" b="1" dirty="0">
                <a:latin typeface="Consolas" panose="020B0609020204030204" pitchFamily="49" charset="0"/>
                <a:ea typeface="Courier New" pitchFamily="34" charset="-122"/>
                <a:cs typeface="Cascadia Code SemiBold" panose="020B0609020000020004" pitchFamily="49" charset="0"/>
              </a:rPr>
              <a:t>            else if score &gt;= 80 { "B" }</a:t>
            </a:r>
            <a:endParaRPr lang="en-US" sz="1400" b="1" dirty="0">
              <a:latin typeface="Consolas" panose="020B0609020204030204" pitchFamily="49" charset="0"/>
              <a:cs typeface="Cascadia Code SemiBold" panose="020B0609020000020004" pitchFamily="49" charset="0"/>
            </a:endParaRPr>
          </a:p>
          <a:p>
            <a:pPr marL="0" indent="0" algn="l">
              <a:buNone/>
            </a:pPr>
            <a:r>
              <a:rPr lang="en-US" sz="1400" b="1" dirty="0">
                <a:latin typeface="Consolas" panose="020B0609020204030204" pitchFamily="49" charset="0"/>
                <a:ea typeface="Courier New" pitchFamily="34" charset="-122"/>
                <a:cs typeface="Cascadia Code SemiBold" panose="020B0609020000020004" pitchFamily="49" charset="0"/>
              </a:rPr>
              <a:t>            else { "C" };</a:t>
            </a:r>
            <a:endParaRPr lang="en-US" sz="1400" b="1" dirty="0">
              <a:latin typeface="Consolas" panose="020B0609020204030204" pitchFamily="49" charset="0"/>
              <a:cs typeface="Cascadia Code SemiBold" panose="020B0609020000020004" pitchFamily="49" charset="0"/>
            </a:endParaRPr>
          </a:p>
          <a:p>
            <a:pPr marL="0" indent="0" algn="l">
              <a:spcBef>
                <a:spcPts val="800"/>
              </a:spcBef>
              <a:buNone/>
            </a:pPr>
            <a:r>
              <a:rPr lang="en-US" sz="1400" b="1" dirty="0">
                <a:solidFill>
                  <a:srgbClr val="0070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Both branches must return the same type</a:t>
            </a:r>
            <a:endParaRPr lang="en-US" sz="1400" b="1" dirty="0">
              <a:solidFill>
                <a:srgbClr val="0070C0"/>
              </a:solidFill>
            </a:endParaRPr>
          </a:p>
          <a:p>
            <a:pPr marL="0" indent="0" algn="l">
              <a:buNone/>
            </a:pPr>
            <a:r>
              <a:rPr lang="en-US" sz="1400" b="1" dirty="0">
                <a:solidFill>
                  <a:srgbClr val="0070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</a:t>
            </a: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x = if cond { 5 } else { "hi" }; 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← ERROR: mismatched types</a:t>
            </a:r>
            <a:endParaRPr lang="en-US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l">
              <a:buNone/>
            </a:pPr>
            <a:endParaRPr lang="en-US" sz="1400" dirty="0"/>
          </a:p>
          <a:p>
            <a:pPr marL="0" indent="0" algn="l">
              <a:buNone/>
            </a:pPr>
            <a:r>
              <a:rPr lang="en-US" sz="1400" b="1" dirty="0">
                <a:solidFill>
                  <a:srgbClr val="0070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Must have else when used as expression</a:t>
            </a:r>
            <a:endParaRPr lang="en-US" sz="1400" b="1" dirty="0">
              <a:solidFill>
                <a:srgbClr val="0070C0"/>
              </a:solidFill>
            </a:endParaRPr>
          </a:p>
          <a:p>
            <a:pPr marL="0" indent="0" algn="l">
              <a:buNone/>
            </a:pPr>
            <a:r>
              <a:rPr lang="en-US" sz="1400" b="1" dirty="0">
                <a:solidFill>
                  <a:srgbClr val="0070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</a:t>
            </a:r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 x = if cond { 5 };  </a:t>
            </a:r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← ERROR: expected else clause</a:t>
            </a:r>
            <a:endParaRPr lang="en-US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l">
              <a:buNone/>
            </a:pPr>
            <a:endParaRPr lang="en-US" sz="14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sz="1400" b="1" dirty="0">
                <a:solidFill>
                  <a:srgbClr val="0070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Combining with let for guard-style logic</a:t>
            </a:r>
            <a:endParaRPr lang="en-US" sz="1400" b="1" dirty="0">
              <a:solidFill>
                <a:srgbClr val="0070C0"/>
              </a:solidFill>
            </a:endParaRPr>
          </a:p>
          <a:p>
            <a:pPr marL="0" indent="0" algn="l">
              <a:buNone/>
            </a:pPr>
            <a:r>
              <a:rPr lang="en-US" sz="1400" b="1" dirty="0"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let description = if age &gt;= 18 { "adult" } else { "minor" };</a:t>
            </a:r>
            <a:endParaRPr lang="en-US" sz="1200" b="1" dirty="0">
              <a:latin typeface="Consolas" panose="020B0609020204030204" pitchFamily="49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0" y="3749040"/>
            <a:ext cx="54864" cy="1065276"/>
          </a:xfrm>
          <a:prstGeom prst="rect">
            <a:avLst/>
          </a:prstGeom>
          <a:solidFill>
            <a:srgbClr val="C8782A"/>
          </a:solidFill>
          <a:ln w="12700">
            <a:solidFill>
              <a:srgbClr val="C878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62116" y="4218038"/>
            <a:ext cx="8425852" cy="596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82880" indent="-182880" algn="l">
              <a:spcAft>
                <a:spcPts val="300"/>
              </a:spcAft>
              <a:buSzPct val="100000"/>
              <a:buChar char="•"/>
            </a:pPr>
            <a:r>
              <a:rPr lang="en-US" sz="1600" i="1" dirty="0">
                <a:solidFill>
                  <a:srgbClr val="1E1E1E"/>
                </a:solidFill>
                <a:ea typeface="Calibri" pitchFamily="34" charset="-122"/>
                <a:cs typeface="Calibri" pitchFamily="34" charset="-120"/>
              </a:rPr>
              <a:t>When using if as a statement (not assigning its value), the else is optional</a:t>
            </a:r>
            <a:endParaRPr lang="en-US" sz="1600" i="1" dirty="0"/>
          </a:p>
          <a:p>
            <a:pPr marL="182880" indent="-182880" algn="l">
              <a:spcAft>
                <a:spcPts val="300"/>
              </a:spcAft>
              <a:buSzPct val="100000"/>
              <a:buChar char="•"/>
            </a:pPr>
            <a:r>
              <a:rPr lang="en-US" sz="1600" i="1" dirty="0">
                <a:solidFill>
                  <a:srgbClr val="1E1E1E"/>
                </a:solidFill>
                <a:ea typeface="Calibri" pitchFamily="34" charset="-122"/>
                <a:cs typeface="Calibri" pitchFamily="34" charset="-120"/>
              </a:rPr>
              <a:t>When assigning to a variable, else is required — without it, the false branch returns ()</a:t>
            </a:r>
            <a:endParaRPr lang="en-US" sz="1600" i="1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7EBAD07A-E9E8-26CA-C477-9164365065C4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18" name="Shape 3">
              <a:extLst>
                <a:ext uri="{FF2B5EF4-FFF2-40B4-BE49-F238E27FC236}">
                  <a16:creationId xmlns:a16="http://schemas.microsoft.com/office/drawing/2014/main" id="{8EAD077A-D6DE-00A0-B59A-3CA5EE4AF1AA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4">
              <a:extLst>
                <a:ext uri="{FF2B5EF4-FFF2-40B4-BE49-F238E27FC236}">
                  <a16:creationId xmlns:a16="http://schemas.microsoft.com/office/drawing/2014/main" id="{10144345-FEFF-6F20-9C3B-20E4ACA4BAF2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U4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F0">
            <a:alpha val="5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i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loop</a:t>
            </a: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, </a:t>
            </a:r>
            <a:r>
              <a:rPr lang="en-US" sz="2200" b="1" i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while</a:t>
            </a: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, and </a:t>
            </a:r>
            <a:r>
              <a:rPr lang="en-US" sz="2200" b="1" i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</a:t>
            </a:r>
            <a:endParaRPr lang="en-US" sz="2200" i="1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74320" y="822960"/>
            <a:ext cx="8595360" cy="237744"/>
          </a:xfrm>
          <a:prstGeom prst="rect">
            <a:avLst/>
          </a:prstGeom>
          <a:solidFill>
            <a:srgbClr val="EDE0D4"/>
          </a:solidFill>
          <a:ln w="635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47472" y="822960"/>
            <a:ext cx="84124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Rust has three loop forms — for is the most idiomatic and is used wherever possible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274320" y="1188720"/>
            <a:ext cx="8595360" cy="2711196"/>
          </a:xfrm>
          <a:prstGeom prst="rect">
            <a:avLst/>
          </a:prstGeom>
          <a:solidFill>
            <a:schemeClr val="bg1">
              <a:alpha val="92000"/>
            </a:schemeClr>
          </a:solidFill>
          <a:ln w="10160">
            <a:solidFill>
              <a:srgbClr val="D4CBBF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84048" y="1170432"/>
            <a:ext cx="8412480" cy="2711196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t"/>
          <a:lstStyle/>
          <a:p>
            <a:pPr marL="0" indent="0" algn="l">
              <a:buNone/>
            </a:pPr>
            <a:r>
              <a:rPr lang="en-US" sz="1400" dirty="0"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// loop — runs forever, break to exit, can return a value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400" dirty="0"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let result = loop {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400" dirty="0"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    if done { break 42; }  // loop evaluates to 42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400" dirty="0"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};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endParaRPr lang="en-US" sz="14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400" dirty="0"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// while — condition-based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400" dirty="0"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while count &lt; 10 { /* ... */ }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endParaRPr lang="en-US" sz="14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400" dirty="0"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// for — iterate over ranges, arrays, iterators (most idiomatic)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400" dirty="0"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for i in 0..5    { println!("{}", i); }  // 0,1,2,3,4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400" dirty="0"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for i in 0..=5   { println!("{}", i); }  // 0,1,2,3,4,5</a:t>
            </a:r>
            <a:endParaRPr lang="en-US" sz="1400" dirty="0">
              <a:latin typeface="Consolas" panose="020B0609020204030204" pitchFamily="49" charset="0"/>
            </a:endParaRPr>
          </a:p>
          <a:p>
            <a:pPr marL="0" indent="0" algn="l">
              <a:buNone/>
            </a:pPr>
            <a:r>
              <a:rPr lang="en-US" sz="1400" dirty="0">
                <a:latin typeface="Consolas" panose="020B0609020204030204" pitchFamily="49" charset="0"/>
                <a:ea typeface="Courier New" pitchFamily="34" charset="-122"/>
                <a:cs typeface="Courier New" pitchFamily="34" charset="-120"/>
              </a:rPr>
              <a:t>for n in numbers { println!("{}", n); }  // iterate array</a:t>
            </a:r>
            <a:endParaRPr lang="en-US" sz="1150" dirty="0">
              <a:latin typeface="Consolas" panose="020B0609020204030204" pitchFamily="49" charset="0"/>
            </a:endParaRPr>
          </a:p>
        </p:txBody>
      </p:sp>
      <p:sp>
        <p:nvSpPr>
          <p:cNvPr id="15" name="Shape 13"/>
          <p:cNvSpPr/>
          <p:nvPr/>
        </p:nvSpPr>
        <p:spPr>
          <a:xfrm>
            <a:off x="0" y="3749040"/>
            <a:ext cx="54864" cy="1065276"/>
          </a:xfrm>
          <a:prstGeom prst="rect">
            <a:avLst/>
          </a:prstGeom>
          <a:solidFill>
            <a:srgbClr val="C8782A"/>
          </a:solidFill>
          <a:ln w="12700">
            <a:solidFill>
              <a:srgbClr val="C878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201168" y="4009644"/>
            <a:ext cx="86868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works with anything implementing the Iterator trait — ranges, arrays, slices, Vec, HashMap, and more</a:t>
            </a:r>
            <a:endParaRPr lang="en-US" sz="125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 for over manual index management — safer, cleaner, no off-by-one errors</a:t>
            </a:r>
            <a:endParaRPr lang="en-US" sz="1250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C2883CA-241B-4AAF-1A3C-BD0856B2EB88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18" name="Shape 3">
              <a:extLst>
                <a:ext uri="{FF2B5EF4-FFF2-40B4-BE49-F238E27FC236}">
                  <a16:creationId xmlns:a16="http://schemas.microsoft.com/office/drawing/2014/main" id="{2437F359-FC2C-9E83-1F86-B5379870F41E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4">
              <a:extLst>
                <a:ext uri="{FF2B5EF4-FFF2-40B4-BE49-F238E27FC236}">
                  <a16:creationId xmlns:a16="http://schemas.microsoft.com/office/drawing/2014/main" id="{45B367D5-79BA-E70F-C325-9B925653F173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U4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F0">
            <a:alpha val="5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Iterator Mindset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 in Rust is a trait, not a primitive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Anything implementing Iterator works with for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includes ranges, arrays, slices, Vec, HashMap, and more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Iterator adapters — chain operations without mut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Iterators are lazy — nothing runs until consumed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are all expressions that produce values: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.map(|x| x * 2)      — transform each element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.filter(|x| x &gt; 0)   — keep matching elements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.sum()               — reduce to a single value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.collect()           — gather into a Vec or other type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617720" y="841248"/>
            <a:ext cx="420624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Example — sum of squares of evens: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result = numbers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.iter()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.filter(|&amp;&amp;n| n % 2 == 0)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.map(|&amp;n| n * n)</a:t>
            </a:r>
            <a:endParaRPr lang="en-US" sz="1400" dirty="0"/>
          </a:p>
          <a:p>
            <a:pPr marL="685800" lvl="1" indent="-342900" algn="l">
              <a:spcBef>
                <a:spcPts val="100"/>
              </a:spcBef>
              <a:buSzPct val="100000"/>
              <a:buChar char="•"/>
            </a:pPr>
            <a:r>
              <a:rPr lang="en-US" sz="1200" dirty="0">
                <a:solidFill>
                  <a:srgbClr val="5A5A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.sum::&lt;i32&gt;();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mut. No index variables. No off-by-one.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idiomatic Rust — lean into it.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We'll revisit iterators deeply when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 cover Traits in Unit 12.</a:t>
            </a:r>
            <a:endParaRPr lang="en-US" sz="14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8F3BA97-D3BB-479E-8EC7-760486E016DD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14" name="Shape 3">
              <a:extLst>
                <a:ext uri="{FF2B5EF4-FFF2-40B4-BE49-F238E27FC236}">
                  <a16:creationId xmlns:a16="http://schemas.microsoft.com/office/drawing/2014/main" id="{3A5160CF-53DB-E639-341A-3296FBA946C0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 4">
              <a:extLst>
                <a:ext uri="{FF2B5EF4-FFF2-40B4-BE49-F238E27FC236}">
                  <a16:creationId xmlns:a16="http://schemas.microsoft.com/office/drawing/2014/main" id="{634AAFD6-02F9-5B35-4D96-0B30850DF78D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U4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F0">
            <a:alpha val="5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09728" y="0"/>
            <a:ext cx="9034272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Unit 4 Summary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74320" y="841248"/>
            <a:ext cx="411480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Function signatures always require types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inference in fn parameters or return types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semicolon rule is critical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 expression without semicolon = return value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 semicolon and it returns () — compile error if fn expects a value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Almost everything is an expression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if, loop, blocks — all produce values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Enables immutable, compositional code style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 is idiomatic — use it everywhere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with any Iterator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Iterator adapters let you process data without mut variables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462272" y="932688"/>
            <a:ext cx="0" cy="3771900"/>
          </a:xfrm>
          <a:prstGeom prst="line">
            <a:avLst/>
          </a:prstGeom>
          <a:noFill/>
          <a:ln w="12700">
            <a:solidFill>
              <a:srgbClr val="D4CBB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4617720" y="841248"/>
            <a:ext cx="4206240" cy="1257300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617720" y="841248"/>
            <a:ext cx="64008" cy="12573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782312" y="896112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 mutation needed for: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782312" y="1152144"/>
            <a:ext cx="3986784" cy="8732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Returning values from if branches, transforming data with .map()/.filter(), computing results in blocks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4617720" y="2189988"/>
            <a:ext cx="4206240" cy="1257300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617720" y="2189988"/>
            <a:ext cx="64008" cy="12573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782312" y="2244852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loop can return a value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782312" y="2500884"/>
            <a:ext cx="3986784" cy="8732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 42; makes the loop expression evaluate to 42 — useful for retry patterns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4617720" y="3538728"/>
            <a:ext cx="4206240" cy="1257300"/>
          </a:xfrm>
          <a:prstGeom prst="rect">
            <a:avLst/>
          </a:prstGeom>
          <a:solidFill>
            <a:srgbClr val="FFFFFF"/>
          </a:solidFill>
          <a:ln w="10160">
            <a:solidFill>
              <a:srgbClr val="D4CBBF"/>
            </a:solidFill>
            <a:prstDash val="solid"/>
          </a:ln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617720" y="3538728"/>
            <a:ext cx="64008" cy="12573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782312" y="3593592"/>
            <a:ext cx="39867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Coming in Unit 9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782312" y="3849624"/>
            <a:ext cx="3986784" cy="8732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we have mut, while loops with counters and in-place mutation become available</a:t>
            </a:r>
            <a:endParaRPr lang="en-US" sz="1150" dirty="0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7532354E-53E5-DF69-83F2-A1913488650D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25" name="Shape 3">
              <a:extLst>
                <a:ext uri="{FF2B5EF4-FFF2-40B4-BE49-F238E27FC236}">
                  <a16:creationId xmlns:a16="http://schemas.microsoft.com/office/drawing/2014/main" id="{E0984B32-A25D-255F-2172-657EA87CA700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 4">
              <a:extLst>
                <a:ext uri="{FF2B5EF4-FFF2-40B4-BE49-F238E27FC236}">
                  <a16:creationId xmlns:a16="http://schemas.microsoft.com/office/drawing/2014/main" id="{92E91BB0-E142-51BE-1D68-1FD90CDC8555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U4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F0">
            <a:alpha val="5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164592" y="0"/>
            <a:ext cx="8979408" cy="10972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457200" y="502920"/>
            <a:ext cx="1463040" cy="384048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  <a:effectLst>
            <a:outerShdw blurRad="63500" dist="25400" dir="8100000" algn="bl" rotWithShape="0">
              <a:srgbClr val="000000">
                <a:alpha val="1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502920"/>
            <a:ext cx="14630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UNIT 5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457200" y="1051560"/>
            <a:ext cx="7229192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40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Ownership — The Core Model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457199" y="2286000"/>
            <a:ext cx="6432487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2000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three rules that eliminate memory bugs at compile time.</a:t>
            </a:r>
          </a:p>
          <a:p>
            <a:pPr marL="0" indent="0" algn="l">
              <a:spcBef>
                <a:spcPts val="400"/>
              </a:spcBef>
              <a:buNone/>
            </a:pPr>
            <a:r>
              <a:rPr lang="en-US" sz="2000" i="1" dirty="0">
                <a:solidFill>
                  <a:srgbClr val="2E40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GC, no runtime, no escape hatches.</a:t>
            </a:r>
            <a:endParaRPr lang="en-US" sz="2000" i="1" dirty="0"/>
          </a:p>
        </p:txBody>
      </p:sp>
      <p:sp>
        <p:nvSpPr>
          <p:cNvPr id="10" name="Shape 8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F0">
            <a:alpha val="5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54864" y="-9144"/>
            <a:ext cx="9034272" cy="713232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109728" y="694944"/>
            <a:ext cx="9034272" cy="36576"/>
          </a:xfrm>
          <a:prstGeom prst="rect">
            <a:avLst/>
          </a:prstGeom>
          <a:solidFill>
            <a:srgbClr val="B7410E"/>
          </a:solidFill>
          <a:ln w="12700">
            <a:solidFill>
              <a:srgbClr val="B7410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51560" y="73152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Ownership Exists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2E4057"/>
          </a:solidFill>
          <a:ln w="12700">
            <a:solidFill>
              <a:srgbClr val="2E405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28600" y="4850892"/>
            <a:ext cx="8686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Teaching Rust — Immutability-First Approach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274320" y="841248"/>
            <a:ext cx="8412480" cy="39547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Every language answers this question: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"Who is responsible for cleaning up this memory?"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 answers: the programmer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Completely manual — free() must be called exactly once, at exactly the right time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Mistakes cause use-after-free, double-free, and memory leaks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Java/Go/Python answer: the garbage collector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Safe, but GC adds runtime overhead and unpredictable pauses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control over when or how memory is freed</a:t>
            </a:r>
            <a:endParaRPr lang="en-US" sz="1400" dirty="0"/>
          </a:p>
          <a:p>
            <a:pPr marL="0" indent="0" algn="l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7A2A0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Rust answers: the compiler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Tracks ownership through a system of rules at compile time</a:t>
            </a:r>
            <a:endParaRPr lang="en-US" sz="1400" dirty="0"/>
          </a:p>
          <a:p>
            <a:pPr marL="342900" indent="-342900" algn="l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E1E1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runtime cost — no GC, no ref counting in the common case</a:t>
            </a:r>
            <a:endParaRPr lang="en-US" sz="14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9DED70B-E4B1-D85F-F812-1018C6CDEB99}"/>
              </a:ext>
            </a:extLst>
          </p:cNvPr>
          <p:cNvGrpSpPr/>
          <p:nvPr/>
        </p:nvGrpSpPr>
        <p:grpSpPr>
          <a:xfrm>
            <a:off x="274320" y="164592"/>
            <a:ext cx="658368" cy="329184"/>
            <a:chOff x="274320" y="164592"/>
            <a:chExt cx="658368" cy="329184"/>
          </a:xfrm>
        </p:grpSpPr>
        <p:sp>
          <p:nvSpPr>
            <p:cNvPr id="12" name="Shape 3">
              <a:extLst>
                <a:ext uri="{FF2B5EF4-FFF2-40B4-BE49-F238E27FC236}">
                  <a16:creationId xmlns:a16="http://schemas.microsoft.com/office/drawing/2014/main" id="{FF5CBCE4-1B2D-CBA2-BF2B-CEA53766BEC6}"/>
                </a:ext>
              </a:extLst>
            </p:cNvPr>
            <p:cNvSpPr/>
            <p:nvPr/>
          </p:nvSpPr>
          <p:spPr>
            <a:xfrm>
              <a:off x="274320" y="164592"/>
              <a:ext cx="658368" cy="329184"/>
            </a:xfrm>
            <a:prstGeom prst="rect">
              <a:avLst/>
            </a:prstGeom>
            <a:solidFill>
              <a:srgbClr val="EDE0D4"/>
            </a:solidFill>
            <a:ln w="6350">
              <a:solidFill>
                <a:srgbClr val="D4CBB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 4">
              <a:extLst>
                <a:ext uri="{FF2B5EF4-FFF2-40B4-BE49-F238E27FC236}">
                  <a16:creationId xmlns:a16="http://schemas.microsoft.com/office/drawing/2014/main" id="{03EB289C-B1B7-91C6-CBD3-FC5E0477E08A}"/>
                </a:ext>
              </a:extLst>
            </p:cNvPr>
            <p:cNvSpPr/>
            <p:nvPr/>
          </p:nvSpPr>
          <p:spPr>
            <a:xfrm>
              <a:off x="274320" y="192024"/>
              <a:ext cx="658368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100" b="1" dirty="0">
                  <a:solidFill>
                    <a:srgbClr val="B7410E"/>
                  </a:solidFill>
                  <a:latin typeface="Trebuchet MS" pitchFamily="34" charset="0"/>
                  <a:ea typeface="Trebuchet MS" pitchFamily="34" charset="-122"/>
                  <a:cs typeface="Trebuchet MS" pitchFamily="34" charset="-120"/>
                </a:rPr>
                <a:t>U5</a:t>
              </a:r>
              <a:endParaRPr lang="en-US" sz="1100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2240</Words>
  <Application>Microsoft Office PowerPoint</Application>
  <PresentationFormat>On-screen Show (16:9)</PresentationFormat>
  <Paragraphs>294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Consolas</vt:lpstr>
      <vt:lpstr>Courier New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Rust: Units 4–5</dc:title>
  <dc:subject>PptxGenJS Presentation</dc:subject>
  <dc:creator>PptxGenJS</dc:creator>
  <cp:lastModifiedBy>Stotts, Paul David</cp:lastModifiedBy>
  <cp:revision>7</cp:revision>
  <dcterms:created xsi:type="dcterms:W3CDTF">2026-04-08T20:38:29Z</dcterms:created>
  <dcterms:modified xsi:type="dcterms:W3CDTF">2026-04-09T12:28:31Z</dcterms:modified>
</cp:coreProperties>
</file>