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73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506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525645"/>
            <a:ext cx="5943600" cy="9480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Rust Ownership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487859" y="1529771"/>
            <a:ext cx="5669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2A5F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that eliminates memory bugs at compile time</a:t>
            </a:r>
            <a:endParaRPr lang="en-US" sz="18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6F1BC10-F5BD-42EB-B7D8-48FB99CBF0D4}"/>
              </a:ext>
            </a:extLst>
          </p:cNvPr>
          <p:cNvGrpSpPr/>
          <p:nvPr/>
        </p:nvGrpSpPr>
        <p:grpSpPr>
          <a:xfrm>
            <a:off x="874918" y="2298841"/>
            <a:ext cx="1171239" cy="402336"/>
            <a:chOff x="457200" y="3017520"/>
            <a:chExt cx="1325880" cy="402336"/>
          </a:xfrm>
        </p:grpSpPr>
        <p:sp>
          <p:nvSpPr>
            <p:cNvPr id="5" name="Shape 3"/>
            <p:cNvSpPr/>
            <p:nvPr/>
          </p:nvSpPr>
          <p:spPr>
            <a:xfrm>
              <a:off x="457200" y="3017520"/>
              <a:ext cx="1325880" cy="402336"/>
            </a:xfrm>
            <a:prstGeom prst="rect">
              <a:avLst/>
            </a:prstGeom>
            <a:solidFill>
              <a:srgbClr val="1C2B4A"/>
            </a:solidFill>
            <a:ln w="12700">
              <a:solidFill>
                <a:srgbClr val="1C2B4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 4"/>
            <p:cNvSpPr/>
            <p:nvPr/>
          </p:nvSpPr>
          <p:spPr>
            <a:xfrm>
              <a:off x="689834" y="3017520"/>
              <a:ext cx="860612" cy="40233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200" b="1" dirty="0">
                  <a:solidFill>
                    <a:srgbClr val="FFFFFF"/>
                  </a:solidFill>
                </a:rPr>
                <a:t>No GC</a:t>
              </a:r>
              <a:endParaRPr lang="en-US" sz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87F4AC7-2D6E-451C-ADC7-428370FC4798}"/>
              </a:ext>
            </a:extLst>
          </p:cNvPr>
          <p:cNvGrpSpPr/>
          <p:nvPr/>
        </p:nvGrpSpPr>
        <p:grpSpPr>
          <a:xfrm>
            <a:off x="874918" y="2903492"/>
            <a:ext cx="1325880" cy="402336"/>
            <a:chOff x="1965960" y="3017520"/>
            <a:chExt cx="1325880" cy="402336"/>
          </a:xfrm>
        </p:grpSpPr>
        <p:sp>
          <p:nvSpPr>
            <p:cNvPr id="7" name="Shape 5"/>
            <p:cNvSpPr/>
            <p:nvPr/>
          </p:nvSpPr>
          <p:spPr>
            <a:xfrm>
              <a:off x="1965960" y="3017520"/>
              <a:ext cx="1325880" cy="402336"/>
            </a:xfrm>
            <a:prstGeom prst="rect">
              <a:avLst/>
            </a:prstGeom>
            <a:solidFill>
              <a:srgbClr val="1C2B4A"/>
            </a:solidFill>
            <a:ln w="12700">
              <a:solidFill>
                <a:srgbClr val="1C2B4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 6"/>
            <p:cNvSpPr/>
            <p:nvPr/>
          </p:nvSpPr>
          <p:spPr>
            <a:xfrm>
              <a:off x="2057400" y="3017520"/>
              <a:ext cx="1188720" cy="40233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200" b="1" dirty="0">
                  <a:solidFill>
                    <a:srgbClr val="FFFFFF"/>
                  </a:solidFill>
                </a:rPr>
                <a:t>No Data Races</a:t>
              </a:r>
              <a:endParaRPr lang="en-US" sz="1200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643C98F-9F36-4A04-870F-49C5A844F491}"/>
              </a:ext>
            </a:extLst>
          </p:cNvPr>
          <p:cNvGrpSpPr/>
          <p:nvPr/>
        </p:nvGrpSpPr>
        <p:grpSpPr>
          <a:xfrm>
            <a:off x="874918" y="3508143"/>
            <a:ext cx="2286000" cy="405294"/>
            <a:chOff x="3474720" y="3017520"/>
            <a:chExt cx="2286000" cy="405294"/>
          </a:xfrm>
        </p:grpSpPr>
        <p:sp>
          <p:nvSpPr>
            <p:cNvPr id="9" name="Shape 7"/>
            <p:cNvSpPr/>
            <p:nvPr/>
          </p:nvSpPr>
          <p:spPr>
            <a:xfrm>
              <a:off x="3474720" y="3020478"/>
              <a:ext cx="2286000" cy="402336"/>
            </a:xfrm>
            <a:prstGeom prst="rect">
              <a:avLst/>
            </a:prstGeom>
            <a:solidFill>
              <a:srgbClr val="1C2B4A"/>
            </a:solidFill>
            <a:ln w="12700">
              <a:solidFill>
                <a:srgbClr val="1C2B4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8"/>
            <p:cNvSpPr/>
            <p:nvPr/>
          </p:nvSpPr>
          <p:spPr>
            <a:xfrm>
              <a:off x="3623982" y="3017520"/>
              <a:ext cx="1943100" cy="40233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200" b="1" dirty="0">
                  <a:solidFill>
                    <a:srgbClr val="FFFFFF"/>
                  </a:solidFill>
                </a:rPr>
                <a:t>Compile-Time Safe</a:t>
              </a:r>
              <a:endParaRPr lang="en-US" sz="1200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84A9940-AD83-4363-B488-01C2441DDC69}"/>
              </a:ext>
            </a:extLst>
          </p:cNvPr>
          <p:cNvGrpSpPr/>
          <p:nvPr/>
        </p:nvGrpSpPr>
        <p:grpSpPr>
          <a:xfrm>
            <a:off x="5891642" y="1625349"/>
            <a:ext cx="2377440" cy="2395728"/>
            <a:chOff x="6400800" y="640080"/>
            <a:chExt cx="2377440" cy="2395728"/>
          </a:xfrm>
        </p:grpSpPr>
        <p:sp>
          <p:nvSpPr>
            <p:cNvPr id="11" name="Shape 9"/>
            <p:cNvSpPr/>
            <p:nvPr/>
          </p:nvSpPr>
          <p:spPr>
            <a:xfrm>
              <a:off x="6400800" y="640080"/>
              <a:ext cx="2377440" cy="2377440"/>
            </a:xfrm>
            <a:prstGeom prst="ellipse">
              <a:avLst/>
            </a:prstGeom>
            <a:solidFill>
              <a:srgbClr val="FDF0EC"/>
            </a:solidFill>
            <a:ln w="38100">
              <a:solidFill>
                <a:srgbClr val="B5390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10"/>
            <p:cNvSpPr/>
            <p:nvPr/>
          </p:nvSpPr>
          <p:spPr>
            <a:xfrm>
              <a:off x="6400800" y="658368"/>
              <a:ext cx="2377440" cy="23774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8400" dirty="0">
                  <a:solidFill>
                    <a:srgbClr val="B5390A"/>
                  </a:solidFill>
                </a:rPr>
                <a:t>⚙</a:t>
              </a:r>
              <a:endParaRPr lang="en-US" sz="8400" dirty="0"/>
            </a:p>
          </p:txBody>
        </p:sp>
      </p:grpSp>
      <p:sp>
        <p:nvSpPr>
          <p:cNvPr id="13" name="Text 11"/>
          <p:cNvSpPr/>
          <p:nvPr/>
        </p:nvSpPr>
        <p:spPr>
          <a:xfrm>
            <a:off x="611840" y="4284980"/>
            <a:ext cx="507626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200" b="1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intuition  →  rules  →  practice</a:t>
            </a:r>
            <a:endParaRPr lang="en-US" sz="12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tx2">
                <a:lumMod val="75000"/>
              </a:scheme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Teaching Sequence — Summary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896112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896112"/>
            <a:ext cx="548640" cy="1143000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896112"/>
            <a:ext cx="548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24128" y="987552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24128" y="1389888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Use-after-free, double-free, data races — why ownership exists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800600" y="896112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00600" y="896112"/>
            <a:ext cx="548640" cy="11430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00600" y="896112"/>
            <a:ext cx="548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58968" y="987552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Box Analogy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458968" y="1389888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owner, one box. Build intuition before rules.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194560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5760" y="2194560"/>
            <a:ext cx="548640" cy="1143000"/>
          </a:xfrm>
          <a:prstGeom prst="rect">
            <a:avLst/>
          </a:prstGeom>
          <a:solidFill>
            <a:srgbClr val="2E7D55"/>
          </a:solidFill>
          <a:ln w="12700">
            <a:solidFill>
              <a:srgbClr val="2E7D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194560"/>
            <a:ext cx="548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024128" y="228600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Rules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24128" y="2688336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owner · Drop on exit · Move or borrow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800600" y="2194560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00600" y="2194560"/>
            <a:ext cx="548640" cy="1143000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00600" y="2194560"/>
            <a:ext cx="548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458968" y="228600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Moves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458968" y="2688336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Passing to a function is a move. Use String, not i32.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65760" y="349300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65760" y="3493008"/>
            <a:ext cx="54864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65760" y="3493008"/>
            <a:ext cx="548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1024128" y="3584448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Borrowing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024128" y="3986784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lends, &amp;mut borrows exclusively. Rules prevent data races.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800600" y="349300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800600" y="3493008"/>
            <a:ext cx="548640" cy="1143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rgbClr val="2E7D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00600" y="3493008"/>
            <a:ext cx="5486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5458968" y="3584448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Lifetimes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5458968" y="3986784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 last. Let the compiler ask for them first.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365760" y="4727448"/>
            <a:ext cx="8412480" cy="329184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48640" y="47777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is not a restriction — it's the answer to 30 years of memory bugs.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1 · Start With the Problem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is the answer to bugs C/C++ couldn't solve:</a:t>
            </a:r>
            <a:endParaRPr lang="en-US" sz="15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2651760" cy="64008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4166BE6-3BBB-4184-9B49-7AF2596F6E27}"/>
              </a:ext>
            </a:extLst>
          </p:cNvPr>
          <p:cNvGrpSpPr/>
          <p:nvPr/>
        </p:nvGrpSpPr>
        <p:grpSpPr>
          <a:xfrm>
            <a:off x="3246120" y="1371600"/>
            <a:ext cx="2651760" cy="2709582"/>
            <a:chOff x="3246120" y="1371600"/>
            <a:chExt cx="2651760" cy="2709582"/>
          </a:xfrm>
        </p:grpSpPr>
        <p:sp>
          <p:nvSpPr>
            <p:cNvPr id="10" name="Shape 8"/>
            <p:cNvSpPr/>
            <p:nvPr/>
          </p:nvSpPr>
          <p:spPr>
            <a:xfrm>
              <a:off x="3246120" y="1371600"/>
              <a:ext cx="2651760" cy="270958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DDDDD"/>
              </a:solidFill>
              <a:prstDash val="solid"/>
            </a:ln>
            <a:effectLst>
              <a:outerShdw blurRad="88900" dist="38100" dir="81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Shape 9"/>
            <p:cNvSpPr/>
            <p:nvPr/>
          </p:nvSpPr>
          <p:spPr>
            <a:xfrm>
              <a:off x="3246120" y="1371600"/>
              <a:ext cx="2651760" cy="64008"/>
            </a:xfrm>
            <a:prstGeom prst="rect">
              <a:avLst/>
            </a:prstGeom>
            <a:solidFill>
              <a:srgbClr val="B5390A"/>
            </a:solidFill>
            <a:ln w="12700">
              <a:solidFill>
                <a:srgbClr val="B5390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10"/>
            <p:cNvSpPr/>
            <p:nvPr/>
          </p:nvSpPr>
          <p:spPr>
            <a:xfrm>
              <a:off x="3246120" y="1536192"/>
              <a:ext cx="2651760" cy="6858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3800" dirty="0">
                  <a:solidFill>
                    <a:srgbClr val="000000"/>
                  </a:solidFill>
                </a:rPr>
                <a:t>♻️</a:t>
              </a:r>
              <a:endParaRPr lang="en-US" sz="3800" dirty="0"/>
            </a:p>
          </p:txBody>
        </p:sp>
        <p:sp>
          <p:nvSpPr>
            <p:cNvPr id="13" name="Text 11"/>
            <p:cNvSpPr/>
            <p:nvPr/>
          </p:nvSpPr>
          <p:spPr>
            <a:xfrm>
              <a:off x="3355848" y="2286000"/>
              <a:ext cx="243230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500" b="1" dirty="0">
                  <a:solidFill>
                    <a:srgbClr val="1C2B4A"/>
                  </a:solidFill>
                  <a:latin typeface="Georgia" pitchFamily="34" charset="0"/>
                  <a:ea typeface="Georgia" pitchFamily="34" charset="-122"/>
                  <a:cs typeface="Georgia" pitchFamily="34" charset="-120"/>
                </a:rPr>
                <a:t>Double-Free</a:t>
              </a:r>
              <a:endParaRPr lang="en-US" sz="1500" dirty="0"/>
            </a:p>
          </p:txBody>
        </p:sp>
        <p:sp>
          <p:nvSpPr>
            <p:cNvPr id="14" name="Text 12"/>
            <p:cNvSpPr/>
            <p:nvPr/>
          </p:nvSpPr>
          <p:spPr>
            <a:xfrm>
              <a:off x="3383280" y="2788920"/>
              <a:ext cx="2377440" cy="100987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200" dirty="0">
                  <a:solidFill>
                    <a:srgbClr val="6B728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Freeing the same memory twice. Corrupts the allocator and causes crashes.</a:t>
              </a:r>
              <a:endParaRPr lang="en-US" sz="1200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FA1E7A4-0942-4838-A46C-EDAAE5D4474B}"/>
              </a:ext>
            </a:extLst>
          </p:cNvPr>
          <p:cNvGrpSpPr/>
          <p:nvPr/>
        </p:nvGrpSpPr>
        <p:grpSpPr>
          <a:xfrm>
            <a:off x="6126480" y="1371600"/>
            <a:ext cx="2651760" cy="2709582"/>
            <a:chOff x="6126480" y="1371600"/>
            <a:chExt cx="2651760" cy="2709582"/>
          </a:xfrm>
        </p:grpSpPr>
        <p:sp>
          <p:nvSpPr>
            <p:cNvPr id="15" name="Shape 13"/>
            <p:cNvSpPr/>
            <p:nvPr/>
          </p:nvSpPr>
          <p:spPr>
            <a:xfrm>
              <a:off x="6126480" y="1371600"/>
              <a:ext cx="2651760" cy="270958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DDDDDD"/>
              </a:solidFill>
              <a:prstDash val="solid"/>
            </a:ln>
            <a:effectLst>
              <a:outerShdw blurRad="88900" dist="38100" dir="81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Shape 14"/>
            <p:cNvSpPr/>
            <p:nvPr/>
          </p:nvSpPr>
          <p:spPr>
            <a:xfrm>
              <a:off x="6126480" y="1371600"/>
              <a:ext cx="2651760" cy="64008"/>
            </a:xfrm>
            <a:prstGeom prst="rect">
              <a:avLst/>
            </a:prstGeom>
            <a:solidFill>
              <a:srgbClr val="B5390A"/>
            </a:solidFill>
            <a:ln w="12700">
              <a:solidFill>
                <a:srgbClr val="B5390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 15"/>
            <p:cNvSpPr/>
            <p:nvPr/>
          </p:nvSpPr>
          <p:spPr>
            <a:xfrm>
              <a:off x="6126480" y="1536192"/>
              <a:ext cx="2651760" cy="6858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3800" dirty="0">
                  <a:solidFill>
                    <a:srgbClr val="000000"/>
                  </a:solidFill>
                </a:rPr>
                <a:t>🏎️</a:t>
              </a:r>
              <a:endParaRPr lang="en-US" sz="3800" dirty="0"/>
            </a:p>
          </p:txBody>
        </p:sp>
        <p:sp>
          <p:nvSpPr>
            <p:cNvPr id="18" name="Text 16"/>
            <p:cNvSpPr/>
            <p:nvPr/>
          </p:nvSpPr>
          <p:spPr>
            <a:xfrm>
              <a:off x="6236208" y="2286000"/>
              <a:ext cx="243230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500" b="1" dirty="0">
                  <a:solidFill>
                    <a:srgbClr val="1C2B4A"/>
                  </a:solidFill>
                  <a:latin typeface="Georgia" pitchFamily="34" charset="0"/>
                  <a:ea typeface="Georgia" pitchFamily="34" charset="-122"/>
                  <a:cs typeface="Georgia" pitchFamily="34" charset="-120"/>
                </a:rPr>
                <a:t>Data Races</a:t>
              </a:r>
              <a:endParaRPr lang="en-US" sz="1500" dirty="0"/>
            </a:p>
          </p:txBody>
        </p:sp>
        <p:sp>
          <p:nvSpPr>
            <p:cNvPr id="19" name="Text 17"/>
            <p:cNvSpPr/>
            <p:nvPr/>
          </p:nvSpPr>
          <p:spPr>
            <a:xfrm>
              <a:off x="6263640" y="2788920"/>
              <a:ext cx="2377440" cy="94936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200" dirty="0">
                  <a:solidFill>
                    <a:srgbClr val="6B728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Two threads read/write the same memory simultaneously. Non-deterministic bugs.</a:t>
              </a:r>
              <a:endParaRPr lang="en-US" sz="1200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17FB400-97A8-4CBF-9C61-371F4B39EFFC}"/>
              </a:ext>
            </a:extLst>
          </p:cNvPr>
          <p:cNvGrpSpPr/>
          <p:nvPr/>
        </p:nvGrpSpPr>
        <p:grpSpPr>
          <a:xfrm>
            <a:off x="365760" y="4267021"/>
            <a:ext cx="8412480" cy="347337"/>
            <a:chOff x="365760" y="4267021"/>
            <a:chExt cx="8412480" cy="347337"/>
          </a:xfrm>
        </p:grpSpPr>
        <p:sp>
          <p:nvSpPr>
            <p:cNvPr id="20" name="Shape 18"/>
            <p:cNvSpPr/>
            <p:nvPr/>
          </p:nvSpPr>
          <p:spPr>
            <a:xfrm>
              <a:off x="365760" y="4285174"/>
              <a:ext cx="8412480" cy="329184"/>
            </a:xfrm>
            <a:prstGeom prst="rect">
              <a:avLst/>
            </a:prstGeom>
            <a:solidFill>
              <a:srgbClr val="FDF0EC"/>
            </a:solidFill>
            <a:ln w="12700">
              <a:solidFill>
                <a:srgbClr val="B5390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19"/>
            <p:cNvSpPr/>
            <p:nvPr/>
          </p:nvSpPr>
          <p:spPr>
            <a:xfrm>
              <a:off x="548640" y="4267021"/>
              <a:ext cx="8229600" cy="329184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1300" b="1" dirty="0">
                  <a:solidFill>
                    <a:srgbClr val="B5390A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Rust eliminates all three — not at runtime, but at compile time. Zero cost.</a:t>
              </a:r>
              <a:endParaRPr lang="en-US" sz="1300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077ACCC-CA14-4785-B3D1-DF235D44C4BD}"/>
              </a:ext>
            </a:extLst>
          </p:cNvPr>
          <p:cNvGrpSpPr/>
          <p:nvPr/>
        </p:nvGrpSpPr>
        <p:grpSpPr>
          <a:xfrm>
            <a:off x="365760" y="1371600"/>
            <a:ext cx="2651760" cy="2709582"/>
            <a:chOff x="365760" y="1371600"/>
            <a:chExt cx="2651760" cy="2709582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AAEEF8E-DD1C-4054-92CF-A309C42CAC71}"/>
                </a:ext>
              </a:extLst>
            </p:cNvPr>
            <p:cNvGrpSpPr/>
            <p:nvPr/>
          </p:nvGrpSpPr>
          <p:grpSpPr>
            <a:xfrm>
              <a:off x="365760" y="1371600"/>
              <a:ext cx="2651760" cy="2709582"/>
              <a:chOff x="365760" y="1371600"/>
              <a:chExt cx="2651760" cy="2709582"/>
            </a:xfrm>
          </p:grpSpPr>
          <p:sp>
            <p:nvSpPr>
              <p:cNvPr id="5" name="Shape 3"/>
              <p:cNvSpPr/>
              <p:nvPr/>
            </p:nvSpPr>
            <p:spPr>
              <a:xfrm>
                <a:off x="365760" y="1371600"/>
                <a:ext cx="2651760" cy="270958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DDDDDD"/>
                </a:solidFill>
                <a:prstDash val="solid"/>
              </a:ln>
              <a:effectLst>
                <a:outerShdw blurRad="88900" dist="38100" dir="8100000" algn="bl" rotWithShape="0">
                  <a:srgbClr val="000000">
                    <a:alpha val="10000"/>
                  </a:srgb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Text 5"/>
              <p:cNvSpPr/>
              <p:nvPr/>
            </p:nvSpPr>
            <p:spPr>
              <a:xfrm>
                <a:off x="365760" y="1536192"/>
                <a:ext cx="2651760" cy="6858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 algn="ctr">
                  <a:buNone/>
                </a:pPr>
                <a:r>
                  <a:rPr lang="en-US" sz="3800" dirty="0">
                    <a:solidFill>
                      <a:srgbClr val="000000"/>
                    </a:solidFill>
                  </a:rPr>
                  <a:t>💥</a:t>
                </a:r>
                <a:endParaRPr lang="en-US" sz="3800" dirty="0"/>
              </a:p>
            </p:txBody>
          </p:sp>
          <p:sp>
            <p:nvSpPr>
              <p:cNvPr id="8" name="Text 6"/>
              <p:cNvSpPr/>
              <p:nvPr/>
            </p:nvSpPr>
            <p:spPr>
              <a:xfrm>
                <a:off x="475488" y="2286000"/>
                <a:ext cx="2432304" cy="4114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 algn="ctr">
                  <a:buNone/>
                </a:pPr>
                <a:r>
                  <a:rPr lang="en-US" sz="1500" b="1" dirty="0">
                    <a:solidFill>
                      <a:srgbClr val="1C2B4A"/>
                    </a:solidFill>
                    <a:latin typeface="Georgia" pitchFamily="34" charset="0"/>
                    <a:ea typeface="Georgia" pitchFamily="34" charset="-122"/>
                    <a:cs typeface="Georgia" pitchFamily="34" charset="-120"/>
                  </a:rPr>
                  <a:t>Use-After-Free</a:t>
                </a:r>
                <a:endParaRPr lang="en-US" sz="1500" dirty="0"/>
              </a:p>
            </p:txBody>
          </p:sp>
          <p:sp>
            <p:nvSpPr>
              <p:cNvPr id="9" name="Text 7"/>
              <p:cNvSpPr/>
              <p:nvPr/>
            </p:nvSpPr>
            <p:spPr>
              <a:xfrm>
                <a:off x="502920" y="2788920"/>
                <a:ext cx="2377440" cy="100987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>
                  <a:buNone/>
                </a:pPr>
                <a:r>
                  <a:rPr lang="en-US" sz="1200" dirty="0">
                    <a:solidFill>
                      <a:srgbClr val="6B7280"/>
                    </a:solidFill>
                    <a:latin typeface="Calibri" pitchFamily="34" charset="0"/>
                    <a:ea typeface="Calibri" pitchFamily="34" charset="-122"/>
                    <a:cs typeface="Calibri" pitchFamily="34" charset="-120"/>
                  </a:rPr>
                  <a:t>Accessing memory after it's been freed. Undefined behavior, crashes, exploits.</a:t>
                </a:r>
                <a:endParaRPr lang="en-US" sz="1200" dirty="0"/>
              </a:p>
            </p:txBody>
          </p:sp>
        </p:grpSp>
        <p:sp>
          <p:nvSpPr>
            <p:cNvPr id="24" name="Shape 9">
              <a:extLst>
                <a:ext uri="{FF2B5EF4-FFF2-40B4-BE49-F238E27FC236}">
                  <a16:creationId xmlns:a16="http://schemas.microsoft.com/office/drawing/2014/main" id="{91D15005-5F27-4516-B986-AE14578D9D30}"/>
                </a:ext>
              </a:extLst>
            </p:cNvPr>
            <p:cNvSpPr/>
            <p:nvPr/>
          </p:nvSpPr>
          <p:spPr>
            <a:xfrm>
              <a:off x="365760" y="1380744"/>
              <a:ext cx="2651760" cy="64008"/>
            </a:xfrm>
            <a:prstGeom prst="rect">
              <a:avLst/>
            </a:prstGeom>
            <a:solidFill>
              <a:srgbClr val="B5390A"/>
            </a:solidFill>
            <a:ln w="12700">
              <a:solidFill>
                <a:srgbClr val="B5390A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2 · The Box Analogy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84124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intuition before rules: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65760" y="1261872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539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 </a:t>
            </a: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value is an </a:t>
            </a:r>
            <a:r>
              <a:rPr lang="en-US" sz="1300" i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in a box</a:t>
            </a:r>
            <a:endParaRPr lang="en-US" sz="13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365760" y="1824228"/>
            <a:ext cx="4023360" cy="4617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539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 </a:t>
            </a: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variable can </a:t>
            </a:r>
            <a:r>
              <a:rPr lang="en-US" sz="1300" i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the box </a:t>
            </a: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time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432304"/>
            <a:ext cx="4023360" cy="5166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539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 </a:t>
            </a: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owner goes away — </a:t>
            </a:r>
            <a:r>
              <a:rPr lang="en-US" sz="1300" i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 is destroyed automatically</a:t>
            </a:r>
            <a:endParaRPr lang="en-US" sz="13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365760" y="3081528"/>
            <a:ext cx="4023360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539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 </a:t>
            </a: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garbage collector needed;  </a:t>
            </a:r>
            <a:r>
              <a:rPr lang="en-US" sz="1300" i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compiler knows exactly when</a:t>
            </a:r>
            <a:endParaRPr lang="en-US" sz="13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4663440" y="822960"/>
            <a:ext cx="4160520" cy="3246120"/>
          </a:xfrm>
          <a:prstGeom prst="rect">
            <a:avLst/>
          </a:prstGeom>
          <a:solidFill>
            <a:srgbClr val="1E1E2E"/>
          </a:solidFill>
          <a:ln w="12700">
            <a:solidFill>
              <a:srgbClr val="1E1E2E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73168" y="932688"/>
            <a:ext cx="3931920" cy="3017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chemeClr val="accent4">
                    <a:lumMod val="20000"/>
                    <a:lumOff val="80000"/>
                  </a:scheme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 owns the box</a:t>
            </a:r>
            <a:endParaRPr lang="en-US" sz="125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a = String::from("hello");</a:t>
            </a:r>
            <a:endParaRPr lang="en-US" sz="1250" dirty="0"/>
          </a:p>
          <a:p>
            <a:pPr marL="0" indent="0" algn="l">
              <a:buNone/>
            </a:pP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chemeClr val="accent4">
                    <a:lumMod val="20000"/>
                    <a:lumOff val="80000"/>
                  </a:scheme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box MOVES to b — a is gone</a:t>
            </a:r>
            <a:endParaRPr lang="en-US" sz="125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b = a;</a:t>
            </a:r>
            <a:endParaRPr lang="en-US" sz="1250" dirty="0"/>
          </a:p>
          <a:p>
            <a:pPr marL="0" indent="0" algn="l">
              <a:buNone/>
            </a:pP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chemeClr val="accent4">
                    <a:lumMod val="20000"/>
                    <a:lumOff val="80000"/>
                  </a:scheme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compiler error:</a:t>
            </a:r>
            <a:endParaRPr lang="en-US" sz="125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1250" dirty="0">
                <a:solidFill>
                  <a:schemeClr val="accent2">
                    <a:lumMod val="60000"/>
                    <a:lumOff val="40000"/>
                  </a:schemeClr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value used after move</a:t>
            </a:r>
            <a:endParaRPr lang="en-US" sz="125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println!("{}", a);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63440" y="3282696"/>
            <a:ext cx="4160520" cy="420624"/>
          </a:xfrm>
          <a:prstGeom prst="rect">
            <a:avLst/>
          </a:prstGeom>
          <a:solidFill>
            <a:srgbClr val="B5390A">
              <a:alpha val="25000"/>
            </a:srgbClr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65760" y="4352544"/>
            <a:ext cx="8412480" cy="530352"/>
          </a:xfrm>
          <a:prstGeom prst="rect">
            <a:avLst/>
          </a:prstGeom>
          <a:solidFill>
            <a:srgbClr val="EEF3F8"/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4320540"/>
            <a:ext cx="8229600" cy="5623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A5F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Use String, not i32, in examples — integers are Copy and won't reveal ownership behavior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3 · The Three Rules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intuition — make them explicit. Put these on the wall: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298448"/>
            <a:ext cx="841248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298448"/>
            <a:ext cx="658368" cy="1024128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298448"/>
            <a:ext cx="65836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161288" y="1389888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Single Owner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161288" y="1810512"/>
            <a:ext cx="7406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value has exactly one owner at any point in time.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468880"/>
            <a:ext cx="841248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2468880"/>
            <a:ext cx="658368" cy="1024128"/>
          </a:xfrm>
          <a:prstGeom prst="rect">
            <a:avLst/>
          </a:prstGeom>
          <a:solidFill>
            <a:srgbClr val="2A5F8F"/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5760" y="2468880"/>
            <a:ext cx="65836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1161288" y="2560320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Drop on Exit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161288" y="2980944"/>
            <a:ext cx="7406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owner goes out of scope, the value is dropped. Automatic, deterministic.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3639312"/>
            <a:ext cx="8412480" cy="1024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5760" y="3639312"/>
            <a:ext cx="658368" cy="1024128"/>
          </a:xfrm>
          <a:prstGeom prst="rect">
            <a:avLst/>
          </a:prstGeom>
          <a:solidFill>
            <a:srgbClr val="2E7D55"/>
          </a:solidFill>
          <a:ln w="12700">
            <a:solidFill>
              <a:srgbClr val="2E7D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3639312"/>
            <a:ext cx="65836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1161288" y="3730752"/>
            <a:ext cx="7315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Move or Borrow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161288" y="4151376"/>
            <a:ext cx="7406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transfers permanently (move) or is lent temporarily (borrow).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4773168"/>
            <a:ext cx="8412480" cy="22860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77316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 back to these whenever a compiler error confuses students.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5">
                <a:lumMod val="50000"/>
              </a:scheme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4 · Moves Before Borrows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curricula rush to borrowing. Spend real time here first.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8412480" cy="502920"/>
          </a:xfrm>
          <a:prstGeom prst="rect">
            <a:avLst/>
          </a:prstGeom>
          <a:solidFill>
            <a:srgbClr val="FDF0EC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2344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539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Passing a String to a function is a MOVE — the caller loses ownership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874520"/>
            <a:ext cx="8412480" cy="2697480"/>
          </a:xfrm>
          <a:prstGeom prst="rect">
            <a:avLst/>
          </a:prstGeom>
          <a:solidFill>
            <a:srgbClr val="1E1E2E"/>
          </a:solidFill>
          <a:ln w="12700">
            <a:solidFill>
              <a:srgbClr val="1E1E2E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965960"/>
            <a:ext cx="8229600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fn print_name(name: String) {   // takes OWNERSHIP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println!("{}", name);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                               // name DROPPED here</a:t>
            </a:r>
            <a:endParaRPr lang="en-US" sz="1300" dirty="0"/>
          </a:p>
          <a:p>
            <a:pPr marL="0" indent="0" algn="l">
              <a:buNone/>
            </a:pP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fn main() {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let s = String::from("Alice");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print_name(s);              // s MOVED into function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println!("{}", s);         // error: value used after move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4187952"/>
            <a:ext cx="8412480" cy="384048"/>
          </a:xfrm>
          <a:prstGeom prst="rect">
            <a:avLst/>
          </a:prstGeom>
          <a:solidFill>
            <a:srgbClr val="B5390A">
              <a:alpha val="20000"/>
            </a:srgbClr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468172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Fix: return the String back, or switch to borrowing (next slide)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5 · Borrowing — Lending Without Giving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&amp; means: "I'm lending you this — you must give it back."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1389888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Function can look in the box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82880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Function cannot keep it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26771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7D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Original owner still valid after call  ✓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822960"/>
            <a:ext cx="4160520" cy="3154680"/>
          </a:xfrm>
          <a:prstGeom prst="rect">
            <a:avLst/>
          </a:prstGeom>
          <a:solidFill>
            <a:srgbClr val="1E1E2E"/>
          </a:solidFill>
          <a:ln w="12700">
            <a:solidFill>
              <a:srgbClr val="1E1E2E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73168" y="932688"/>
            <a:ext cx="393192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fn print_name(name: &amp;String) {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borrows — no ownership taken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println!("{}", name);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50" dirty="0"/>
          </a:p>
          <a:p>
            <a:pPr marL="0" indent="0" algn="l">
              <a:buNone/>
            </a:pP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fn main() {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let s = String::from("Alice");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print_name(&amp;s);   // lend it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println!("{}", s); // still valid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663440" y="3566160"/>
            <a:ext cx="4160520" cy="384048"/>
          </a:xfrm>
          <a:prstGeom prst="rect">
            <a:avLst/>
          </a:prstGeom>
          <a:solidFill>
            <a:srgbClr val="2E7D55">
              <a:alpha val="25000"/>
            </a:srgbClr>
          </a:solidFill>
          <a:ln w="12700">
            <a:solidFill>
              <a:srgbClr val="2E7D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2697480"/>
            <a:ext cx="4114800" cy="1280160"/>
          </a:xfrm>
          <a:prstGeom prst="rect">
            <a:avLst/>
          </a:prstGeom>
          <a:solidFill>
            <a:srgbClr val="EEF3F8"/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" y="2743200"/>
            <a:ext cx="3840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A5F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Two Borrow Rules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3127248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 </a:t>
            </a:r>
            <a:r>
              <a:rPr lang="en-US" sz="1300" b="1" dirty="0">
                <a:solidFill>
                  <a:srgbClr val="B5390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&amp;T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(immutable) borrows — fine
Exactly one  </a:t>
            </a:r>
            <a:r>
              <a:rPr lang="en-US" sz="1300" b="1" dirty="0">
                <a:solidFill>
                  <a:srgbClr val="B5390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&amp;mut T</a:t>
            </a: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and nothing else at the same time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4114800"/>
            <a:ext cx="8412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416052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Why? Multiple readers are safe. A writer needs exclusive access or you get data races — exactly the bugs from slide 2.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rgbClr val="2E7D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 6 · Lifetimes — Teach Last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822960"/>
            <a:ext cx="8412480" cy="594360"/>
          </a:xfrm>
          <a:prstGeom prst="rect">
            <a:avLst/>
          </a:prstGeom>
          <a:solidFill>
            <a:srgbClr val="E8F5EE"/>
          </a:solidFill>
          <a:ln w="12700">
            <a:solidFill>
              <a:srgbClr val="2E7D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8229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7D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learners don't need explicit lifetime annotations early on.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65760" y="15727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compiler infers them in most cases. Introduce only when the compiler asks — and use that error message as the teaching moment.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2286000"/>
            <a:ext cx="4023360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2286000"/>
            <a:ext cx="4023360" cy="64008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3774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you'll encounter them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816352"/>
            <a:ext cx="37490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Structs holding references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 returning references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 blocks with borrowed data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time compiler asks for 'a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54880" y="2286000"/>
            <a:ext cx="4023360" cy="2514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54880" y="2286000"/>
            <a:ext cx="4023360" cy="64008"/>
          </a:xfrm>
          <a:prstGeom prst="rect">
            <a:avLst/>
          </a:prstGeom>
          <a:solidFill>
            <a:srgbClr val="2A5F8F"/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23774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Teaching approach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92040" y="2816352"/>
            <a:ext cx="37490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the compiler error appear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it out loud together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what it's protecting against
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annotation together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65760" y="4828032"/>
            <a:ext cx="8412480" cy="22860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482803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Lifetimes formalize what you already know from the ownership rules.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Teaching Mistakes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868680"/>
            <a:ext cx="73152" cy="896112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94360" y="92354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  Teaching clone() as the fix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344168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Students clone their way out of errors without understanding why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874520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5760" y="1874520"/>
            <a:ext cx="73152" cy="896112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94360" y="192938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  Starting with lifetimes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94360" y="2350008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Too abstract without moves and borrows as foundation first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880360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65760" y="2880360"/>
            <a:ext cx="73152" cy="896112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94360" y="293522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  Using only i32 in examples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94360" y="3355848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Integers are Copy — they don't move, so ownership is invisible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886200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65760" y="3886200"/>
            <a:ext cx="73152" cy="896112"/>
          </a:xfrm>
          <a:prstGeom prst="rect">
            <a:avLst/>
          </a:prstGeom>
          <a:solidFill>
            <a:srgbClr val="B5390A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94360" y="394106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2B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  Rules before intuition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94360" y="4361688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Students memorize without understanding; can't reason about new cases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EFC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accent5">
                <a:lumMod val="50000"/>
              </a:scheme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Best Single Exercise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function that takes a String, modifies it, and returns it.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1C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refactor it to use &amp;mut String instead.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627632"/>
            <a:ext cx="4023360" cy="365760"/>
          </a:xfrm>
          <a:prstGeom prst="rect">
            <a:avLst/>
          </a:prstGeom>
          <a:solidFill>
            <a:srgbClr val="1C2B4A"/>
          </a:solidFill>
          <a:ln w="12700">
            <a:solidFill>
              <a:srgbClr val="1C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62763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Version 1 — Move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993392"/>
            <a:ext cx="4023360" cy="2514600"/>
          </a:xfrm>
          <a:prstGeom prst="rect">
            <a:avLst/>
          </a:prstGeom>
          <a:solidFill>
            <a:srgbClr val="1E1E2E"/>
          </a:solidFill>
          <a:ln w="12700">
            <a:solidFill>
              <a:srgbClr val="1E1E2E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2084832"/>
            <a:ext cx="374904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fn shout(mut s: String) -&gt; String {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s.push_str(" !!!");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  // returns ownership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50" dirty="0"/>
          </a:p>
          <a:p>
            <a:pPr marL="0" indent="0" algn="l">
              <a:buNone/>
            </a:pP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name = String::from("Rust");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name = shout(name);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println!("{}", name);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4425696" y="2743200"/>
            <a:ext cx="47548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B5390A"/>
                </a:solidFill>
              </a:rPr>
              <a:t>→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dirty="0">
                <a:solidFill>
                  <a:srgbClr val="B5390A"/>
                </a:solidFill>
              </a:rPr>
              <a:t>refactor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754880" y="1627632"/>
            <a:ext cx="4023360" cy="365760"/>
          </a:xfrm>
          <a:prstGeom prst="rect">
            <a:avLst/>
          </a:prstGeom>
          <a:solidFill>
            <a:srgbClr val="2A5F8F"/>
          </a:solidFill>
          <a:ln w="12700">
            <a:solidFill>
              <a:srgbClr val="2A5F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1627632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Version 2 — Mutable Borrow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754880" y="1993392"/>
            <a:ext cx="4023360" cy="2514600"/>
          </a:xfrm>
          <a:prstGeom prst="rect">
            <a:avLst/>
          </a:prstGeom>
          <a:solidFill>
            <a:srgbClr val="1E1E2E"/>
          </a:solidFill>
          <a:ln w="12700">
            <a:solidFill>
              <a:srgbClr val="1E1E2E"/>
            </a:solidFill>
            <a:prstDash val="solid"/>
          </a:ln>
          <a:effectLst>
            <a:outerShdw blurRad="889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2084832"/>
            <a:ext cx="374904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fn shout(s: &amp;mut String) {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s.push_str(" !!!");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no return needed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250" dirty="0"/>
          </a:p>
          <a:p>
            <a:pPr marL="0" indent="0" algn="l">
              <a:buNone/>
            </a:pP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mut name = String::from("Rust");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shout(&amp;mut name);</a:t>
            </a:r>
            <a:endParaRPr lang="en-US" sz="1250" dirty="0"/>
          </a:p>
          <a:p>
            <a:pPr marL="0" indent="0" algn="l">
              <a:buNone/>
            </a:pPr>
            <a:r>
              <a:rPr lang="en-US" sz="1250" dirty="0">
                <a:solidFill>
                  <a:srgbClr val="CDD6F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println!("{}", name); // still valid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365760" y="4663440"/>
            <a:ext cx="8412480" cy="310896"/>
          </a:xfrm>
          <a:prstGeom prst="rect">
            <a:avLst/>
          </a:prstGeom>
          <a:solidFill>
            <a:srgbClr val="FDF0EC"/>
          </a:solidFill>
          <a:ln w="12700">
            <a:solidFill>
              <a:srgbClr val="B539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4663440"/>
            <a:ext cx="8229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539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contrast between these two makes ownership and borrowing click together in one shot.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997</Words>
  <Application>Microsoft Office PowerPoint</Application>
  <PresentationFormat>On-screen Show (16:9)</PresentationFormat>
  <Paragraphs>155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Stotts, Paul David</cp:lastModifiedBy>
  <cp:revision>8</cp:revision>
  <dcterms:created xsi:type="dcterms:W3CDTF">2026-03-31T18:44:15Z</dcterms:created>
  <dcterms:modified xsi:type="dcterms:W3CDTF">2026-04-07T02:52:17Z</dcterms:modified>
</cp:coreProperties>
</file>