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4"/>
  </p:notesMasterIdLst>
  <p:handoutMasterIdLst>
    <p:handoutMasterId r:id="rId25"/>
  </p:handoutMasterIdLst>
  <p:sldIdLst>
    <p:sldId id="329" r:id="rId2"/>
    <p:sldId id="301" r:id="rId3"/>
    <p:sldId id="328" r:id="rId4"/>
    <p:sldId id="304" r:id="rId5"/>
    <p:sldId id="306" r:id="rId6"/>
    <p:sldId id="307" r:id="rId7"/>
    <p:sldId id="302" r:id="rId8"/>
    <p:sldId id="308" r:id="rId9"/>
    <p:sldId id="296" r:id="rId10"/>
    <p:sldId id="299" r:id="rId11"/>
    <p:sldId id="309" r:id="rId12"/>
    <p:sldId id="310" r:id="rId13"/>
    <p:sldId id="311" r:id="rId14"/>
    <p:sldId id="312" r:id="rId15"/>
    <p:sldId id="313" r:id="rId16"/>
    <p:sldId id="314" r:id="rId17"/>
    <p:sldId id="315" r:id="rId18"/>
    <p:sldId id="316" r:id="rId19"/>
    <p:sldId id="317" r:id="rId20"/>
    <p:sldId id="318" r:id="rId21"/>
    <p:sldId id="326" r:id="rId22"/>
    <p:sldId id="327"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EE"/>
    <a:srgbClr val="CBDB2B"/>
    <a:srgbClr val="16669E"/>
    <a:srgbClr val="E1332A"/>
    <a:srgbClr val="0D7295"/>
    <a:srgbClr val="C7EBFC"/>
    <a:srgbClr val="FFF8AA"/>
    <a:srgbClr val="9E0B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139" autoAdjust="0"/>
  </p:normalViewPr>
  <p:slideViewPr>
    <p:cSldViewPr>
      <p:cViewPr varScale="1">
        <p:scale>
          <a:sx n="121" d="100"/>
          <a:sy n="121" d="100"/>
        </p:scale>
        <p:origin x="516" y="8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519839C6-3909-43C6-8656-0C9E32C94C52}" type="datetimeFigureOut">
              <a:rPr lang="en-US"/>
              <a:pPr>
                <a:defRPr/>
              </a:pPr>
              <a:t>1/18/2017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1ACF86C-2269-47A8-9222-7DED0080A27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767892F-3644-4414-94AA-DE1618684AA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137490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5233896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4000" y="228600"/>
            <a:ext cx="2082800" cy="6489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5600" y="228600"/>
            <a:ext cx="60960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215951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317500" y="203200"/>
            <a:ext cx="8229600" cy="1143000"/>
          </a:xfrm>
        </p:spPr>
        <p:txBody>
          <a:bodyPr/>
          <a:lstStyle>
            <a:lvl1pPr>
              <a:defRPr>
                <a:solidFill>
                  <a:schemeClr val="bg1"/>
                </a:solidFill>
              </a:defRPr>
            </a:lvl1pPr>
          </a:lstStyle>
          <a:p>
            <a:r>
              <a:rPr lang="en-US" dirty="0" smtClean="0"/>
              <a:t>Click to edit Master title style</a:t>
            </a:r>
            <a:endParaRPr lang="en-US" dirty="0"/>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111052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220815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62088"/>
            <a:ext cx="40386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62088"/>
            <a:ext cx="40386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3046349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8097271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189987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431350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893494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185616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104" name="Text Box 8"/>
          <p:cNvSpPr txBox="1">
            <a:spLocks noChangeArrowheads="1"/>
          </p:cNvSpPr>
          <p:nvPr/>
        </p:nvSpPr>
        <p:spPr bwMode="auto">
          <a:xfrm>
            <a:off x="7391400" y="6019800"/>
            <a:ext cx="1219200" cy="366713"/>
          </a:xfrm>
          <a:prstGeom prst="rect">
            <a:avLst/>
          </a:prstGeom>
          <a:noFill/>
          <a:ln w="9525">
            <a:noFill/>
            <a:miter lim="800000"/>
            <a:headEnd/>
            <a:tailEnd/>
          </a:ln>
          <a:effectLst/>
        </p:spPr>
        <p:txBody>
          <a:bodyPr>
            <a:spAutoFit/>
          </a:bodyPr>
          <a:lstStyle/>
          <a:p>
            <a:pPr algn="r">
              <a:spcBef>
                <a:spcPct val="50000"/>
              </a:spcBef>
              <a:defRPr/>
            </a:pPr>
            <a:endParaRPr lang="en-US"/>
          </a:p>
        </p:txBody>
      </p:sp>
      <p:sp>
        <p:nvSpPr>
          <p:cNvPr id="1027" name="Rectangle 13"/>
          <p:cNvSpPr>
            <a:spLocks noGrp="1" noChangeArrowheads="1"/>
          </p:cNvSpPr>
          <p:nvPr>
            <p:ph type="body" idx="1"/>
          </p:nvPr>
        </p:nvSpPr>
        <p:spPr bwMode="auto">
          <a:xfrm>
            <a:off x="457200" y="1462088"/>
            <a:ext cx="822960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p:txBody>
      </p:sp>
      <p:sp>
        <p:nvSpPr>
          <p:cNvPr id="4110" name="Rectangle 1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4111" name="Rectangle 1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4114" name="Text Box 18"/>
          <p:cNvSpPr txBox="1">
            <a:spLocks noChangeArrowheads="1"/>
          </p:cNvSpPr>
          <p:nvPr/>
        </p:nvSpPr>
        <p:spPr bwMode="auto">
          <a:xfrm>
            <a:off x="8496300" y="6388100"/>
            <a:ext cx="647700"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fld id="{56E87BBF-DB27-4C04-BA0E-22623E402288}" type="slidenum">
              <a:rPr lang="en-US" altLang="en-US"/>
              <a:pPr eaLnBrk="1" hangingPunct="1">
                <a:spcBef>
                  <a:spcPct val="50000"/>
                </a:spcBef>
              </a:pPr>
              <a:t>‹#›</a:t>
            </a:fld>
            <a:endParaRPr lang="en-US" altLang="en-US"/>
          </a:p>
        </p:txBody>
      </p:sp>
      <p:sp>
        <p:nvSpPr>
          <p:cNvPr id="4115" name="Rectangle 19"/>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endParaRPr lang="en-US"/>
          </a:p>
        </p:txBody>
      </p:sp>
      <p:sp>
        <p:nvSpPr>
          <p:cNvPr id="1032" name="Rectangle 12"/>
          <p:cNvSpPr>
            <a:spLocks noGrp="1" noChangeArrowheads="1"/>
          </p:cNvSpPr>
          <p:nvPr>
            <p:ph type="title"/>
          </p:nvPr>
        </p:nvSpPr>
        <p:spPr bwMode="auto">
          <a:xfrm>
            <a:off x="762000" y="1524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 name="Rectangle 9"/>
          <p:cNvSpPr/>
          <p:nvPr userDrawn="1"/>
        </p:nvSpPr>
        <p:spPr>
          <a:xfrm>
            <a:off x="304800" y="384175"/>
            <a:ext cx="8763000" cy="831850"/>
          </a:xfrm>
          <a:prstGeom prst="rect">
            <a:avLst/>
          </a:prstGeom>
          <a:solidFill>
            <a:srgbClr val="16669E"/>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Diamond 12"/>
          <p:cNvSpPr/>
          <p:nvPr userDrawn="1"/>
        </p:nvSpPr>
        <p:spPr>
          <a:xfrm>
            <a:off x="12700" y="38100"/>
            <a:ext cx="609600" cy="609600"/>
          </a:xfrm>
          <a:prstGeom prst="diamond">
            <a:avLst/>
          </a:prstGeom>
          <a:solidFill>
            <a:srgbClr val="CBDB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Diamond 13"/>
          <p:cNvSpPr/>
          <p:nvPr userDrawn="1"/>
        </p:nvSpPr>
        <p:spPr>
          <a:xfrm>
            <a:off x="127000" y="152400"/>
            <a:ext cx="381000" cy="381000"/>
          </a:xfrm>
          <a:prstGeom prst="diamond">
            <a:avLst/>
          </a:prstGeom>
          <a:solidFill>
            <a:srgbClr val="1666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iming>
    <p:tnLst>
      <p:par>
        <p:cTn id="1" dur="indefinite" restart="never" nodeType="tmRoot"/>
      </p:par>
    </p:tnLst>
  </p:timing>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itchFamily="34" charset="0"/>
        </a:defRPr>
      </a:lvl2pPr>
      <a:lvl3pPr algn="l" rtl="0" eaLnBrk="0" fontAlgn="base" hangingPunct="0">
        <a:spcBef>
          <a:spcPct val="0"/>
        </a:spcBef>
        <a:spcAft>
          <a:spcPct val="0"/>
        </a:spcAft>
        <a:defRPr sz="4000">
          <a:solidFill>
            <a:schemeClr val="tx1"/>
          </a:solidFill>
          <a:latin typeface="Arial" pitchFamily="34" charset="0"/>
        </a:defRPr>
      </a:lvl3pPr>
      <a:lvl4pPr algn="l" rtl="0" eaLnBrk="0" fontAlgn="base" hangingPunct="0">
        <a:spcBef>
          <a:spcPct val="0"/>
        </a:spcBef>
        <a:spcAft>
          <a:spcPct val="0"/>
        </a:spcAft>
        <a:defRPr sz="4000">
          <a:solidFill>
            <a:schemeClr val="tx1"/>
          </a:solidFill>
          <a:latin typeface="Arial" pitchFamily="34" charset="0"/>
        </a:defRPr>
      </a:lvl4pPr>
      <a:lvl5pPr algn="l" rtl="0" eaLnBrk="0" fontAlgn="base" hangingPunct="0">
        <a:spcBef>
          <a:spcPct val="0"/>
        </a:spcBef>
        <a:spcAft>
          <a:spcPct val="0"/>
        </a:spcAft>
        <a:defRPr sz="4000">
          <a:solidFill>
            <a:schemeClr val="tx1"/>
          </a:solidFill>
          <a:latin typeface="Arial" pitchFamily="34" charset="0"/>
        </a:defRPr>
      </a:lvl5pPr>
      <a:lvl6pPr marL="457200" algn="l" rtl="0" fontAlgn="base">
        <a:spcBef>
          <a:spcPct val="0"/>
        </a:spcBef>
        <a:spcAft>
          <a:spcPct val="0"/>
        </a:spcAft>
        <a:defRPr sz="4000">
          <a:solidFill>
            <a:schemeClr val="tx1"/>
          </a:solidFill>
          <a:latin typeface="Arial" pitchFamily="34" charset="0"/>
        </a:defRPr>
      </a:lvl6pPr>
      <a:lvl7pPr marL="914400" algn="l" rtl="0" fontAlgn="base">
        <a:spcBef>
          <a:spcPct val="0"/>
        </a:spcBef>
        <a:spcAft>
          <a:spcPct val="0"/>
        </a:spcAft>
        <a:defRPr sz="4000">
          <a:solidFill>
            <a:schemeClr val="tx1"/>
          </a:solidFill>
          <a:latin typeface="Arial" pitchFamily="34" charset="0"/>
        </a:defRPr>
      </a:lvl7pPr>
      <a:lvl8pPr marL="1371600" algn="l" rtl="0" fontAlgn="base">
        <a:spcBef>
          <a:spcPct val="0"/>
        </a:spcBef>
        <a:spcAft>
          <a:spcPct val="0"/>
        </a:spcAft>
        <a:defRPr sz="4000">
          <a:solidFill>
            <a:schemeClr val="tx1"/>
          </a:solidFill>
          <a:latin typeface="Arial" pitchFamily="34" charset="0"/>
        </a:defRPr>
      </a:lvl8pPr>
      <a:lvl9pPr marL="1828800" algn="l" rtl="0" fontAlgn="base">
        <a:spcBef>
          <a:spcPct val="0"/>
        </a:spcBef>
        <a:spcAft>
          <a:spcPct val="0"/>
        </a:spcAft>
        <a:defRPr sz="4000">
          <a:solidFill>
            <a:schemeClr val="tx1"/>
          </a:solidFill>
          <a:latin typeface="Arial"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400">
          <a:solidFill>
            <a:srgbClr val="0073AE"/>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rgbClr val="0073AE"/>
          </a:solidFill>
          <a:latin typeface="+mn-lt"/>
        </a:defRPr>
      </a:lvl5pPr>
      <a:lvl6pPr marL="2514600" indent="-228600" algn="l" rtl="0" fontAlgn="base">
        <a:spcBef>
          <a:spcPct val="20000"/>
        </a:spcBef>
        <a:spcAft>
          <a:spcPct val="0"/>
        </a:spcAft>
        <a:buFont typeface="Arial" pitchFamily="34" charset="0"/>
        <a:buChar char="–"/>
        <a:defRPr sz="2000">
          <a:solidFill>
            <a:srgbClr val="0073AE"/>
          </a:solidFill>
          <a:latin typeface="+mn-lt"/>
        </a:defRPr>
      </a:lvl6pPr>
      <a:lvl7pPr marL="2971800" indent="-228600" algn="l" rtl="0" fontAlgn="base">
        <a:spcBef>
          <a:spcPct val="20000"/>
        </a:spcBef>
        <a:spcAft>
          <a:spcPct val="0"/>
        </a:spcAft>
        <a:buFont typeface="Arial" pitchFamily="34" charset="0"/>
        <a:buChar char="–"/>
        <a:defRPr sz="2000">
          <a:solidFill>
            <a:srgbClr val="0073AE"/>
          </a:solidFill>
          <a:latin typeface="+mn-lt"/>
        </a:defRPr>
      </a:lvl7pPr>
      <a:lvl8pPr marL="3429000" indent="-228600" algn="l" rtl="0" fontAlgn="base">
        <a:spcBef>
          <a:spcPct val="20000"/>
        </a:spcBef>
        <a:spcAft>
          <a:spcPct val="0"/>
        </a:spcAft>
        <a:buFont typeface="Arial" pitchFamily="34" charset="0"/>
        <a:buChar char="–"/>
        <a:defRPr sz="2000">
          <a:solidFill>
            <a:srgbClr val="0073AE"/>
          </a:solidFill>
          <a:latin typeface="+mn-lt"/>
        </a:defRPr>
      </a:lvl8pPr>
      <a:lvl9pPr marL="3886200" indent="-228600" algn="l" rtl="0" fontAlgn="base">
        <a:spcBef>
          <a:spcPct val="20000"/>
        </a:spcBef>
        <a:spcAft>
          <a:spcPct val="0"/>
        </a:spcAft>
        <a:buFont typeface="Arial" pitchFamily="34" charset="0"/>
        <a:buChar char="–"/>
        <a:defRPr sz="2000">
          <a:solidFill>
            <a:srgbClr val="0073A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ChangeArrowheads="1"/>
          </p:cNvSpPr>
          <p:nvPr/>
        </p:nvSpPr>
        <p:spPr bwMode="auto">
          <a:xfrm>
            <a:off x="838200" y="3276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dirty="0" smtClean="0">
                <a:solidFill>
                  <a:srgbClr val="00ADEE"/>
                </a:solidFill>
              </a:rPr>
              <a:t>Relations and Functions</a:t>
            </a:r>
            <a:endParaRPr lang="en-US" altLang="en-US" sz="4000" dirty="0">
              <a:solidFill>
                <a:srgbClr val="00ADEE"/>
              </a:solidFill>
            </a:endParaRPr>
          </a:p>
        </p:txBody>
      </p:sp>
    </p:spTree>
    <p:extLst>
      <p:ext uri="{BB962C8B-B14F-4D97-AF65-F5344CB8AC3E}">
        <p14:creationId xmlns:p14="http://schemas.microsoft.com/office/powerpoint/2010/main" val="50319031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ChangeArrowheads="1"/>
          </p:cNvSpPr>
          <p:nvPr/>
        </p:nvSpPr>
        <p:spPr bwMode="auto">
          <a:xfrm>
            <a:off x="838200" y="3276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a:solidFill>
                  <a:srgbClr val="00ADEE"/>
                </a:solidFill>
              </a:rPr>
              <a:t>Arrow Diagram of a Relation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Arrow Diagram of a Relation</a:t>
            </a:r>
          </a:p>
        </p:txBody>
      </p:sp>
      <p:sp>
        <p:nvSpPr>
          <p:cNvPr id="7171" name="Rectangle 3"/>
          <p:cNvSpPr>
            <a:spLocks noGrp="1" noChangeArrowheads="1"/>
          </p:cNvSpPr>
          <p:nvPr>
            <p:ph type="body" idx="1"/>
          </p:nvPr>
        </p:nvSpPr>
        <p:spPr/>
        <p:txBody>
          <a:bodyPr/>
          <a:lstStyle/>
          <a:p>
            <a:pPr marL="0" indent="0">
              <a:buFontTx/>
              <a:buNone/>
              <a:defRPr/>
            </a:pPr>
            <a:r>
              <a:rPr lang="en-US" dirty="0" smtClean="0"/>
              <a:t>Suppose </a:t>
            </a:r>
            <a:r>
              <a:rPr lang="en-US" i="1" dirty="0" smtClean="0"/>
              <a:t>R</a:t>
            </a:r>
            <a:r>
              <a:rPr lang="en-US" dirty="0" smtClean="0"/>
              <a:t> is a relation from a set </a:t>
            </a:r>
            <a:r>
              <a:rPr lang="en-US" i="1" dirty="0" smtClean="0"/>
              <a:t>A</a:t>
            </a:r>
            <a:r>
              <a:rPr lang="en-US" dirty="0" smtClean="0"/>
              <a:t> to a set </a:t>
            </a:r>
            <a:r>
              <a:rPr lang="en-US" i="1" dirty="0" smtClean="0"/>
              <a:t>B</a:t>
            </a:r>
            <a:r>
              <a:rPr lang="en-US" dirty="0" smtClean="0"/>
              <a:t>. The </a:t>
            </a:r>
            <a:r>
              <a:rPr lang="en-US" b="1" dirty="0" smtClean="0"/>
              <a:t>arrow diagram for </a:t>
            </a:r>
            <a:r>
              <a:rPr lang="en-US" b="1" i="1" dirty="0" smtClean="0"/>
              <a:t>R</a:t>
            </a:r>
            <a:r>
              <a:rPr lang="en-US" dirty="0" smtClean="0"/>
              <a:t> is obtained as follows:</a:t>
            </a:r>
          </a:p>
          <a:p>
            <a:pPr marL="0" indent="0">
              <a:buFontTx/>
              <a:buNone/>
              <a:defRPr/>
            </a:pPr>
            <a:endParaRPr lang="en-US" dirty="0" smtClean="0"/>
          </a:p>
          <a:p>
            <a:pPr marL="457200" indent="-457200">
              <a:buFontTx/>
              <a:buAutoNum type="arabicPeriod"/>
              <a:defRPr/>
            </a:pPr>
            <a:r>
              <a:rPr lang="en-US" dirty="0" smtClean="0"/>
              <a:t>Represent the elements of </a:t>
            </a:r>
            <a:r>
              <a:rPr lang="en-US" i="1" dirty="0" smtClean="0"/>
              <a:t>A</a:t>
            </a:r>
            <a:r>
              <a:rPr lang="en-US" dirty="0" smtClean="0"/>
              <a:t> as points in one region and the elements of </a:t>
            </a:r>
            <a:r>
              <a:rPr lang="en-US" i="1" dirty="0" smtClean="0"/>
              <a:t>B</a:t>
            </a:r>
            <a:r>
              <a:rPr lang="en-US" dirty="0" smtClean="0"/>
              <a:t> as points in another region.</a:t>
            </a:r>
          </a:p>
          <a:p>
            <a:pPr marL="0" indent="0">
              <a:buFontTx/>
              <a:buNone/>
              <a:defRPr/>
            </a:pPr>
            <a:endParaRPr lang="en-US" sz="1000" dirty="0" smtClean="0"/>
          </a:p>
          <a:p>
            <a:pPr marL="457200" indent="-457200">
              <a:buFontTx/>
              <a:buAutoNum type="arabicPeriod" startAt="2"/>
              <a:defRPr/>
            </a:pPr>
            <a:r>
              <a:rPr lang="en-US" dirty="0" smtClean="0"/>
              <a:t>For each </a:t>
            </a:r>
            <a:r>
              <a:rPr lang="en-US" i="1" dirty="0" smtClean="0"/>
              <a:t>x</a:t>
            </a:r>
            <a:r>
              <a:rPr lang="en-US" dirty="0" smtClean="0"/>
              <a:t> </a:t>
            </a:r>
            <a:r>
              <a:rPr lang="en-US" dirty="0" smtClean="0">
                <a:sym typeface="Symbol" panose="05050102010706020507" pitchFamily="18" charset="2"/>
              </a:rPr>
              <a:t> </a:t>
            </a:r>
            <a:r>
              <a:rPr lang="en-US" i="1" dirty="0" smtClean="0"/>
              <a:t>A</a:t>
            </a:r>
            <a:r>
              <a:rPr lang="en-US" dirty="0" smtClean="0"/>
              <a:t> and </a:t>
            </a:r>
            <a:r>
              <a:rPr lang="en-US" i="1" dirty="0" smtClean="0"/>
              <a:t>y</a:t>
            </a:r>
            <a:r>
              <a:rPr lang="en-US" dirty="0" smtClean="0"/>
              <a:t> </a:t>
            </a:r>
            <a:r>
              <a:rPr lang="en-US" dirty="0" smtClean="0">
                <a:sym typeface="Symbol" panose="05050102010706020507" pitchFamily="18" charset="2"/>
              </a:rPr>
              <a:t></a:t>
            </a:r>
            <a:r>
              <a:rPr lang="en-US" dirty="0" smtClean="0"/>
              <a:t> </a:t>
            </a:r>
            <a:r>
              <a:rPr lang="en-US" i="1" dirty="0" smtClean="0"/>
              <a:t>B</a:t>
            </a:r>
            <a:r>
              <a:rPr lang="en-US" dirty="0" smtClean="0"/>
              <a:t>, draw an arrow from </a:t>
            </a:r>
            <a:r>
              <a:rPr lang="en-US" i="1" dirty="0" smtClean="0"/>
              <a:t>x</a:t>
            </a:r>
            <a:r>
              <a:rPr lang="en-US" dirty="0" smtClean="0"/>
              <a:t> to </a:t>
            </a:r>
            <a:r>
              <a:rPr lang="en-US" i="1" dirty="0" smtClean="0"/>
              <a:t>y</a:t>
            </a:r>
            <a:r>
              <a:rPr lang="en-US" dirty="0" smtClean="0"/>
              <a:t> if,  </a:t>
            </a:r>
          </a:p>
          <a:p>
            <a:pPr marL="457200" indent="-457200">
              <a:buFontTx/>
              <a:buNone/>
              <a:defRPr/>
            </a:pPr>
            <a:r>
              <a:rPr lang="en-US" dirty="0" smtClean="0"/>
              <a:t>	and only if </a:t>
            </a:r>
            <a:r>
              <a:rPr lang="en-US" i="1" dirty="0" smtClean="0"/>
              <a:t>x</a:t>
            </a:r>
            <a:r>
              <a:rPr lang="en-US" dirty="0" smtClean="0"/>
              <a:t> </a:t>
            </a:r>
            <a:r>
              <a:rPr lang="en-US" i="1" dirty="0"/>
              <a:t>R</a:t>
            </a:r>
            <a:r>
              <a:rPr lang="en-US" dirty="0" smtClean="0"/>
              <a:t> </a:t>
            </a:r>
            <a:r>
              <a:rPr lang="en-US" i="1" dirty="0" smtClean="0"/>
              <a:t>y</a:t>
            </a:r>
            <a:r>
              <a:rPr lang="en-US" dirty="0" smtClean="0"/>
              <a:t>.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3400" smtClean="0"/>
              <a:t>Example 3 – </a:t>
            </a:r>
            <a:r>
              <a:rPr lang="en-US" altLang="en-US" sz="3400" i="1" smtClean="0"/>
              <a:t>Arrow Diagrams of Relations</a:t>
            </a:r>
          </a:p>
        </p:txBody>
      </p:sp>
      <p:sp>
        <p:nvSpPr>
          <p:cNvPr id="14339"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smtClean="0"/>
              <a:t>Let </a:t>
            </a:r>
            <a:r>
              <a:rPr lang="en-US" altLang="en-US" i="1" smtClean="0"/>
              <a:t>A</a:t>
            </a:r>
            <a:r>
              <a:rPr lang="en-US" altLang="en-US" smtClean="0"/>
              <a:t> = {1, 2, 3} and </a:t>
            </a:r>
            <a:r>
              <a:rPr lang="en-US" altLang="en-US" i="1" smtClean="0"/>
              <a:t>B</a:t>
            </a:r>
            <a:r>
              <a:rPr lang="en-US" altLang="en-US" smtClean="0"/>
              <a:t> = {1, 3, 5} and define relations </a:t>
            </a:r>
            <a:r>
              <a:rPr lang="en-US" altLang="en-US" i="1" smtClean="0"/>
              <a:t>S</a:t>
            </a:r>
            <a:r>
              <a:rPr lang="en-US" altLang="en-US" smtClean="0"/>
              <a:t> and </a:t>
            </a:r>
            <a:r>
              <a:rPr lang="en-US" altLang="en-US" i="1" smtClean="0"/>
              <a:t>T</a:t>
            </a:r>
            <a:r>
              <a:rPr lang="en-US" altLang="en-US" smtClean="0"/>
              <a:t> from </a:t>
            </a:r>
            <a:r>
              <a:rPr lang="en-US" altLang="en-US" i="1" smtClean="0"/>
              <a:t>A</a:t>
            </a:r>
            <a:r>
              <a:rPr lang="en-US" altLang="en-US" smtClean="0"/>
              <a:t> to </a:t>
            </a:r>
            <a:r>
              <a:rPr lang="en-US" altLang="en-US" i="1" smtClean="0"/>
              <a:t>B</a:t>
            </a:r>
            <a:r>
              <a:rPr lang="en-US" altLang="en-US" smtClean="0"/>
              <a:t> as follows: </a:t>
            </a:r>
          </a:p>
          <a:p>
            <a:pPr marL="0" indent="0" eaLnBrk="1" hangingPunct="1">
              <a:buFontTx/>
              <a:buNone/>
              <a:tabLst>
                <a:tab pos="457200" algn="l"/>
                <a:tab pos="1371600" algn="l"/>
                <a:tab pos="1547813" algn="l"/>
              </a:tabLst>
            </a:pPr>
            <a:r>
              <a:rPr lang="en-US" altLang="en-US" smtClean="0"/>
              <a:t>For all (</a:t>
            </a:r>
            <a:r>
              <a:rPr lang="en-US" altLang="en-US" i="1" smtClean="0"/>
              <a:t>x</a:t>
            </a:r>
            <a:r>
              <a:rPr lang="en-US" altLang="en-US" smtClean="0"/>
              <a:t>, </a:t>
            </a:r>
            <a:r>
              <a:rPr lang="en-US" altLang="en-US" i="1" smtClean="0"/>
              <a:t>y</a:t>
            </a:r>
            <a:r>
              <a:rPr lang="en-US" altLang="en-US" sz="400" i="1" smtClean="0"/>
              <a:t> </a:t>
            </a:r>
            <a:r>
              <a:rPr lang="en-US" altLang="en-US" smtClean="0"/>
              <a:t>) ∈ </a:t>
            </a:r>
            <a:r>
              <a:rPr lang="en-US" altLang="en-US" i="1" smtClean="0"/>
              <a:t>A</a:t>
            </a:r>
            <a:r>
              <a:rPr lang="en-US" altLang="en-US" smtClean="0"/>
              <a:t> </a:t>
            </a:r>
            <a:r>
              <a:rPr lang="en-US" altLang="en-US" b="1" smtClean="0">
                <a:sym typeface="Symbol" panose="05050102010706020507" pitchFamily="18" charset="2"/>
              </a:rPr>
              <a:t></a:t>
            </a:r>
            <a:r>
              <a:rPr lang="en-US" altLang="en-US" smtClean="0"/>
              <a:t> </a:t>
            </a:r>
            <a:r>
              <a:rPr lang="en-US" altLang="en-US" i="1" smtClean="0"/>
              <a:t>B</a:t>
            </a:r>
            <a:r>
              <a:rPr lang="en-US" altLang="en-US" smtClean="0"/>
              <a:t>,</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smtClean="0"/>
              <a:t>Draw arrow diagrams for </a:t>
            </a:r>
            <a:r>
              <a:rPr lang="en-US" altLang="en-US" i="1" smtClean="0"/>
              <a:t>S </a:t>
            </a:r>
            <a:r>
              <a:rPr lang="en-US" altLang="en-US" smtClean="0"/>
              <a:t>and </a:t>
            </a:r>
            <a:r>
              <a:rPr lang="en-US" altLang="en-US" i="1" smtClean="0"/>
              <a:t>T</a:t>
            </a:r>
            <a:r>
              <a:rPr lang="en-US" altLang="en-US" smtClean="0"/>
              <a:t>.</a:t>
            </a: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888" y="3038475"/>
            <a:ext cx="688181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Example 3 – </a:t>
            </a:r>
            <a:r>
              <a:rPr lang="en-US" altLang="en-US" i="1" smtClean="0"/>
              <a:t>Solution</a:t>
            </a:r>
          </a:p>
        </p:txBody>
      </p:sp>
      <p:sp>
        <p:nvSpPr>
          <p:cNvPr id="125955"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smtClean="0"/>
              <a:t>These example relations illustrate that it is possible to have several arrows coming out of the same element of </a:t>
            </a:r>
            <a:r>
              <a:rPr lang="en-US" altLang="en-US" i="1" smtClean="0"/>
              <a:t>A</a:t>
            </a:r>
            <a:r>
              <a:rPr lang="en-US" altLang="en-US" smtClean="0"/>
              <a:t> pointing in different directions. </a:t>
            </a:r>
          </a:p>
          <a:p>
            <a:pPr marL="0" indent="0" eaLnBrk="1" hangingPunct="1">
              <a:buFontTx/>
              <a:buNone/>
              <a:tabLst>
                <a:tab pos="457200" algn="l"/>
                <a:tab pos="1371600" algn="l"/>
                <a:tab pos="1547813" algn="l"/>
              </a:tabLst>
            </a:pPr>
            <a:endParaRPr lang="en-US" altLang="en-US" sz="1200" smtClean="0"/>
          </a:p>
          <a:p>
            <a:pPr marL="0" indent="0" eaLnBrk="1" hangingPunct="1">
              <a:buFontTx/>
              <a:buNone/>
              <a:tabLst>
                <a:tab pos="457200" algn="l"/>
                <a:tab pos="1371600" algn="l"/>
                <a:tab pos="1547813" algn="l"/>
              </a:tabLst>
            </a:pPr>
            <a:r>
              <a:rPr lang="en-US" altLang="en-US" smtClean="0"/>
              <a:t>Also, it is quite possible to have an element of </a:t>
            </a:r>
            <a:r>
              <a:rPr lang="en-US" altLang="en-US" i="1" smtClean="0"/>
              <a:t>A</a:t>
            </a:r>
            <a:r>
              <a:rPr lang="en-US" altLang="en-US" smtClean="0"/>
              <a:t> that does not have an arrow coming out of it.</a:t>
            </a:r>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3013" y="1371600"/>
            <a:ext cx="6657975" cy="202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5955">
                                            <p:txEl>
                                              <p:pRg st="7" end="7"/>
                                            </p:txEl>
                                          </p:spTgt>
                                        </p:tgtEl>
                                        <p:attrNameLst>
                                          <p:attrName>style.visibility</p:attrName>
                                        </p:attrNameLst>
                                      </p:cBhvr>
                                      <p:to>
                                        <p:strVal val="visible"/>
                                      </p:to>
                                    </p:set>
                                    <p:animEffect transition="in" filter="fade">
                                      <p:cBhvr>
                                        <p:cTn id="7" dur="1000"/>
                                        <p:tgtEl>
                                          <p:spTgt spid="125955">
                                            <p:txEl>
                                              <p:pRg st="7" end="7"/>
                                            </p:txEl>
                                          </p:spTgt>
                                        </p:tgtEl>
                                      </p:cBhvr>
                                    </p:animEffect>
                                    <p:anim calcmode="lin" valueType="num">
                                      <p:cBhvr>
                                        <p:cTn id="8" dur="1000" fill="hold"/>
                                        <p:tgtEl>
                                          <p:spTgt spid="125955">
                                            <p:txEl>
                                              <p:pRg st="7" end="7"/>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5955">
                                            <p:txEl>
                                              <p:pRg st="7" end="7"/>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5955">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8"/>
          <p:cNvSpPr>
            <a:spLocks noChangeArrowheads="1"/>
          </p:cNvSpPr>
          <p:nvPr/>
        </p:nvSpPr>
        <p:spPr bwMode="auto">
          <a:xfrm>
            <a:off x="838200" y="32766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a:solidFill>
                  <a:srgbClr val="00ADEE"/>
                </a:solidFill>
              </a:rPr>
              <a:t>Functions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Functions</a:t>
            </a:r>
          </a:p>
        </p:txBody>
      </p:sp>
      <p:pic>
        <p:nvPicPr>
          <p:cNvPr id="1741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9900" y="1630363"/>
            <a:ext cx="8328025" cy="263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Functions</a:t>
            </a:r>
          </a:p>
        </p:txBody>
      </p:sp>
      <p:sp>
        <p:nvSpPr>
          <p:cNvPr id="18435" name="Rectangle 3"/>
          <p:cNvSpPr>
            <a:spLocks noGrp="1" noChangeArrowheads="1"/>
          </p:cNvSpPr>
          <p:nvPr>
            <p:ph type="body" idx="1"/>
          </p:nvPr>
        </p:nvSpPr>
        <p:spPr/>
        <p:txBody>
          <a:bodyPr/>
          <a:lstStyle/>
          <a:p>
            <a:pPr marL="0" indent="0">
              <a:spcBef>
                <a:spcPct val="0"/>
              </a:spcBef>
              <a:buFontTx/>
              <a:buNone/>
            </a:pPr>
            <a:r>
              <a:rPr lang="en-US" altLang="en-US" smtClean="0"/>
              <a:t>Properties (1) and (2) can be stated less formally as follows: A relation </a:t>
            </a:r>
            <a:r>
              <a:rPr lang="en-US" altLang="en-US" i="1" smtClean="0"/>
              <a:t>F</a:t>
            </a:r>
            <a:r>
              <a:rPr lang="en-US" altLang="en-US" smtClean="0"/>
              <a:t> from </a:t>
            </a:r>
            <a:r>
              <a:rPr lang="en-US" altLang="en-US" i="1" smtClean="0"/>
              <a:t>A</a:t>
            </a:r>
            <a:r>
              <a:rPr lang="en-US" altLang="en-US" smtClean="0"/>
              <a:t> to </a:t>
            </a:r>
            <a:r>
              <a:rPr lang="en-US" altLang="en-US" i="1" smtClean="0"/>
              <a:t>B</a:t>
            </a:r>
            <a:r>
              <a:rPr lang="en-US" altLang="en-US" smtClean="0"/>
              <a:t> is a function if, and only if:</a:t>
            </a:r>
            <a:br>
              <a:rPr lang="en-US" altLang="en-US" smtClean="0"/>
            </a:br>
            <a:endParaRPr lang="en-US" altLang="en-US" smtClean="0"/>
          </a:p>
          <a:p>
            <a:pPr marL="0" indent="0">
              <a:spcBef>
                <a:spcPct val="0"/>
              </a:spcBef>
              <a:buFontTx/>
              <a:buNone/>
            </a:pPr>
            <a:r>
              <a:rPr lang="en-US" altLang="en-US" smtClean="0"/>
              <a:t>1. Every element of </a:t>
            </a:r>
            <a:r>
              <a:rPr lang="en-US" altLang="en-US" i="1" smtClean="0"/>
              <a:t>A </a:t>
            </a:r>
            <a:r>
              <a:rPr lang="en-US" altLang="en-US" smtClean="0"/>
              <a:t>is the first element of an ordered pair </a:t>
            </a:r>
            <a:br>
              <a:rPr lang="en-US" altLang="en-US" smtClean="0"/>
            </a:br>
            <a:r>
              <a:rPr lang="en-US" altLang="en-US" smtClean="0"/>
              <a:t>    of </a:t>
            </a:r>
            <a:r>
              <a:rPr lang="en-US" altLang="en-US" i="1" smtClean="0"/>
              <a:t>F</a:t>
            </a:r>
            <a:r>
              <a:rPr lang="en-US" altLang="en-US" smtClean="0"/>
              <a:t>.</a:t>
            </a:r>
            <a:br>
              <a:rPr lang="en-US" altLang="en-US" smtClean="0"/>
            </a:br>
            <a:endParaRPr lang="en-US" altLang="en-US" smtClean="0"/>
          </a:p>
          <a:p>
            <a:pPr marL="0" indent="0">
              <a:spcBef>
                <a:spcPct val="0"/>
              </a:spcBef>
              <a:buFontTx/>
              <a:buNone/>
            </a:pPr>
            <a:r>
              <a:rPr lang="en-US" altLang="en-US" smtClean="0"/>
              <a:t>2. No two distinct ordered pairs in </a:t>
            </a:r>
            <a:r>
              <a:rPr lang="en-US" altLang="en-US" i="1" smtClean="0"/>
              <a:t>F </a:t>
            </a:r>
            <a:r>
              <a:rPr lang="en-US" altLang="en-US" smtClean="0"/>
              <a:t>have the same first </a:t>
            </a:r>
            <a:br>
              <a:rPr lang="en-US" altLang="en-US" smtClean="0"/>
            </a:br>
            <a:r>
              <a:rPr lang="en-US" altLang="en-US" smtClean="0"/>
              <a:t>    element.</a:t>
            </a:r>
          </a:p>
        </p:txBody>
      </p:sp>
      <p:pic>
        <p:nvPicPr>
          <p:cNvPr id="1843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5438" y="4648200"/>
            <a:ext cx="8493125" cy="159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1463675"/>
            <a:ext cx="8229600" cy="5256213"/>
          </a:xfrm>
        </p:spPr>
        <p:txBody>
          <a:bodyPr/>
          <a:lstStyle/>
          <a:p>
            <a:pPr marL="0" indent="0" eaLnBrk="1" hangingPunct="1">
              <a:buFontTx/>
              <a:buNone/>
              <a:tabLst>
                <a:tab pos="457200" algn="l"/>
                <a:tab pos="1371600" algn="l"/>
                <a:tab pos="1547813" algn="l"/>
              </a:tabLst>
              <a:defRPr/>
            </a:pPr>
            <a:r>
              <a:rPr lang="en-US" dirty="0" smtClean="0"/>
              <a:t>Let </a:t>
            </a:r>
            <a:r>
              <a:rPr lang="en-US" i="1" dirty="0" smtClean="0"/>
              <a:t>A</a:t>
            </a:r>
            <a:r>
              <a:rPr lang="en-US" dirty="0" smtClean="0"/>
              <a:t> = {2, 4, 6} and </a:t>
            </a:r>
            <a:r>
              <a:rPr lang="en-US" i="1" dirty="0" smtClean="0"/>
              <a:t>B</a:t>
            </a:r>
            <a:r>
              <a:rPr lang="en-US" dirty="0" smtClean="0"/>
              <a:t> = {1, 3, 5}. Which of the relations </a:t>
            </a:r>
            <a:r>
              <a:rPr lang="en-US" i="1" dirty="0" smtClean="0"/>
              <a:t>R</a:t>
            </a:r>
            <a:r>
              <a:rPr lang="en-US" dirty="0" smtClean="0"/>
              <a:t>, </a:t>
            </a:r>
            <a:r>
              <a:rPr lang="en-US" i="1" dirty="0" smtClean="0"/>
              <a:t>S</a:t>
            </a:r>
            <a:r>
              <a:rPr lang="en-US" dirty="0" smtClean="0"/>
              <a:t>, and </a:t>
            </a:r>
            <a:r>
              <a:rPr lang="en-US" i="1" dirty="0" smtClean="0"/>
              <a:t>T</a:t>
            </a:r>
            <a:r>
              <a:rPr lang="en-US" dirty="0" smtClean="0"/>
              <a:t> defined below are functions from </a:t>
            </a:r>
            <a:r>
              <a:rPr lang="en-US" i="1" dirty="0" smtClean="0"/>
              <a:t>A</a:t>
            </a:r>
            <a:r>
              <a:rPr lang="en-US" dirty="0" smtClean="0"/>
              <a:t> to </a:t>
            </a:r>
            <a:r>
              <a:rPr lang="en-US" i="1" dirty="0" smtClean="0"/>
              <a:t>B</a:t>
            </a:r>
            <a:r>
              <a:rPr lang="en-US" dirty="0" smtClean="0"/>
              <a:t>?</a:t>
            </a:r>
          </a:p>
          <a:p>
            <a:pPr marL="0" indent="0" eaLnBrk="1" hangingPunct="1">
              <a:buFontTx/>
              <a:buNone/>
              <a:tabLst>
                <a:tab pos="457200" algn="l"/>
                <a:tab pos="1371600" algn="l"/>
                <a:tab pos="1547813" algn="l"/>
              </a:tabLst>
              <a:defRPr/>
            </a:pPr>
            <a:endParaRPr lang="en-US" dirty="0" smtClean="0"/>
          </a:p>
          <a:p>
            <a:pPr marL="457200" indent="-457200" eaLnBrk="1" hangingPunct="1">
              <a:buFontTx/>
              <a:buNone/>
              <a:tabLst>
                <a:tab pos="457200" algn="l"/>
                <a:tab pos="1371600" algn="l"/>
                <a:tab pos="1547813" algn="l"/>
              </a:tabLst>
              <a:defRPr/>
            </a:pPr>
            <a:r>
              <a:rPr lang="pt-BR" b="1" dirty="0" smtClean="0"/>
              <a:t>a</a:t>
            </a:r>
            <a:r>
              <a:rPr lang="pt-BR" dirty="0" smtClean="0"/>
              <a:t>.</a:t>
            </a:r>
            <a:r>
              <a:rPr lang="pt-BR" i="1" dirty="0" smtClean="0"/>
              <a:t> R</a:t>
            </a:r>
            <a:r>
              <a:rPr lang="pt-BR" dirty="0" smtClean="0"/>
              <a:t> = {(2, 5), (4, 1), (4, 3), (6, 5)}</a:t>
            </a:r>
          </a:p>
          <a:p>
            <a:pPr marL="457200" indent="-457200" eaLnBrk="1" hangingPunct="1">
              <a:buFontTx/>
              <a:buNone/>
              <a:tabLst>
                <a:tab pos="457200" algn="l"/>
                <a:tab pos="1371600" algn="l"/>
                <a:tab pos="1547813" algn="l"/>
              </a:tabLst>
              <a:defRPr/>
            </a:pPr>
            <a:endParaRPr lang="pt-BR" sz="1200" dirty="0" smtClean="0"/>
          </a:p>
          <a:p>
            <a:pPr marL="457200" indent="-457200" eaLnBrk="1" hangingPunct="1">
              <a:buFontTx/>
              <a:buNone/>
              <a:tabLst>
                <a:tab pos="457200" algn="l"/>
                <a:tab pos="1371600" algn="l"/>
                <a:tab pos="1547813" algn="l"/>
              </a:tabLst>
              <a:defRPr/>
            </a:pPr>
            <a:r>
              <a:rPr lang="en-US" b="1" dirty="0" smtClean="0"/>
              <a:t>b</a:t>
            </a:r>
            <a:r>
              <a:rPr lang="en-US" dirty="0" smtClean="0"/>
              <a:t>. For all (</a:t>
            </a:r>
            <a:r>
              <a:rPr lang="en-US" i="1" dirty="0" smtClean="0"/>
              <a:t>x, y</a:t>
            </a:r>
            <a:r>
              <a:rPr lang="en-US" sz="400" i="1" dirty="0" smtClean="0"/>
              <a:t> </a:t>
            </a:r>
            <a:r>
              <a:rPr lang="en-US" dirty="0" smtClean="0"/>
              <a:t>)</a:t>
            </a:r>
            <a:r>
              <a:rPr lang="en-US" i="1" dirty="0" smtClean="0"/>
              <a:t> </a:t>
            </a:r>
            <a:r>
              <a:rPr lang="en-US" dirty="0" smtClean="0"/>
              <a:t>∈</a:t>
            </a:r>
            <a:r>
              <a:rPr lang="en-US" i="1" dirty="0" smtClean="0"/>
              <a:t> A </a:t>
            </a:r>
            <a:r>
              <a:rPr lang="en-US" b="1" dirty="0" smtClean="0">
                <a:sym typeface="Symbol"/>
              </a:rPr>
              <a:t></a:t>
            </a:r>
            <a:r>
              <a:rPr lang="en-US" i="1" dirty="0" smtClean="0"/>
              <a:t> B, </a:t>
            </a:r>
            <a:r>
              <a:rPr lang="en-US" dirty="0" smtClean="0"/>
              <a:t>(</a:t>
            </a:r>
            <a:r>
              <a:rPr lang="en-US" i="1" dirty="0" smtClean="0"/>
              <a:t>x, y</a:t>
            </a:r>
            <a:r>
              <a:rPr lang="en-US" sz="400" i="1" dirty="0" smtClean="0"/>
              <a:t> </a:t>
            </a:r>
            <a:r>
              <a:rPr lang="en-US" dirty="0" smtClean="0"/>
              <a:t>)</a:t>
            </a:r>
            <a:r>
              <a:rPr lang="en-US" i="1" dirty="0" smtClean="0"/>
              <a:t> </a:t>
            </a:r>
            <a:r>
              <a:rPr lang="en-US" dirty="0" smtClean="0"/>
              <a:t>∈</a:t>
            </a:r>
            <a:r>
              <a:rPr lang="en-US" i="1" dirty="0" smtClean="0"/>
              <a:t> S </a:t>
            </a:r>
            <a:r>
              <a:rPr lang="en-US" dirty="0" smtClean="0"/>
              <a:t>means that </a:t>
            </a:r>
            <a:r>
              <a:rPr lang="en-US" i="1" dirty="0" smtClean="0"/>
              <a:t>y</a:t>
            </a:r>
            <a:r>
              <a:rPr lang="en-US" dirty="0" smtClean="0"/>
              <a:t> = </a:t>
            </a:r>
            <a:r>
              <a:rPr lang="en-US" i="1" dirty="0" smtClean="0"/>
              <a:t>x </a:t>
            </a:r>
            <a:r>
              <a:rPr lang="en-US" dirty="0" smtClean="0"/>
              <a:t>+ 1</a:t>
            </a:r>
            <a:r>
              <a:rPr lang="en-US" i="1" dirty="0" smtClean="0"/>
              <a:t>.</a:t>
            </a:r>
          </a:p>
          <a:p>
            <a:pPr marL="457200" indent="-457200" eaLnBrk="1" hangingPunct="1">
              <a:buFontTx/>
              <a:buNone/>
              <a:tabLst>
                <a:tab pos="457200" algn="l"/>
                <a:tab pos="1371600" algn="l"/>
                <a:tab pos="1547813" algn="l"/>
              </a:tabLst>
              <a:defRPr/>
            </a:pPr>
            <a:endParaRPr lang="en-US" sz="1200" i="1" dirty="0" smtClean="0"/>
          </a:p>
          <a:p>
            <a:pPr marL="457200" indent="-457200" eaLnBrk="1" hangingPunct="1">
              <a:buFontTx/>
              <a:buNone/>
              <a:tabLst>
                <a:tab pos="457200" algn="l"/>
                <a:tab pos="1371600" algn="l"/>
                <a:tab pos="1547813" algn="l"/>
              </a:tabLst>
              <a:defRPr/>
            </a:pPr>
            <a:r>
              <a:rPr lang="en-US" b="1" dirty="0" smtClean="0"/>
              <a:t>c</a:t>
            </a:r>
            <a:r>
              <a:rPr lang="en-US" dirty="0" smtClean="0"/>
              <a:t>. </a:t>
            </a:r>
            <a:r>
              <a:rPr lang="en-US" i="1" dirty="0" smtClean="0"/>
              <a:t>T </a:t>
            </a:r>
            <a:r>
              <a:rPr lang="en-US" dirty="0" smtClean="0"/>
              <a:t>is defined by the arrow diagram</a:t>
            </a: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6388" y="4487863"/>
            <a:ext cx="3451225" cy="206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2"/>
          <p:cNvSpPr>
            <a:spLocks noGrp="1" noChangeArrowheads="1"/>
          </p:cNvSpPr>
          <p:nvPr>
            <p:ph type="title"/>
          </p:nvPr>
        </p:nvSpPr>
        <p:spPr/>
        <p:txBody>
          <a:bodyPr/>
          <a:lstStyle/>
          <a:p>
            <a:pPr eaLnBrk="1" hangingPunct="1"/>
            <a:r>
              <a:rPr lang="en-US" altLang="en-US" sz="2700" smtClean="0"/>
              <a:t>Example 4 – </a:t>
            </a:r>
            <a:r>
              <a:rPr lang="en-US" altLang="en-US" sz="2700" i="1" smtClean="0"/>
              <a:t>Functions and Relations on Finite Sets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Example 4(a) – </a:t>
            </a:r>
            <a:r>
              <a:rPr lang="en-US" altLang="en-US" i="1" smtClean="0"/>
              <a:t>Solution</a:t>
            </a:r>
          </a:p>
        </p:txBody>
      </p:sp>
      <p:sp>
        <p:nvSpPr>
          <p:cNvPr id="125955"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i="1" smtClean="0"/>
              <a:t>R</a:t>
            </a:r>
            <a:r>
              <a:rPr lang="en-US" altLang="en-US" smtClean="0"/>
              <a:t> is not a function because it does not satisfy property (2). The ordered pairs (4, 1) and (4, 3) have the same first element but different second elements. </a:t>
            </a:r>
          </a:p>
          <a:p>
            <a:pPr marL="0" indent="0" eaLnBrk="1" hangingPunct="1">
              <a:buFontTx/>
              <a:buNone/>
              <a:tabLst>
                <a:tab pos="457200" algn="l"/>
                <a:tab pos="1371600" algn="l"/>
                <a:tab pos="1547813" algn="l"/>
              </a:tabLst>
            </a:pPr>
            <a:endParaRPr lang="en-US" altLang="en-US" sz="1200" smtClean="0"/>
          </a:p>
          <a:p>
            <a:pPr marL="0" indent="0" eaLnBrk="1" hangingPunct="1">
              <a:buFontTx/>
              <a:buNone/>
              <a:tabLst>
                <a:tab pos="457200" algn="l"/>
                <a:tab pos="1371600" algn="l"/>
                <a:tab pos="1547813" algn="l"/>
              </a:tabLst>
            </a:pPr>
            <a:r>
              <a:rPr lang="en-US" altLang="en-US" smtClean="0"/>
              <a:t>You can see this graphically if you draw the arrow diagram for </a:t>
            </a:r>
            <a:r>
              <a:rPr lang="en-US" altLang="en-US" i="1" smtClean="0"/>
              <a:t>R</a:t>
            </a:r>
            <a:r>
              <a:rPr lang="en-US" altLang="en-US" smtClean="0"/>
              <a:t>. There are two arrows coming out of 4: One points to 1 and the other points to 3.</a:t>
            </a: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6050" y="4191000"/>
            <a:ext cx="37719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5955">
                                            <p:txEl>
                                              <p:pRg st="2" end="2"/>
                                            </p:txEl>
                                          </p:spTgt>
                                        </p:tgtEl>
                                        <p:attrNameLst>
                                          <p:attrName>style.visibility</p:attrName>
                                        </p:attrNameLst>
                                      </p:cBhvr>
                                      <p:to>
                                        <p:strVal val="visible"/>
                                      </p:to>
                                    </p:set>
                                    <p:animEffect transition="in" filter="fade">
                                      <p:cBhvr>
                                        <p:cTn id="7" dur="1000"/>
                                        <p:tgtEl>
                                          <p:spTgt spid="125955">
                                            <p:txEl>
                                              <p:pRg st="2" end="2"/>
                                            </p:txEl>
                                          </p:spTgt>
                                        </p:tgtEl>
                                      </p:cBhvr>
                                    </p:animEffect>
                                    <p:anim calcmode="lin" valueType="num">
                                      <p:cBhvr>
                                        <p:cTn id="8" dur="10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5955">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5955">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4818"/>
                                        </p:tgtEl>
                                        <p:attrNameLst>
                                          <p:attrName>style.visibility</p:attrName>
                                        </p:attrNameLst>
                                      </p:cBhvr>
                                      <p:to>
                                        <p:strVal val="visible"/>
                                      </p:to>
                                    </p:set>
                                    <p:animEffect transition="in" filter="fade">
                                      <p:cBhvr>
                                        <p:cTn id="13" dur="1000"/>
                                        <p:tgtEl>
                                          <p:spTgt spid="34818"/>
                                        </p:tgtEl>
                                      </p:cBhvr>
                                    </p:animEffect>
                                    <p:anim calcmode="lin" valueType="num">
                                      <p:cBhvr>
                                        <p:cTn id="14" dur="1000" fill="hold"/>
                                        <p:tgtEl>
                                          <p:spTgt spid="34818"/>
                                        </p:tgtEl>
                                        <p:attrNameLst>
                                          <p:attrName>ppt_x</p:attrName>
                                        </p:attrNameLst>
                                      </p:cBhvr>
                                      <p:tavLst>
                                        <p:tav tm="0">
                                          <p:val>
                                            <p:strVal val="#ppt_x"/>
                                          </p:val>
                                        </p:tav>
                                        <p:tav tm="100000">
                                          <p:val>
                                            <p:strVal val="#ppt_x"/>
                                          </p:val>
                                        </p:tav>
                                      </p:tavLst>
                                    </p:anim>
                                    <p:anim calcmode="lin" valueType="num">
                                      <p:cBhvr>
                                        <p:cTn id="15" dur="900" decel="100000" fill="hold"/>
                                        <p:tgtEl>
                                          <p:spTgt spid="34818"/>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48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Example 4(b) – </a:t>
            </a:r>
            <a:r>
              <a:rPr lang="en-US" altLang="en-US" i="1" smtClean="0"/>
              <a:t>Solution</a:t>
            </a:r>
          </a:p>
        </p:txBody>
      </p:sp>
      <p:sp>
        <p:nvSpPr>
          <p:cNvPr id="125955"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i="1" smtClean="0"/>
              <a:t>S</a:t>
            </a:r>
            <a:r>
              <a:rPr lang="en-US" altLang="en-US" smtClean="0"/>
              <a:t> is not a function because it does not satisfy property (1). It is not true that every element of </a:t>
            </a:r>
            <a:r>
              <a:rPr lang="en-US" altLang="en-US" i="1" smtClean="0"/>
              <a:t>A</a:t>
            </a:r>
            <a:r>
              <a:rPr lang="en-US" altLang="en-US" smtClean="0"/>
              <a:t> is the first element of an ordered pair in </a:t>
            </a:r>
            <a:r>
              <a:rPr lang="en-US" altLang="en-US" i="1" smtClean="0"/>
              <a:t>S</a:t>
            </a:r>
            <a:r>
              <a:rPr lang="en-US" altLang="en-US" smtClean="0"/>
              <a:t>. </a:t>
            </a:r>
          </a:p>
          <a:p>
            <a:pPr marL="0" indent="0" eaLnBrk="1" hangingPunct="1">
              <a:buFontTx/>
              <a:buNone/>
              <a:tabLst>
                <a:tab pos="457200" algn="l"/>
                <a:tab pos="1371600" algn="l"/>
                <a:tab pos="1547813" algn="l"/>
              </a:tabLst>
            </a:pPr>
            <a:endParaRPr lang="en-US" altLang="en-US" sz="1200" smtClean="0"/>
          </a:p>
          <a:p>
            <a:pPr marL="0" indent="0" eaLnBrk="1" hangingPunct="1">
              <a:buFontTx/>
              <a:buNone/>
              <a:tabLst>
                <a:tab pos="457200" algn="l"/>
                <a:tab pos="1371600" algn="l"/>
                <a:tab pos="1547813" algn="l"/>
              </a:tabLst>
            </a:pPr>
            <a:r>
              <a:rPr lang="en-US" altLang="en-US" smtClean="0"/>
              <a:t>For example, 6 ∈ </a:t>
            </a:r>
            <a:r>
              <a:rPr lang="en-US" altLang="en-US" i="1" smtClean="0"/>
              <a:t>A</a:t>
            </a:r>
            <a:r>
              <a:rPr lang="en-US" altLang="en-US" smtClean="0"/>
              <a:t> but there is no </a:t>
            </a:r>
            <a:r>
              <a:rPr lang="en-US" altLang="en-US" i="1" smtClean="0"/>
              <a:t>y</a:t>
            </a:r>
            <a:r>
              <a:rPr lang="en-US" altLang="en-US" smtClean="0"/>
              <a:t> in </a:t>
            </a:r>
            <a:r>
              <a:rPr lang="en-US" altLang="en-US" i="1" smtClean="0"/>
              <a:t>B</a:t>
            </a:r>
            <a:r>
              <a:rPr lang="en-US" altLang="en-US" smtClean="0"/>
              <a:t> such that </a:t>
            </a:r>
            <a:br>
              <a:rPr lang="en-US" altLang="en-US" smtClean="0"/>
            </a:br>
            <a:r>
              <a:rPr lang="en-US" altLang="en-US" i="1" smtClean="0"/>
              <a:t>y</a:t>
            </a:r>
            <a:r>
              <a:rPr lang="en-US" altLang="en-US" smtClean="0"/>
              <a:t> = 6 + 1 = 7. You can also see this graphically by drawing the arrow diagram for </a:t>
            </a:r>
            <a:r>
              <a:rPr lang="en-US" altLang="en-US" i="1" smtClean="0"/>
              <a:t>S</a:t>
            </a:r>
            <a:r>
              <a:rPr lang="en-US" altLang="en-US" smtClean="0"/>
              <a:t>.</a:t>
            </a:r>
          </a:p>
        </p:txBody>
      </p:sp>
      <p:sp>
        <p:nvSpPr>
          <p:cNvPr id="21508" name="Rectangle 7"/>
          <p:cNvSpPr>
            <a:spLocks noChangeArrowheads="1"/>
          </p:cNvSpPr>
          <p:nvPr/>
        </p:nvSpPr>
        <p:spPr bwMode="auto">
          <a:xfrm>
            <a:off x="8289925" y="842963"/>
            <a:ext cx="8413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rPr>
              <a:t>cont’d</a:t>
            </a:r>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100" y="4191000"/>
            <a:ext cx="37338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5955">
                                            <p:txEl>
                                              <p:pRg st="2" end="2"/>
                                            </p:txEl>
                                          </p:spTgt>
                                        </p:tgtEl>
                                        <p:attrNameLst>
                                          <p:attrName>style.visibility</p:attrName>
                                        </p:attrNameLst>
                                      </p:cBhvr>
                                      <p:to>
                                        <p:strVal val="visible"/>
                                      </p:to>
                                    </p:set>
                                    <p:animEffect transition="in" filter="fade">
                                      <p:cBhvr>
                                        <p:cTn id="7" dur="1000"/>
                                        <p:tgtEl>
                                          <p:spTgt spid="125955">
                                            <p:txEl>
                                              <p:pRg st="2" end="2"/>
                                            </p:txEl>
                                          </p:spTgt>
                                        </p:tgtEl>
                                      </p:cBhvr>
                                    </p:animEffect>
                                    <p:anim calcmode="lin" valueType="num">
                                      <p:cBhvr>
                                        <p:cTn id="8" dur="10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5955">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5955">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5842"/>
                                        </p:tgtEl>
                                        <p:attrNameLst>
                                          <p:attrName>style.visibility</p:attrName>
                                        </p:attrNameLst>
                                      </p:cBhvr>
                                      <p:to>
                                        <p:strVal val="visible"/>
                                      </p:to>
                                    </p:set>
                                    <p:animEffect transition="in" filter="fade">
                                      <p:cBhvr>
                                        <p:cTn id="13" dur="1000"/>
                                        <p:tgtEl>
                                          <p:spTgt spid="35842"/>
                                        </p:tgtEl>
                                      </p:cBhvr>
                                    </p:animEffect>
                                    <p:anim calcmode="lin" valueType="num">
                                      <p:cBhvr>
                                        <p:cTn id="14" dur="1000" fill="hold"/>
                                        <p:tgtEl>
                                          <p:spTgt spid="35842"/>
                                        </p:tgtEl>
                                        <p:attrNameLst>
                                          <p:attrName>ppt_x</p:attrName>
                                        </p:attrNameLst>
                                      </p:cBhvr>
                                      <p:tavLst>
                                        <p:tav tm="0">
                                          <p:val>
                                            <p:strVal val="#ppt_x"/>
                                          </p:val>
                                        </p:tav>
                                        <p:tav tm="100000">
                                          <p:val>
                                            <p:strVal val="#ppt_x"/>
                                          </p:val>
                                        </p:tav>
                                      </p:tavLst>
                                    </p:anim>
                                    <p:anim calcmode="lin" valueType="num">
                                      <p:cBhvr>
                                        <p:cTn id="15" dur="900" decel="100000" fill="hold"/>
                                        <p:tgtEl>
                                          <p:spTgt spid="35842"/>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584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3400" smtClean="0"/>
              <a:t>The Language of Relations and Functions</a:t>
            </a:r>
          </a:p>
        </p:txBody>
      </p:sp>
      <p:sp>
        <p:nvSpPr>
          <p:cNvPr id="4099" name="Rectangle 3"/>
          <p:cNvSpPr>
            <a:spLocks noGrp="1" noChangeArrowheads="1"/>
          </p:cNvSpPr>
          <p:nvPr>
            <p:ph type="body" idx="1"/>
          </p:nvPr>
        </p:nvSpPr>
        <p:spPr/>
        <p:txBody>
          <a:bodyPr/>
          <a:lstStyle/>
          <a:p>
            <a:pPr marL="0" indent="0">
              <a:buFontTx/>
              <a:buNone/>
            </a:pPr>
            <a:r>
              <a:rPr lang="en-US" altLang="en-US" dirty="0" smtClean="0"/>
              <a:t>The objects of mathematics may be </a:t>
            </a:r>
            <a:r>
              <a:rPr lang="en-US" altLang="en-US" i="1" dirty="0" smtClean="0"/>
              <a:t>related</a:t>
            </a:r>
            <a:r>
              <a:rPr lang="en-US" altLang="en-US" dirty="0" smtClean="0"/>
              <a:t> in various ways. </a:t>
            </a:r>
          </a:p>
          <a:p>
            <a:pPr marL="0" indent="0">
              <a:buFontTx/>
              <a:buNone/>
            </a:pPr>
            <a:endParaRPr lang="en-US" altLang="en-US" sz="2000" dirty="0" smtClean="0"/>
          </a:p>
          <a:p>
            <a:r>
              <a:rPr lang="en-US" altLang="en-US" dirty="0" smtClean="0"/>
              <a:t>A set </a:t>
            </a:r>
            <a:r>
              <a:rPr lang="en-US" altLang="en-US" i="1" dirty="0" smtClean="0"/>
              <a:t>A</a:t>
            </a:r>
            <a:r>
              <a:rPr lang="en-US" altLang="en-US" dirty="0" smtClean="0"/>
              <a:t> may be said to be “related to” a set </a:t>
            </a:r>
            <a:r>
              <a:rPr lang="en-US" altLang="en-US" i="1" dirty="0" smtClean="0"/>
              <a:t>B</a:t>
            </a:r>
            <a:r>
              <a:rPr lang="en-US" altLang="en-US" dirty="0" smtClean="0"/>
              <a:t> if </a:t>
            </a:r>
            <a:r>
              <a:rPr lang="en-US" altLang="en-US" i="1" dirty="0" smtClean="0"/>
              <a:t>A</a:t>
            </a:r>
            <a:r>
              <a:rPr lang="en-US" altLang="en-US" dirty="0" smtClean="0"/>
              <a:t> is a subset of </a:t>
            </a:r>
            <a:r>
              <a:rPr lang="en-US" altLang="en-US" i="1" dirty="0" smtClean="0"/>
              <a:t>B</a:t>
            </a:r>
            <a:r>
              <a:rPr lang="en-US" altLang="en-US" dirty="0" smtClean="0"/>
              <a:t>, or if </a:t>
            </a:r>
            <a:r>
              <a:rPr lang="en-US" altLang="en-US" i="1" dirty="0" smtClean="0"/>
              <a:t>A</a:t>
            </a:r>
            <a:r>
              <a:rPr lang="en-US" altLang="en-US" dirty="0" smtClean="0"/>
              <a:t> is not a subset of </a:t>
            </a:r>
            <a:r>
              <a:rPr lang="en-US" altLang="en-US" i="1" dirty="0" smtClean="0"/>
              <a:t>B</a:t>
            </a:r>
            <a:r>
              <a:rPr lang="en-US" altLang="en-US" dirty="0" smtClean="0"/>
              <a:t>, or if </a:t>
            </a:r>
            <a:r>
              <a:rPr lang="en-US" altLang="en-US" i="1" dirty="0" smtClean="0"/>
              <a:t>A </a:t>
            </a:r>
            <a:r>
              <a:rPr lang="en-US" altLang="en-US" dirty="0" smtClean="0"/>
              <a:t>and </a:t>
            </a:r>
            <a:r>
              <a:rPr lang="en-US" altLang="en-US" i="1" dirty="0" smtClean="0"/>
              <a:t>B</a:t>
            </a:r>
            <a:r>
              <a:rPr lang="en-US" altLang="en-US" dirty="0" smtClean="0"/>
              <a:t> have at least one element in common. </a:t>
            </a:r>
          </a:p>
          <a:p>
            <a:pPr marL="0" indent="0">
              <a:buFontTx/>
              <a:buNone/>
            </a:pPr>
            <a:endParaRPr lang="en-US" altLang="en-US" sz="2000" dirty="0" smtClean="0"/>
          </a:p>
          <a:p>
            <a:r>
              <a:rPr lang="en-US" altLang="en-US" dirty="0" smtClean="0"/>
              <a:t>A number </a:t>
            </a:r>
            <a:r>
              <a:rPr lang="en-US" altLang="en-US" i="1" dirty="0" smtClean="0"/>
              <a:t>x</a:t>
            </a:r>
            <a:r>
              <a:rPr lang="en-US" altLang="en-US" dirty="0" smtClean="0"/>
              <a:t> may be said to be “related to” a number </a:t>
            </a:r>
            <a:r>
              <a:rPr lang="en-US" altLang="en-US" i="1" dirty="0" smtClean="0"/>
              <a:t>y</a:t>
            </a:r>
            <a:r>
              <a:rPr lang="en-US" altLang="en-US" dirty="0" smtClean="0"/>
              <a:t> if </a:t>
            </a:r>
            <a:br>
              <a:rPr lang="en-US" altLang="en-US" dirty="0" smtClean="0"/>
            </a:br>
            <a:r>
              <a:rPr lang="en-US" altLang="en-US" i="1" dirty="0" smtClean="0"/>
              <a:t>x</a:t>
            </a:r>
            <a:r>
              <a:rPr lang="en-US" altLang="en-US" dirty="0" smtClean="0"/>
              <a:t> &lt; </a:t>
            </a:r>
            <a:r>
              <a:rPr lang="en-US" altLang="en-US" i="1" dirty="0" smtClean="0"/>
              <a:t>y</a:t>
            </a:r>
            <a:r>
              <a:rPr lang="en-US" altLang="en-US" dirty="0" smtClean="0"/>
              <a:t>, or if </a:t>
            </a:r>
            <a:r>
              <a:rPr lang="en-US" altLang="en-US" i="1" dirty="0" smtClean="0"/>
              <a:t>x</a:t>
            </a:r>
            <a:r>
              <a:rPr lang="en-US" altLang="en-US" dirty="0" smtClean="0"/>
              <a:t> is a factor of </a:t>
            </a:r>
            <a:r>
              <a:rPr lang="en-US" altLang="en-US" i="1" dirty="0" smtClean="0"/>
              <a:t>y</a:t>
            </a:r>
            <a:r>
              <a:rPr lang="en-US" altLang="en-US" dirty="0" smtClean="0"/>
              <a:t>, or if </a:t>
            </a:r>
            <a:r>
              <a:rPr lang="en-US" altLang="en-US" i="1" dirty="0" smtClean="0"/>
              <a:t>x</a:t>
            </a:r>
            <a:r>
              <a:rPr lang="en-US" altLang="en-US" baseline="30000" dirty="0" smtClean="0"/>
              <a:t>2</a:t>
            </a:r>
            <a:r>
              <a:rPr lang="en-US" altLang="en-US" dirty="0" smtClean="0"/>
              <a:t> + </a:t>
            </a:r>
            <a:r>
              <a:rPr lang="en-US" altLang="en-US" i="1" dirty="0" smtClean="0"/>
              <a:t>y</a:t>
            </a:r>
            <a:r>
              <a:rPr lang="en-US" altLang="en-US" baseline="30000" dirty="0" smtClean="0"/>
              <a:t>2</a:t>
            </a:r>
            <a:r>
              <a:rPr lang="en-US" altLang="en-US" dirty="0" smtClean="0"/>
              <a:t> = 1.</a:t>
            </a:r>
          </a:p>
          <a:p>
            <a:pPr marL="0" indent="0">
              <a:buFontTx/>
              <a:buNone/>
            </a:pPr>
            <a:endParaRPr lang="en-US" altLang="en-US" sz="2000" i="1"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Example 4(c) – </a:t>
            </a:r>
            <a:r>
              <a:rPr lang="en-US" altLang="en-US" i="1" smtClean="0"/>
              <a:t>Solution</a:t>
            </a:r>
          </a:p>
        </p:txBody>
      </p:sp>
      <p:sp>
        <p:nvSpPr>
          <p:cNvPr id="125955"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i="1" smtClean="0"/>
              <a:t>T</a:t>
            </a:r>
            <a:r>
              <a:rPr lang="en-US" altLang="en-US" smtClean="0"/>
              <a:t> is a function: Each element in {2, 4, 6} is related to some element in {1, 3, 5} and no element in {2, 4, 6} is related to more than one element in {1, 3, 5}. </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smtClean="0"/>
              <a:t>When these properties are stated in terms of the arrow diagram, they become (1) there is an arrow coming out of each element of the domain, and (2) no element of the domain has more than one arrow coming out of it. </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smtClean="0"/>
              <a:t>So you can write </a:t>
            </a:r>
            <a:r>
              <a:rPr lang="en-US" altLang="en-US" i="1" smtClean="0"/>
              <a:t>T</a:t>
            </a:r>
            <a:r>
              <a:rPr lang="en-US" altLang="en-US" sz="400" smtClean="0"/>
              <a:t> </a:t>
            </a:r>
            <a:r>
              <a:rPr lang="en-US" altLang="en-US" smtClean="0"/>
              <a:t>(2) = 5, </a:t>
            </a:r>
            <a:r>
              <a:rPr lang="en-US" altLang="en-US" i="1" smtClean="0"/>
              <a:t>T</a:t>
            </a:r>
            <a:r>
              <a:rPr lang="en-US" altLang="en-US" sz="400" smtClean="0"/>
              <a:t> </a:t>
            </a:r>
            <a:r>
              <a:rPr lang="en-US" altLang="en-US" smtClean="0"/>
              <a:t>(4) = 1, and </a:t>
            </a:r>
            <a:r>
              <a:rPr lang="en-US" altLang="en-US" i="1" smtClean="0"/>
              <a:t>T</a:t>
            </a:r>
            <a:r>
              <a:rPr lang="en-US" altLang="en-US" sz="400" smtClean="0"/>
              <a:t> </a:t>
            </a:r>
            <a:r>
              <a:rPr lang="en-US" altLang="en-US" smtClean="0"/>
              <a:t>(6) = 1.</a:t>
            </a:r>
          </a:p>
        </p:txBody>
      </p:sp>
      <p:sp>
        <p:nvSpPr>
          <p:cNvPr id="22532" name="Rectangle 7"/>
          <p:cNvSpPr>
            <a:spLocks noChangeArrowheads="1"/>
          </p:cNvSpPr>
          <p:nvPr/>
        </p:nvSpPr>
        <p:spPr bwMode="auto">
          <a:xfrm>
            <a:off x="8289925" y="842963"/>
            <a:ext cx="8413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rPr>
              <a:t>cont’d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5955">
                                            <p:txEl>
                                              <p:pRg st="2" end="2"/>
                                            </p:txEl>
                                          </p:spTgt>
                                        </p:tgtEl>
                                        <p:attrNameLst>
                                          <p:attrName>style.visibility</p:attrName>
                                        </p:attrNameLst>
                                      </p:cBhvr>
                                      <p:to>
                                        <p:strVal val="visible"/>
                                      </p:to>
                                    </p:set>
                                    <p:animEffect transition="in" filter="fade">
                                      <p:cBhvr>
                                        <p:cTn id="7" dur="1000"/>
                                        <p:tgtEl>
                                          <p:spTgt spid="125955">
                                            <p:txEl>
                                              <p:pRg st="2" end="2"/>
                                            </p:txEl>
                                          </p:spTgt>
                                        </p:tgtEl>
                                      </p:cBhvr>
                                    </p:animEffect>
                                    <p:anim calcmode="lin" valueType="num">
                                      <p:cBhvr>
                                        <p:cTn id="8" dur="10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5955">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59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125955">
                                            <p:txEl>
                                              <p:pRg st="4" end="4"/>
                                            </p:txEl>
                                          </p:spTgt>
                                        </p:tgtEl>
                                        <p:attrNameLst>
                                          <p:attrName>style.visibility</p:attrName>
                                        </p:attrNameLst>
                                      </p:cBhvr>
                                      <p:to>
                                        <p:strVal val="visible"/>
                                      </p:to>
                                    </p:set>
                                    <p:animEffect transition="in" filter="fade">
                                      <p:cBhvr>
                                        <p:cTn id="15" dur="1000"/>
                                        <p:tgtEl>
                                          <p:spTgt spid="125955">
                                            <p:txEl>
                                              <p:pRg st="4" end="4"/>
                                            </p:txEl>
                                          </p:spTgt>
                                        </p:tgtEl>
                                      </p:cBhvr>
                                    </p:animEffect>
                                    <p:anim calcmode="lin" valueType="num">
                                      <p:cBhvr>
                                        <p:cTn id="16" dur="1000" fill="hold"/>
                                        <p:tgtEl>
                                          <p:spTgt spid="125955">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25955">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595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smtClean="0"/>
              <a:t>Function Equality</a:t>
            </a:r>
          </a:p>
        </p:txBody>
      </p:sp>
      <p:sp>
        <p:nvSpPr>
          <p:cNvPr id="29699" name="Rectangle 3"/>
          <p:cNvSpPr>
            <a:spLocks noGrp="1" noChangeArrowheads="1"/>
          </p:cNvSpPr>
          <p:nvPr>
            <p:ph type="body" idx="1"/>
          </p:nvPr>
        </p:nvSpPr>
        <p:spPr/>
        <p:txBody>
          <a:bodyPr/>
          <a:lstStyle/>
          <a:p>
            <a:pPr marL="0" indent="0">
              <a:buFontTx/>
              <a:buNone/>
            </a:pPr>
            <a:r>
              <a:rPr lang="en-US" altLang="en-US" dirty="0" smtClean="0"/>
              <a:t>If </a:t>
            </a:r>
            <a:r>
              <a:rPr lang="en-US" altLang="en-US" i="1" dirty="0" smtClean="0"/>
              <a:t>f</a:t>
            </a:r>
            <a:r>
              <a:rPr lang="en-US" altLang="en-US" dirty="0" smtClean="0"/>
              <a:t> and </a:t>
            </a:r>
            <a:r>
              <a:rPr lang="en-US" altLang="en-US" i="1" dirty="0" smtClean="0"/>
              <a:t>g</a:t>
            </a:r>
            <a:r>
              <a:rPr lang="en-US" altLang="en-US" dirty="0" smtClean="0"/>
              <a:t> are functions from a set </a:t>
            </a:r>
            <a:r>
              <a:rPr lang="en-US" altLang="en-US" i="1" dirty="0" smtClean="0"/>
              <a:t>A</a:t>
            </a:r>
            <a:r>
              <a:rPr lang="en-US" altLang="en-US" dirty="0" smtClean="0"/>
              <a:t> to a set </a:t>
            </a:r>
            <a:r>
              <a:rPr lang="en-US" altLang="en-US" i="1" dirty="0" smtClean="0"/>
              <a:t>B</a:t>
            </a:r>
            <a:r>
              <a:rPr lang="en-US" altLang="en-US" dirty="0" smtClean="0"/>
              <a:t>, then</a:t>
            </a:r>
          </a:p>
          <a:p>
            <a:pPr marL="0" indent="0" algn="ctr">
              <a:buFontTx/>
              <a:buNone/>
            </a:pPr>
            <a:r>
              <a:rPr lang="en-US" altLang="en-US" i="1" dirty="0" smtClean="0"/>
              <a:t>f</a:t>
            </a:r>
            <a:r>
              <a:rPr lang="en-US" altLang="en-US" dirty="0" smtClean="0"/>
              <a:t> = {(</a:t>
            </a:r>
            <a:r>
              <a:rPr lang="en-US" altLang="en-US" i="1" dirty="0" smtClean="0"/>
              <a:t>x</a:t>
            </a:r>
            <a:r>
              <a:rPr lang="en-US" altLang="en-US" dirty="0" smtClean="0"/>
              <a:t>, </a:t>
            </a:r>
            <a:r>
              <a:rPr lang="en-US" altLang="en-US" i="1" dirty="0" smtClean="0"/>
              <a:t>y</a:t>
            </a:r>
            <a:r>
              <a:rPr lang="en-US" altLang="en-US" dirty="0" smtClean="0"/>
              <a:t>) ∈ </a:t>
            </a:r>
            <a:r>
              <a:rPr lang="en-US" altLang="en-US" i="1" dirty="0" smtClean="0"/>
              <a:t>A</a:t>
            </a:r>
            <a:r>
              <a:rPr lang="en-US" altLang="en-US" dirty="0" smtClean="0"/>
              <a:t> × </a:t>
            </a:r>
            <a:r>
              <a:rPr lang="en-US" altLang="en-US" i="1" dirty="0" smtClean="0"/>
              <a:t>B</a:t>
            </a:r>
            <a:r>
              <a:rPr lang="en-US" altLang="en-US" dirty="0" smtClean="0"/>
              <a:t> | </a:t>
            </a:r>
            <a:r>
              <a:rPr lang="en-US" altLang="en-US" i="1" dirty="0" smtClean="0"/>
              <a:t>y</a:t>
            </a:r>
            <a:r>
              <a:rPr lang="en-US" altLang="en-US" dirty="0" smtClean="0"/>
              <a:t> = </a:t>
            </a:r>
            <a:r>
              <a:rPr lang="en-US" altLang="en-US" i="1" dirty="0" smtClean="0"/>
              <a:t>f</a:t>
            </a:r>
            <a:r>
              <a:rPr lang="en-US" altLang="en-US" sz="400" dirty="0" smtClean="0"/>
              <a:t> </a:t>
            </a:r>
            <a:r>
              <a:rPr lang="en-US" altLang="en-US" dirty="0" smtClean="0"/>
              <a:t>(</a:t>
            </a:r>
            <a:r>
              <a:rPr lang="en-US" altLang="en-US" i="1" dirty="0" smtClean="0"/>
              <a:t>x</a:t>
            </a:r>
            <a:r>
              <a:rPr lang="en-US" altLang="en-US" dirty="0" smtClean="0"/>
              <a:t>)} </a:t>
            </a:r>
          </a:p>
          <a:p>
            <a:pPr marL="0" indent="0" algn="ctr">
              <a:buFontTx/>
              <a:buNone/>
            </a:pPr>
            <a:r>
              <a:rPr lang="en-US" altLang="en-US" dirty="0" smtClean="0"/>
              <a:t>and </a:t>
            </a:r>
          </a:p>
          <a:p>
            <a:pPr marL="0" indent="0" algn="ctr">
              <a:buFontTx/>
              <a:buNone/>
            </a:pPr>
            <a:r>
              <a:rPr lang="en-US" altLang="en-US" i="1" dirty="0" smtClean="0"/>
              <a:t>g</a:t>
            </a:r>
            <a:r>
              <a:rPr lang="en-US" altLang="en-US" dirty="0" smtClean="0"/>
              <a:t> = {(</a:t>
            </a:r>
            <a:r>
              <a:rPr lang="en-US" altLang="en-US" i="1" dirty="0" smtClean="0"/>
              <a:t>x</a:t>
            </a:r>
            <a:r>
              <a:rPr lang="en-US" altLang="en-US" dirty="0" smtClean="0"/>
              <a:t>, </a:t>
            </a:r>
            <a:r>
              <a:rPr lang="en-US" altLang="en-US" i="1" dirty="0" smtClean="0"/>
              <a:t>y</a:t>
            </a:r>
            <a:r>
              <a:rPr lang="en-US" altLang="en-US" dirty="0" smtClean="0"/>
              <a:t>) ∈ </a:t>
            </a:r>
            <a:r>
              <a:rPr lang="en-US" altLang="en-US" i="1" dirty="0" smtClean="0"/>
              <a:t>A</a:t>
            </a:r>
            <a:r>
              <a:rPr lang="en-US" altLang="en-US" dirty="0" smtClean="0"/>
              <a:t> × </a:t>
            </a:r>
            <a:r>
              <a:rPr lang="en-US" altLang="en-US" i="1" dirty="0" smtClean="0"/>
              <a:t>B</a:t>
            </a:r>
            <a:r>
              <a:rPr lang="en-US" altLang="en-US" dirty="0" smtClean="0"/>
              <a:t> | </a:t>
            </a:r>
            <a:r>
              <a:rPr lang="en-US" altLang="en-US" i="1" dirty="0" smtClean="0"/>
              <a:t>y</a:t>
            </a:r>
            <a:r>
              <a:rPr lang="en-US" altLang="en-US" dirty="0" smtClean="0"/>
              <a:t> = </a:t>
            </a:r>
            <a:r>
              <a:rPr lang="en-US" altLang="en-US" i="1" dirty="0" smtClean="0"/>
              <a:t>g</a:t>
            </a:r>
            <a:r>
              <a:rPr lang="en-US" altLang="en-US" sz="400" dirty="0" smtClean="0"/>
              <a:t> </a:t>
            </a:r>
            <a:r>
              <a:rPr lang="en-US" altLang="en-US" dirty="0" smtClean="0"/>
              <a:t>(</a:t>
            </a:r>
            <a:r>
              <a:rPr lang="en-US" altLang="en-US" i="1" dirty="0" smtClean="0"/>
              <a:t>x</a:t>
            </a:r>
            <a:r>
              <a:rPr lang="en-US" altLang="en-US" dirty="0" smtClean="0"/>
              <a:t>)}.</a:t>
            </a:r>
          </a:p>
          <a:p>
            <a:pPr marL="0" indent="0">
              <a:buFontTx/>
              <a:buNone/>
            </a:pPr>
            <a:endParaRPr lang="en-US" altLang="en-US" dirty="0" smtClean="0"/>
          </a:p>
          <a:p>
            <a:pPr marL="0" indent="0">
              <a:buFontTx/>
              <a:buNone/>
            </a:pPr>
            <a:r>
              <a:rPr lang="en-US" altLang="en-US" dirty="0" smtClean="0"/>
              <a:t>It follows that</a:t>
            </a:r>
          </a:p>
          <a:p>
            <a:pPr marL="0" indent="0">
              <a:spcBef>
                <a:spcPct val="0"/>
              </a:spcBef>
              <a:buFontTx/>
              <a:buNone/>
            </a:pPr>
            <a:endParaRPr lang="en-US" altLang="en-US" i="1" dirty="0" smtClean="0"/>
          </a:p>
          <a:p>
            <a:pPr marL="0" indent="0">
              <a:buFontTx/>
              <a:buNone/>
            </a:pPr>
            <a:r>
              <a:rPr lang="en-US" altLang="en-US" i="1" dirty="0" smtClean="0"/>
              <a:t>f</a:t>
            </a:r>
            <a:r>
              <a:rPr lang="en-US" altLang="en-US" dirty="0" smtClean="0"/>
              <a:t> </a:t>
            </a:r>
            <a:r>
              <a:rPr lang="en-US" altLang="en-US" b="1" dirty="0" smtClean="0"/>
              <a:t>equals</a:t>
            </a:r>
            <a:r>
              <a:rPr lang="en-US" altLang="en-US" dirty="0" smtClean="0"/>
              <a:t> </a:t>
            </a:r>
            <a:r>
              <a:rPr lang="en-US" altLang="en-US" i="1" dirty="0" smtClean="0"/>
              <a:t>g</a:t>
            </a:r>
            <a:r>
              <a:rPr lang="en-US" altLang="en-US" dirty="0" smtClean="0"/>
              <a:t>,   written </a:t>
            </a:r>
            <a:r>
              <a:rPr lang="en-US" altLang="en-US" i="1" dirty="0" smtClean="0"/>
              <a:t>f</a:t>
            </a:r>
            <a:r>
              <a:rPr lang="en-US" altLang="en-US" dirty="0" smtClean="0"/>
              <a:t> = </a:t>
            </a:r>
            <a:r>
              <a:rPr lang="en-US" altLang="en-US" i="1" dirty="0" smtClean="0"/>
              <a:t>g</a:t>
            </a:r>
            <a:r>
              <a:rPr lang="en-US" altLang="en-US" dirty="0" smtClean="0"/>
              <a:t>,   </a:t>
            </a:r>
            <a:br>
              <a:rPr lang="en-US" altLang="en-US" dirty="0" smtClean="0"/>
            </a:br>
            <a:r>
              <a:rPr lang="en-US" altLang="en-US" dirty="0" smtClean="0"/>
              <a:t>if and only if	 </a:t>
            </a:r>
            <a:r>
              <a:rPr lang="en-US" altLang="en-US" i="1" dirty="0" smtClean="0"/>
              <a:t>f</a:t>
            </a:r>
            <a:r>
              <a:rPr lang="en-US" altLang="en-US" sz="400" dirty="0" smtClean="0"/>
              <a:t> </a:t>
            </a:r>
            <a:r>
              <a:rPr lang="en-US" altLang="en-US" dirty="0" smtClean="0"/>
              <a:t>(</a:t>
            </a:r>
            <a:r>
              <a:rPr lang="en-US" altLang="en-US" i="1" dirty="0" smtClean="0"/>
              <a:t>x</a:t>
            </a:r>
            <a:r>
              <a:rPr lang="en-US" altLang="en-US" dirty="0" smtClean="0"/>
              <a:t>) = </a:t>
            </a:r>
            <a:r>
              <a:rPr lang="en-US" altLang="en-US" i="1" dirty="0" smtClean="0"/>
              <a:t>g</a:t>
            </a:r>
            <a:r>
              <a:rPr lang="en-US" altLang="en-US" sz="400" dirty="0" smtClean="0"/>
              <a:t> </a:t>
            </a:r>
            <a:r>
              <a:rPr lang="en-US" altLang="en-US" dirty="0" smtClean="0"/>
              <a:t>(</a:t>
            </a:r>
            <a:r>
              <a:rPr lang="en-US" altLang="en-US" i="1" dirty="0" smtClean="0"/>
              <a:t>x</a:t>
            </a:r>
            <a:r>
              <a:rPr lang="en-US" altLang="en-US" dirty="0" smtClean="0"/>
              <a:t>) for all </a:t>
            </a:r>
            <a:r>
              <a:rPr lang="en-US" altLang="en-US" i="1" dirty="0" smtClean="0"/>
              <a:t>x</a:t>
            </a:r>
            <a:r>
              <a:rPr lang="en-US" altLang="en-US" dirty="0" smtClean="0"/>
              <a:t> in </a:t>
            </a:r>
            <a:r>
              <a:rPr lang="en-US" altLang="en-US" i="1" dirty="0" smtClean="0"/>
              <a:t>A</a:t>
            </a:r>
            <a:r>
              <a:rPr lang="en-US" altLang="en-US" dirty="0" smtClean="0"/>
              <a:t>.</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Example 7 – </a:t>
            </a:r>
            <a:r>
              <a:rPr lang="en-US" altLang="en-US" i="1" smtClean="0"/>
              <a:t>Equality of Functions</a:t>
            </a:r>
          </a:p>
        </p:txBody>
      </p:sp>
      <p:sp>
        <p:nvSpPr>
          <p:cNvPr id="125955"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smtClean="0"/>
              <a:t>Define </a:t>
            </a:r>
            <a:r>
              <a:rPr lang="en-US" altLang="en-US" i="1" smtClean="0"/>
              <a:t>f</a:t>
            </a:r>
            <a:r>
              <a:rPr lang="en-US" altLang="en-US" smtClean="0"/>
              <a:t> : </a:t>
            </a:r>
            <a:r>
              <a:rPr lang="en-US" altLang="en-US" b="1" smtClean="0"/>
              <a:t>R</a:t>
            </a:r>
            <a:r>
              <a:rPr lang="en-US" altLang="en-US" smtClean="0"/>
              <a:t> → </a:t>
            </a:r>
            <a:r>
              <a:rPr lang="en-US" altLang="en-US" b="1" smtClean="0"/>
              <a:t>R</a:t>
            </a:r>
            <a:r>
              <a:rPr lang="en-US" altLang="en-US" smtClean="0"/>
              <a:t> and </a:t>
            </a:r>
            <a:r>
              <a:rPr lang="en-US" altLang="en-US" i="1" smtClean="0"/>
              <a:t>g</a:t>
            </a:r>
            <a:r>
              <a:rPr lang="en-US" altLang="en-US" smtClean="0"/>
              <a:t>: </a:t>
            </a:r>
            <a:r>
              <a:rPr lang="en-US" altLang="en-US" b="1" smtClean="0"/>
              <a:t>R</a:t>
            </a:r>
            <a:r>
              <a:rPr lang="en-US" altLang="en-US" smtClean="0"/>
              <a:t> → </a:t>
            </a:r>
            <a:r>
              <a:rPr lang="en-US" altLang="en-US" b="1" smtClean="0"/>
              <a:t>R</a:t>
            </a:r>
            <a:r>
              <a:rPr lang="en-US" altLang="en-US" smtClean="0"/>
              <a:t> by the following formulas:</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z="1000" smtClean="0"/>
          </a:p>
          <a:p>
            <a:pPr marL="0" indent="0" eaLnBrk="1" hangingPunct="1">
              <a:buFontTx/>
              <a:buNone/>
              <a:tabLst>
                <a:tab pos="457200" algn="l"/>
                <a:tab pos="1371600" algn="l"/>
                <a:tab pos="1547813" algn="l"/>
              </a:tabLst>
            </a:pPr>
            <a:r>
              <a:rPr lang="en-US" altLang="en-US" smtClean="0"/>
              <a:t>Does </a:t>
            </a:r>
            <a:r>
              <a:rPr lang="en-US" altLang="en-US" i="1" smtClean="0"/>
              <a:t>f</a:t>
            </a:r>
            <a:r>
              <a:rPr lang="en-US" altLang="en-US" smtClean="0"/>
              <a:t> = </a:t>
            </a:r>
            <a:r>
              <a:rPr lang="en-US" altLang="en-US" i="1" smtClean="0"/>
              <a:t>g</a:t>
            </a:r>
            <a:r>
              <a:rPr lang="en-US" altLang="en-US" smtClean="0"/>
              <a:t>?</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smtClean="0">
                <a:solidFill>
                  <a:srgbClr val="00ADEE"/>
                </a:solidFill>
              </a:rPr>
              <a:t>Solution:</a:t>
            </a:r>
          </a:p>
          <a:p>
            <a:pPr marL="0" indent="0" eaLnBrk="1" hangingPunct="1">
              <a:buFontTx/>
              <a:buNone/>
              <a:tabLst>
                <a:tab pos="457200" algn="l"/>
                <a:tab pos="1371600" algn="l"/>
                <a:tab pos="1547813" algn="l"/>
              </a:tabLst>
            </a:pPr>
            <a:r>
              <a:rPr lang="en-US" altLang="en-US" smtClean="0"/>
              <a:t>Yes. Because the absolute value of any real number equals the square root of its square,</a:t>
            </a:r>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993900"/>
            <a:ext cx="3767138"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3"/>
          <p:cNvPicPr>
            <a:picLocks noChangeAspect="1" noChangeArrowheads="1"/>
          </p:cNvPicPr>
          <p:nvPr/>
        </p:nvPicPr>
        <p:blipFill>
          <a:blip r:embed="rId3">
            <a:extLst>
              <a:ext uri="{28A0092B-C50C-407E-A947-70E740481C1C}">
                <a14:useLocalDpi xmlns:a14="http://schemas.microsoft.com/office/drawing/2010/main" val="0"/>
              </a:ext>
            </a:extLst>
          </a:blip>
          <a:srcRect t="8601"/>
          <a:stretch>
            <a:fillRect/>
          </a:stretch>
        </p:blipFill>
        <p:spPr bwMode="auto">
          <a:xfrm>
            <a:off x="465138" y="5116513"/>
            <a:ext cx="52117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25955">
                                            <p:txEl>
                                              <p:pRg st="6" end="6"/>
                                            </p:txEl>
                                          </p:spTgt>
                                        </p:tgtEl>
                                        <p:attrNameLst>
                                          <p:attrName>style.visibility</p:attrName>
                                        </p:attrNameLst>
                                      </p:cBhvr>
                                      <p:to>
                                        <p:strVal val="visible"/>
                                      </p:to>
                                    </p:set>
                                    <p:animEffect transition="in" filter="fade">
                                      <p:cBhvr>
                                        <p:cTn id="7" dur="1000"/>
                                        <p:tgtEl>
                                          <p:spTgt spid="125955">
                                            <p:txEl>
                                              <p:pRg st="6" end="6"/>
                                            </p:txEl>
                                          </p:spTgt>
                                        </p:tgtEl>
                                      </p:cBhvr>
                                    </p:animEffect>
                                    <p:anim calcmode="lin" valueType="num">
                                      <p:cBhvr>
                                        <p:cTn id="8" dur="1000" fill="hold"/>
                                        <p:tgtEl>
                                          <p:spTgt spid="125955">
                                            <p:txEl>
                                              <p:pRg st="6" end="6"/>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25955">
                                            <p:txEl>
                                              <p:pRg st="6" end="6"/>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25955">
                                            <p:txEl>
                                              <p:pRg st="6" end="6"/>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25955">
                                            <p:txEl>
                                              <p:pRg st="7" end="7"/>
                                            </p:txEl>
                                          </p:spTgt>
                                        </p:tgtEl>
                                        <p:attrNameLst>
                                          <p:attrName>style.visibility</p:attrName>
                                        </p:attrNameLst>
                                      </p:cBhvr>
                                      <p:to>
                                        <p:strVal val="visible"/>
                                      </p:to>
                                    </p:set>
                                    <p:animEffect transition="in" filter="fade">
                                      <p:cBhvr>
                                        <p:cTn id="13" dur="1000"/>
                                        <p:tgtEl>
                                          <p:spTgt spid="125955">
                                            <p:txEl>
                                              <p:pRg st="7" end="7"/>
                                            </p:txEl>
                                          </p:spTgt>
                                        </p:tgtEl>
                                      </p:cBhvr>
                                    </p:animEffect>
                                    <p:anim calcmode="lin" valueType="num">
                                      <p:cBhvr>
                                        <p:cTn id="14" dur="1000" fill="hold"/>
                                        <p:tgtEl>
                                          <p:spTgt spid="125955">
                                            <p:txEl>
                                              <p:pRg st="7" end="7"/>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25955">
                                            <p:txEl>
                                              <p:pRg st="7" end="7"/>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25955">
                                            <p:txEl>
                                              <p:pRg st="7" end="7"/>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8915"/>
                                        </p:tgtEl>
                                        <p:attrNameLst>
                                          <p:attrName>style.visibility</p:attrName>
                                        </p:attrNameLst>
                                      </p:cBhvr>
                                      <p:to>
                                        <p:strVal val="visible"/>
                                      </p:to>
                                    </p:set>
                                    <p:animEffect transition="in" filter="fade">
                                      <p:cBhvr>
                                        <p:cTn id="19" dur="1000"/>
                                        <p:tgtEl>
                                          <p:spTgt spid="38915"/>
                                        </p:tgtEl>
                                      </p:cBhvr>
                                    </p:animEffect>
                                    <p:anim calcmode="lin" valueType="num">
                                      <p:cBhvr>
                                        <p:cTn id="20" dur="1000" fill="hold"/>
                                        <p:tgtEl>
                                          <p:spTgt spid="38915"/>
                                        </p:tgtEl>
                                        <p:attrNameLst>
                                          <p:attrName>ppt_x</p:attrName>
                                        </p:attrNameLst>
                                      </p:cBhvr>
                                      <p:tavLst>
                                        <p:tav tm="0">
                                          <p:val>
                                            <p:strVal val="#ppt_x"/>
                                          </p:val>
                                        </p:tav>
                                        <p:tav tm="100000">
                                          <p:val>
                                            <p:strVal val="#ppt_x"/>
                                          </p:val>
                                        </p:tav>
                                      </p:tavLst>
                                    </p:anim>
                                    <p:anim calcmode="lin" valueType="num">
                                      <p:cBhvr>
                                        <p:cTn id="21" dur="900" decel="100000" fill="hold"/>
                                        <p:tgtEl>
                                          <p:spTgt spid="3891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89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200" dirty="0">
                <a:solidFill>
                  <a:schemeClr val="bg1"/>
                </a:solidFill>
              </a:rPr>
              <a:t>The Language of Relations and Functions</a:t>
            </a:r>
            <a:endParaRPr lang="en-US" sz="3200" dirty="0">
              <a:solidFill>
                <a:schemeClr val="bg1"/>
              </a:solidFill>
            </a:endParaRPr>
          </a:p>
        </p:txBody>
      </p:sp>
      <p:sp>
        <p:nvSpPr>
          <p:cNvPr id="5" name="Content Placeholder 4"/>
          <p:cNvSpPr>
            <a:spLocks noGrp="1"/>
          </p:cNvSpPr>
          <p:nvPr>
            <p:ph sz="half" idx="1"/>
          </p:nvPr>
        </p:nvSpPr>
        <p:spPr>
          <a:xfrm>
            <a:off x="457200" y="2561182"/>
            <a:ext cx="4136900" cy="4157117"/>
          </a:xfrm>
        </p:spPr>
        <p:txBody>
          <a:bodyPr/>
          <a:lstStyle/>
          <a:p>
            <a:pPr marL="0" indent="0">
              <a:buNone/>
            </a:pPr>
            <a:r>
              <a:rPr lang="en-US" altLang="en-US" dirty="0"/>
              <a:t>Use the notation </a:t>
            </a:r>
            <a:r>
              <a:rPr lang="en-US" altLang="en-US" dirty="0" smtClean="0"/>
              <a:t>“</a:t>
            </a:r>
            <a:r>
              <a:rPr lang="en-US" altLang="en-US" i="1" dirty="0" smtClean="0"/>
              <a:t>x </a:t>
            </a:r>
            <a:r>
              <a:rPr lang="en-US" altLang="en-US" i="1" dirty="0"/>
              <a:t>R </a:t>
            </a:r>
            <a:r>
              <a:rPr lang="en-US" altLang="en-US" i="1" dirty="0" smtClean="0"/>
              <a:t>y” </a:t>
            </a:r>
            <a:r>
              <a:rPr lang="en-US" altLang="en-US" dirty="0"/>
              <a:t>as a shorthand for the sentence “</a:t>
            </a:r>
            <a:r>
              <a:rPr lang="en-US" altLang="en-US" i="1" dirty="0"/>
              <a:t>x</a:t>
            </a:r>
            <a:r>
              <a:rPr lang="en-US" altLang="en-US" dirty="0"/>
              <a:t> is related to </a:t>
            </a:r>
            <a:r>
              <a:rPr lang="en-US" altLang="en-US" i="1" dirty="0"/>
              <a:t>y</a:t>
            </a:r>
            <a:r>
              <a:rPr lang="en-US" altLang="en-US" dirty="0"/>
              <a:t>.” </a:t>
            </a:r>
            <a:r>
              <a:rPr lang="en-US" altLang="en-US" dirty="0" smtClean="0"/>
              <a:t>Then</a:t>
            </a:r>
            <a:endParaRPr lang="en-US" altLang="en-US" dirty="0"/>
          </a:p>
          <a:p>
            <a:pPr marL="0" indent="0">
              <a:buNone/>
            </a:pPr>
            <a:endParaRPr lang="en-US" sz="2000" dirty="0" smtClean="0"/>
          </a:p>
          <a:p>
            <a:pPr marL="0" indent="0">
              <a:buNone/>
            </a:pPr>
            <a:r>
              <a:rPr lang="en-US" altLang="en-US" dirty="0"/>
              <a:t>On the other hand, if the </a:t>
            </a:r>
            <a:r>
              <a:rPr lang="en-US" altLang="en-US" dirty="0" smtClean="0"/>
              <a:t>“         </a:t>
            </a:r>
            <a:r>
              <a:rPr lang="en-US" altLang="en-US" i="1" dirty="0" smtClean="0"/>
              <a:t>” </a:t>
            </a:r>
            <a:r>
              <a:rPr lang="en-US" altLang="en-US" dirty="0" smtClean="0"/>
              <a:t>represents </a:t>
            </a:r>
            <a:r>
              <a:rPr lang="en-US" altLang="en-US" dirty="0"/>
              <a:t>the sentence “</a:t>
            </a:r>
            <a:r>
              <a:rPr lang="en-US" altLang="en-US" i="1" dirty="0"/>
              <a:t>x</a:t>
            </a:r>
            <a:r>
              <a:rPr lang="en-US" altLang="en-US" dirty="0"/>
              <a:t> is not related to </a:t>
            </a:r>
            <a:r>
              <a:rPr lang="en-US" altLang="en-US" i="1" dirty="0"/>
              <a:t>y</a:t>
            </a:r>
            <a:r>
              <a:rPr lang="en-US" altLang="en-US" dirty="0"/>
              <a:t>,” then</a:t>
            </a:r>
          </a:p>
          <a:p>
            <a:pPr marL="0" indent="0">
              <a:buNone/>
            </a:pP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t="3246" b="5882"/>
          <a:stretch>
            <a:fillRect/>
          </a:stretch>
        </p:blipFill>
        <p:spPr bwMode="auto">
          <a:xfrm>
            <a:off x="4859504" y="2438400"/>
            <a:ext cx="4046538"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016500"/>
            <a:ext cx="36972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469942" y="1330077"/>
            <a:ext cx="8077200" cy="1231106"/>
          </a:xfrm>
          <a:prstGeom prst="rect">
            <a:avLst/>
          </a:prstGeom>
          <a:noFill/>
        </p:spPr>
        <p:txBody>
          <a:bodyPr wrap="square" rtlCol="0">
            <a:spAutoFit/>
          </a:bodyPr>
          <a:lstStyle/>
          <a:p>
            <a:r>
              <a:rPr lang="en-US" altLang="en-US" sz="2800" dirty="0" smtClean="0"/>
              <a:t>Let </a:t>
            </a:r>
            <a:r>
              <a:rPr lang="en-US" altLang="en-US" sz="2800" i="1" dirty="0" smtClean="0"/>
              <a:t>A</a:t>
            </a:r>
            <a:r>
              <a:rPr lang="en-US" altLang="en-US" sz="2800" dirty="0" smtClean="0"/>
              <a:t> = {0, 1, 2} and </a:t>
            </a:r>
            <a:r>
              <a:rPr lang="en-US" altLang="en-US" sz="2800" i="1" dirty="0" smtClean="0"/>
              <a:t>B</a:t>
            </a:r>
            <a:r>
              <a:rPr lang="en-US" altLang="en-US" sz="2800" dirty="0" smtClean="0"/>
              <a:t> = {1, 2, 3} and let us say that </a:t>
            </a:r>
            <a:r>
              <a:rPr lang="en-US" altLang="en-US" sz="2800" i="1" dirty="0" smtClean="0"/>
              <a:t>x</a:t>
            </a:r>
            <a:r>
              <a:rPr lang="en-US" altLang="en-US" sz="2800" dirty="0" smtClean="0"/>
              <a:t> </a:t>
            </a:r>
            <a:r>
              <a:rPr lang="en-US" altLang="en-US" sz="2800" dirty="0" smtClean="0">
                <a:sym typeface="Symbol" panose="05050102010706020507" pitchFamily="18" charset="2"/>
              </a:rPr>
              <a:t></a:t>
            </a:r>
            <a:r>
              <a:rPr lang="en-US" altLang="en-US" sz="2800" dirty="0" smtClean="0"/>
              <a:t> </a:t>
            </a:r>
            <a:r>
              <a:rPr lang="en-US" altLang="en-US" sz="2800" i="1" dirty="0" smtClean="0"/>
              <a:t>A</a:t>
            </a:r>
            <a:r>
              <a:rPr lang="en-US" altLang="en-US" sz="2800" dirty="0" smtClean="0"/>
              <a:t> is related to </a:t>
            </a:r>
            <a:r>
              <a:rPr lang="en-US" altLang="en-US" sz="2800" i="1" dirty="0" smtClean="0"/>
              <a:t>y</a:t>
            </a:r>
            <a:r>
              <a:rPr lang="en-US" altLang="en-US" sz="2800" dirty="0" smtClean="0"/>
              <a:t> </a:t>
            </a:r>
            <a:r>
              <a:rPr lang="en-US" altLang="en-US" sz="2800" dirty="0" smtClean="0">
                <a:sym typeface="Symbol" panose="05050102010706020507" pitchFamily="18" charset="2"/>
              </a:rPr>
              <a:t></a:t>
            </a:r>
            <a:r>
              <a:rPr lang="en-US" altLang="en-US" sz="2800" dirty="0" smtClean="0"/>
              <a:t> </a:t>
            </a:r>
            <a:r>
              <a:rPr lang="en-US" altLang="en-US" sz="2800" i="1" dirty="0" smtClean="0"/>
              <a:t>B</a:t>
            </a:r>
            <a:r>
              <a:rPr lang="en-US" altLang="en-US" sz="2800" dirty="0" smtClean="0"/>
              <a:t> if and only if </a:t>
            </a:r>
            <a:r>
              <a:rPr lang="en-US" altLang="en-US" sz="2800" i="1" dirty="0" smtClean="0"/>
              <a:t>x</a:t>
            </a:r>
            <a:r>
              <a:rPr lang="en-US" altLang="en-US" sz="2800" dirty="0" smtClean="0"/>
              <a:t> &lt; </a:t>
            </a:r>
            <a:r>
              <a:rPr lang="en-US" altLang="en-US" sz="2800" i="1" dirty="0" smtClean="0"/>
              <a:t>y</a:t>
            </a:r>
            <a:r>
              <a:rPr lang="en-US" altLang="en-US" sz="2800" dirty="0" smtClean="0"/>
              <a:t>.</a:t>
            </a:r>
          </a:p>
          <a:p>
            <a:endParaRPr lang="en-US" dirty="0"/>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t="21825" b="15636"/>
          <a:stretch>
            <a:fillRect/>
          </a:stretch>
        </p:blipFill>
        <p:spPr bwMode="auto">
          <a:xfrm>
            <a:off x="685800" y="5257800"/>
            <a:ext cx="854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8229600" y="3657600"/>
            <a:ext cx="676442"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001000" y="5236617"/>
            <a:ext cx="676442"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885370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z="3400" smtClean="0"/>
              <a:t>The Language of Relations and Functions</a:t>
            </a:r>
          </a:p>
        </p:txBody>
      </p:sp>
      <p:sp>
        <p:nvSpPr>
          <p:cNvPr id="6147" name="Rectangle 3"/>
          <p:cNvSpPr>
            <a:spLocks noGrp="1" noChangeArrowheads="1"/>
          </p:cNvSpPr>
          <p:nvPr>
            <p:ph type="body" idx="1"/>
          </p:nvPr>
        </p:nvSpPr>
        <p:spPr/>
        <p:txBody>
          <a:bodyPr/>
          <a:lstStyle/>
          <a:p>
            <a:pPr marL="0" indent="0">
              <a:buFontTx/>
              <a:buNone/>
            </a:pPr>
            <a:r>
              <a:rPr lang="en-US" altLang="en-US" dirty="0" smtClean="0"/>
              <a:t>Now consider</a:t>
            </a:r>
          </a:p>
          <a:p>
            <a:pPr marL="0" indent="0">
              <a:buFontTx/>
              <a:buNone/>
            </a:pPr>
            <a:endParaRPr lang="en-US" altLang="en-US" dirty="0" smtClean="0"/>
          </a:p>
          <a:p>
            <a:pPr marL="0" indent="0">
              <a:buFontTx/>
              <a:buNone/>
            </a:pPr>
            <a:endParaRPr lang="en-US" altLang="en-US" sz="1200" dirty="0" smtClean="0"/>
          </a:p>
          <a:p>
            <a:pPr marL="0" indent="0">
              <a:buFontTx/>
              <a:buNone/>
            </a:pPr>
            <a:endParaRPr lang="en-US" altLang="en-US" dirty="0" smtClean="0"/>
          </a:p>
          <a:p>
            <a:pPr marL="0" indent="0">
              <a:buFontTx/>
              <a:buNone/>
            </a:pPr>
            <a:r>
              <a:rPr lang="en-US" altLang="en-US" dirty="0" smtClean="0"/>
              <a:t>In some elements of </a:t>
            </a:r>
            <a:r>
              <a:rPr lang="en-US" altLang="en-US" i="1" dirty="0" smtClean="0"/>
              <a:t>A</a:t>
            </a:r>
            <a:r>
              <a:rPr lang="en-US" altLang="en-US" dirty="0" smtClean="0"/>
              <a:t> </a:t>
            </a:r>
            <a:r>
              <a:rPr lang="en-US" altLang="en-US" b="1" dirty="0" smtClean="0">
                <a:sym typeface="Symbol" panose="05050102010706020507" pitchFamily="18" charset="2"/>
              </a:rPr>
              <a:t></a:t>
            </a:r>
            <a:r>
              <a:rPr lang="en-US" altLang="en-US" dirty="0" smtClean="0"/>
              <a:t> </a:t>
            </a:r>
            <a:r>
              <a:rPr lang="en-US" altLang="en-US" i="1" dirty="0" smtClean="0"/>
              <a:t>B</a:t>
            </a:r>
            <a:r>
              <a:rPr lang="en-US" altLang="en-US" dirty="0" smtClean="0"/>
              <a:t>, the first and second components are related by </a:t>
            </a:r>
            <a:r>
              <a:rPr lang="en-US" altLang="en-US" i="1" dirty="0" smtClean="0"/>
              <a:t>R</a:t>
            </a:r>
            <a:r>
              <a:rPr lang="en-US" altLang="en-US" dirty="0" smtClean="0"/>
              <a:t>, whereas other elements do not have this property.</a:t>
            </a:r>
          </a:p>
          <a:p>
            <a:pPr marL="0" indent="0">
              <a:buFontTx/>
              <a:buNone/>
            </a:pPr>
            <a:endParaRPr lang="en-US" altLang="en-US" dirty="0" smtClean="0"/>
          </a:p>
          <a:p>
            <a:pPr marL="0" indent="0">
              <a:buFontTx/>
              <a:buNone/>
            </a:pPr>
            <a:r>
              <a:rPr lang="en-US" altLang="en-US" dirty="0" smtClean="0"/>
              <a:t>Consider the set of all ordered pairs in </a:t>
            </a:r>
            <a:r>
              <a:rPr lang="en-US" altLang="en-US" i="1" dirty="0" smtClean="0"/>
              <a:t>A</a:t>
            </a:r>
            <a:r>
              <a:rPr lang="en-US" altLang="en-US" dirty="0" smtClean="0"/>
              <a:t> </a:t>
            </a:r>
            <a:r>
              <a:rPr lang="en-US" altLang="en-US" b="1" dirty="0" smtClean="0">
                <a:sym typeface="Symbol" panose="05050102010706020507" pitchFamily="18" charset="2"/>
              </a:rPr>
              <a:t></a:t>
            </a:r>
            <a:r>
              <a:rPr lang="en-US" altLang="en-US" dirty="0" smtClean="0"/>
              <a:t> </a:t>
            </a:r>
            <a:r>
              <a:rPr lang="en-US" altLang="en-US" i="1" dirty="0" smtClean="0"/>
              <a:t>B</a:t>
            </a:r>
            <a:r>
              <a:rPr lang="en-US" altLang="en-US" dirty="0" smtClean="0"/>
              <a:t> whose elements are related by </a:t>
            </a:r>
            <a:r>
              <a:rPr lang="en-US" altLang="en-US" i="1" dirty="0" smtClean="0"/>
              <a:t>R</a:t>
            </a:r>
            <a:r>
              <a:rPr lang="en-US" altLang="en-US" dirty="0" smtClean="0"/>
              <a:t>:</a:t>
            </a:r>
          </a:p>
        </p:txBody>
      </p:sp>
      <p:pic>
        <p:nvPicPr>
          <p:cNvPr id="614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516" y="2057400"/>
            <a:ext cx="78517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638800"/>
            <a:ext cx="466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z="3400" smtClean="0"/>
              <a:t>The Language of Relations and Functions</a:t>
            </a:r>
          </a:p>
        </p:txBody>
      </p:sp>
      <p:sp>
        <p:nvSpPr>
          <p:cNvPr id="7171" name="Rectangle 3"/>
          <p:cNvSpPr>
            <a:spLocks noGrp="1" noChangeArrowheads="1"/>
          </p:cNvSpPr>
          <p:nvPr>
            <p:ph type="body" idx="1"/>
          </p:nvPr>
        </p:nvSpPr>
        <p:spPr/>
        <p:txBody>
          <a:bodyPr/>
          <a:lstStyle/>
          <a:p>
            <a:pPr marL="0" indent="0">
              <a:buFontTx/>
              <a:buNone/>
            </a:pPr>
            <a:r>
              <a:rPr lang="en-US" altLang="en-US" dirty="0" smtClean="0"/>
              <a:t>Observe that knowing which ordered pairs lie in this set is equivalent to knowing which element consist of components related by </a:t>
            </a:r>
            <a:r>
              <a:rPr lang="en-US" altLang="en-US" i="1" dirty="0" smtClean="0"/>
              <a:t>R</a:t>
            </a:r>
            <a:r>
              <a:rPr lang="en-US" altLang="en-US" dirty="0" smtClean="0"/>
              <a:t>. </a:t>
            </a:r>
          </a:p>
          <a:p>
            <a:pPr marL="0" indent="0">
              <a:buFontTx/>
              <a:buNone/>
            </a:pPr>
            <a:endParaRPr lang="en-US" altLang="en-US" dirty="0" smtClean="0"/>
          </a:p>
          <a:p>
            <a:pPr marL="0" indent="0">
              <a:buFontTx/>
              <a:buNone/>
            </a:pPr>
            <a:r>
              <a:rPr lang="en-US" altLang="en-US" dirty="0" smtClean="0"/>
              <a:t>The relation itself can therefore be thought of as the ordered pairs whose elements are related by </a:t>
            </a:r>
            <a:r>
              <a:rPr lang="en-US" altLang="en-US" i="1" dirty="0" smtClean="0"/>
              <a:t>R</a:t>
            </a:r>
            <a:r>
              <a:rPr lang="en-US" altLang="en-US" dirty="0" smtClean="0"/>
              <a:t>.</a:t>
            </a:r>
          </a:p>
          <a:p>
            <a:pPr marL="0" indent="0">
              <a:buFontTx/>
              <a:buNone/>
            </a:pPr>
            <a:endParaRPr lang="en-US" altLang="en-US" dirty="0"/>
          </a:p>
          <a:p>
            <a:pPr marL="0" indent="0">
              <a:buFontTx/>
              <a:buNone/>
            </a:pPr>
            <a:r>
              <a:rPr lang="en-US" altLang="en-US" u="sng" dirty="0" smtClean="0"/>
              <a:t>Definition</a:t>
            </a:r>
            <a:r>
              <a:rPr lang="en-US" altLang="en-US" dirty="0" smtClean="0"/>
              <a:t>: Let </a:t>
            </a:r>
            <a:r>
              <a:rPr lang="en-US" altLang="en-US" i="1" dirty="0" smtClean="0"/>
              <a:t>A</a:t>
            </a:r>
            <a:r>
              <a:rPr lang="en-US" altLang="en-US" dirty="0" smtClean="0"/>
              <a:t> and </a:t>
            </a:r>
            <a:r>
              <a:rPr lang="en-US" altLang="en-US" i="1" dirty="0" smtClean="0"/>
              <a:t>B</a:t>
            </a:r>
            <a:r>
              <a:rPr lang="en-US" altLang="en-US" dirty="0" smtClean="0"/>
              <a:t> be sets. A relation </a:t>
            </a:r>
            <a:r>
              <a:rPr lang="en-US" altLang="en-US" i="1" dirty="0" smtClean="0"/>
              <a:t>R</a:t>
            </a:r>
            <a:r>
              <a:rPr lang="en-US" altLang="en-US" dirty="0" smtClean="0"/>
              <a:t> from </a:t>
            </a:r>
            <a:r>
              <a:rPr lang="en-US" altLang="en-US" i="1" dirty="0" smtClean="0"/>
              <a:t>A</a:t>
            </a:r>
            <a:r>
              <a:rPr lang="en-US" altLang="en-US" dirty="0" smtClean="0"/>
              <a:t> to </a:t>
            </a:r>
            <a:r>
              <a:rPr lang="en-US" altLang="en-US" i="1" dirty="0" smtClean="0"/>
              <a:t>B</a:t>
            </a:r>
            <a:r>
              <a:rPr lang="en-US" altLang="en-US" dirty="0" smtClean="0"/>
              <a:t> is a subset of </a:t>
            </a:r>
            <a:r>
              <a:rPr lang="en-US" altLang="en-US" i="1" dirty="0" smtClean="0"/>
              <a:t>A</a:t>
            </a:r>
            <a:r>
              <a:rPr lang="en-US" altLang="en-US" dirty="0" smtClean="0"/>
              <a:t> x </a:t>
            </a:r>
            <a:r>
              <a:rPr lang="en-US" altLang="en-US" i="1" dirty="0" smtClean="0"/>
              <a:t>B</a:t>
            </a:r>
            <a:r>
              <a:rPr lang="en-US" altLang="en-US" dirty="0" smtClean="0"/>
              <a:t>.  If (</a:t>
            </a:r>
            <a:r>
              <a:rPr lang="en-US" altLang="en-US" i="1" dirty="0" smtClean="0"/>
              <a:t>x</a:t>
            </a:r>
            <a:r>
              <a:rPr lang="en-US" altLang="en-US" dirty="0" smtClean="0"/>
              <a:t>, </a:t>
            </a:r>
            <a:r>
              <a:rPr lang="en-US" altLang="en-US" i="1" dirty="0" smtClean="0"/>
              <a:t>y</a:t>
            </a:r>
            <a:r>
              <a:rPr lang="en-US" altLang="en-US" dirty="0" smtClean="0"/>
              <a:t>) </a:t>
            </a:r>
            <a:r>
              <a:rPr lang="en-US" altLang="en-US" dirty="0" smtClean="0">
                <a:sym typeface="Symbol" panose="05050102010706020507" pitchFamily="18" charset="2"/>
              </a:rPr>
              <a:t> </a:t>
            </a:r>
            <a:r>
              <a:rPr lang="en-US" altLang="en-US" i="1" dirty="0" smtClean="0">
                <a:sym typeface="Symbol" panose="05050102010706020507" pitchFamily="18" charset="2"/>
              </a:rPr>
              <a:t>A</a:t>
            </a:r>
            <a:r>
              <a:rPr lang="en-US" altLang="en-US" dirty="0" smtClean="0">
                <a:sym typeface="Symbol" panose="05050102010706020507" pitchFamily="18" charset="2"/>
              </a:rPr>
              <a:t> x </a:t>
            </a:r>
            <a:r>
              <a:rPr lang="en-US" altLang="en-US" i="1" dirty="0" smtClean="0">
                <a:sym typeface="Symbol" panose="05050102010706020507" pitchFamily="18" charset="2"/>
              </a:rPr>
              <a:t>B</a:t>
            </a:r>
            <a:r>
              <a:rPr lang="en-US" altLang="en-US" dirty="0" smtClean="0">
                <a:sym typeface="Symbol" panose="05050102010706020507" pitchFamily="18" charset="2"/>
              </a:rPr>
              <a:t>, then </a:t>
            </a:r>
            <a:r>
              <a:rPr lang="en-US" altLang="en-US" i="1" dirty="0" smtClean="0">
                <a:sym typeface="Symbol" panose="05050102010706020507" pitchFamily="18" charset="2"/>
              </a:rPr>
              <a:t>x R y </a:t>
            </a:r>
            <a:r>
              <a:rPr lang="en-US" altLang="en-US" dirty="0" smtClean="0">
                <a:sym typeface="Symbol" panose="05050102010706020507" pitchFamily="18" charset="2"/>
              </a:rPr>
              <a:t>if and only if  (</a:t>
            </a:r>
            <a:r>
              <a:rPr lang="en-US" altLang="en-US" i="1" dirty="0" smtClean="0">
                <a:sym typeface="Symbol" panose="05050102010706020507" pitchFamily="18" charset="2"/>
              </a:rPr>
              <a:t>x</a:t>
            </a:r>
            <a:r>
              <a:rPr lang="en-US" altLang="en-US" dirty="0" smtClean="0">
                <a:sym typeface="Symbol" panose="05050102010706020507" pitchFamily="18" charset="2"/>
              </a:rPr>
              <a:t>, </a:t>
            </a:r>
            <a:r>
              <a:rPr lang="en-US" altLang="en-US" i="1" dirty="0" smtClean="0">
                <a:sym typeface="Symbol" panose="05050102010706020507" pitchFamily="18" charset="2"/>
              </a:rPr>
              <a:t>y</a:t>
            </a:r>
            <a:r>
              <a:rPr lang="en-US" altLang="en-US" dirty="0" smtClean="0">
                <a:sym typeface="Symbol" panose="05050102010706020507" pitchFamily="18" charset="2"/>
              </a:rPr>
              <a:t>)  </a:t>
            </a:r>
            <a:r>
              <a:rPr lang="en-US" altLang="en-US" i="1" dirty="0" smtClean="0">
                <a:sym typeface="Symbol" panose="05050102010706020507" pitchFamily="18" charset="2"/>
              </a:rPr>
              <a:t>R</a:t>
            </a:r>
            <a:r>
              <a:rPr lang="en-US" altLang="en-US" dirty="0" smtClean="0">
                <a:sym typeface="Symbol" panose="05050102010706020507" pitchFamily="18" charset="2"/>
              </a:rPr>
              <a:t>.</a:t>
            </a:r>
          </a:p>
          <a:p>
            <a:r>
              <a:rPr lang="en-US" altLang="en-US" i="1" dirty="0" smtClean="0">
                <a:sym typeface="Symbol" panose="05050102010706020507" pitchFamily="18" charset="2"/>
              </a:rPr>
              <a:t>A</a:t>
            </a:r>
            <a:r>
              <a:rPr lang="en-US" altLang="en-US" dirty="0" smtClean="0">
                <a:sym typeface="Symbol" panose="05050102010706020507" pitchFamily="18" charset="2"/>
              </a:rPr>
              <a:t> is called the domain of </a:t>
            </a:r>
            <a:r>
              <a:rPr lang="en-US" altLang="en-US" i="1" dirty="0" smtClean="0">
                <a:sym typeface="Symbol" panose="05050102010706020507" pitchFamily="18" charset="2"/>
              </a:rPr>
              <a:t>R</a:t>
            </a:r>
          </a:p>
          <a:p>
            <a:r>
              <a:rPr lang="en-US" altLang="en-US" i="1" dirty="0" smtClean="0">
                <a:sym typeface="Symbol" panose="05050102010706020507" pitchFamily="18" charset="2"/>
              </a:rPr>
              <a:t>B</a:t>
            </a:r>
            <a:r>
              <a:rPr lang="en-US" altLang="en-US" dirty="0" smtClean="0">
                <a:sym typeface="Symbol" panose="05050102010706020507" pitchFamily="18" charset="2"/>
              </a:rPr>
              <a:t> is called the co-domain of </a:t>
            </a:r>
            <a:r>
              <a:rPr lang="en-US" altLang="en-US" i="1" dirty="0" smtClean="0">
                <a:sym typeface="Symbol" panose="05050102010706020507" pitchFamily="18" charset="2"/>
              </a:rPr>
              <a:t>R</a:t>
            </a:r>
            <a:endParaRPr lang="en-US" altLang="en-US" i="1"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3400" smtClean="0"/>
              <a:t>The Language of Relations and Functions</a:t>
            </a:r>
          </a:p>
        </p:txBody>
      </p:sp>
      <p:sp>
        <p:nvSpPr>
          <p:cNvPr id="4" name="Rectangle 3"/>
          <p:cNvSpPr txBox="1">
            <a:spLocks noChangeArrowheads="1"/>
          </p:cNvSpPr>
          <p:nvPr/>
        </p:nvSpPr>
        <p:spPr bwMode="auto">
          <a:xfrm>
            <a:off x="457200" y="1463675"/>
            <a:ext cx="8229600" cy="5256213"/>
          </a:xfrm>
          <a:prstGeom prst="rect">
            <a:avLst/>
          </a:prstGeom>
          <a:noFill/>
          <a:ln w="9525">
            <a:noFill/>
            <a:miter lim="800000"/>
            <a:headEnd/>
            <a:tailEnd/>
          </a:ln>
        </p:spPr>
        <p:txBody>
          <a:bodyPr/>
          <a:lstStyle/>
          <a:p>
            <a:pPr eaLnBrk="0" hangingPunct="0">
              <a:spcBef>
                <a:spcPts val="0"/>
              </a:spcBef>
              <a:defRPr/>
            </a:pPr>
            <a:r>
              <a:rPr lang="en-US" sz="2400" kern="0" dirty="0">
                <a:latin typeface="+mn-lt"/>
              </a:rPr>
              <a:t>The notation for a relation </a:t>
            </a:r>
            <a:r>
              <a:rPr lang="en-US" sz="2400" i="1" kern="0" dirty="0">
                <a:latin typeface="+mn-lt"/>
              </a:rPr>
              <a:t>R</a:t>
            </a:r>
            <a:r>
              <a:rPr lang="en-US" sz="2400" kern="0" dirty="0">
                <a:latin typeface="+mn-lt"/>
              </a:rPr>
              <a:t> may be written symbolically as follows:</a:t>
            </a:r>
          </a:p>
          <a:p>
            <a:pPr eaLnBrk="0" hangingPunct="0">
              <a:spcBef>
                <a:spcPts val="0"/>
              </a:spcBef>
              <a:defRPr/>
            </a:pPr>
            <a:endParaRPr lang="en-US" sz="2400" kern="0" dirty="0">
              <a:latin typeface="+mn-lt"/>
            </a:endParaRPr>
          </a:p>
          <a:p>
            <a:pPr algn="ctr" eaLnBrk="0" hangingPunct="0">
              <a:spcBef>
                <a:spcPts val="0"/>
              </a:spcBef>
              <a:defRPr/>
            </a:pPr>
            <a:r>
              <a:rPr lang="en-US" sz="2400" i="1" kern="0" dirty="0">
                <a:latin typeface="+mn-lt"/>
              </a:rPr>
              <a:t> x R y</a:t>
            </a:r>
            <a:r>
              <a:rPr lang="en-US" sz="2400" kern="0" dirty="0">
                <a:latin typeface="+mn-lt"/>
              </a:rPr>
              <a:t> means that (</a:t>
            </a:r>
            <a:r>
              <a:rPr lang="en-US" sz="2400" i="1" kern="0" dirty="0">
                <a:latin typeface="+mn-lt"/>
              </a:rPr>
              <a:t>x</a:t>
            </a:r>
            <a:r>
              <a:rPr lang="en-US" sz="2400" kern="0" dirty="0">
                <a:latin typeface="+mn-lt"/>
              </a:rPr>
              <a:t>, </a:t>
            </a:r>
            <a:r>
              <a:rPr lang="en-US" sz="2400" i="1" kern="0" dirty="0">
                <a:latin typeface="+mn-lt"/>
              </a:rPr>
              <a:t>y</a:t>
            </a:r>
            <a:r>
              <a:rPr lang="en-US" sz="400" i="1" kern="0" dirty="0">
                <a:latin typeface="+mn-lt"/>
              </a:rPr>
              <a:t> </a:t>
            </a:r>
            <a:r>
              <a:rPr lang="en-US" sz="2400" kern="0" dirty="0">
                <a:latin typeface="+mn-lt"/>
              </a:rPr>
              <a:t>) </a:t>
            </a:r>
            <a:r>
              <a:rPr lang="en-US" sz="2400" dirty="0">
                <a:latin typeface="Arial" charset="0"/>
                <a:sym typeface="Symbol"/>
              </a:rPr>
              <a:t></a:t>
            </a:r>
            <a:r>
              <a:rPr lang="en-US" sz="2400" i="1" kern="0" dirty="0">
                <a:latin typeface="+mn-lt"/>
              </a:rPr>
              <a:t> R.</a:t>
            </a:r>
          </a:p>
          <a:p>
            <a:pPr eaLnBrk="0" hangingPunct="0">
              <a:spcBef>
                <a:spcPts val="0"/>
              </a:spcBef>
              <a:defRPr/>
            </a:pPr>
            <a:endParaRPr lang="en-US" sz="2400" i="1" kern="0" dirty="0">
              <a:latin typeface="+mn-lt"/>
            </a:endParaRPr>
          </a:p>
          <a:p>
            <a:pPr eaLnBrk="0" hangingPunct="0">
              <a:spcBef>
                <a:spcPts val="0"/>
              </a:spcBef>
              <a:defRPr/>
            </a:pPr>
            <a:r>
              <a:rPr lang="en-US" sz="2400" kern="0" dirty="0">
                <a:latin typeface="+mn-lt"/>
              </a:rPr>
              <a:t>The notation x    y means that </a:t>
            </a:r>
            <a:r>
              <a:rPr lang="en-US" sz="2400" i="1" kern="0" dirty="0">
                <a:latin typeface="+mn-lt"/>
              </a:rPr>
              <a:t>x</a:t>
            </a:r>
            <a:r>
              <a:rPr lang="en-US" sz="2400" kern="0" dirty="0">
                <a:latin typeface="+mn-lt"/>
              </a:rPr>
              <a:t> is not related to </a:t>
            </a:r>
            <a:r>
              <a:rPr lang="en-US" sz="2400" i="1" kern="0" dirty="0">
                <a:latin typeface="+mn-lt"/>
              </a:rPr>
              <a:t>y</a:t>
            </a:r>
            <a:r>
              <a:rPr lang="en-US" sz="2400" kern="0" dirty="0">
                <a:latin typeface="+mn-lt"/>
              </a:rPr>
              <a:t> by </a:t>
            </a:r>
            <a:r>
              <a:rPr lang="en-US" sz="2400" i="1" kern="0" dirty="0">
                <a:latin typeface="+mn-lt"/>
              </a:rPr>
              <a:t>R</a:t>
            </a:r>
            <a:r>
              <a:rPr lang="en-US" sz="2400" kern="0" dirty="0">
                <a:latin typeface="+mn-lt"/>
              </a:rPr>
              <a:t>:</a:t>
            </a:r>
          </a:p>
          <a:p>
            <a:pPr eaLnBrk="0" hangingPunct="0">
              <a:spcBef>
                <a:spcPts val="0"/>
              </a:spcBef>
              <a:defRPr/>
            </a:pPr>
            <a:endParaRPr lang="en-US" sz="2400" kern="0" dirty="0">
              <a:latin typeface="+mn-lt"/>
            </a:endParaRPr>
          </a:p>
          <a:p>
            <a:pPr algn="ctr" eaLnBrk="0" hangingPunct="0">
              <a:spcBef>
                <a:spcPts val="0"/>
              </a:spcBef>
              <a:defRPr/>
            </a:pPr>
            <a:r>
              <a:rPr lang="en-US" sz="2400" i="1" kern="0" dirty="0">
                <a:latin typeface="+mn-lt"/>
              </a:rPr>
              <a:t>x</a:t>
            </a:r>
            <a:r>
              <a:rPr lang="en-US" sz="2400" kern="0" dirty="0">
                <a:latin typeface="+mn-lt"/>
              </a:rPr>
              <a:t>    </a:t>
            </a:r>
            <a:r>
              <a:rPr lang="en-US" sz="2400" i="1" kern="0" dirty="0">
                <a:latin typeface="+mn-lt"/>
              </a:rPr>
              <a:t>y</a:t>
            </a:r>
            <a:r>
              <a:rPr lang="en-US" sz="2400" kern="0" dirty="0">
                <a:latin typeface="+mn-lt"/>
              </a:rPr>
              <a:t> means that </a:t>
            </a:r>
            <a:r>
              <a:rPr lang="en-US" sz="2400" kern="0" dirty="0">
                <a:latin typeface="Arial" charset="0"/>
              </a:rPr>
              <a:t>(</a:t>
            </a:r>
            <a:r>
              <a:rPr lang="en-US" sz="2400" i="1" kern="0" dirty="0">
                <a:latin typeface="Arial" charset="0"/>
              </a:rPr>
              <a:t>x</a:t>
            </a:r>
            <a:r>
              <a:rPr lang="en-US" sz="2400" kern="0" dirty="0">
                <a:latin typeface="Arial" charset="0"/>
              </a:rPr>
              <a:t>, </a:t>
            </a:r>
            <a:r>
              <a:rPr lang="en-US" sz="2400" i="1" kern="0" dirty="0">
                <a:latin typeface="Arial" charset="0"/>
              </a:rPr>
              <a:t>y</a:t>
            </a:r>
            <a:r>
              <a:rPr lang="en-US" sz="400" i="1" kern="0" dirty="0">
                <a:latin typeface="Arial" charset="0"/>
              </a:rPr>
              <a:t> </a:t>
            </a:r>
            <a:r>
              <a:rPr lang="en-US" sz="2400" kern="0" dirty="0">
                <a:latin typeface="Arial" charset="0"/>
              </a:rPr>
              <a:t>) </a:t>
            </a:r>
            <a:r>
              <a:rPr lang="en-US" sz="2400" dirty="0">
                <a:latin typeface="Arial" charset="0"/>
                <a:sym typeface="Symbol"/>
              </a:rPr>
              <a:t></a:t>
            </a:r>
            <a:r>
              <a:rPr lang="en-US" sz="2400" kern="0" dirty="0">
                <a:latin typeface="Arial" charset="0"/>
              </a:rPr>
              <a:t> </a:t>
            </a:r>
            <a:r>
              <a:rPr lang="en-US" sz="2400" i="1" kern="0" dirty="0">
                <a:latin typeface="Arial" charset="0"/>
              </a:rPr>
              <a:t>R</a:t>
            </a:r>
            <a:r>
              <a:rPr lang="en-US" sz="2400" kern="0" dirty="0">
                <a:latin typeface="Arial" charset="0"/>
              </a:rPr>
              <a:t>.</a:t>
            </a:r>
            <a:endParaRPr lang="en-US" sz="2400" kern="0" dirty="0">
              <a:latin typeface="+mn-lt"/>
            </a:endParaRPr>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7300" y="3375025"/>
            <a:ext cx="20478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6400" y="4111625"/>
            <a:ext cx="204788"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3900" smtClean="0"/>
              <a:t>Example 1 – </a:t>
            </a:r>
            <a:r>
              <a:rPr lang="en-US" altLang="en-US" sz="3900" i="1" smtClean="0"/>
              <a:t>A Relation as a Subset</a:t>
            </a:r>
          </a:p>
        </p:txBody>
      </p:sp>
      <p:sp>
        <p:nvSpPr>
          <p:cNvPr id="9219" name="Rectangle 3"/>
          <p:cNvSpPr>
            <a:spLocks noGrp="1" noChangeArrowheads="1"/>
          </p:cNvSpPr>
          <p:nvPr>
            <p:ph type="body" idx="1"/>
          </p:nvPr>
        </p:nvSpPr>
        <p:spPr/>
        <p:txBody>
          <a:bodyPr/>
          <a:lstStyle/>
          <a:p>
            <a:pPr marL="0" indent="0" eaLnBrk="1" hangingPunct="1">
              <a:buFontTx/>
              <a:buNone/>
              <a:tabLst>
                <a:tab pos="457200" algn="l"/>
                <a:tab pos="1371600" algn="l"/>
                <a:tab pos="1547813" algn="l"/>
              </a:tabLst>
            </a:pPr>
            <a:r>
              <a:rPr lang="en-US" altLang="en-US" smtClean="0"/>
              <a:t>Let </a:t>
            </a:r>
            <a:r>
              <a:rPr lang="en-US" altLang="en-US" i="1" smtClean="0"/>
              <a:t>A</a:t>
            </a:r>
            <a:r>
              <a:rPr lang="en-US" altLang="en-US" smtClean="0"/>
              <a:t> = {1, 2} and </a:t>
            </a:r>
            <a:r>
              <a:rPr lang="en-US" altLang="en-US" i="1" smtClean="0"/>
              <a:t>B</a:t>
            </a:r>
            <a:r>
              <a:rPr lang="en-US" altLang="en-US" smtClean="0"/>
              <a:t> = {1, 2, 3} and define a relation </a:t>
            </a:r>
            <a:r>
              <a:rPr lang="en-US" altLang="en-US" i="1" smtClean="0"/>
              <a:t>R</a:t>
            </a:r>
            <a:r>
              <a:rPr lang="en-US" altLang="en-US" smtClean="0"/>
              <a:t> from </a:t>
            </a:r>
            <a:r>
              <a:rPr lang="en-US" altLang="en-US" i="1" smtClean="0"/>
              <a:t>A</a:t>
            </a:r>
            <a:r>
              <a:rPr lang="en-US" altLang="en-US" smtClean="0"/>
              <a:t> to </a:t>
            </a:r>
            <a:r>
              <a:rPr lang="en-US" altLang="en-US" i="1" smtClean="0"/>
              <a:t>B</a:t>
            </a:r>
            <a:r>
              <a:rPr lang="en-US" altLang="en-US" smtClean="0"/>
              <a:t> as follows: Given any (</a:t>
            </a:r>
            <a:r>
              <a:rPr lang="en-US" altLang="en-US" i="1" smtClean="0"/>
              <a:t>x</a:t>
            </a:r>
            <a:r>
              <a:rPr lang="en-US" altLang="en-US" smtClean="0"/>
              <a:t>, </a:t>
            </a:r>
            <a:r>
              <a:rPr lang="en-US" altLang="en-US" i="1" smtClean="0"/>
              <a:t>y</a:t>
            </a:r>
            <a:r>
              <a:rPr lang="en-US" altLang="en-US" smtClean="0"/>
              <a:t>) ∈ </a:t>
            </a:r>
            <a:r>
              <a:rPr lang="en-US" altLang="en-US" i="1" smtClean="0"/>
              <a:t>A</a:t>
            </a:r>
            <a:r>
              <a:rPr lang="en-US" altLang="en-US" smtClean="0"/>
              <a:t> </a:t>
            </a:r>
            <a:r>
              <a:rPr lang="en-US" altLang="en-US" b="1" smtClean="0">
                <a:sym typeface="Symbol" panose="05050102010706020507" pitchFamily="18" charset="2"/>
              </a:rPr>
              <a:t></a:t>
            </a:r>
            <a:r>
              <a:rPr lang="en-US" altLang="en-US" smtClean="0"/>
              <a:t> </a:t>
            </a:r>
            <a:r>
              <a:rPr lang="en-US" altLang="en-US" i="1" smtClean="0"/>
              <a:t>B</a:t>
            </a:r>
            <a:r>
              <a:rPr lang="en-US" altLang="en-US" smtClean="0"/>
              <a:t>,</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spcBef>
                <a:spcPct val="0"/>
              </a:spcBef>
              <a:buFontTx/>
              <a:buNone/>
              <a:tabLst>
                <a:tab pos="457200" algn="l"/>
                <a:tab pos="1371600" algn="l"/>
                <a:tab pos="1547813" algn="l"/>
              </a:tabLst>
            </a:pPr>
            <a:r>
              <a:rPr lang="en-US" altLang="en-US" b="1" smtClean="0"/>
              <a:t>a</a:t>
            </a:r>
            <a:r>
              <a:rPr lang="en-US" altLang="en-US" smtClean="0"/>
              <a:t>. State explicitly which ordered pairs are in </a:t>
            </a:r>
            <a:r>
              <a:rPr lang="en-US" altLang="en-US" i="1" smtClean="0"/>
              <a:t>A</a:t>
            </a:r>
            <a:r>
              <a:rPr lang="en-US" altLang="en-US" smtClean="0"/>
              <a:t> </a:t>
            </a:r>
            <a:r>
              <a:rPr lang="en-US" altLang="en-US" b="1" smtClean="0">
                <a:sym typeface="Symbol" panose="05050102010706020507" pitchFamily="18" charset="2"/>
              </a:rPr>
              <a:t></a:t>
            </a:r>
            <a:r>
              <a:rPr lang="en-US" altLang="en-US" smtClean="0"/>
              <a:t> </a:t>
            </a:r>
            <a:r>
              <a:rPr lang="en-US" altLang="en-US" i="1" smtClean="0"/>
              <a:t>B</a:t>
            </a:r>
            <a:r>
              <a:rPr lang="en-US" altLang="en-US" smtClean="0"/>
              <a:t> and</a:t>
            </a:r>
            <a:br>
              <a:rPr lang="en-US" altLang="en-US" smtClean="0"/>
            </a:br>
            <a:r>
              <a:rPr lang="en-US" altLang="en-US" smtClean="0"/>
              <a:t>    which are in </a:t>
            </a:r>
            <a:r>
              <a:rPr lang="en-US" altLang="en-US" i="1" smtClean="0"/>
              <a:t>R.</a:t>
            </a:r>
          </a:p>
          <a:p>
            <a:pPr marL="0" indent="0" eaLnBrk="1" hangingPunct="1">
              <a:spcBef>
                <a:spcPct val="0"/>
              </a:spcBef>
              <a:buFontTx/>
              <a:buNone/>
              <a:tabLst>
                <a:tab pos="457200" algn="l"/>
                <a:tab pos="1371600" algn="l"/>
                <a:tab pos="1547813" algn="l"/>
              </a:tabLst>
            </a:pPr>
            <a:endParaRPr lang="en-US" altLang="en-US" i="1" smtClean="0"/>
          </a:p>
          <a:p>
            <a:pPr marL="0" indent="0" eaLnBrk="1" hangingPunct="1">
              <a:spcBef>
                <a:spcPct val="0"/>
              </a:spcBef>
              <a:buFontTx/>
              <a:buNone/>
              <a:tabLst>
                <a:tab pos="457200" algn="l"/>
                <a:tab pos="1371600" algn="l"/>
                <a:tab pos="1547813" algn="l"/>
              </a:tabLst>
            </a:pPr>
            <a:r>
              <a:rPr lang="pt-BR" altLang="en-US" b="1" smtClean="0"/>
              <a:t>b</a:t>
            </a:r>
            <a:r>
              <a:rPr lang="pt-BR" altLang="en-US" smtClean="0"/>
              <a:t>. Is 1 </a:t>
            </a:r>
            <a:r>
              <a:rPr lang="pt-BR" altLang="en-US" i="1" smtClean="0"/>
              <a:t>R</a:t>
            </a:r>
            <a:r>
              <a:rPr lang="pt-BR" altLang="en-US" smtClean="0"/>
              <a:t> 3? Is 2 </a:t>
            </a:r>
            <a:r>
              <a:rPr lang="pt-BR" altLang="en-US" i="1" smtClean="0"/>
              <a:t>R</a:t>
            </a:r>
            <a:r>
              <a:rPr lang="pt-BR" altLang="en-US" smtClean="0"/>
              <a:t> 3? Is 2 </a:t>
            </a:r>
            <a:r>
              <a:rPr lang="pt-BR" altLang="en-US" i="1" smtClean="0"/>
              <a:t>R</a:t>
            </a:r>
            <a:r>
              <a:rPr lang="pt-BR" altLang="en-US" smtClean="0"/>
              <a:t> 2?</a:t>
            </a:r>
          </a:p>
          <a:p>
            <a:pPr marL="0" indent="0" eaLnBrk="1" hangingPunct="1">
              <a:spcBef>
                <a:spcPct val="0"/>
              </a:spcBef>
              <a:buFontTx/>
              <a:buNone/>
              <a:tabLst>
                <a:tab pos="457200" algn="l"/>
                <a:tab pos="1371600" algn="l"/>
                <a:tab pos="1547813" algn="l"/>
              </a:tabLst>
            </a:pPr>
            <a:endParaRPr lang="pt-BR" altLang="en-US" i="1" smtClean="0"/>
          </a:p>
          <a:p>
            <a:pPr marL="0" indent="0" eaLnBrk="1" hangingPunct="1">
              <a:spcBef>
                <a:spcPct val="0"/>
              </a:spcBef>
              <a:buFontTx/>
              <a:buNone/>
              <a:tabLst>
                <a:tab pos="457200" algn="l"/>
                <a:tab pos="1371600" algn="l"/>
                <a:tab pos="1547813" algn="l"/>
              </a:tabLst>
            </a:pPr>
            <a:r>
              <a:rPr lang="en-US" altLang="en-US" b="1" smtClean="0"/>
              <a:t>c</a:t>
            </a:r>
            <a:r>
              <a:rPr lang="en-US" altLang="en-US" smtClean="0"/>
              <a:t>. What are the domain and co-domain of </a:t>
            </a:r>
            <a:r>
              <a:rPr lang="en-US" altLang="en-US" i="1" smtClean="0"/>
              <a:t>R</a:t>
            </a:r>
            <a:r>
              <a:rPr lang="en-US" altLang="en-US" smtClean="0"/>
              <a:t>?</a:t>
            </a:r>
          </a:p>
        </p:txBody>
      </p:sp>
      <p:pic>
        <p:nvPicPr>
          <p:cNvPr id="922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514600"/>
            <a:ext cx="55149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Example 1 – </a:t>
            </a:r>
            <a:r>
              <a:rPr lang="en-US" altLang="en-US" i="1" smtClean="0"/>
              <a:t>Solution</a:t>
            </a:r>
          </a:p>
        </p:txBody>
      </p:sp>
      <p:sp>
        <p:nvSpPr>
          <p:cNvPr id="10243" name="Rectangle 3"/>
          <p:cNvSpPr>
            <a:spLocks noGrp="1" noChangeArrowheads="1"/>
          </p:cNvSpPr>
          <p:nvPr>
            <p:ph type="body" idx="1"/>
          </p:nvPr>
        </p:nvSpPr>
        <p:spPr>
          <a:noFill/>
        </p:spPr>
        <p:txBody>
          <a:bodyPr/>
          <a:lstStyle/>
          <a:p>
            <a:pPr marL="0" indent="0" eaLnBrk="1" hangingPunct="1">
              <a:buFontTx/>
              <a:buNone/>
              <a:tabLst>
                <a:tab pos="457200" algn="l"/>
                <a:tab pos="1371600" algn="l"/>
                <a:tab pos="1547813" algn="l"/>
              </a:tabLst>
            </a:pPr>
            <a:r>
              <a:rPr lang="en-US" altLang="en-US" b="1" smtClean="0"/>
              <a:t>a</a:t>
            </a:r>
            <a:r>
              <a:rPr lang="en-US" altLang="en-US" smtClean="0"/>
              <a:t>.</a:t>
            </a:r>
            <a:r>
              <a:rPr lang="en-US" altLang="en-US" i="1" smtClean="0"/>
              <a:t> A</a:t>
            </a:r>
            <a:r>
              <a:rPr lang="en-US" altLang="en-US" smtClean="0"/>
              <a:t> </a:t>
            </a:r>
            <a:r>
              <a:rPr lang="en-US" altLang="en-US" b="1" smtClean="0">
                <a:sym typeface="Symbol" panose="05050102010706020507" pitchFamily="18" charset="2"/>
              </a:rPr>
              <a:t></a:t>
            </a:r>
            <a:r>
              <a:rPr lang="en-US" altLang="en-US" smtClean="0"/>
              <a:t> </a:t>
            </a:r>
            <a:r>
              <a:rPr lang="en-US" altLang="en-US" i="1" smtClean="0"/>
              <a:t>B</a:t>
            </a:r>
            <a:r>
              <a:rPr lang="en-US" altLang="en-US" smtClean="0"/>
              <a:t> = {(1, 1), (1, 2), (1, 3), (2, 1), (2, 2), (2, 3)}. To </a:t>
            </a:r>
            <a:br>
              <a:rPr lang="en-US" altLang="en-US" smtClean="0"/>
            </a:br>
            <a:r>
              <a:rPr lang="en-US" altLang="en-US" smtClean="0"/>
              <a:t>    determine explicitly the composition of </a:t>
            </a:r>
            <a:r>
              <a:rPr lang="en-US" altLang="en-US" i="1" smtClean="0"/>
              <a:t>R</a:t>
            </a:r>
            <a:r>
              <a:rPr lang="en-US" altLang="en-US" smtClean="0"/>
              <a:t>, examine each  </a:t>
            </a:r>
            <a:br>
              <a:rPr lang="en-US" altLang="en-US" smtClean="0"/>
            </a:br>
            <a:r>
              <a:rPr lang="en-US" altLang="en-US" smtClean="0"/>
              <a:t>    ordered pair in </a:t>
            </a:r>
            <a:r>
              <a:rPr lang="en-US" altLang="en-US" i="1" smtClean="0"/>
              <a:t>A</a:t>
            </a:r>
            <a:r>
              <a:rPr lang="en-US" altLang="en-US" smtClean="0"/>
              <a:t> </a:t>
            </a:r>
            <a:r>
              <a:rPr lang="en-US" altLang="en-US" b="1" smtClean="0">
                <a:sym typeface="Symbol" panose="05050102010706020507" pitchFamily="18" charset="2"/>
              </a:rPr>
              <a:t></a:t>
            </a:r>
            <a:r>
              <a:rPr lang="en-US" altLang="en-US" smtClean="0"/>
              <a:t> </a:t>
            </a:r>
            <a:r>
              <a:rPr lang="en-US" altLang="en-US" i="1" smtClean="0"/>
              <a:t>B</a:t>
            </a:r>
            <a:r>
              <a:rPr lang="en-US" altLang="en-US" smtClean="0"/>
              <a:t> to see whether its elements satisfy    </a:t>
            </a:r>
            <a:br>
              <a:rPr lang="en-US" altLang="en-US" smtClean="0"/>
            </a:br>
            <a:r>
              <a:rPr lang="en-US" altLang="en-US" smtClean="0"/>
              <a:t>    the defining condition for </a:t>
            </a:r>
            <a:r>
              <a:rPr lang="en-US" altLang="en-US" i="1" smtClean="0"/>
              <a:t>R</a:t>
            </a:r>
            <a:r>
              <a:rPr lang="en-US" altLang="en-US" smtClean="0"/>
              <a:t>.</a:t>
            </a:r>
          </a:p>
        </p:txBody>
      </p:sp>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55963"/>
            <a:ext cx="5943600"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0513" y="4021138"/>
            <a:ext cx="59832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0" y="4691063"/>
            <a:ext cx="62293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8925" y="5319713"/>
            <a:ext cx="57943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1788" y="5954713"/>
            <a:ext cx="584041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fade">
                                      <p:cBhvr>
                                        <p:cTn id="7" dur="1000"/>
                                        <p:tgtEl>
                                          <p:spTgt spid="10245"/>
                                        </p:tgtEl>
                                      </p:cBhvr>
                                    </p:animEffect>
                                    <p:anim calcmode="lin" valueType="num">
                                      <p:cBhvr>
                                        <p:cTn id="8" dur="1000" fill="hold"/>
                                        <p:tgtEl>
                                          <p:spTgt spid="10245"/>
                                        </p:tgtEl>
                                        <p:attrNameLst>
                                          <p:attrName>ppt_x</p:attrName>
                                        </p:attrNameLst>
                                      </p:cBhvr>
                                      <p:tavLst>
                                        <p:tav tm="0">
                                          <p:val>
                                            <p:strVal val="#ppt_x"/>
                                          </p:val>
                                        </p:tav>
                                        <p:tav tm="100000">
                                          <p:val>
                                            <p:strVal val="#ppt_x"/>
                                          </p:val>
                                        </p:tav>
                                      </p:tavLst>
                                    </p:anim>
                                    <p:anim calcmode="lin" valueType="num">
                                      <p:cBhvr>
                                        <p:cTn id="9" dur="900" decel="100000" fill="hold"/>
                                        <p:tgtEl>
                                          <p:spTgt spid="1024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10246"/>
                                        </p:tgtEl>
                                        <p:attrNameLst>
                                          <p:attrName>style.visibility</p:attrName>
                                        </p:attrNameLst>
                                      </p:cBhvr>
                                      <p:to>
                                        <p:strVal val="visible"/>
                                      </p:to>
                                    </p:set>
                                    <p:animEffect transition="in" filter="fade">
                                      <p:cBhvr>
                                        <p:cTn id="15" dur="1000"/>
                                        <p:tgtEl>
                                          <p:spTgt spid="10246"/>
                                        </p:tgtEl>
                                      </p:cBhvr>
                                    </p:animEffect>
                                    <p:anim calcmode="lin" valueType="num">
                                      <p:cBhvr>
                                        <p:cTn id="16" dur="1000" fill="hold"/>
                                        <p:tgtEl>
                                          <p:spTgt spid="10246"/>
                                        </p:tgtEl>
                                        <p:attrNameLst>
                                          <p:attrName>ppt_x</p:attrName>
                                        </p:attrNameLst>
                                      </p:cBhvr>
                                      <p:tavLst>
                                        <p:tav tm="0">
                                          <p:val>
                                            <p:strVal val="#ppt_x"/>
                                          </p:val>
                                        </p:tav>
                                        <p:tav tm="100000">
                                          <p:val>
                                            <p:strVal val="#ppt_x"/>
                                          </p:val>
                                        </p:tav>
                                      </p:tavLst>
                                    </p:anim>
                                    <p:anim calcmode="lin" valueType="num">
                                      <p:cBhvr>
                                        <p:cTn id="17" dur="900" decel="100000" fill="hold"/>
                                        <p:tgtEl>
                                          <p:spTgt spid="1024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246"/>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10247"/>
                                        </p:tgtEl>
                                        <p:attrNameLst>
                                          <p:attrName>style.visibility</p:attrName>
                                        </p:attrNameLst>
                                      </p:cBhvr>
                                      <p:to>
                                        <p:strVal val="visible"/>
                                      </p:to>
                                    </p:set>
                                    <p:animEffect transition="in" filter="fade">
                                      <p:cBhvr>
                                        <p:cTn id="23" dur="1000"/>
                                        <p:tgtEl>
                                          <p:spTgt spid="10247"/>
                                        </p:tgtEl>
                                      </p:cBhvr>
                                    </p:animEffect>
                                    <p:anim calcmode="lin" valueType="num">
                                      <p:cBhvr>
                                        <p:cTn id="24" dur="1000" fill="hold"/>
                                        <p:tgtEl>
                                          <p:spTgt spid="10247"/>
                                        </p:tgtEl>
                                        <p:attrNameLst>
                                          <p:attrName>ppt_x</p:attrName>
                                        </p:attrNameLst>
                                      </p:cBhvr>
                                      <p:tavLst>
                                        <p:tav tm="0">
                                          <p:val>
                                            <p:strVal val="#ppt_x"/>
                                          </p:val>
                                        </p:tav>
                                        <p:tav tm="100000">
                                          <p:val>
                                            <p:strVal val="#ppt_x"/>
                                          </p:val>
                                        </p:tav>
                                      </p:tavLst>
                                    </p:anim>
                                    <p:anim calcmode="lin" valueType="num">
                                      <p:cBhvr>
                                        <p:cTn id="25" dur="900" decel="100000" fill="hold"/>
                                        <p:tgtEl>
                                          <p:spTgt spid="1024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0247"/>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nodeType="clickEffect">
                                  <p:stCondLst>
                                    <p:cond delay="0"/>
                                  </p:stCondLst>
                                  <p:childTnLst>
                                    <p:set>
                                      <p:cBhvr>
                                        <p:cTn id="30" dur="1" fill="hold">
                                          <p:stCondLst>
                                            <p:cond delay="0"/>
                                          </p:stCondLst>
                                        </p:cTn>
                                        <p:tgtEl>
                                          <p:spTgt spid="10248"/>
                                        </p:tgtEl>
                                        <p:attrNameLst>
                                          <p:attrName>style.visibility</p:attrName>
                                        </p:attrNameLst>
                                      </p:cBhvr>
                                      <p:to>
                                        <p:strVal val="visible"/>
                                      </p:to>
                                    </p:set>
                                    <p:animEffect transition="in" filter="fade">
                                      <p:cBhvr>
                                        <p:cTn id="31" dur="1000"/>
                                        <p:tgtEl>
                                          <p:spTgt spid="10248"/>
                                        </p:tgtEl>
                                      </p:cBhvr>
                                    </p:animEffect>
                                    <p:anim calcmode="lin" valueType="num">
                                      <p:cBhvr>
                                        <p:cTn id="32" dur="1000" fill="hold"/>
                                        <p:tgtEl>
                                          <p:spTgt spid="10248"/>
                                        </p:tgtEl>
                                        <p:attrNameLst>
                                          <p:attrName>ppt_x</p:attrName>
                                        </p:attrNameLst>
                                      </p:cBhvr>
                                      <p:tavLst>
                                        <p:tav tm="0">
                                          <p:val>
                                            <p:strVal val="#ppt_x"/>
                                          </p:val>
                                        </p:tav>
                                        <p:tav tm="100000">
                                          <p:val>
                                            <p:strVal val="#ppt_x"/>
                                          </p:val>
                                        </p:tav>
                                      </p:tavLst>
                                    </p:anim>
                                    <p:anim calcmode="lin" valueType="num">
                                      <p:cBhvr>
                                        <p:cTn id="33" dur="900" decel="100000" fill="hold"/>
                                        <p:tgtEl>
                                          <p:spTgt spid="1024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0248"/>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nodeType="clickEffect">
                                  <p:stCondLst>
                                    <p:cond delay="0"/>
                                  </p:stCondLst>
                                  <p:childTnLst>
                                    <p:set>
                                      <p:cBhvr>
                                        <p:cTn id="38" dur="1" fill="hold">
                                          <p:stCondLst>
                                            <p:cond delay="0"/>
                                          </p:stCondLst>
                                        </p:cTn>
                                        <p:tgtEl>
                                          <p:spTgt spid="10249"/>
                                        </p:tgtEl>
                                        <p:attrNameLst>
                                          <p:attrName>style.visibility</p:attrName>
                                        </p:attrNameLst>
                                      </p:cBhvr>
                                      <p:to>
                                        <p:strVal val="visible"/>
                                      </p:to>
                                    </p:set>
                                    <p:animEffect transition="in" filter="fade">
                                      <p:cBhvr>
                                        <p:cTn id="39" dur="1000"/>
                                        <p:tgtEl>
                                          <p:spTgt spid="10249"/>
                                        </p:tgtEl>
                                      </p:cBhvr>
                                    </p:animEffect>
                                    <p:anim calcmode="lin" valueType="num">
                                      <p:cBhvr>
                                        <p:cTn id="40" dur="1000" fill="hold"/>
                                        <p:tgtEl>
                                          <p:spTgt spid="10249"/>
                                        </p:tgtEl>
                                        <p:attrNameLst>
                                          <p:attrName>ppt_x</p:attrName>
                                        </p:attrNameLst>
                                      </p:cBhvr>
                                      <p:tavLst>
                                        <p:tav tm="0">
                                          <p:val>
                                            <p:strVal val="#ppt_x"/>
                                          </p:val>
                                        </p:tav>
                                        <p:tav tm="100000">
                                          <p:val>
                                            <p:strVal val="#ppt_x"/>
                                          </p:val>
                                        </p:tav>
                                      </p:tavLst>
                                    </p:anim>
                                    <p:anim calcmode="lin" valueType="num">
                                      <p:cBhvr>
                                        <p:cTn id="41" dur="900" decel="100000" fill="hold"/>
                                        <p:tgtEl>
                                          <p:spTgt spid="1024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024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Example 1 – </a:t>
            </a:r>
            <a:r>
              <a:rPr lang="en-US" altLang="en-US" i="1" smtClean="0"/>
              <a:t>Solution</a:t>
            </a:r>
          </a:p>
        </p:txBody>
      </p:sp>
      <p:sp>
        <p:nvSpPr>
          <p:cNvPr id="10243" name="Rectangle 3"/>
          <p:cNvSpPr>
            <a:spLocks noGrp="1" noChangeArrowheads="1"/>
          </p:cNvSpPr>
          <p:nvPr>
            <p:ph type="body" idx="1"/>
          </p:nvPr>
        </p:nvSpPr>
        <p:spPr>
          <a:noFill/>
        </p:spPr>
        <p:txBody>
          <a:bodyPr/>
          <a:lstStyle/>
          <a:p>
            <a:pPr marL="0" indent="0" eaLnBrk="1" hangingPunct="1">
              <a:buFontTx/>
              <a:buNone/>
              <a:tabLst>
                <a:tab pos="457200" algn="l"/>
                <a:tab pos="1371600" algn="l"/>
                <a:tab pos="1547813" algn="l"/>
              </a:tabLst>
            </a:pPr>
            <a:endParaRPr lang="en-US" altLang="en-US" i="1" smtClean="0"/>
          </a:p>
          <a:p>
            <a:pPr marL="0" indent="0" eaLnBrk="1" hangingPunct="1">
              <a:buFontTx/>
              <a:buNone/>
              <a:tabLst>
                <a:tab pos="457200" algn="l"/>
                <a:tab pos="1371600" algn="l"/>
                <a:tab pos="1547813" algn="l"/>
              </a:tabLst>
            </a:pPr>
            <a:endParaRPr lang="en-US" altLang="en-US" sz="1200" smtClean="0"/>
          </a:p>
          <a:p>
            <a:pPr marL="0" indent="0" eaLnBrk="1" hangingPunct="1">
              <a:buFontTx/>
              <a:buNone/>
              <a:tabLst>
                <a:tab pos="457200" algn="l"/>
                <a:tab pos="1371600" algn="l"/>
                <a:tab pos="1547813" algn="l"/>
              </a:tabLst>
            </a:pPr>
            <a:r>
              <a:rPr lang="en-US" altLang="en-US" smtClean="0"/>
              <a:t>Thus</a:t>
            </a:r>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endParaRPr lang="en-US" altLang="en-US" smtClean="0"/>
          </a:p>
          <a:p>
            <a:pPr marL="0" indent="0" eaLnBrk="1" hangingPunct="1">
              <a:buFontTx/>
              <a:buNone/>
              <a:tabLst>
                <a:tab pos="457200" algn="l"/>
                <a:tab pos="1371600" algn="l"/>
                <a:tab pos="1547813" algn="l"/>
              </a:tabLst>
            </a:pPr>
            <a:r>
              <a:rPr lang="en-US" altLang="en-US" b="1" smtClean="0"/>
              <a:t>b</a:t>
            </a:r>
            <a:r>
              <a:rPr lang="en-US" altLang="en-US" smtClean="0"/>
              <a:t>.</a:t>
            </a:r>
          </a:p>
          <a:p>
            <a:pPr marL="0" indent="0" eaLnBrk="1" hangingPunct="1">
              <a:buFontTx/>
              <a:buNone/>
              <a:tabLst>
                <a:tab pos="457200" algn="l"/>
                <a:tab pos="1371600" algn="l"/>
                <a:tab pos="1547813" algn="l"/>
              </a:tabLst>
            </a:pPr>
            <a:endParaRPr lang="en-US" altLang="en-US" b="1" smtClean="0"/>
          </a:p>
          <a:p>
            <a:pPr marL="0" indent="0" eaLnBrk="1" hangingPunct="1">
              <a:buFontTx/>
              <a:buNone/>
              <a:tabLst>
                <a:tab pos="457200" algn="l"/>
                <a:tab pos="1371600" algn="l"/>
                <a:tab pos="1547813" algn="l"/>
              </a:tabLst>
            </a:pPr>
            <a:endParaRPr lang="en-US" altLang="en-US" b="1" smtClean="0"/>
          </a:p>
          <a:p>
            <a:pPr marL="0" indent="0" eaLnBrk="1" hangingPunct="1">
              <a:buFontTx/>
              <a:buNone/>
              <a:tabLst>
                <a:tab pos="457200" algn="l"/>
                <a:tab pos="1371600" algn="l"/>
                <a:tab pos="1547813" algn="l"/>
              </a:tabLst>
            </a:pPr>
            <a:endParaRPr lang="en-US" altLang="en-US" b="1" smtClean="0"/>
          </a:p>
          <a:p>
            <a:pPr marL="0" indent="0" eaLnBrk="1" hangingPunct="1">
              <a:buFontTx/>
              <a:buNone/>
              <a:tabLst>
                <a:tab pos="457200" algn="l"/>
                <a:tab pos="1371600" algn="l"/>
                <a:tab pos="1547813" algn="l"/>
              </a:tabLst>
            </a:pPr>
            <a:endParaRPr lang="en-US" altLang="en-US" b="1" smtClean="0"/>
          </a:p>
          <a:p>
            <a:pPr marL="0" indent="0" eaLnBrk="1" hangingPunct="1">
              <a:buFontTx/>
              <a:buNone/>
              <a:tabLst>
                <a:tab pos="457200" algn="l"/>
                <a:tab pos="1371600" algn="l"/>
                <a:tab pos="1547813" algn="l"/>
              </a:tabLst>
            </a:pPr>
            <a:r>
              <a:rPr lang="en-US" altLang="en-US" b="1" smtClean="0"/>
              <a:t>c</a:t>
            </a:r>
            <a:r>
              <a:rPr lang="en-US" altLang="en-US" smtClean="0"/>
              <a:t>.</a:t>
            </a:r>
          </a:p>
        </p:txBody>
      </p:sp>
      <p:pic>
        <p:nvPicPr>
          <p:cNvPr id="11268" name="Picture 10"/>
          <p:cNvPicPr>
            <a:picLocks noChangeAspect="1" noChangeArrowheads="1"/>
          </p:cNvPicPr>
          <p:nvPr/>
        </p:nvPicPr>
        <p:blipFill>
          <a:blip r:embed="rId2">
            <a:extLst>
              <a:ext uri="{28A0092B-C50C-407E-A947-70E740481C1C}">
                <a14:useLocalDpi xmlns:a14="http://schemas.microsoft.com/office/drawing/2010/main" val="0"/>
              </a:ext>
            </a:extLst>
          </a:blip>
          <a:srcRect r="39003" b="12408"/>
          <a:stretch>
            <a:fillRect/>
          </a:stretch>
        </p:blipFill>
        <p:spPr bwMode="auto">
          <a:xfrm>
            <a:off x="1800225" y="1524000"/>
            <a:ext cx="33813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9913" y="2667000"/>
            <a:ext cx="2925762"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2" name="Picture 12"/>
          <p:cNvPicPr>
            <a:picLocks noChangeAspect="1" noChangeArrowheads="1"/>
          </p:cNvPicPr>
          <p:nvPr/>
        </p:nvPicPr>
        <p:blipFill>
          <a:blip r:embed="rId4">
            <a:extLst>
              <a:ext uri="{28A0092B-C50C-407E-A947-70E740481C1C}">
                <a14:useLocalDpi xmlns:a14="http://schemas.microsoft.com/office/drawing/2010/main" val="0"/>
              </a:ext>
            </a:extLst>
          </a:blip>
          <a:srcRect l="11429"/>
          <a:stretch>
            <a:fillRect/>
          </a:stretch>
        </p:blipFill>
        <p:spPr bwMode="auto">
          <a:xfrm>
            <a:off x="876300" y="3479800"/>
            <a:ext cx="33655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3"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3600" y="4125913"/>
            <a:ext cx="32512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4"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900" y="4699000"/>
            <a:ext cx="327977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5" name="Picture 15"/>
          <p:cNvPicPr>
            <a:picLocks noChangeAspect="1" noChangeArrowheads="1"/>
          </p:cNvPicPr>
          <p:nvPr/>
        </p:nvPicPr>
        <p:blipFill>
          <a:blip r:embed="rId7">
            <a:extLst>
              <a:ext uri="{28A0092B-C50C-407E-A947-70E740481C1C}">
                <a14:useLocalDpi xmlns:a14="http://schemas.microsoft.com/office/drawing/2010/main" val="0"/>
              </a:ext>
            </a:extLst>
          </a:blip>
          <a:srcRect l="6708"/>
          <a:stretch>
            <a:fillRect/>
          </a:stretch>
        </p:blipFill>
        <p:spPr bwMode="auto">
          <a:xfrm>
            <a:off x="889000" y="5638800"/>
            <a:ext cx="6040438"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4" name="Rectangle 7"/>
          <p:cNvSpPr>
            <a:spLocks noChangeArrowheads="1"/>
          </p:cNvSpPr>
          <p:nvPr/>
        </p:nvSpPr>
        <p:spPr bwMode="auto">
          <a:xfrm>
            <a:off x="8289925" y="842963"/>
            <a:ext cx="841375"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solidFill>
                  <a:schemeClr val="bg1"/>
                </a:solidFill>
              </a:rPr>
              <a:t>cont’d</a:t>
            </a:r>
          </a:p>
        </p:txBody>
      </p:sp>
      <p:pic>
        <p:nvPicPr>
          <p:cNvPr id="11275" name="Picture 8"/>
          <p:cNvPicPr>
            <a:picLocks noChangeAspect="1" noChangeArrowheads="1"/>
          </p:cNvPicPr>
          <p:nvPr/>
        </p:nvPicPr>
        <p:blipFill>
          <a:blip r:embed="rId8">
            <a:extLst>
              <a:ext uri="{28A0092B-C50C-407E-A947-70E740481C1C}">
                <a14:useLocalDpi xmlns:a14="http://schemas.microsoft.com/office/drawing/2010/main" val="0"/>
              </a:ext>
            </a:extLst>
          </a:blip>
          <a:srcRect l="55945" b="7777"/>
          <a:stretch>
            <a:fillRect/>
          </a:stretch>
        </p:blipFill>
        <p:spPr bwMode="auto">
          <a:xfrm>
            <a:off x="5219700" y="1524000"/>
            <a:ext cx="255270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animEffect transition="in" filter="fade">
                                      <p:cBhvr>
                                        <p:cTn id="7" dur="1000"/>
                                        <p:tgtEl>
                                          <p:spTgt spid="10243">
                                            <p:txEl>
                                              <p:pRg st="2" end="2"/>
                                            </p:txEl>
                                          </p:spTgt>
                                        </p:tgtEl>
                                      </p:cBhvr>
                                    </p:animEffect>
                                    <p:anim calcmode="lin" valueType="num">
                                      <p:cBhvr>
                                        <p:cTn id="8"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0243">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243">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0251"/>
                                        </p:tgtEl>
                                        <p:attrNameLst>
                                          <p:attrName>style.visibility</p:attrName>
                                        </p:attrNameLst>
                                      </p:cBhvr>
                                      <p:to>
                                        <p:strVal val="visible"/>
                                      </p:to>
                                    </p:set>
                                    <p:animEffect transition="in" filter="fade">
                                      <p:cBhvr>
                                        <p:cTn id="13" dur="1000"/>
                                        <p:tgtEl>
                                          <p:spTgt spid="10251"/>
                                        </p:tgtEl>
                                      </p:cBhvr>
                                    </p:animEffect>
                                    <p:anim calcmode="lin" valueType="num">
                                      <p:cBhvr>
                                        <p:cTn id="14" dur="1000" fill="hold"/>
                                        <p:tgtEl>
                                          <p:spTgt spid="10251"/>
                                        </p:tgtEl>
                                        <p:attrNameLst>
                                          <p:attrName>ppt_x</p:attrName>
                                        </p:attrNameLst>
                                      </p:cBhvr>
                                      <p:tavLst>
                                        <p:tav tm="0">
                                          <p:val>
                                            <p:strVal val="#ppt_x"/>
                                          </p:val>
                                        </p:tav>
                                        <p:tav tm="100000">
                                          <p:val>
                                            <p:strVal val="#ppt_x"/>
                                          </p:val>
                                        </p:tav>
                                      </p:tavLst>
                                    </p:anim>
                                    <p:anim calcmode="lin" valueType="num">
                                      <p:cBhvr>
                                        <p:cTn id="15" dur="900" decel="100000" fill="hold"/>
                                        <p:tgtEl>
                                          <p:spTgt spid="10251"/>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0251"/>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nodeType="click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animEffect transition="in" filter="fade">
                                      <p:cBhvr>
                                        <p:cTn id="21" dur="1000"/>
                                        <p:tgtEl>
                                          <p:spTgt spid="10243">
                                            <p:txEl>
                                              <p:pRg st="5" end="5"/>
                                            </p:txEl>
                                          </p:spTgt>
                                        </p:tgtEl>
                                      </p:cBhvr>
                                    </p:animEffect>
                                    <p:anim calcmode="lin" valueType="num">
                                      <p:cBhvr>
                                        <p:cTn id="22"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0243">
                                            <p:txEl>
                                              <p:pRg st="5" end="5"/>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0243">
                                            <p:txEl>
                                              <p:pRg st="5" end="5"/>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10252"/>
                                        </p:tgtEl>
                                        <p:attrNameLst>
                                          <p:attrName>style.visibility</p:attrName>
                                        </p:attrNameLst>
                                      </p:cBhvr>
                                      <p:to>
                                        <p:strVal val="visible"/>
                                      </p:to>
                                    </p:set>
                                    <p:animEffect transition="in" filter="fade">
                                      <p:cBhvr>
                                        <p:cTn id="27" dur="1000"/>
                                        <p:tgtEl>
                                          <p:spTgt spid="10252"/>
                                        </p:tgtEl>
                                      </p:cBhvr>
                                    </p:animEffect>
                                    <p:anim calcmode="lin" valueType="num">
                                      <p:cBhvr>
                                        <p:cTn id="28" dur="1000" fill="hold"/>
                                        <p:tgtEl>
                                          <p:spTgt spid="10252"/>
                                        </p:tgtEl>
                                        <p:attrNameLst>
                                          <p:attrName>ppt_x</p:attrName>
                                        </p:attrNameLst>
                                      </p:cBhvr>
                                      <p:tavLst>
                                        <p:tav tm="0">
                                          <p:val>
                                            <p:strVal val="#ppt_x"/>
                                          </p:val>
                                        </p:tav>
                                        <p:tav tm="100000">
                                          <p:val>
                                            <p:strVal val="#ppt_x"/>
                                          </p:val>
                                        </p:tav>
                                      </p:tavLst>
                                    </p:anim>
                                    <p:anim calcmode="lin" valueType="num">
                                      <p:cBhvr>
                                        <p:cTn id="29" dur="900" decel="100000" fill="hold"/>
                                        <p:tgtEl>
                                          <p:spTgt spid="1025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52"/>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nodeType="clickEffect">
                                  <p:stCondLst>
                                    <p:cond delay="0"/>
                                  </p:stCondLst>
                                  <p:childTnLst>
                                    <p:set>
                                      <p:cBhvr>
                                        <p:cTn id="34" dur="1" fill="hold">
                                          <p:stCondLst>
                                            <p:cond delay="0"/>
                                          </p:stCondLst>
                                        </p:cTn>
                                        <p:tgtEl>
                                          <p:spTgt spid="10253"/>
                                        </p:tgtEl>
                                        <p:attrNameLst>
                                          <p:attrName>style.visibility</p:attrName>
                                        </p:attrNameLst>
                                      </p:cBhvr>
                                      <p:to>
                                        <p:strVal val="visible"/>
                                      </p:to>
                                    </p:set>
                                    <p:animEffect transition="in" filter="fade">
                                      <p:cBhvr>
                                        <p:cTn id="35" dur="1000"/>
                                        <p:tgtEl>
                                          <p:spTgt spid="10253"/>
                                        </p:tgtEl>
                                      </p:cBhvr>
                                    </p:animEffect>
                                    <p:anim calcmode="lin" valueType="num">
                                      <p:cBhvr>
                                        <p:cTn id="36" dur="1000" fill="hold"/>
                                        <p:tgtEl>
                                          <p:spTgt spid="10253"/>
                                        </p:tgtEl>
                                        <p:attrNameLst>
                                          <p:attrName>ppt_x</p:attrName>
                                        </p:attrNameLst>
                                      </p:cBhvr>
                                      <p:tavLst>
                                        <p:tav tm="0">
                                          <p:val>
                                            <p:strVal val="#ppt_x"/>
                                          </p:val>
                                        </p:tav>
                                        <p:tav tm="100000">
                                          <p:val>
                                            <p:strVal val="#ppt_x"/>
                                          </p:val>
                                        </p:tav>
                                      </p:tavLst>
                                    </p:anim>
                                    <p:anim calcmode="lin" valueType="num">
                                      <p:cBhvr>
                                        <p:cTn id="37" dur="900" decel="100000" fill="hold"/>
                                        <p:tgtEl>
                                          <p:spTgt spid="1025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0253"/>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nodeType="clickEffect">
                                  <p:stCondLst>
                                    <p:cond delay="0"/>
                                  </p:stCondLst>
                                  <p:childTnLst>
                                    <p:set>
                                      <p:cBhvr>
                                        <p:cTn id="42" dur="1" fill="hold">
                                          <p:stCondLst>
                                            <p:cond delay="0"/>
                                          </p:stCondLst>
                                        </p:cTn>
                                        <p:tgtEl>
                                          <p:spTgt spid="10254"/>
                                        </p:tgtEl>
                                        <p:attrNameLst>
                                          <p:attrName>style.visibility</p:attrName>
                                        </p:attrNameLst>
                                      </p:cBhvr>
                                      <p:to>
                                        <p:strVal val="visible"/>
                                      </p:to>
                                    </p:set>
                                    <p:animEffect transition="in" filter="fade">
                                      <p:cBhvr>
                                        <p:cTn id="43" dur="1000"/>
                                        <p:tgtEl>
                                          <p:spTgt spid="10254"/>
                                        </p:tgtEl>
                                      </p:cBhvr>
                                    </p:animEffect>
                                    <p:anim calcmode="lin" valueType="num">
                                      <p:cBhvr>
                                        <p:cTn id="44" dur="1000" fill="hold"/>
                                        <p:tgtEl>
                                          <p:spTgt spid="10254"/>
                                        </p:tgtEl>
                                        <p:attrNameLst>
                                          <p:attrName>ppt_x</p:attrName>
                                        </p:attrNameLst>
                                      </p:cBhvr>
                                      <p:tavLst>
                                        <p:tav tm="0">
                                          <p:val>
                                            <p:strVal val="#ppt_x"/>
                                          </p:val>
                                        </p:tav>
                                        <p:tav tm="100000">
                                          <p:val>
                                            <p:strVal val="#ppt_x"/>
                                          </p:val>
                                        </p:tav>
                                      </p:tavLst>
                                    </p:anim>
                                    <p:anim calcmode="lin" valueType="num">
                                      <p:cBhvr>
                                        <p:cTn id="45" dur="900" decel="100000" fill="hold"/>
                                        <p:tgtEl>
                                          <p:spTgt spid="1025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0254"/>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nodeType="clickEffect">
                                  <p:stCondLst>
                                    <p:cond delay="0"/>
                                  </p:stCondLst>
                                  <p:childTnLst>
                                    <p:set>
                                      <p:cBhvr>
                                        <p:cTn id="50" dur="1" fill="hold">
                                          <p:stCondLst>
                                            <p:cond delay="0"/>
                                          </p:stCondLst>
                                        </p:cTn>
                                        <p:tgtEl>
                                          <p:spTgt spid="10243">
                                            <p:txEl>
                                              <p:pRg st="10" end="10"/>
                                            </p:txEl>
                                          </p:spTgt>
                                        </p:tgtEl>
                                        <p:attrNameLst>
                                          <p:attrName>style.visibility</p:attrName>
                                        </p:attrNameLst>
                                      </p:cBhvr>
                                      <p:to>
                                        <p:strVal val="visible"/>
                                      </p:to>
                                    </p:set>
                                    <p:animEffect transition="in" filter="fade">
                                      <p:cBhvr>
                                        <p:cTn id="51" dur="1000"/>
                                        <p:tgtEl>
                                          <p:spTgt spid="10243">
                                            <p:txEl>
                                              <p:pRg st="10" end="10"/>
                                            </p:txEl>
                                          </p:spTgt>
                                        </p:tgtEl>
                                      </p:cBhvr>
                                    </p:animEffect>
                                    <p:anim calcmode="lin" valueType="num">
                                      <p:cBhvr>
                                        <p:cTn id="52" dur="1000" fill="hold"/>
                                        <p:tgtEl>
                                          <p:spTgt spid="10243">
                                            <p:txEl>
                                              <p:pRg st="10" end="10"/>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10243">
                                            <p:txEl>
                                              <p:pRg st="10" end="10"/>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10243">
                                            <p:txEl>
                                              <p:pRg st="10" end="10"/>
                                            </p:txEl>
                                          </p:spTgt>
                                        </p:tgtEl>
                                        <p:attrNameLst>
                                          <p:attrName>ppt_y</p:attrName>
                                        </p:attrNameLst>
                                      </p:cBhvr>
                                      <p:tavLst>
                                        <p:tav tm="0">
                                          <p:val>
                                            <p:strVal val="#ppt_y-.03"/>
                                          </p:val>
                                        </p:tav>
                                        <p:tav tm="100000">
                                          <p:val>
                                            <p:strVal val="#ppt_y"/>
                                          </p:val>
                                        </p:tav>
                                      </p:tavLst>
                                    </p:anim>
                                  </p:childTnLst>
                                </p:cTn>
                              </p:par>
                              <p:par>
                                <p:cTn id="55" presetID="37" presetClass="entr" presetSubtype="0" fill="hold" nodeType="withEffect">
                                  <p:stCondLst>
                                    <p:cond delay="0"/>
                                  </p:stCondLst>
                                  <p:childTnLst>
                                    <p:set>
                                      <p:cBhvr>
                                        <p:cTn id="56" dur="1" fill="hold">
                                          <p:stCondLst>
                                            <p:cond delay="0"/>
                                          </p:stCondLst>
                                        </p:cTn>
                                        <p:tgtEl>
                                          <p:spTgt spid="10255"/>
                                        </p:tgtEl>
                                        <p:attrNameLst>
                                          <p:attrName>style.visibility</p:attrName>
                                        </p:attrNameLst>
                                      </p:cBhvr>
                                      <p:to>
                                        <p:strVal val="visible"/>
                                      </p:to>
                                    </p:set>
                                    <p:animEffect transition="in" filter="fade">
                                      <p:cBhvr>
                                        <p:cTn id="57" dur="1000"/>
                                        <p:tgtEl>
                                          <p:spTgt spid="10255"/>
                                        </p:tgtEl>
                                      </p:cBhvr>
                                    </p:animEffect>
                                    <p:anim calcmode="lin" valueType="num">
                                      <p:cBhvr>
                                        <p:cTn id="58" dur="1000" fill="hold"/>
                                        <p:tgtEl>
                                          <p:spTgt spid="10255"/>
                                        </p:tgtEl>
                                        <p:attrNameLst>
                                          <p:attrName>ppt_x</p:attrName>
                                        </p:attrNameLst>
                                      </p:cBhvr>
                                      <p:tavLst>
                                        <p:tav tm="0">
                                          <p:val>
                                            <p:strVal val="#ppt_x"/>
                                          </p:val>
                                        </p:tav>
                                        <p:tav tm="100000">
                                          <p:val>
                                            <p:strVal val="#ppt_x"/>
                                          </p:val>
                                        </p:tav>
                                      </p:tavLst>
                                    </p:anim>
                                    <p:anim calcmode="lin" valueType="num">
                                      <p:cBhvr>
                                        <p:cTn id="59" dur="900" decel="100000" fill="hold"/>
                                        <p:tgtEl>
                                          <p:spTgt spid="10255"/>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025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cKBAlgP8">
  <a:themeElements>
    <a:clrScheme name="McKBAlgP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cKBAlgP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cKBAlgP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cKBAlgP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cKBAlgP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cKBAlgP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cKBAlgP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cKBAlgP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cKBAlgP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cKBAlgP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cKBAlgP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cKBAlgP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cKBAlgP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cKBAlgP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McKBAlgP8</Template>
  <TotalTime>1338</TotalTime>
  <Words>1226</Words>
  <Application>Microsoft Office PowerPoint</Application>
  <PresentationFormat>On-screen Show (4:3)</PresentationFormat>
  <Paragraphs>134</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Symbol</vt:lpstr>
      <vt:lpstr>McKBAlgP8</vt:lpstr>
      <vt:lpstr>PowerPoint Presentation</vt:lpstr>
      <vt:lpstr>The Language of Relations and Functions</vt:lpstr>
      <vt:lpstr>The Language of Relations and Functions</vt:lpstr>
      <vt:lpstr>The Language of Relations and Functions</vt:lpstr>
      <vt:lpstr>The Language of Relations and Functions</vt:lpstr>
      <vt:lpstr>The Language of Relations and Functions</vt:lpstr>
      <vt:lpstr>Example 1 – A Relation as a Subset</vt:lpstr>
      <vt:lpstr>Example 1 – Solution</vt:lpstr>
      <vt:lpstr>Example 1 – Solution</vt:lpstr>
      <vt:lpstr>PowerPoint Presentation</vt:lpstr>
      <vt:lpstr>Arrow Diagram of a Relation</vt:lpstr>
      <vt:lpstr>Example 3 – Arrow Diagrams of Relations</vt:lpstr>
      <vt:lpstr>Example 3 – Solution</vt:lpstr>
      <vt:lpstr>PowerPoint Presentation</vt:lpstr>
      <vt:lpstr>Functions</vt:lpstr>
      <vt:lpstr>Functions</vt:lpstr>
      <vt:lpstr>Example 4 – Functions and Relations on Finite Sets</vt:lpstr>
      <vt:lpstr>Example 4(a) – Solution</vt:lpstr>
      <vt:lpstr>Example 4(b) – Solution</vt:lpstr>
      <vt:lpstr>Example 4(c) – Solution</vt:lpstr>
      <vt:lpstr>Function Equality</vt:lpstr>
      <vt:lpstr>Example 7 – Equality of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gchaudhari</dc:creator>
  <cp:lastModifiedBy>Mike Reiter</cp:lastModifiedBy>
  <cp:revision>428</cp:revision>
  <dcterms:created xsi:type="dcterms:W3CDTF">2010-10-18T10:39:55Z</dcterms:created>
  <dcterms:modified xsi:type="dcterms:W3CDTF">2017-01-18T17:25:36Z</dcterms:modified>
</cp:coreProperties>
</file>