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30"/>
  </p:notesMasterIdLst>
  <p:handoutMasterIdLst>
    <p:handoutMasterId r:id="rId31"/>
  </p:handoutMasterIdLst>
  <p:sldIdLst>
    <p:sldId id="303" r:id="rId2"/>
    <p:sldId id="302" r:id="rId3"/>
    <p:sldId id="305" r:id="rId4"/>
    <p:sldId id="296" r:id="rId5"/>
    <p:sldId id="338" r:id="rId6"/>
    <p:sldId id="339" r:id="rId7"/>
    <p:sldId id="340" r:id="rId8"/>
    <p:sldId id="341" r:id="rId9"/>
    <p:sldId id="342" r:id="rId10"/>
    <p:sldId id="307" r:id="rId11"/>
    <p:sldId id="343" r:id="rId12"/>
    <p:sldId id="311" r:id="rId13"/>
    <p:sldId id="313" r:id="rId14"/>
    <p:sldId id="316" r:id="rId15"/>
    <p:sldId id="317" r:id="rId16"/>
    <p:sldId id="319" r:id="rId17"/>
    <p:sldId id="320" r:id="rId18"/>
    <p:sldId id="323" r:id="rId19"/>
    <p:sldId id="324" r:id="rId20"/>
    <p:sldId id="325" r:id="rId21"/>
    <p:sldId id="327" r:id="rId22"/>
    <p:sldId id="328" r:id="rId23"/>
    <p:sldId id="329" r:id="rId24"/>
    <p:sldId id="330" r:id="rId25"/>
    <p:sldId id="331" r:id="rId26"/>
    <p:sldId id="333" r:id="rId27"/>
    <p:sldId id="335" r:id="rId28"/>
    <p:sldId id="336" r:id="rId29"/>
  </p:sldIdLst>
  <p:sldSz cx="9144000" cy="6858000" type="screen4x3"/>
  <p:notesSz cx="6858000" cy="9144000"/>
  <p:custDataLst>
    <p:tags r:id="rId3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DB2B"/>
    <a:srgbClr val="00ADEE"/>
    <a:srgbClr val="16669E"/>
    <a:srgbClr val="E1332A"/>
    <a:srgbClr val="0D7295"/>
    <a:srgbClr val="C7EBFC"/>
    <a:srgbClr val="FFF8AA"/>
    <a:srgbClr val="9E0B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9139" autoAdjust="0"/>
  </p:normalViewPr>
  <p:slideViewPr>
    <p:cSldViewPr>
      <p:cViewPr varScale="1">
        <p:scale>
          <a:sx n="121" d="100"/>
          <a:sy n="121" d="100"/>
        </p:scale>
        <p:origin x="117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8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8397F09-EA14-479C-A5A9-64F35B2509D8}" type="datetimeFigureOut">
              <a:rPr lang="en-US"/>
              <a:pPr>
                <a:defRPr/>
              </a:pPr>
              <a:t>6/5/2017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FD0285-A4DC-49AC-8C6F-E8CAAF21A3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3382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672F22-547C-4CEE-8905-A4C04AB9B2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30125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F7F900B-A103-4FD3-A5EE-ECB57B8A77FB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5337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DA0F8DE-CFAA-4364-9AD6-D9A972F15625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57016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DA0F8DE-CFAA-4364-9AD6-D9A972F15625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61066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D73644C-ADD8-4DAA-9E72-544899740FC3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56112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16428CD-A137-43F9-A27C-7C8DFCE4EE16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38196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EE99739-D8DA-4FC7-A770-EF6C014A00D9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50645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9BEC193-43A7-4629-870D-2E26D7296DB5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64363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50147E6-69EA-4E41-BCD7-9F248511B900}" type="slidenum">
              <a:rPr lang="en-US" altLang="en-US"/>
              <a:pPr eaLnBrk="1" hangingPunct="1"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13210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96465AC-C059-4614-9FD1-17AC461D10DE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28612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11443CC-6B4F-443F-B829-09E12BD9F4F9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32103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21DB0EA-C068-436C-9792-F27939B636FB}" type="slidenum">
              <a:rPr lang="en-US" altLang="en-US"/>
              <a:pPr eaLnBrk="1" hangingPunct="1"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0256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FAFF1CF-7BDE-4512-8482-B30AC544CB5E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2982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CB00526-2A3C-486F-B165-9850F4B664A5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36834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CA9A9E8-E4A9-45AD-AD22-544C2B0AEF45}" type="slidenum">
              <a:rPr lang="en-US" altLang="en-US"/>
              <a:pPr eaLnBrk="1" hangingPunct="1"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71056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77CDE21-9897-4ABA-90BD-55CBB5C26B33}" type="slidenum">
              <a:rPr lang="en-US" altLang="en-US"/>
              <a:pPr eaLnBrk="1" hangingPunct="1"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71985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7D8335D-72AD-43F1-9F8A-34DC997B59AF}" type="slidenum">
              <a:rPr lang="en-US" altLang="en-US"/>
              <a:pPr eaLnBrk="1" hangingPunct="1"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05592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E84CDA0-8E63-4058-B360-2BEEB8E5A9EE}" type="slidenum">
              <a:rPr lang="en-US" altLang="en-US"/>
              <a:pPr eaLnBrk="1" hangingPunct="1"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55388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BCA22CC-5004-4EB1-97D8-857722EE8851}" type="slidenum">
              <a:rPr lang="en-US" altLang="en-US"/>
              <a:pPr eaLnBrk="1" hangingPunct="1"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463166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A69B22B-3F3F-443F-BDC7-A052F59DDFF6}" type="slidenum">
              <a:rPr lang="en-US" altLang="en-US"/>
              <a:pPr eaLnBrk="1" hangingPunct="1"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42877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695188B-0E29-44FA-B58F-451DD47D6BEF}" type="slidenum">
              <a:rPr lang="en-US" altLang="en-US"/>
              <a:pPr eaLnBrk="1" hangingPunct="1"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34463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53CCCB0-94B7-424C-9031-3DB0907BBE07}" type="slidenum">
              <a:rPr lang="en-US" altLang="en-US"/>
              <a:pPr eaLnBrk="1" hangingPunct="1"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96509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7211E64-30C3-40A5-8A85-E83DBEEF46C8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90736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6389BCE-ED59-4A3E-BA37-210A02629FA1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3676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6389BCE-ED59-4A3E-BA37-210A02629FA1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32536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6389BCE-ED59-4A3E-BA37-210A02629FA1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4552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6389BCE-ED59-4A3E-BA37-210A02629FA1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19712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6389BCE-ED59-4A3E-BA37-210A02629FA1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550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6389BCE-ED59-4A3E-BA37-210A02629FA1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9987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22205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38063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4000" y="228600"/>
            <a:ext cx="2082800" cy="6489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228600"/>
            <a:ext cx="6096000" cy="6489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35702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500" y="2032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97966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91945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62088"/>
            <a:ext cx="4038600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62088"/>
            <a:ext cx="4038600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73360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80317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95494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45406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2321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50652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7391400" y="6019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102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62088"/>
            <a:ext cx="8229600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8496300" y="638810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955B82B9-7121-45EE-8D32-105652DC3B47}" type="slidenum">
              <a:rPr lang="en-US" altLang="en-US"/>
              <a:pPr eaLnBrk="1" hangingPunct="1">
                <a:spcBef>
                  <a:spcPct val="50000"/>
                </a:spcBef>
              </a:pPr>
              <a:t>‹#›</a:t>
            </a:fld>
            <a:endParaRPr lang="en-US" altLang="en-US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2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52400"/>
            <a:ext cx="8153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304800" y="384175"/>
            <a:ext cx="8763000" cy="831850"/>
          </a:xfrm>
          <a:prstGeom prst="rect">
            <a:avLst/>
          </a:prstGeom>
          <a:solidFill>
            <a:srgbClr val="16669E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Diamond 12"/>
          <p:cNvSpPr/>
          <p:nvPr userDrawn="1"/>
        </p:nvSpPr>
        <p:spPr>
          <a:xfrm>
            <a:off x="12700" y="38100"/>
            <a:ext cx="609600" cy="609600"/>
          </a:xfrm>
          <a:prstGeom prst="diamond">
            <a:avLst/>
          </a:prstGeom>
          <a:solidFill>
            <a:srgbClr val="CBD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Diamond 13"/>
          <p:cNvSpPr/>
          <p:nvPr userDrawn="1"/>
        </p:nvSpPr>
        <p:spPr>
          <a:xfrm>
            <a:off x="127000" y="152400"/>
            <a:ext cx="381000" cy="381000"/>
          </a:xfrm>
          <a:prstGeom prst="diamond">
            <a:avLst/>
          </a:prstGeom>
          <a:solidFill>
            <a:srgbClr val="1666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>
          <a:solidFill>
            <a:srgbClr val="0073AE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rgbClr val="0073AE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rgbClr val="0073AE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rgbClr val="0073AE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rgbClr val="0073AE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rgbClr val="0073AE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Functions Defined on General Sets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dirty="0" smtClean="0"/>
              <a:t>Recall the definition of a function:</a:t>
            </a:r>
          </a:p>
          <a:p>
            <a:pPr marL="0" indent="0">
              <a:buNone/>
            </a:pPr>
            <a:endParaRPr lang="en-US" altLang="en-US" sz="1400" dirty="0" smtClean="0"/>
          </a:p>
          <a:p>
            <a:pPr marL="0" indent="0">
              <a:buNone/>
            </a:pPr>
            <a:r>
              <a:rPr lang="en-US" altLang="en-US" u="sng" dirty="0" smtClean="0"/>
              <a:t>Definition</a:t>
            </a:r>
            <a:r>
              <a:rPr lang="en-US" altLang="en-US" dirty="0" smtClean="0"/>
              <a:t>: A function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 from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 to </a:t>
            </a:r>
            <a:r>
              <a:rPr lang="en-US" altLang="en-US" i="1" dirty="0" smtClean="0"/>
              <a:t>Y</a:t>
            </a:r>
            <a:r>
              <a:rPr lang="en-US" altLang="en-US" dirty="0" smtClean="0"/>
              <a:t>, denoted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: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 </a:t>
            </a:r>
            <a:r>
              <a:rPr lang="en-US" altLang="en-US" i="1" dirty="0" smtClean="0">
                <a:sym typeface="Symbol" panose="05050102010706020507" pitchFamily="18" charset="2"/>
              </a:rPr>
              <a:t>Y</a:t>
            </a:r>
            <a:r>
              <a:rPr lang="en-US" altLang="en-US" dirty="0" smtClean="0">
                <a:sym typeface="Symbol" panose="05050102010706020507" pitchFamily="18" charset="2"/>
              </a:rPr>
              <a:t>, is a relation (i.e., a subset of </a:t>
            </a:r>
            <a:r>
              <a:rPr lang="en-US" altLang="en-US" i="1" dirty="0" smtClean="0">
                <a:sym typeface="Symbol" panose="05050102010706020507" pitchFamily="18" charset="2"/>
              </a:rPr>
              <a:t>X</a:t>
            </a:r>
            <a:r>
              <a:rPr lang="en-US" altLang="en-US" dirty="0" smtClean="0">
                <a:sym typeface="Symbol" panose="05050102010706020507" pitchFamily="18" charset="2"/>
              </a:rPr>
              <a:t> × </a:t>
            </a:r>
            <a:r>
              <a:rPr lang="en-US" altLang="en-US" i="1" dirty="0" smtClean="0">
                <a:sym typeface="Symbol" panose="05050102010706020507" pitchFamily="18" charset="2"/>
              </a:rPr>
              <a:t>Y</a:t>
            </a:r>
            <a:r>
              <a:rPr lang="en-US" altLang="en-US" dirty="0" smtClean="0">
                <a:sym typeface="Symbol" panose="05050102010706020507" pitchFamily="18" charset="2"/>
              </a:rPr>
              <a:t>) in which each</a:t>
            </a:r>
            <a:r>
              <a:rPr lang="en-US" altLang="en-US" sz="2400" dirty="0" smtClean="0">
                <a:sym typeface="Symbol" panose="05050102010706020507" pitchFamily="18" charset="2"/>
              </a:rPr>
              <a:t> element of </a:t>
            </a:r>
            <a:r>
              <a:rPr lang="en-US" altLang="en-US" sz="2400" i="1" dirty="0" smtClean="0">
                <a:sym typeface="Symbol" panose="05050102010706020507" pitchFamily="18" charset="2"/>
              </a:rPr>
              <a:t>X</a:t>
            </a:r>
            <a:r>
              <a:rPr lang="en-US" altLang="en-US" sz="2400" dirty="0" smtClean="0">
                <a:sym typeface="Symbol" panose="05050102010706020507" pitchFamily="18" charset="2"/>
              </a:rPr>
              <a:t> is related to exactly one element in </a:t>
            </a:r>
            <a:r>
              <a:rPr lang="en-US" altLang="en-US" sz="2400" i="1" dirty="0" smtClean="0">
                <a:sym typeface="Symbol" panose="05050102010706020507" pitchFamily="18" charset="2"/>
              </a:rPr>
              <a:t>Y</a:t>
            </a:r>
            <a:r>
              <a:rPr lang="en-US" altLang="en-US" sz="2400" dirty="0" smtClean="0">
                <a:sym typeface="Symbol" panose="05050102010706020507" pitchFamily="18" charset="2"/>
              </a:rPr>
              <a:t>.</a:t>
            </a:r>
          </a:p>
          <a:p>
            <a:pPr marL="0" indent="0">
              <a:buNone/>
            </a:pPr>
            <a:endParaRPr lang="en-US" altLang="en-US" sz="12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altLang="en-US" sz="2400" dirty="0" smtClean="0">
                <a:sym typeface="Symbol" panose="05050102010706020507" pitchFamily="18" charset="2"/>
              </a:rPr>
              <a:t>Terminology:</a:t>
            </a:r>
          </a:p>
          <a:p>
            <a:r>
              <a:rPr lang="en-US" altLang="en-US" sz="2000" i="1" dirty="0" smtClean="0">
                <a:sym typeface="Symbol" panose="05050102010706020507" pitchFamily="18" charset="2"/>
              </a:rPr>
              <a:t>X</a:t>
            </a:r>
            <a:r>
              <a:rPr lang="en-US" altLang="en-US" sz="2000" dirty="0" smtClean="0">
                <a:sym typeface="Symbol" panose="05050102010706020507" pitchFamily="18" charset="2"/>
              </a:rPr>
              <a:t> is the </a:t>
            </a:r>
            <a:r>
              <a:rPr lang="en-US" altLang="en-US" sz="2000" i="1" dirty="0" smtClean="0">
                <a:sym typeface="Symbol" panose="05050102010706020507" pitchFamily="18" charset="2"/>
              </a:rPr>
              <a:t>domain</a:t>
            </a:r>
          </a:p>
          <a:p>
            <a:r>
              <a:rPr lang="en-US" altLang="en-US" sz="2000" i="1" dirty="0" smtClean="0">
                <a:sym typeface="Symbol" panose="05050102010706020507" pitchFamily="18" charset="2"/>
              </a:rPr>
              <a:t>Y</a:t>
            </a:r>
            <a:r>
              <a:rPr lang="en-US" altLang="en-US" sz="2000" dirty="0" smtClean="0">
                <a:sym typeface="Symbol" panose="05050102010706020507" pitchFamily="18" charset="2"/>
              </a:rPr>
              <a:t> is the </a:t>
            </a:r>
            <a:r>
              <a:rPr lang="en-US" altLang="en-US" sz="2000" i="1" dirty="0" smtClean="0">
                <a:sym typeface="Symbol" panose="05050102010706020507" pitchFamily="18" charset="2"/>
              </a:rPr>
              <a:t>co-domain</a:t>
            </a:r>
          </a:p>
          <a:p>
            <a:r>
              <a:rPr lang="en-US" altLang="en-US" sz="2000" dirty="0" smtClean="0">
                <a:sym typeface="Symbol" panose="05050102010706020507" pitchFamily="18" charset="2"/>
              </a:rPr>
              <a:t>The </a:t>
            </a:r>
            <a:r>
              <a:rPr lang="en-US" altLang="en-US" sz="2000" i="1" dirty="0" smtClean="0">
                <a:sym typeface="Symbol" panose="05050102010706020507" pitchFamily="18" charset="2"/>
              </a:rPr>
              <a:t>range</a:t>
            </a:r>
            <a:r>
              <a:rPr lang="en-US" altLang="en-US" sz="2000" dirty="0" smtClean="0">
                <a:sym typeface="Symbol" panose="05050102010706020507" pitchFamily="18" charset="2"/>
              </a:rPr>
              <a:t> of </a:t>
            </a:r>
            <a:r>
              <a:rPr lang="en-US" altLang="en-US" sz="2000" i="1" dirty="0" smtClean="0">
                <a:sym typeface="Symbol" panose="05050102010706020507" pitchFamily="18" charset="2"/>
              </a:rPr>
              <a:t>f</a:t>
            </a:r>
            <a:r>
              <a:rPr lang="en-US" altLang="en-US" sz="2000" dirty="0" smtClean="0">
                <a:sym typeface="Symbol" panose="05050102010706020507" pitchFamily="18" charset="2"/>
              </a:rPr>
              <a:t> is the set {</a:t>
            </a:r>
            <a:r>
              <a:rPr lang="en-US" altLang="en-US" sz="2000" i="1" dirty="0" smtClean="0">
                <a:sym typeface="Symbol" panose="05050102010706020507" pitchFamily="18" charset="2"/>
              </a:rPr>
              <a:t>y</a:t>
            </a:r>
            <a:r>
              <a:rPr lang="en-US" altLang="en-US" sz="2000" dirty="0" smtClean="0">
                <a:sym typeface="Symbol" panose="05050102010706020507" pitchFamily="18" charset="2"/>
              </a:rPr>
              <a:t>  </a:t>
            </a:r>
            <a:r>
              <a:rPr lang="en-US" altLang="en-US" sz="2000" i="1" dirty="0" smtClean="0">
                <a:sym typeface="Symbol" panose="05050102010706020507" pitchFamily="18" charset="2"/>
              </a:rPr>
              <a:t>Y</a:t>
            </a:r>
            <a:r>
              <a:rPr lang="en-US" altLang="en-US" sz="2000" dirty="0" smtClean="0">
                <a:sym typeface="Symbol" panose="05050102010706020507" pitchFamily="18" charset="2"/>
              </a:rPr>
              <a:t> | </a:t>
            </a:r>
            <a:r>
              <a:rPr lang="en-US" altLang="en-US" sz="2000" i="1" dirty="0" smtClean="0">
                <a:sym typeface="Symbol" panose="05050102010706020507" pitchFamily="18" charset="2"/>
              </a:rPr>
              <a:t>x</a:t>
            </a:r>
            <a:r>
              <a:rPr lang="en-US" altLang="en-US" sz="2000" dirty="0" smtClean="0">
                <a:sym typeface="Symbol" panose="05050102010706020507" pitchFamily="18" charset="2"/>
              </a:rPr>
              <a:t>  </a:t>
            </a:r>
            <a:r>
              <a:rPr lang="en-US" altLang="en-US" sz="2000" i="1" dirty="0" smtClean="0">
                <a:sym typeface="Symbol" panose="05050102010706020507" pitchFamily="18" charset="2"/>
              </a:rPr>
              <a:t>X</a:t>
            </a:r>
            <a:r>
              <a:rPr lang="en-US" altLang="en-US" sz="2000" dirty="0" smtClean="0">
                <a:sym typeface="Symbol" panose="05050102010706020507" pitchFamily="18" charset="2"/>
              </a:rPr>
              <a:t> : </a:t>
            </a:r>
            <a:r>
              <a:rPr lang="en-US" altLang="en-US" sz="2000" i="1" dirty="0" smtClean="0">
                <a:sym typeface="Symbol" panose="05050102010706020507" pitchFamily="18" charset="2"/>
              </a:rPr>
              <a:t>y</a:t>
            </a:r>
            <a:r>
              <a:rPr lang="en-US" altLang="en-US" sz="2000" dirty="0" smtClean="0">
                <a:sym typeface="Symbol" panose="05050102010706020507" pitchFamily="18" charset="2"/>
              </a:rPr>
              <a:t> = </a:t>
            </a:r>
            <a:r>
              <a:rPr lang="en-US" altLang="en-US" sz="2000" i="1" dirty="0" smtClean="0">
                <a:sym typeface="Symbol" panose="05050102010706020507" pitchFamily="18" charset="2"/>
              </a:rPr>
              <a:t>f</a:t>
            </a:r>
            <a:r>
              <a:rPr lang="en-US" altLang="en-US" sz="2000" dirty="0" smtClean="0">
                <a:sym typeface="Symbol" panose="05050102010706020507" pitchFamily="18" charset="2"/>
              </a:rPr>
              <a:t>(</a:t>
            </a:r>
            <a:r>
              <a:rPr lang="en-US" altLang="en-US" sz="2000" i="1" dirty="0" smtClean="0">
                <a:sym typeface="Symbol" panose="05050102010706020507" pitchFamily="18" charset="2"/>
              </a:rPr>
              <a:t>x</a:t>
            </a:r>
            <a:r>
              <a:rPr lang="en-US" altLang="en-US" sz="2000" dirty="0" smtClean="0">
                <a:sym typeface="Symbol" panose="05050102010706020507" pitchFamily="18" charset="2"/>
              </a:rPr>
              <a:t>)}.</a:t>
            </a:r>
          </a:p>
          <a:p>
            <a:r>
              <a:rPr lang="en-US" altLang="en-US" sz="2000" dirty="0" smtClean="0">
                <a:sym typeface="Symbol" panose="05050102010706020507" pitchFamily="18" charset="2"/>
              </a:rPr>
              <a:t>If </a:t>
            </a:r>
            <a:r>
              <a:rPr lang="en-US" altLang="en-US" sz="2000" i="1" dirty="0" smtClean="0">
                <a:sym typeface="Symbol" panose="05050102010706020507" pitchFamily="18" charset="2"/>
              </a:rPr>
              <a:t>f</a:t>
            </a:r>
            <a:r>
              <a:rPr lang="en-US" altLang="en-US" sz="2000" dirty="0" smtClean="0">
                <a:sym typeface="Symbol" panose="05050102010706020507" pitchFamily="18" charset="2"/>
              </a:rPr>
              <a:t>(</a:t>
            </a:r>
            <a:r>
              <a:rPr lang="en-US" altLang="en-US" sz="2000" i="1" dirty="0" smtClean="0">
                <a:sym typeface="Symbol" panose="05050102010706020507" pitchFamily="18" charset="2"/>
              </a:rPr>
              <a:t>x</a:t>
            </a:r>
            <a:r>
              <a:rPr lang="en-US" altLang="en-US" sz="2000" dirty="0" smtClean="0">
                <a:sym typeface="Symbol" panose="05050102010706020507" pitchFamily="18" charset="2"/>
              </a:rPr>
              <a:t>) = </a:t>
            </a:r>
            <a:r>
              <a:rPr lang="en-US" altLang="en-US" sz="2000" i="1" dirty="0" smtClean="0">
                <a:sym typeface="Symbol" panose="05050102010706020507" pitchFamily="18" charset="2"/>
              </a:rPr>
              <a:t>y</a:t>
            </a:r>
            <a:r>
              <a:rPr lang="en-US" altLang="en-US" sz="2000" dirty="0" smtClean="0">
                <a:sym typeface="Symbol" panose="05050102010706020507" pitchFamily="18" charset="2"/>
              </a:rPr>
              <a:t>, then </a:t>
            </a:r>
            <a:r>
              <a:rPr lang="en-US" altLang="en-US" sz="2000" i="1" dirty="0" smtClean="0">
                <a:sym typeface="Symbol" panose="05050102010706020507" pitchFamily="18" charset="2"/>
              </a:rPr>
              <a:t>y</a:t>
            </a:r>
            <a:r>
              <a:rPr lang="en-US" altLang="en-US" sz="2000" dirty="0" smtClean="0">
                <a:sym typeface="Symbol" panose="05050102010706020507" pitchFamily="18" charset="2"/>
              </a:rPr>
              <a:t> is the </a:t>
            </a:r>
            <a:r>
              <a:rPr lang="en-US" altLang="en-US" sz="2000" i="1" dirty="0" smtClean="0">
                <a:sym typeface="Symbol" panose="05050102010706020507" pitchFamily="18" charset="2"/>
              </a:rPr>
              <a:t>image</a:t>
            </a:r>
            <a:r>
              <a:rPr lang="en-US" altLang="en-US" sz="2000" dirty="0" smtClean="0">
                <a:sym typeface="Symbol" panose="05050102010706020507" pitchFamily="18" charset="2"/>
              </a:rPr>
              <a:t> of </a:t>
            </a:r>
            <a:r>
              <a:rPr lang="en-US" altLang="en-US" sz="2000" i="1" dirty="0" smtClean="0">
                <a:sym typeface="Symbol" panose="05050102010706020507" pitchFamily="18" charset="2"/>
              </a:rPr>
              <a:t>x</a:t>
            </a:r>
            <a:r>
              <a:rPr lang="en-US" altLang="en-US" sz="2000" dirty="0" smtClean="0">
                <a:sym typeface="Symbol" panose="05050102010706020507" pitchFamily="18" charset="2"/>
              </a:rPr>
              <a:t> under </a:t>
            </a:r>
            <a:r>
              <a:rPr lang="en-US" altLang="en-US" sz="2000" i="1" dirty="0" smtClean="0">
                <a:sym typeface="Symbol" panose="05050102010706020507" pitchFamily="18" charset="2"/>
              </a:rPr>
              <a:t>f</a:t>
            </a:r>
            <a:r>
              <a:rPr lang="en-US" altLang="en-US" sz="2000" dirty="0" smtClean="0">
                <a:sym typeface="Symbol" panose="05050102010706020507" pitchFamily="18" charset="2"/>
              </a:rPr>
              <a:t>, or the value of </a:t>
            </a:r>
            <a:r>
              <a:rPr lang="en-US" altLang="en-US" sz="2000" i="1" dirty="0" smtClean="0">
                <a:sym typeface="Symbol" panose="05050102010706020507" pitchFamily="18" charset="2"/>
              </a:rPr>
              <a:t>f</a:t>
            </a:r>
            <a:r>
              <a:rPr lang="en-US" altLang="en-US" sz="2000" dirty="0" smtClean="0">
                <a:sym typeface="Symbol" panose="05050102010706020507" pitchFamily="18" charset="2"/>
              </a:rPr>
              <a:t> at </a:t>
            </a:r>
            <a:r>
              <a:rPr lang="en-US" altLang="en-US" sz="2000" i="1" dirty="0" smtClean="0">
                <a:sym typeface="Symbol" panose="05050102010706020507" pitchFamily="18" charset="2"/>
              </a:rPr>
              <a:t>x</a:t>
            </a:r>
            <a:r>
              <a:rPr lang="en-US" altLang="en-US" sz="2000" dirty="0" smtClean="0">
                <a:sym typeface="Symbol" panose="05050102010706020507" pitchFamily="18" charset="2"/>
              </a:rPr>
              <a:t>,</a:t>
            </a:r>
            <a:br>
              <a:rPr lang="en-US" altLang="en-US" sz="2000" dirty="0" smtClean="0">
                <a:sym typeface="Symbol" panose="05050102010706020507" pitchFamily="18" charset="2"/>
              </a:rPr>
            </a:br>
            <a:r>
              <a:rPr lang="en-US" altLang="en-US" sz="2000" dirty="0" smtClean="0">
                <a:sym typeface="Symbol" panose="05050102010706020507" pitchFamily="18" charset="2"/>
              </a:rPr>
              <a:t>and </a:t>
            </a:r>
            <a:r>
              <a:rPr lang="en-US" altLang="en-US" sz="2000" i="1" dirty="0" smtClean="0">
                <a:sym typeface="Symbol" panose="05050102010706020507" pitchFamily="18" charset="2"/>
              </a:rPr>
              <a:t>x</a:t>
            </a:r>
            <a:r>
              <a:rPr lang="en-US" altLang="en-US" sz="2000" dirty="0" smtClean="0">
                <a:sym typeface="Symbol" panose="05050102010706020507" pitchFamily="18" charset="2"/>
              </a:rPr>
              <a:t> </a:t>
            </a:r>
            <a:r>
              <a:rPr lang="en-US" altLang="en-US" sz="2000" dirty="0" smtClean="0">
                <a:sym typeface="Symbol" panose="05050102010706020507" pitchFamily="18" charset="2"/>
              </a:rPr>
              <a:t>is a </a:t>
            </a:r>
            <a:r>
              <a:rPr lang="en-US" altLang="en-US" sz="2000" i="1" dirty="0" smtClean="0">
                <a:sym typeface="Symbol" panose="05050102010706020507" pitchFamily="18" charset="2"/>
              </a:rPr>
              <a:t>preimage</a:t>
            </a:r>
            <a:r>
              <a:rPr lang="en-US" altLang="en-US" sz="2000" dirty="0" smtClean="0">
                <a:sym typeface="Symbol" panose="05050102010706020507" pitchFamily="18" charset="2"/>
              </a:rPr>
              <a:t> of </a:t>
            </a:r>
            <a:r>
              <a:rPr lang="en-US" altLang="en-US" sz="2000" i="1" dirty="0" smtClean="0">
                <a:sym typeface="Symbol" panose="05050102010706020507" pitchFamily="18" charset="2"/>
              </a:rPr>
              <a:t>y</a:t>
            </a:r>
            <a:r>
              <a:rPr lang="en-US" altLang="en-US" sz="2000" dirty="0" smtClean="0">
                <a:sym typeface="Symbol" panose="05050102010706020507" pitchFamily="18" charset="2"/>
              </a:rPr>
              <a:t> or an </a:t>
            </a:r>
            <a:r>
              <a:rPr lang="en-US" altLang="en-US" sz="2000" i="1" dirty="0" smtClean="0">
                <a:sym typeface="Symbol" panose="05050102010706020507" pitchFamily="18" charset="2"/>
              </a:rPr>
              <a:t>inverse image </a:t>
            </a:r>
            <a:r>
              <a:rPr lang="en-US" altLang="en-US" sz="2000" dirty="0" smtClean="0">
                <a:sym typeface="Symbol" panose="05050102010706020507" pitchFamily="18" charset="2"/>
              </a:rPr>
              <a:t>of </a:t>
            </a:r>
            <a:r>
              <a:rPr lang="en-US" altLang="en-US" sz="2000" i="1" dirty="0" smtClean="0">
                <a:sym typeface="Symbol" panose="05050102010706020507" pitchFamily="18" charset="2"/>
              </a:rPr>
              <a:t>y</a:t>
            </a:r>
            <a:r>
              <a:rPr lang="en-US" altLang="en-US" sz="2000" dirty="0" smtClean="0">
                <a:sym typeface="Symbol" panose="05050102010706020507" pitchFamily="18" charset="2"/>
              </a:rPr>
              <a:t>,</a:t>
            </a:r>
            <a:endParaRPr lang="en-US" altLang="en-US" sz="2000" dirty="0" smtClean="0">
              <a:sym typeface="Symbol" panose="05050102010706020507" pitchFamily="18" charset="2"/>
            </a:endParaRPr>
          </a:p>
          <a:p>
            <a:r>
              <a:rPr lang="en-US" altLang="en-US" sz="2000" dirty="0" smtClean="0">
                <a:sym typeface="Symbol" panose="05050102010706020507" pitchFamily="18" charset="2"/>
              </a:rPr>
              <a:t>The </a:t>
            </a:r>
            <a:r>
              <a:rPr lang="en-US" altLang="en-US" sz="2000" i="1" dirty="0" smtClean="0">
                <a:sym typeface="Symbol" panose="05050102010706020507" pitchFamily="18" charset="2"/>
              </a:rPr>
              <a:t>inverse image of y </a:t>
            </a:r>
            <a:r>
              <a:rPr lang="en-US" altLang="en-US" sz="2000" dirty="0" smtClean="0">
                <a:sym typeface="Symbol" panose="05050102010706020507" pitchFamily="18" charset="2"/>
              </a:rPr>
              <a:t>= {</a:t>
            </a:r>
            <a:r>
              <a:rPr lang="en-US" altLang="en-US" sz="2000" i="1" dirty="0" smtClean="0">
                <a:sym typeface="Symbol" panose="05050102010706020507" pitchFamily="18" charset="2"/>
              </a:rPr>
              <a:t>x</a:t>
            </a:r>
            <a:r>
              <a:rPr lang="en-US" altLang="en-US" sz="2000" dirty="0" smtClean="0">
                <a:sym typeface="Symbol" panose="05050102010706020507" pitchFamily="18" charset="2"/>
              </a:rPr>
              <a:t>  </a:t>
            </a:r>
            <a:r>
              <a:rPr lang="en-US" altLang="en-US" sz="2000" i="1" dirty="0" smtClean="0">
                <a:sym typeface="Symbol" panose="05050102010706020507" pitchFamily="18" charset="2"/>
              </a:rPr>
              <a:t>X</a:t>
            </a:r>
            <a:r>
              <a:rPr lang="en-US" altLang="en-US" sz="2000" dirty="0" smtClean="0">
                <a:sym typeface="Symbol" panose="05050102010706020507" pitchFamily="18" charset="2"/>
              </a:rPr>
              <a:t> | </a:t>
            </a:r>
            <a:r>
              <a:rPr lang="en-US" altLang="en-US" sz="2000" i="1" dirty="0" smtClean="0">
                <a:sym typeface="Symbol" panose="05050102010706020507" pitchFamily="18" charset="2"/>
              </a:rPr>
              <a:t>f</a:t>
            </a:r>
            <a:r>
              <a:rPr lang="en-US" altLang="en-US" sz="2000" dirty="0" smtClean="0">
                <a:sym typeface="Symbol" panose="05050102010706020507" pitchFamily="18" charset="2"/>
              </a:rPr>
              <a:t>(</a:t>
            </a:r>
            <a:r>
              <a:rPr lang="en-US" altLang="en-US" sz="2000" i="1" dirty="0" smtClean="0">
                <a:sym typeface="Symbol" panose="05050102010706020507" pitchFamily="18" charset="2"/>
              </a:rPr>
              <a:t>x</a:t>
            </a:r>
            <a:r>
              <a:rPr lang="en-US" altLang="en-US" sz="2000" dirty="0" smtClean="0">
                <a:sym typeface="Symbol" panose="05050102010706020507" pitchFamily="18" charset="2"/>
              </a:rPr>
              <a:t>) = </a:t>
            </a:r>
            <a:r>
              <a:rPr lang="en-US" altLang="en-US" sz="2000" i="1" dirty="0" smtClean="0">
                <a:sym typeface="Symbol" panose="05050102010706020507" pitchFamily="18" charset="2"/>
              </a:rPr>
              <a:t>y</a:t>
            </a:r>
            <a:r>
              <a:rPr lang="en-US" altLang="en-US" sz="2000" dirty="0" smtClean="0">
                <a:sym typeface="Symbol" panose="05050102010706020507" pitchFamily="18" charset="2"/>
              </a:rPr>
              <a:t>}.</a:t>
            </a:r>
            <a:endParaRPr lang="en-US" altLang="en-US" sz="2000" dirty="0" smtClean="0">
              <a:sym typeface="Symbol" panose="05050102010706020507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3 – </a:t>
            </a:r>
            <a:r>
              <a:rPr lang="en-US" altLang="en-US" i="1" smtClean="0"/>
              <a:t>Equality of Functions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smtClean="0"/>
              <a:t>Let </a:t>
            </a:r>
            <a:r>
              <a:rPr lang="en-US" i="1" dirty="0" smtClean="0"/>
              <a:t>J</a:t>
            </a:r>
            <a:r>
              <a:rPr lang="en-US" baseline="-25000" dirty="0" smtClean="0"/>
              <a:t>3</a:t>
            </a:r>
            <a:r>
              <a:rPr lang="en-US" i="1" dirty="0" smtClean="0"/>
              <a:t> </a:t>
            </a:r>
            <a:r>
              <a:rPr lang="en-US" dirty="0" smtClean="0"/>
              <a:t>= {0, 1, 2}, and define functions </a:t>
            </a:r>
            <a:r>
              <a:rPr lang="en-US" i="1" dirty="0" smtClean="0"/>
              <a:t>f </a:t>
            </a:r>
            <a:r>
              <a:rPr lang="en-US" dirty="0" smtClean="0"/>
              <a:t>and</a:t>
            </a:r>
            <a:r>
              <a:rPr lang="en-US" i="1" dirty="0" smtClean="0"/>
              <a:t> g </a:t>
            </a:r>
            <a:r>
              <a:rPr lang="en-US" dirty="0" smtClean="0"/>
              <a:t>from</a:t>
            </a:r>
            <a:r>
              <a:rPr lang="en-US" i="1" dirty="0" smtClean="0"/>
              <a:t> J</a:t>
            </a:r>
            <a:r>
              <a:rPr lang="en-US" baseline="-25000" dirty="0" smtClean="0"/>
              <a:t>3</a:t>
            </a:r>
            <a:r>
              <a:rPr lang="en-US" i="1" dirty="0" smtClean="0"/>
              <a:t> </a:t>
            </a:r>
            <a:r>
              <a:rPr lang="en-US" dirty="0" smtClean="0"/>
              <a:t>to </a:t>
            </a:r>
            <a:r>
              <a:rPr lang="en-US" i="1" dirty="0" smtClean="0"/>
              <a:t>J</a:t>
            </a:r>
            <a:r>
              <a:rPr lang="en-US" baseline="-25000" dirty="0" smtClean="0"/>
              <a:t>3</a:t>
            </a:r>
            <a:r>
              <a:rPr lang="en-US" i="1" dirty="0"/>
              <a:t> </a:t>
            </a:r>
            <a:r>
              <a:rPr lang="en-US" dirty="0" smtClean="0"/>
              <a:t>as follows: For all </a:t>
            </a:r>
            <a:r>
              <a:rPr lang="en-US" i="1" dirty="0" smtClean="0"/>
              <a:t>x </a:t>
            </a:r>
            <a:r>
              <a:rPr lang="en-US" dirty="0" smtClean="0"/>
              <a:t>in </a:t>
            </a:r>
            <a:r>
              <a:rPr lang="en-US" i="1" dirty="0" smtClean="0"/>
              <a:t>J</a:t>
            </a:r>
            <a:r>
              <a:rPr lang="en-US" baseline="-25000" dirty="0" smtClean="0"/>
              <a:t>3</a:t>
            </a:r>
            <a:r>
              <a:rPr lang="en-US" dirty="0" smtClean="0"/>
              <a:t>,</a:t>
            </a:r>
          </a:p>
          <a:p>
            <a:pPr marL="341313" indent="-341313">
              <a:buFontTx/>
              <a:buNone/>
              <a:defRPr/>
            </a:pPr>
            <a:endParaRPr lang="en-US" i="1" dirty="0" smtClean="0"/>
          </a:p>
          <a:p>
            <a:pPr marL="341313" indent="-341313">
              <a:buFontTx/>
              <a:buNone/>
              <a:defRPr/>
            </a:pPr>
            <a:r>
              <a:rPr lang="en-US" dirty="0" smtClean="0"/>
              <a:t>    </a:t>
            </a:r>
          </a:p>
          <a:p>
            <a:pPr marL="341313" indent="-341313">
              <a:buFontTx/>
              <a:buNone/>
              <a:defRPr/>
            </a:pPr>
            <a:r>
              <a:rPr lang="en-US" dirty="0" smtClean="0"/>
              <a:t>Does </a:t>
            </a:r>
            <a:r>
              <a:rPr lang="en-US" i="1" dirty="0" smtClean="0"/>
              <a:t>f </a:t>
            </a:r>
            <a:r>
              <a:rPr lang="en-US" dirty="0" smtClean="0"/>
              <a:t>=</a:t>
            </a:r>
            <a:r>
              <a:rPr lang="en-US" i="1" dirty="0" smtClean="0"/>
              <a:t> g</a:t>
            </a:r>
            <a:r>
              <a:rPr lang="en-US" dirty="0" smtClean="0"/>
              <a:t>?</a:t>
            </a:r>
          </a:p>
          <a:p>
            <a:pPr marL="341313" indent="-341313">
              <a:buFontTx/>
              <a:buNone/>
              <a:defRPr/>
            </a:pPr>
            <a:endParaRPr lang="en-US" dirty="0"/>
          </a:p>
          <a:p>
            <a:pPr marL="341313" indent="-341313">
              <a:buNone/>
              <a:defRPr/>
            </a:pPr>
            <a:r>
              <a:rPr lang="en-US" dirty="0"/>
              <a:t>Yes, the table of values shows that </a:t>
            </a:r>
            <a:r>
              <a:rPr lang="en-US" i="1" dirty="0"/>
              <a:t>f</a:t>
            </a:r>
            <a:r>
              <a:rPr lang="en-US" sz="400" dirty="0"/>
              <a:t> 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</a:t>
            </a:r>
            <a:r>
              <a:rPr lang="en-US" i="1" dirty="0"/>
              <a:t>g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for all </a:t>
            </a:r>
            <a:r>
              <a:rPr lang="en-US" i="1" dirty="0"/>
              <a:t>x</a:t>
            </a:r>
            <a:r>
              <a:rPr lang="en-US" dirty="0"/>
              <a:t> in </a:t>
            </a:r>
            <a:r>
              <a:rPr lang="en-US" i="1" dirty="0"/>
              <a:t>J</a:t>
            </a:r>
            <a:r>
              <a:rPr lang="en-US" baseline="-25000" dirty="0"/>
              <a:t>3</a:t>
            </a:r>
            <a:r>
              <a:rPr lang="en-US" dirty="0"/>
              <a:t>.</a:t>
            </a:r>
          </a:p>
          <a:p>
            <a:pPr marL="341313" indent="-341313">
              <a:buFontTx/>
              <a:buNone/>
              <a:defRPr/>
            </a:pPr>
            <a:endParaRPr lang="en-US" dirty="0" smtClean="0"/>
          </a:p>
          <a:p>
            <a:pPr marL="341313" indent="-341313">
              <a:buFontTx/>
              <a:buNone/>
              <a:defRPr/>
            </a:pPr>
            <a:endParaRPr lang="en-US" i="1" dirty="0" smtClean="0"/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76"/>
          <a:stretch>
            <a:fillRect/>
          </a:stretch>
        </p:blipFill>
        <p:spPr bwMode="auto">
          <a:xfrm>
            <a:off x="1238250" y="2438400"/>
            <a:ext cx="7296150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3" y="4724400"/>
            <a:ext cx="8231187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3 – </a:t>
            </a:r>
            <a:r>
              <a:rPr lang="en-US" altLang="en-US" i="1" smtClean="0"/>
              <a:t>Equality of Functions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smtClean="0"/>
              <a:t>Let </a:t>
            </a:r>
            <a:r>
              <a:rPr lang="en-US" i="1" dirty="0" smtClean="0"/>
              <a:t>F</a:t>
            </a:r>
            <a:r>
              <a:rPr lang="en-US" dirty="0" smtClean="0"/>
              <a:t>:</a:t>
            </a:r>
            <a:r>
              <a:rPr lang="en-US" i="1" dirty="0" smtClean="0"/>
              <a:t> </a:t>
            </a:r>
            <a:r>
              <a:rPr lang="en-US" b="1" dirty="0" smtClean="0"/>
              <a:t>R</a:t>
            </a:r>
            <a:r>
              <a:rPr lang="en-US" b="1" i="1" dirty="0" smtClean="0"/>
              <a:t> → </a:t>
            </a:r>
            <a:r>
              <a:rPr lang="en-US" b="1" dirty="0" smtClean="0"/>
              <a:t>R</a:t>
            </a:r>
            <a:r>
              <a:rPr lang="en-US" b="1" i="1" dirty="0" smtClean="0"/>
              <a:t> </a:t>
            </a:r>
            <a:r>
              <a:rPr lang="en-US" dirty="0" smtClean="0"/>
              <a:t>and </a:t>
            </a:r>
            <a:r>
              <a:rPr lang="en-US" i="1" dirty="0" smtClean="0"/>
              <a:t>G</a:t>
            </a:r>
            <a:r>
              <a:rPr lang="en-US" dirty="0" smtClean="0"/>
              <a:t>:</a:t>
            </a:r>
            <a:r>
              <a:rPr lang="en-US" b="1" i="1" dirty="0" smtClean="0"/>
              <a:t> </a:t>
            </a:r>
            <a:r>
              <a:rPr lang="en-US" b="1" dirty="0" smtClean="0"/>
              <a:t>R</a:t>
            </a:r>
            <a:r>
              <a:rPr lang="en-US" b="1" i="1" dirty="0" smtClean="0"/>
              <a:t> → </a:t>
            </a:r>
            <a:r>
              <a:rPr lang="en-US" b="1" dirty="0" smtClean="0"/>
              <a:t>R</a:t>
            </a:r>
            <a:r>
              <a:rPr lang="en-US" b="1" i="1" dirty="0" smtClean="0"/>
              <a:t> </a:t>
            </a:r>
            <a:r>
              <a:rPr lang="en-US" dirty="0" smtClean="0"/>
              <a:t>be functions. Define new functions </a:t>
            </a:r>
            <a:r>
              <a:rPr lang="en-US" i="1" dirty="0" smtClean="0"/>
              <a:t>F</a:t>
            </a:r>
            <a:r>
              <a:rPr lang="en-US" dirty="0" smtClean="0"/>
              <a:t> + </a:t>
            </a:r>
            <a:r>
              <a:rPr lang="en-US" i="1" dirty="0" smtClean="0"/>
              <a:t>G</a:t>
            </a:r>
            <a:r>
              <a:rPr lang="en-US" dirty="0" smtClean="0"/>
              <a:t>: </a:t>
            </a:r>
            <a:r>
              <a:rPr lang="en-US" b="1" dirty="0" smtClean="0"/>
              <a:t>R</a:t>
            </a:r>
            <a:r>
              <a:rPr lang="en-US" b="1" i="1" dirty="0" smtClean="0"/>
              <a:t> → </a:t>
            </a:r>
            <a:r>
              <a:rPr lang="en-US" b="1" dirty="0" smtClean="0"/>
              <a:t>R</a:t>
            </a:r>
            <a:r>
              <a:rPr lang="en-US" b="1" i="1" dirty="0" smtClean="0"/>
              <a:t> </a:t>
            </a:r>
            <a:r>
              <a:rPr lang="en-US" dirty="0" smtClean="0"/>
              <a:t>and </a:t>
            </a:r>
            <a:r>
              <a:rPr lang="en-US" i="1" dirty="0" smtClean="0"/>
              <a:t>G </a:t>
            </a:r>
            <a:r>
              <a:rPr lang="en-US" dirty="0" smtClean="0"/>
              <a:t>+</a:t>
            </a:r>
            <a:r>
              <a:rPr lang="en-US" i="1" dirty="0" smtClean="0"/>
              <a:t> F</a:t>
            </a:r>
            <a:r>
              <a:rPr lang="en-US" dirty="0" smtClean="0"/>
              <a:t>:</a:t>
            </a:r>
            <a:r>
              <a:rPr lang="en-US" i="1" dirty="0" smtClean="0"/>
              <a:t> </a:t>
            </a:r>
            <a:r>
              <a:rPr lang="en-US" b="1" dirty="0" smtClean="0"/>
              <a:t>R</a:t>
            </a:r>
            <a:r>
              <a:rPr lang="en-US" b="1" i="1" dirty="0" smtClean="0"/>
              <a:t> → </a:t>
            </a:r>
            <a:r>
              <a:rPr lang="en-US" b="1" dirty="0" smtClean="0"/>
              <a:t>R</a:t>
            </a:r>
            <a:r>
              <a:rPr lang="en-US" b="1" i="1" dirty="0" smtClean="0"/>
              <a:t> </a:t>
            </a:r>
            <a:r>
              <a:rPr lang="en-US" dirty="0" smtClean="0"/>
              <a:t>as follows: For all </a:t>
            </a:r>
            <a:r>
              <a:rPr lang="en-US" i="1" dirty="0" smtClean="0"/>
              <a:t>x </a:t>
            </a:r>
            <a:r>
              <a:rPr lang="en-US" dirty="0" smtClean="0">
                <a:sym typeface="Symbol"/>
              </a:rPr>
              <a:t></a:t>
            </a:r>
            <a:r>
              <a:rPr lang="en-US" b="1" i="1" dirty="0" smtClean="0"/>
              <a:t> </a:t>
            </a:r>
            <a:r>
              <a:rPr lang="en-US" b="1" dirty="0" smtClean="0"/>
              <a:t>R,</a:t>
            </a:r>
          </a:p>
          <a:p>
            <a:pPr>
              <a:buFontTx/>
              <a:buNone/>
              <a:defRPr/>
            </a:pPr>
            <a:endParaRPr lang="en-US" b="1" i="1" dirty="0" smtClean="0"/>
          </a:p>
          <a:p>
            <a:pPr>
              <a:buFontTx/>
              <a:buNone/>
              <a:defRPr/>
            </a:pPr>
            <a:endParaRPr lang="en-US" b="1" i="1" dirty="0" smtClean="0"/>
          </a:p>
          <a:p>
            <a:pPr>
              <a:buFontTx/>
              <a:buNone/>
              <a:defRPr/>
            </a:pPr>
            <a:r>
              <a:rPr lang="en-US" dirty="0" smtClean="0"/>
              <a:t>Does </a:t>
            </a:r>
            <a:r>
              <a:rPr lang="en-US" i="1" dirty="0" smtClean="0"/>
              <a:t>F</a:t>
            </a:r>
            <a:r>
              <a:rPr lang="en-US" dirty="0" smtClean="0"/>
              <a:t> + </a:t>
            </a:r>
            <a:r>
              <a:rPr lang="en-US" i="1" dirty="0" smtClean="0"/>
              <a:t>G</a:t>
            </a:r>
            <a:r>
              <a:rPr lang="en-US" dirty="0" smtClean="0"/>
              <a:t> = </a:t>
            </a:r>
            <a:r>
              <a:rPr lang="en-US" i="1" dirty="0" smtClean="0"/>
              <a:t>G</a:t>
            </a:r>
            <a:r>
              <a:rPr lang="en-US" dirty="0" smtClean="0"/>
              <a:t> + </a:t>
            </a:r>
            <a:r>
              <a:rPr lang="en-US" i="1" dirty="0" smtClean="0"/>
              <a:t>F</a:t>
            </a:r>
            <a:r>
              <a:rPr lang="en-US" dirty="0" smtClean="0"/>
              <a:t>?</a:t>
            </a:r>
          </a:p>
          <a:p>
            <a:pPr>
              <a:buFontTx/>
              <a:buNone/>
              <a:defRPr/>
            </a:pPr>
            <a:endParaRPr lang="en-US" dirty="0"/>
          </a:p>
          <a:p>
            <a:pPr>
              <a:buNone/>
              <a:defRPr/>
            </a:pPr>
            <a:r>
              <a:rPr lang="en-US" dirty="0"/>
              <a:t>Again the answer is yes. For all real numbers </a:t>
            </a:r>
            <a:r>
              <a:rPr lang="en-US" i="1" dirty="0"/>
              <a:t>x</a:t>
            </a:r>
            <a:r>
              <a:rPr lang="en-US" dirty="0" smtClean="0"/>
              <a:t>,</a:t>
            </a:r>
          </a:p>
          <a:p>
            <a:pPr>
              <a:buNone/>
              <a:defRPr/>
            </a:pPr>
            <a:endParaRPr lang="en-US" dirty="0"/>
          </a:p>
          <a:p>
            <a:pPr>
              <a:buNone/>
              <a:defRPr/>
            </a:pPr>
            <a:endParaRPr lang="en-US" dirty="0" smtClean="0"/>
          </a:p>
          <a:p>
            <a:pPr>
              <a:buNone/>
              <a:defRPr/>
            </a:pPr>
            <a:endParaRPr lang="en-US" dirty="0"/>
          </a:p>
          <a:p>
            <a:pPr>
              <a:buNone/>
              <a:defRPr/>
            </a:pPr>
            <a:r>
              <a:rPr lang="en-US" dirty="0"/>
              <a:t>Hence </a:t>
            </a:r>
            <a:r>
              <a:rPr lang="en-US" i="1" dirty="0"/>
              <a:t>F </a:t>
            </a:r>
            <a:r>
              <a:rPr lang="en-US" dirty="0"/>
              <a:t>+</a:t>
            </a:r>
            <a:r>
              <a:rPr lang="en-US" i="1" dirty="0"/>
              <a:t> G </a:t>
            </a:r>
            <a:r>
              <a:rPr lang="en-US" dirty="0"/>
              <a:t>=</a:t>
            </a:r>
            <a:r>
              <a:rPr lang="en-US" i="1" dirty="0"/>
              <a:t> G </a:t>
            </a:r>
            <a:r>
              <a:rPr lang="en-US" dirty="0"/>
              <a:t>+</a:t>
            </a:r>
            <a:r>
              <a:rPr lang="en-US" i="1" dirty="0"/>
              <a:t> F</a:t>
            </a:r>
            <a:r>
              <a:rPr lang="en-US" dirty="0"/>
              <a:t>.</a:t>
            </a:r>
          </a:p>
          <a:p>
            <a:pPr>
              <a:buNone/>
              <a:defRPr/>
            </a:pPr>
            <a:endParaRPr lang="en-US" dirty="0"/>
          </a:p>
          <a:p>
            <a:pPr>
              <a:buFontTx/>
              <a:buNone/>
              <a:defRPr/>
            </a:pPr>
            <a:endParaRPr lang="en-US" dirty="0" smtClean="0"/>
          </a:p>
        </p:txBody>
      </p:sp>
      <p:pic>
        <p:nvPicPr>
          <p:cNvPr id="1229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895600"/>
            <a:ext cx="79629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425" y="4953000"/>
            <a:ext cx="3390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8088" y="5334000"/>
            <a:ext cx="19002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813" y="5715000"/>
            <a:ext cx="178117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060950"/>
            <a:ext cx="1543050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380037"/>
            <a:ext cx="34464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7138" y="5764213"/>
            <a:ext cx="151765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27135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 smtClean="0"/>
              <a:t>Examples of Functions: The Identity Function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Tx/>
              <a:buNone/>
              <a:defRPr/>
            </a:pPr>
            <a:r>
              <a:rPr lang="en-US" dirty="0" smtClean="0"/>
              <a:t>Given a set </a:t>
            </a:r>
            <a:r>
              <a:rPr lang="en-US" i="1" dirty="0" smtClean="0"/>
              <a:t>X</a:t>
            </a:r>
            <a:r>
              <a:rPr lang="en-US" dirty="0" smtClean="0"/>
              <a:t>, define a function </a:t>
            </a:r>
            <a:r>
              <a:rPr lang="en-US" i="1" dirty="0" smtClean="0"/>
              <a:t>I</a:t>
            </a:r>
            <a:r>
              <a:rPr lang="en-US" i="1" baseline="-25000" dirty="0" smtClean="0"/>
              <a:t>X</a:t>
            </a:r>
            <a:r>
              <a:rPr lang="en-US" i="1" dirty="0" smtClean="0"/>
              <a:t> </a:t>
            </a:r>
            <a:r>
              <a:rPr lang="en-US" dirty="0" smtClean="0"/>
              <a:t>from</a:t>
            </a:r>
            <a:r>
              <a:rPr lang="en-US" i="1" dirty="0" smtClean="0"/>
              <a:t> X </a:t>
            </a:r>
            <a:r>
              <a:rPr lang="en-US" dirty="0" smtClean="0"/>
              <a:t>to</a:t>
            </a:r>
            <a:r>
              <a:rPr lang="en-US" i="1" dirty="0" smtClean="0"/>
              <a:t> X </a:t>
            </a:r>
            <a:r>
              <a:rPr lang="en-US" dirty="0" smtClean="0"/>
              <a:t>by</a:t>
            </a:r>
          </a:p>
          <a:p>
            <a:pPr marL="457200" indent="-457200">
              <a:buFontTx/>
              <a:buNone/>
              <a:defRPr/>
            </a:pPr>
            <a:r>
              <a:rPr lang="en-US" dirty="0" smtClean="0"/>
              <a:t>                        </a:t>
            </a:r>
          </a:p>
          <a:p>
            <a:pPr marL="457200" indent="-457200">
              <a:buFontTx/>
              <a:buNone/>
              <a:defRPr/>
            </a:pPr>
            <a:r>
              <a:rPr lang="en-US" dirty="0" smtClean="0"/>
              <a:t>                                         for all </a:t>
            </a:r>
            <a:r>
              <a:rPr lang="en-US" i="1" dirty="0" smtClean="0"/>
              <a:t>x </a:t>
            </a:r>
            <a:r>
              <a:rPr lang="en-US" dirty="0" smtClean="0"/>
              <a:t>in</a:t>
            </a:r>
            <a:r>
              <a:rPr lang="en-US" i="1" dirty="0" smtClean="0"/>
              <a:t> X.</a:t>
            </a:r>
          </a:p>
          <a:p>
            <a:pPr marL="457200" indent="-457200">
              <a:buFontTx/>
              <a:buNone/>
              <a:defRPr/>
            </a:pPr>
            <a:endParaRPr lang="en-US" i="1" dirty="0" smtClean="0"/>
          </a:p>
          <a:p>
            <a:pPr marL="0" indent="0">
              <a:buFontTx/>
              <a:buNone/>
              <a:defRPr/>
            </a:pPr>
            <a:r>
              <a:rPr lang="en-US" dirty="0" smtClean="0"/>
              <a:t>The function </a:t>
            </a:r>
            <a:r>
              <a:rPr lang="en-US" i="1" dirty="0" smtClean="0"/>
              <a:t>I</a:t>
            </a:r>
            <a:r>
              <a:rPr lang="en-US" i="1" baseline="-25000" dirty="0" smtClean="0"/>
              <a:t>X</a:t>
            </a:r>
            <a:r>
              <a:rPr lang="en-US" i="1" dirty="0" smtClean="0"/>
              <a:t> </a:t>
            </a:r>
            <a:r>
              <a:rPr lang="en-US" dirty="0" smtClean="0"/>
              <a:t>is called the </a:t>
            </a:r>
            <a:r>
              <a:rPr lang="en-US" b="1" dirty="0" smtClean="0"/>
              <a:t>identity function on </a:t>
            </a:r>
            <a:r>
              <a:rPr lang="en-US" b="1" i="1" dirty="0" smtClean="0"/>
              <a:t>X</a:t>
            </a:r>
            <a:r>
              <a:rPr lang="en-US" b="1" dirty="0" smtClean="0"/>
              <a:t> </a:t>
            </a:r>
            <a:r>
              <a:rPr lang="en-US" dirty="0" smtClean="0"/>
              <a:t>because it sends each element of </a:t>
            </a:r>
            <a:r>
              <a:rPr lang="en-US" i="1" dirty="0" smtClean="0"/>
              <a:t>X </a:t>
            </a:r>
            <a:r>
              <a:rPr lang="en-US" dirty="0" smtClean="0"/>
              <a:t>to the element that is identical to it.</a:t>
            </a:r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312988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Examples of Functions: Logarithms</a:t>
            </a: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8382000" cy="271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0" y="4794394"/>
            <a:ext cx="1584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since 3</a:t>
            </a:r>
            <a:r>
              <a:rPr lang="en-US" baseline="30000" dirty="0" smtClean="0"/>
              <a:t>2</a:t>
            </a:r>
            <a:r>
              <a:rPr lang="en-US" dirty="0" smtClean="0"/>
              <a:t> = 9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7800" y="4794394"/>
            <a:ext cx="103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</a:t>
            </a:r>
            <a:r>
              <a:rPr lang="en-US" baseline="-25000" dirty="0" smtClean="0"/>
              <a:t>3</a:t>
            </a:r>
            <a:r>
              <a:rPr lang="en-US" dirty="0" smtClean="0"/>
              <a:t> 9 =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5276994"/>
            <a:ext cx="103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</a:t>
            </a:r>
            <a:r>
              <a:rPr lang="en-US" baseline="-25000" dirty="0" smtClean="0"/>
              <a:t>2</a:t>
            </a:r>
            <a:r>
              <a:rPr lang="en-US" dirty="0" smtClean="0"/>
              <a:t> ½ =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62200" y="5276334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Symbol" panose="05050102010706020507" pitchFamily="18" charset="2"/>
              </a:rPr>
              <a:t></a:t>
            </a:r>
            <a:r>
              <a:rPr lang="en-US" dirty="0" smtClean="0"/>
              <a:t>1 since 2</a:t>
            </a:r>
            <a:r>
              <a:rPr lang="en-US" baseline="30000" dirty="0" smtClean="0">
                <a:sym typeface="Symbol" panose="05050102010706020507" pitchFamily="18" charset="2"/>
              </a:rPr>
              <a:t></a:t>
            </a:r>
            <a:r>
              <a:rPr lang="en-US" baseline="30000" dirty="0" smtClean="0"/>
              <a:t>1 </a:t>
            </a:r>
            <a:r>
              <a:rPr lang="en-US" dirty="0" smtClean="0"/>
              <a:t>= ½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47800" y="5726668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US" dirty="0" smtClean="0"/>
              <a:t>og</a:t>
            </a:r>
            <a:r>
              <a:rPr lang="en-US" baseline="-25000" dirty="0" smtClean="0"/>
              <a:t>10</a:t>
            </a:r>
            <a:r>
              <a:rPr lang="en-US" dirty="0" smtClean="0"/>
              <a:t> 1 =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435391" y="5726008"/>
            <a:ext cx="1755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since 10</a:t>
            </a:r>
            <a:r>
              <a:rPr lang="en-US" baseline="30000" dirty="0" smtClean="0"/>
              <a:t>0</a:t>
            </a:r>
            <a:r>
              <a:rPr lang="en-US" dirty="0" smtClean="0"/>
              <a:t> = 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57200" y="4425062"/>
            <a:ext cx="1446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Examples: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6172200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log</a:t>
            </a:r>
            <a:r>
              <a:rPr lang="en-US" sz="1400" baseline="16000" dirty="0" smtClean="0"/>
              <a:t>2</a:t>
            </a:r>
            <a:r>
              <a:rPr lang="en-US" sz="1400" dirty="0" smtClean="0"/>
              <a:t> </a:t>
            </a:r>
            <a:r>
              <a:rPr lang="en-US" i="1" baseline="30000" dirty="0" smtClean="0"/>
              <a:t>m</a:t>
            </a:r>
            <a:r>
              <a:rPr lang="en-US" dirty="0" smtClean="0"/>
              <a:t> =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362200" y="6180117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m</a:t>
            </a:r>
            <a:endParaRPr lang="en-US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3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Examples of Functions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dirty="0"/>
              <a:t>I</a:t>
            </a:r>
            <a:r>
              <a:rPr lang="en-US" altLang="en-US" dirty="0" smtClean="0"/>
              <a:t>f </a:t>
            </a:r>
            <a:r>
              <a:rPr lang="en-US" altLang="en-US" i="1" dirty="0" smtClean="0"/>
              <a:t>S </a:t>
            </a:r>
            <a:r>
              <a:rPr lang="en-US" altLang="en-US" dirty="0" smtClean="0"/>
              <a:t>is a nonempty, finite set of characters, then a </a:t>
            </a:r>
            <a:r>
              <a:rPr lang="en-US" altLang="en-US" b="1" dirty="0" smtClean="0"/>
              <a:t>string over </a:t>
            </a:r>
            <a:r>
              <a:rPr lang="en-US" altLang="en-US" b="1" i="1" dirty="0" smtClean="0"/>
              <a:t>S</a:t>
            </a:r>
            <a:r>
              <a:rPr lang="en-US" altLang="en-US" i="1" dirty="0" smtClean="0"/>
              <a:t> </a:t>
            </a:r>
            <a:r>
              <a:rPr lang="en-US" altLang="en-US" dirty="0" smtClean="0"/>
              <a:t>is a finite sequence of elements of </a:t>
            </a:r>
            <a:r>
              <a:rPr lang="en-US" altLang="en-US" i="1" dirty="0" smtClean="0"/>
              <a:t>S. </a:t>
            </a:r>
            <a:endParaRPr lang="en-US" altLang="en-US" i="1" dirty="0"/>
          </a:p>
          <a:p>
            <a:r>
              <a:rPr lang="en-US" altLang="en-US" dirty="0" smtClean="0"/>
              <a:t>The number of characters in a string is called the </a:t>
            </a:r>
            <a:r>
              <a:rPr lang="en-US" altLang="en-US" b="1" dirty="0" smtClean="0"/>
              <a:t>length</a:t>
            </a:r>
            <a:r>
              <a:rPr lang="en-US" altLang="en-US" dirty="0" smtClean="0"/>
              <a:t> of the string.</a:t>
            </a:r>
          </a:p>
          <a:p>
            <a:r>
              <a:rPr lang="en-US" altLang="en-US" i="1" dirty="0" err="1" smtClean="0"/>
              <a:t>S</a:t>
            </a:r>
            <a:r>
              <a:rPr lang="en-US" baseline="30000" dirty="0" err="1" smtClean="0">
                <a:latin typeface="Script MT Bold" panose="03040602040607080904" pitchFamily="66" charset="0"/>
              </a:rPr>
              <a:t>l</a:t>
            </a:r>
            <a:r>
              <a:rPr lang="en-US" altLang="en-US" dirty="0" smtClean="0"/>
              <a:t> denotes the set of all strings over S of length </a:t>
            </a:r>
            <a:r>
              <a:rPr lang="en-US" dirty="0" smtClean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.</a:t>
            </a:r>
            <a:endParaRPr lang="en-US" altLang="en-US" dirty="0" smtClean="0"/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r>
              <a:rPr lang="en-US" altLang="en-US" dirty="0" smtClean="0"/>
              <a:t>The </a:t>
            </a:r>
            <a:r>
              <a:rPr lang="en-US" altLang="en-US" b="1" dirty="0" smtClean="0"/>
              <a:t>null string over </a:t>
            </a:r>
            <a:r>
              <a:rPr lang="en-US" altLang="en-US" b="1" i="1" dirty="0" smtClean="0"/>
              <a:t>S</a:t>
            </a:r>
            <a:r>
              <a:rPr lang="en-US" altLang="en-US" i="1" dirty="0" smtClean="0"/>
              <a:t> </a:t>
            </a:r>
            <a:r>
              <a:rPr lang="en-US" altLang="en-US" dirty="0" smtClean="0"/>
              <a:t>is the “string” with no characters. </a:t>
            </a:r>
          </a:p>
          <a:p>
            <a:r>
              <a:rPr lang="en-US" altLang="en-US" dirty="0" smtClean="0"/>
              <a:t>It is usually denoted “</a:t>
            </a:r>
            <a:r>
              <a:rPr lang="en-US" altLang="en-US" dirty="0" smtClean="0">
                <a:sym typeface="Symbol" panose="05050102010706020507" pitchFamily="18" charset="2"/>
              </a:rPr>
              <a:t>”</a:t>
            </a:r>
            <a:r>
              <a:rPr lang="en-US" altLang="en-US" dirty="0" smtClean="0"/>
              <a:t> and is said to have</a:t>
            </a:r>
            <a:r>
              <a:rPr lang="en-US" altLang="en-US" i="1" dirty="0" smtClean="0"/>
              <a:t> </a:t>
            </a:r>
            <a:r>
              <a:rPr lang="en-US" altLang="en-US" dirty="0" smtClean="0"/>
              <a:t>length</a:t>
            </a:r>
            <a:r>
              <a:rPr lang="en-US" altLang="en-US" i="1" dirty="0" smtClean="0"/>
              <a:t> </a:t>
            </a:r>
            <a:r>
              <a:rPr lang="en-US" altLang="en-US" dirty="0" smtClean="0"/>
              <a:t>0</a:t>
            </a:r>
            <a:r>
              <a:rPr lang="en-US" altLang="en-US" i="1" dirty="0" smtClean="0"/>
              <a:t>.</a:t>
            </a:r>
            <a:endParaRPr lang="en-US" alt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900" smtClean="0"/>
              <a:t>Example 9 – </a:t>
            </a:r>
            <a:r>
              <a:rPr lang="en-US" altLang="en-US" sz="2900" i="1" smtClean="0"/>
              <a:t>Encoding and Decoding Functions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dirty="0" smtClean="0"/>
              <a:t>Digital messages consist of finite sequences of 0’s and 1’s. </a:t>
            </a:r>
          </a:p>
          <a:p>
            <a:pPr marL="0" indent="0">
              <a:buFontTx/>
              <a:buNone/>
            </a:pPr>
            <a:r>
              <a:rPr lang="en-US" altLang="en-US" dirty="0" smtClean="0"/>
              <a:t>When they are communicated across a transmission channel, they are frequently coded in special ways to reduce the possibility that they will be garbled by interfering noise in the transmission lines. </a:t>
            </a:r>
          </a:p>
          <a:p>
            <a:pPr marL="0" indent="0">
              <a:buFontTx/>
              <a:buNone/>
            </a:pPr>
            <a:endParaRPr lang="en-US" altLang="en-US" dirty="0" smtClean="0"/>
          </a:p>
          <a:p>
            <a:pPr marL="0" indent="0">
              <a:buFontTx/>
              <a:buNone/>
            </a:pPr>
            <a:r>
              <a:rPr lang="en-US" altLang="en-US" dirty="0" smtClean="0"/>
              <a:t>For example, suppose a message consists of a sequence of 0’s and 1’s. A simple way to encode the message is to write each bit three times. Thus the message</a:t>
            </a:r>
          </a:p>
          <a:p>
            <a:pPr marL="0" indent="0">
              <a:buFontTx/>
              <a:buNone/>
            </a:pPr>
            <a:endParaRPr lang="en-US" altLang="en-US" dirty="0" smtClean="0"/>
          </a:p>
          <a:p>
            <a:pPr marL="0" indent="0">
              <a:buFontTx/>
              <a:buNone/>
            </a:pPr>
            <a:r>
              <a:rPr lang="en-US" altLang="en-US" dirty="0" smtClean="0"/>
              <a:t>would be encoded as</a:t>
            </a:r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950" y="5105400"/>
            <a:ext cx="13144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6096000"/>
            <a:ext cx="3605213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900" smtClean="0"/>
              <a:t>Example 9 – </a:t>
            </a:r>
            <a:r>
              <a:rPr lang="en-US" altLang="en-US" sz="2900" i="1" smtClean="0"/>
              <a:t>Encoding and Decoding Functions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smtClean="0"/>
              <a:t>The encoding function </a:t>
            </a:r>
            <a:r>
              <a:rPr lang="en-US" i="1" dirty="0" smtClean="0"/>
              <a:t>E</a:t>
            </a:r>
            <a:r>
              <a:rPr lang="en-US" baseline="-25000" dirty="0" smtClean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 is the function from {0,1}</a:t>
            </a:r>
            <a:r>
              <a:rPr lang="en-US" baseline="-25000" dirty="0">
                <a:latin typeface="Script MT Bold" panose="03040602040607080904" pitchFamily="66" charset="0"/>
              </a:rPr>
              <a:t> </a:t>
            </a:r>
            <a:r>
              <a:rPr lang="en-US" baseline="30000" dirty="0" smtClean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 to {</a:t>
            </a:r>
            <a:r>
              <a:rPr lang="en-US" i="1" dirty="0" smtClean="0"/>
              <a:t>0,1</a:t>
            </a:r>
            <a:r>
              <a:rPr lang="en-US" dirty="0" smtClean="0"/>
              <a:t>}</a:t>
            </a:r>
            <a:r>
              <a:rPr lang="en-US" i="1" baseline="30000" dirty="0" smtClean="0"/>
              <a:t>3</a:t>
            </a:r>
            <a:r>
              <a:rPr lang="en-US" baseline="30000" dirty="0" smtClean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 defined as follows: For each string </a:t>
            </a:r>
            <a:r>
              <a:rPr lang="en-US" i="1" dirty="0" smtClean="0"/>
              <a:t>s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</a:t>
            </a:r>
            <a:r>
              <a:rPr lang="en-US" dirty="0" smtClean="0"/>
              <a:t> {</a:t>
            </a:r>
            <a:r>
              <a:rPr lang="en-US" i="1" dirty="0" smtClean="0"/>
              <a:t>0,1</a:t>
            </a:r>
            <a:r>
              <a:rPr lang="en-US" dirty="0" smtClean="0"/>
              <a:t>}</a:t>
            </a:r>
            <a:r>
              <a:rPr lang="en-US" baseline="30000" dirty="0" smtClean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,</a:t>
            </a:r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>
              <a:buFontTx/>
              <a:buNone/>
              <a:defRPr/>
            </a:pPr>
            <a:r>
              <a:rPr lang="en-US" dirty="0" smtClean="0"/>
              <a:t>		</a:t>
            </a:r>
            <a:r>
              <a:rPr lang="en-US" i="1" dirty="0" smtClean="0"/>
              <a:t>E</a:t>
            </a:r>
            <a:r>
              <a:rPr lang="en-US" baseline="-25000" dirty="0" smtClean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dirty="0" smtClean="0"/>
              <a:t>= the string obtained from </a:t>
            </a:r>
            <a:r>
              <a:rPr lang="en-US" i="1" dirty="0" smtClean="0"/>
              <a:t>s</a:t>
            </a:r>
            <a:r>
              <a:rPr lang="en-US" dirty="0" smtClean="0"/>
              <a:t> by replacing each</a:t>
            </a:r>
          </a:p>
          <a:p>
            <a:pPr>
              <a:buFontTx/>
              <a:buNone/>
              <a:defRPr/>
            </a:pPr>
            <a:r>
              <a:rPr lang="en-US" dirty="0" smtClean="0"/>
              <a:t>		           bit of </a:t>
            </a:r>
            <a:r>
              <a:rPr lang="en-US" i="1" dirty="0" smtClean="0"/>
              <a:t>s </a:t>
            </a:r>
            <a:r>
              <a:rPr lang="en-US" dirty="0" smtClean="0"/>
              <a:t>by the same bit written three times.</a:t>
            </a:r>
          </a:p>
          <a:p>
            <a:pPr>
              <a:buFontTx/>
              <a:buNone/>
              <a:defRPr/>
            </a:pPr>
            <a:endParaRPr lang="en-US" dirty="0" smtClean="0"/>
          </a:p>
          <a:p>
            <a:pPr marL="0" indent="0">
              <a:buFontTx/>
              <a:buNone/>
              <a:defRPr/>
            </a:pPr>
            <a:r>
              <a:rPr lang="en-US" dirty="0" smtClean="0"/>
              <a:t>The decoding function </a:t>
            </a:r>
            <a:r>
              <a:rPr lang="en-US" i="1" dirty="0" smtClean="0"/>
              <a:t>D</a:t>
            </a:r>
            <a:r>
              <a:rPr lang="en-US" baseline="-25000" dirty="0" smtClean="0">
                <a:latin typeface="Script MT Bold" panose="03040602040607080904" pitchFamily="66" charset="0"/>
              </a:rPr>
              <a:t>l</a:t>
            </a:r>
            <a:r>
              <a:rPr lang="en-US" i="1" dirty="0" smtClean="0"/>
              <a:t> </a:t>
            </a:r>
            <a:r>
              <a:rPr lang="en-US" dirty="0" smtClean="0"/>
              <a:t>is defined as follows: For each string</a:t>
            </a:r>
            <a:r>
              <a:rPr lang="en-US" i="1" dirty="0" smtClean="0"/>
              <a:t> t </a:t>
            </a:r>
            <a:r>
              <a:rPr lang="en-US" dirty="0" smtClean="0">
                <a:sym typeface="Symbol" pitchFamily="18" charset="2"/>
              </a:rPr>
              <a:t></a:t>
            </a:r>
            <a:r>
              <a:rPr lang="en-US" dirty="0" smtClean="0"/>
              <a:t> </a:t>
            </a:r>
            <a:r>
              <a:rPr lang="en-US" i="1" dirty="0" smtClean="0"/>
              <a:t>{0,1}</a:t>
            </a:r>
            <a:r>
              <a:rPr lang="en-US" i="1" baseline="30000" dirty="0" smtClean="0"/>
              <a:t>3</a:t>
            </a:r>
            <a:r>
              <a:rPr lang="en-US" baseline="30000" dirty="0" smtClean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,</a:t>
            </a:r>
          </a:p>
          <a:p>
            <a:pPr marL="0" indent="0">
              <a:buFontTx/>
              <a:buNone/>
              <a:defRPr/>
            </a:pPr>
            <a:endParaRPr lang="en-US" i="1" dirty="0" smtClean="0"/>
          </a:p>
          <a:p>
            <a:pPr>
              <a:buFontTx/>
              <a:buNone/>
              <a:defRPr/>
            </a:pPr>
            <a:r>
              <a:rPr lang="en-US" i="1" dirty="0" smtClean="0"/>
              <a:t>		D</a:t>
            </a:r>
            <a:r>
              <a:rPr lang="en-US" baseline="-25000" dirty="0">
                <a:latin typeface="Script MT Bold" panose="03040602040607080904" pitchFamily="66" charset="0"/>
              </a:rPr>
              <a:t>l 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dirty="0" smtClean="0"/>
              <a:t>= the string obtained from </a:t>
            </a:r>
            <a:r>
              <a:rPr lang="en-US" i="1" dirty="0" smtClean="0"/>
              <a:t>t</a:t>
            </a:r>
            <a:r>
              <a:rPr lang="en-US" dirty="0" smtClean="0"/>
              <a:t> by replacing each 	          	consecutive triple of three bits of</a:t>
            </a:r>
            <a:r>
              <a:rPr lang="en-US" i="1" dirty="0" smtClean="0"/>
              <a:t> t </a:t>
            </a:r>
            <a:r>
              <a:rPr lang="en-US" dirty="0" smtClean="0"/>
              <a:t>by their 		majority bit.</a:t>
            </a:r>
          </a:p>
          <a:p>
            <a:pPr marL="0" indent="0">
              <a:buFontTx/>
              <a:buNone/>
              <a:defRPr/>
            </a:pPr>
            <a:endParaRPr lang="en-US" sz="1400" dirty="0" smtClean="0"/>
          </a:p>
        </p:txBody>
      </p:sp>
      <p:sp>
        <p:nvSpPr>
          <p:cNvPr id="23556" name="Rectangle 7"/>
          <p:cNvSpPr>
            <a:spLocks noChangeArrowheads="1"/>
          </p:cNvSpPr>
          <p:nvPr/>
        </p:nvSpPr>
        <p:spPr bwMode="auto">
          <a:xfrm>
            <a:off x="8289925" y="842963"/>
            <a:ext cx="841375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cont’d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900" smtClean="0"/>
              <a:t>Example 9 – </a:t>
            </a:r>
            <a:r>
              <a:rPr lang="en-US" altLang="en-US" sz="2900" i="1" smtClean="0"/>
              <a:t>Encoding and Decoding Functions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dirty="0" smtClean="0"/>
              <a:t>The advantage of this particular coding scheme is that it makes it possible to do a certain amount of error correction when interference in the transmission channels has introduced occasional errors into the stream of bits. </a:t>
            </a:r>
          </a:p>
        </p:txBody>
      </p:sp>
      <p:sp>
        <p:nvSpPr>
          <p:cNvPr id="24580" name="Rectangle 7"/>
          <p:cNvSpPr>
            <a:spLocks noChangeArrowheads="1"/>
          </p:cNvSpPr>
          <p:nvPr/>
        </p:nvSpPr>
        <p:spPr bwMode="auto">
          <a:xfrm>
            <a:off x="8289925" y="842963"/>
            <a:ext cx="841375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cont’d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Boolean Functions</a:t>
            </a:r>
          </a:p>
        </p:txBody>
      </p:sp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1600200"/>
            <a:ext cx="8412162" cy="187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11 – </a:t>
            </a:r>
            <a:r>
              <a:rPr lang="en-US" altLang="en-US" i="1" smtClean="0"/>
              <a:t>A Boolean Function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smtClean="0"/>
              <a:t>Consider the three-place Boolean function defined from the set of all 3-tuples of 0’s and 1’s to {0, 1}</a:t>
            </a:r>
            <a:r>
              <a:rPr lang="en-US" i="1" dirty="0" smtClean="0"/>
              <a:t> </a:t>
            </a:r>
            <a:r>
              <a:rPr lang="en-US" dirty="0" smtClean="0"/>
              <a:t>as follows: For each triple (</a:t>
            </a:r>
            <a:r>
              <a:rPr lang="en-US" i="1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i="1" dirty="0" smtClean="0"/>
              <a:t> x</a:t>
            </a:r>
            <a:r>
              <a:rPr lang="en-US" baseline="-25000" dirty="0" smtClean="0"/>
              <a:t>2</a:t>
            </a:r>
            <a:r>
              <a:rPr lang="en-US" dirty="0" smtClean="0"/>
              <a:t>,</a:t>
            </a:r>
            <a:r>
              <a:rPr lang="en-US" i="1" dirty="0" smtClean="0"/>
              <a:t> x</a:t>
            </a:r>
            <a:r>
              <a:rPr lang="en-US" baseline="-25000" dirty="0" smtClean="0"/>
              <a:t>3</a:t>
            </a:r>
            <a:r>
              <a:rPr lang="en-US" dirty="0" smtClean="0"/>
              <a:t>) of 0’s and 1’s,</a:t>
            </a:r>
          </a:p>
          <a:p>
            <a:pPr marL="457200" indent="-457200">
              <a:buFontTx/>
              <a:buNone/>
              <a:defRPr/>
            </a:pPr>
            <a:endParaRPr lang="en-US" dirty="0" smtClean="0"/>
          </a:p>
          <a:p>
            <a:pPr marL="457200" indent="-457200">
              <a:buFontTx/>
              <a:buNone/>
              <a:defRPr/>
            </a:pPr>
            <a:endParaRPr lang="en-US" dirty="0" smtClean="0"/>
          </a:p>
          <a:p>
            <a:pPr marL="457200" indent="-457200">
              <a:buFontTx/>
              <a:buNone/>
              <a:defRPr/>
            </a:pPr>
            <a:r>
              <a:rPr lang="en-US" dirty="0" smtClean="0"/>
              <a:t>Describe </a:t>
            </a:r>
            <a:r>
              <a:rPr lang="en-US" i="1" dirty="0" smtClean="0"/>
              <a:t>f </a:t>
            </a:r>
            <a:r>
              <a:rPr lang="en-US" dirty="0" smtClean="0"/>
              <a:t>using an input/output tabl</a:t>
            </a:r>
            <a:r>
              <a:rPr lang="en-US" i="1" dirty="0" smtClean="0"/>
              <a:t>e.</a:t>
            </a:r>
            <a:endParaRPr lang="en-US" dirty="0" smtClean="0"/>
          </a:p>
          <a:p>
            <a:pPr marL="457200" indent="-457200">
              <a:buFontTx/>
              <a:buNone/>
              <a:defRPr/>
            </a:pPr>
            <a:endParaRPr lang="en-US" sz="1400" dirty="0" smtClean="0"/>
          </a:p>
          <a:p>
            <a:pPr marL="457200" indent="-457200">
              <a:buFontTx/>
              <a:buNone/>
              <a:defRPr/>
            </a:pPr>
            <a:r>
              <a:rPr lang="en-US" dirty="0" smtClean="0">
                <a:solidFill>
                  <a:srgbClr val="00ADEE"/>
                </a:solidFill>
              </a:rPr>
              <a:t>Solution:</a:t>
            </a:r>
            <a:endParaRPr lang="en-US" dirty="0" smtClean="0"/>
          </a:p>
        </p:txBody>
      </p:sp>
      <p:pic>
        <p:nvPicPr>
          <p:cNvPr id="2867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2895600"/>
            <a:ext cx="4648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800600"/>
            <a:ext cx="56388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50" y="5507038"/>
            <a:ext cx="5543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Arrow Diagrams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dirty="0"/>
              <a:t>I</a:t>
            </a:r>
            <a:r>
              <a:rPr lang="en-US" altLang="en-US" dirty="0" smtClean="0"/>
              <a:t>f </a:t>
            </a:r>
            <a:r>
              <a:rPr lang="en-US" altLang="en-US" i="1" dirty="0" smtClean="0"/>
              <a:t>X </a:t>
            </a:r>
            <a:r>
              <a:rPr lang="en-US" altLang="en-US" dirty="0" smtClean="0"/>
              <a:t>and</a:t>
            </a:r>
            <a:r>
              <a:rPr lang="en-US" altLang="en-US" i="1" dirty="0" smtClean="0"/>
              <a:t> Y </a:t>
            </a:r>
            <a:r>
              <a:rPr lang="en-US" altLang="en-US" dirty="0" smtClean="0"/>
              <a:t>are finite sets, you can define a function</a:t>
            </a:r>
            <a:r>
              <a:rPr lang="en-US" altLang="en-US" i="1" dirty="0" smtClean="0"/>
              <a:t> f </a:t>
            </a:r>
            <a:r>
              <a:rPr lang="en-US" altLang="en-US" sz="400" i="1" dirty="0" smtClean="0"/>
              <a:t> </a:t>
            </a:r>
            <a:r>
              <a:rPr lang="en-US" altLang="en-US" dirty="0" smtClean="0"/>
              <a:t>from</a:t>
            </a:r>
            <a:r>
              <a:rPr lang="en-US" altLang="en-US" i="1" dirty="0" smtClean="0"/>
              <a:t> X </a:t>
            </a:r>
            <a:r>
              <a:rPr lang="en-US" altLang="en-US" dirty="0" smtClean="0"/>
              <a:t>to </a:t>
            </a:r>
            <a:r>
              <a:rPr lang="en-US" altLang="en-US" i="1" dirty="0" smtClean="0"/>
              <a:t>Y </a:t>
            </a:r>
            <a:r>
              <a:rPr lang="en-US" altLang="en-US" dirty="0" smtClean="0"/>
              <a:t>by drawing an arrow diagram. </a:t>
            </a:r>
          </a:p>
          <a:p>
            <a:pPr marL="0" indent="0">
              <a:buFontTx/>
              <a:buNone/>
            </a:pPr>
            <a:endParaRPr lang="en-US" altLang="en-US" sz="1200" dirty="0" smtClean="0"/>
          </a:p>
          <a:p>
            <a:pPr marL="0" indent="0">
              <a:buFontTx/>
              <a:buNone/>
            </a:pPr>
            <a:r>
              <a:rPr lang="en-US" altLang="en-US" dirty="0" smtClean="0"/>
              <a:t>You make a list of elements in </a:t>
            </a:r>
            <a:r>
              <a:rPr lang="en-US" altLang="en-US" i="1" dirty="0" smtClean="0"/>
              <a:t>X </a:t>
            </a:r>
            <a:r>
              <a:rPr lang="en-US" altLang="en-US" dirty="0" smtClean="0"/>
              <a:t>and a list of elements in </a:t>
            </a:r>
            <a:r>
              <a:rPr lang="en-US" altLang="en-US" i="1" dirty="0" smtClean="0"/>
              <a:t>Y</a:t>
            </a:r>
            <a:r>
              <a:rPr lang="en-US" altLang="en-US" dirty="0" smtClean="0"/>
              <a:t>, and draw an arrow from each element in</a:t>
            </a:r>
            <a:r>
              <a:rPr lang="en-US" altLang="en-US" i="1" dirty="0" smtClean="0"/>
              <a:t> X </a:t>
            </a:r>
            <a:r>
              <a:rPr lang="en-US" altLang="en-US" dirty="0" smtClean="0"/>
              <a:t>to the corresponding element in </a:t>
            </a:r>
            <a:r>
              <a:rPr lang="en-US" altLang="en-US" i="1" dirty="0" smtClean="0"/>
              <a:t>Y</a:t>
            </a:r>
            <a:r>
              <a:rPr lang="en-US" altLang="en-US" dirty="0" smtClean="0"/>
              <a:t>.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71"/>
          <a:stretch>
            <a:fillRect/>
          </a:stretch>
        </p:blipFill>
        <p:spPr bwMode="auto">
          <a:xfrm>
            <a:off x="3132138" y="4191000"/>
            <a:ext cx="287972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11 – </a:t>
            </a:r>
            <a:r>
              <a:rPr lang="en-US" altLang="en-US" i="1" smtClean="0"/>
              <a:t>Solution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smtClean="0"/>
              <a:t>The rest of the values of </a:t>
            </a:r>
            <a:r>
              <a:rPr lang="en-US" altLang="en-US" i="1" smtClean="0"/>
              <a:t>f </a:t>
            </a:r>
            <a:r>
              <a:rPr lang="en-US" altLang="en-US" smtClean="0"/>
              <a:t>can be calculated similarly to obtain the following table.</a:t>
            </a:r>
          </a:p>
        </p:txBody>
      </p:sp>
      <p:pic>
        <p:nvPicPr>
          <p:cNvPr id="2970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54"/>
          <a:stretch>
            <a:fillRect/>
          </a:stretch>
        </p:blipFill>
        <p:spPr bwMode="auto">
          <a:xfrm>
            <a:off x="2468563" y="2438400"/>
            <a:ext cx="4206875" cy="358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1" name="Rectangle 7"/>
          <p:cNvSpPr>
            <a:spLocks noChangeArrowheads="1"/>
          </p:cNvSpPr>
          <p:nvPr/>
        </p:nvSpPr>
        <p:spPr bwMode="auto">
          <a:xfrm>
            <a:off x="8289925" y="842963"/>
            <a:ext cx="841375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cont’d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100" smtClean="0"/>
              <a:t>Checking Whether a Function Is Well Defined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dirty="0" smtClean="0"/>
              <a:t>It can sometimes happen that what appears to be a function defined by a rule is not really a function at all. To give an example, suppose we wrote, “Define a function </a:t>
            </a:r>
            <a:br>
              <a:rPr lang="en-US" altLang="en-US" dirty="0" smtClean="0"/>
            </a:br>
            <a:r>
              <a:rPr lang="en-US" altLang="en-US" i="1" dirty="0" smtClean="0"/>
              <a:t>f </a:t>
            </a:r>
            <a:r>
              <a:rPr lang="en-US" altLang="en-US" dirty="0" smtClean="0"/>
              <a:t>:</a:t>
            </a:r>
            <a:r>
              <a:rPr lang="en-US" altLang="en-US" i="1" dirty="0" smtClean="0"/>
              <a:t> </a:t>
            </a:r>
            <a:r>
              <a:rPr lang="en-US" altLang="en-US" b="1" dirty="0" smtClean="0"/>
              <a:t>R → R </a:t>
            </a:r>
            <a:r>
              <a:rPr lang="en-US" altLang="en-US" dirty="0" smtClean="0"/>
              <a:t>by specifying that for all real numbers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,</a:t>
            </a:r>
          </a:p>
          <a:p>
            <a:pPr marL="0" indent="0">
              <a:buFontTx/>
              <a:buNone/>
            </a:pPr>
            <a:endParaRPr lang="en-US" altLang="en-US" dirty="0" smtClean="0"/>
          </a:p>
          <a:p>
            <a:pPr marL="0" indent="0">
              <a:buFontTx/>
              <a:buNone/>
            </a:pPr>
            <a:endParaRPr lang="en-US" altLang="en-US" dirty="0" smtClean="0"/>
          </a:p>
          <a:p>
            <a:pPr marL="0" indent="0">
              <a:buFontTx/>
              <a:buNone/>
            </a:pPr>
            <a:r>
              <a:rPr lang="en-US" altLang="en-US" dirty="0" smtClean="0"/>
              <a:t>This does not define a function, since for almost all values of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, either</a:t>
            </a:r>
          </a:p>
          <a:p>
            <a:r>
              <a:rPr lang="en-US" altLang="en-US" dirty="0" smtClean="0"/>
              <a:t>there is no </a:t>
            </a:r>
            <a:r>
              <a:rPr lang="en-US" altLang="en-US" i="1" dirty="0" smtClean="0"/>
              <a:t>y</a:t>
            </a:r>
            <a:r>
              <a:rPr lang="en-US" altLang="en-US" dirty="0" smtClean="0"/>
              <a:t> that satisfies the given equation or</a:t>
            </a:r>
          </a:p>
          <a:p>
            <a:r>
              <a:rPr lang="en-US" altLang="en-US" dirty="0" smtClean="0"/>
              <a:t>there are two different values of </a:t>
            </a:r>
            <a:r>
              <a:rPr lang="en-US" altLang="en-US" i="1" dirty="0" smtClean="0"/>
              <a:t>y</a:t>
            </a:r>
            <a:r>
              <a:rPr lang="en-US" altLang="en-US" dirty="0" smtClean="0"/>
              <a:t> that satisfy the equation. </a:t>
            </a:r>
          </a:p>
        </p:txBody>
      </p:sp>
      <p:pic>
        <p:nvPicPr>
          <p:cNvPr id="3174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525" y="3219450"/>
            <a:ext cx="59436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100" smtClean="0"/>
              <a:t>Checking Whether a Function Is Well Defined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dirty="0" smtClean="0"/>
              <a:t>For instance,</a:t>
            </a:r>
          </a:p>
          <a:p>
            <a:r>
              <a:rPr lang="en-US" altLang="en-US" dirty="0"/>
              <a:t>w</a:t>
            </a:r>
            <a:r>
              <a:rPr lang="en-US" altLang="en-US" dirty="0" smtClean="0"/>
              <a:t>hen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 = 2, there is no real number </a:t>
            </a:r>
            <a:r>
              <a:rPr lang="en-US" altLang="en-US" i="1" dirty="0" smtClean="0"/>
              <a:t>y</a:t>
            </a:r>
            <a:r>
              <a:rPr lang="en-US" altLang="en-US" dirty="0" smtClean="0"/>
              <a:t> such that              2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 + </a:t>
            </a:r>
            <a:r>
              <a:rPr lang="en-US" altLang="en-US" i="1" dirty="0" smtClean="0"/>
              <a:t>y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 = 1, and </a:t>
            </a:r>
          </a:p>
          <a:p>
            <a:r>
              <a:rPr lang="en-US" altLang="en-US" dirty="0" smtClean="0"/>
              <a:t>when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 = 0, both </a:t>
            </a:r>
            <a:r>
              <a:rPr lang="en-US" altLang="en-US" i="1" dirty="0" smtClean="0"/>
              <a:t>y</a:t>
            </a:r>
            <a:r>
              <a:rPr lang="en-US" altLang="en-US" dirty="0" smtClean="0"/>
              <a:t> = –1 and </a:t>
            </a:r>
            <a:r>
              <a:rPr lang="en-US" altLang="en-US" i="1" dirty="0" smtClean="0"/>
              <a:t>y</a:t>
            </a:r>
            <a:r>
              <a:rPr lang="en-US" altLang="en-US" dirty="0" smtClean="0"/>
              <a:t> = 1 satisfy the equation    0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 + </a:t>
            </a:r>
            <a:r>
              <a:rPr lang="en-US" altLang="en-US" i="1" dirty="0" smtClean="0"/>
              <a:t>y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 = 1. </a:t>
            </a:r>
          </a:p>
          <a:p>
            <a:pPr marL="0" indent="0">
              <a:buFontTx/>
              <a:buNone/>
            </a:pPr>
            <a:endParaRPr lang="en-US" altLang="en-US" dirty="0" smtClean="0"/>
          </a:p>
          <a:p>
            <a:pPr marL="0" indent="0">
              <a:buFontTx/>
              <a:buNone/>
            </a:pPr>
            <a:r>
              <a:rPr lang="en-US" altLang="en-US" dirty="0" smtClean="0"/>
              <a:t>In general, we say that a “function” is </a:t>
            </a:r>
            <a:r>
              <a:rPr lang="en-US" altLang="en-US" b="1" dirty="0" smtClean="0"/>
              <a:t>not well defined </a:t>
            </a:r>
            <a:r>
              <a:rPr lang="en-US" altLang="en-US" dirty="0" smtClean="0"/>
              <a:t>if it</a:t>
            </a:r>
            <a:r>
              <a:rPr lang="en-US" altLang="en-US" b="1" dirty="0" smtClean="0"/>
              <a:t> </a:t>
            </a:r>
            <a:r>
              <a:rPr lang="en-US" altLang="en-US" dirty="0" smtClean="0"/>
              <a:t>fails to satisfy the requirements for being a function.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/>
              <a:t>Example 12 – </a:t>
            </a:r>
            <a:r>
              <a:rPr lang="en-US" altLang="en-US" sz="2800" i="1" smtClean="0"/>
              <a:t>A Function That Is Not Well Defined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smtClean="0"/>
              <a:t>We know that</a:t>
            </a:r>
            <a:r>
              <a:rPr lang="en-US" i="1" dirty="0" smtClean="0"/>
              <a:t> </a:t>
            </a:r>
            <a:r>
              <a:rPr lang="en-US" b="1" dirty="0" smtClean="0"/>
              <a:t>Q</a:t>
            </a:r>
            <a:r>
              <a:rPr lang="en-US" b="1" i="1" dirty="0" smtClean="0"/>
              <a:t> </a:t>
            </a:r>
            <a:r>
              <a:rPr lang="en-US" dirty="0" smtClean="0"/>
              <a:t>represents the set of all rational numbers. Suppose you read that a function </a:t>
            </a:r>
            <a:r>
              <a:rPr lang="en-US" i="1" dirty="0" smtClean="0"/>
              <a:t>f </a:t>
            </a:r>
            <a:r>
              <a:rPr lang="en-US" dirty="0" smtClean="0"/>
              <a:t>:</a:t>
            </a:r>
            <a:r>
              <a:rPr lang="en-US" i="1" dirty="0" smtClean="0"/>
              <a:t> </a:t>
            </a:r>
            <a:r>
              <a:rPr lang="en-US" b="1" dirty="0" smtClean="0"/>
              <a:t>Q</a:t>
            </a:r>
            <a:r>
              <a:rPr lang="en-US" b="1" i="1" dirty="0" smtClean="0"/>
              <a:t> → </a:t>
            </a:r>
            <a:r>
              <a:rPr lang="en-US" b="1" dirty="0" smtClean="0"/>
              <a:t>Z</a:t>
            </a:r>
            <a:r>
              <a:rPr lang="en-US" b="1" i="1" dirty="0" smtClean="0"/>
              <a:t> </a:t>
            </a:r>
            <a:r>
              <a:rPr lang="en-US" dirty="0" smtClean="0"/>
              <a:t>is to be defined by the formula</a:t>
            </a:r>
          </a:p>
          <a:p>
            <a:pPr>
              <a:buFontTx/>
              <a:buNone/>
              <a:defRPr/>
            </a:pPr>
            <a:endParaRPr lang="en-US" dirty="0" smtClean="0"/>
          </a:p>
          <a:p>
            <a:pPr>
              <a:buFontTx/>
              <a:buNone/>
              <a:defRPr/>
            </a:pPr>
            <a:r>
              <a:rPr lang="en-US" dirty="0" smtClean="0"/>
              <a:t>                           for all integers </a:t>
            </a:r>
            <a:r>
              <a:rPr lang="en-US" i="1" dirty="0" smtClean="0"/>
              <a:t>m </a:t>
            </a:r>
            <a:r>
              <a:rPr lang="en-US" dirty="0" smtClean="0"/>
              <a:t>and</a:t>
            </a:r>
            <a:r>
              <a:rPr lang="en-US" i="1" dirty="0" smtClean="0"/>
              <a:t> n </a:t>
            </a:r>
            <a:r>
              <a:rPr lang="en-US" dirty="0" smtClean="0"/>
              <a:t>with</a:t>
            </a:r>
            <a:r>
              <a:rPr lang="en-US" i="1" dirty="0" smtClean="0"/>
              <a:t> n </a:t>
            </a:r>
            <a:r>
              <a:rPr lang="en-US" b="1" dirty="0" smtClean="0">
                <a:sym typeface="Symbol"/>
              </a:rPr>
              <a:t></a:t>
            </a:r>
            <a:r>
              <a:rPr lang="en-US" i="1" dirty="0" smtClean="0"/>
              <a:t> </a:t>
            </a:r>
            <a:r>
              <a:rPr lang="en-US" dirty="0" smtClean="0"/>
              <a:t>0.</a:t>
            </a:r>
          </a:p>
          <a:p>
            <a:pPr>
              <a:buFontTx/>
              <a:buNone/>
              <a:defRPr/>
            </a:pPr>
            <a:endParaRPr lang="en-US" dirty="0" smtClean="0"/>
          </a:p>
          <a:p>
            <a:pPr marL="0" indent="0">
              <a:buFontTx/>
              <a:buNone/>
              <a:defRPr/>
            </a:pPr>
            <a:r>
              <a:rPr lang="en-US" dirty="0" smtClean="0"/>
              <a:t>That is, the integer associated by </a:t>
            </a:r>
            <a:r>
              <a:rPr lang="en-US" i="1" dirty="0" smtClean="0"/>
              <a:t>f </a:t>
            </a:r>
            <a:r>
              <a:rPr lang="en-US" dirty="0" smtClean="0"/>
              <a:t>to the number      is </a:t>
            </a:r>
            <a:r>
              <a:rPr lang="en-US" i="1" dirty="0" smtClean="0"/>
              <a:t>m</a:t>
            </a:r>
            <a:r>
              <a:rPr lang="en-US" dirty="0" smtClean="0"/>
              <a:t>. Is </a:t>
            </a:r>
            <a:r>
              <a:rPr lang="en-US" i="1" dirty="0" smtClean="0"/>
              <a:t>f</a:t>
            </a:r>
            <a:r>
              <a:rPr lang="en-US" dirty="0" smtClean="0"/>
              <a:t> well defined? Why?</a:t>
            </a:r>
          </a:p>
        </p:txBody>
      </p:sp>
      <p:pic>
        <p:nvPicPr>
          <p:cNvPr id="3379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2819400"/>
            <a:ext cx="173355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965575"/>
            <a:ext cx="307975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12 – </a:t>
            </a:r>
            <a:r>
              <a:rPr lang="en-US" altLang="en-US" i="1" smtClean="0"/>
              <a:t>Solution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tabLst>
                <a:tab pos="0" algn="l"/>
              </a:tabLst>
              <a:defRPr/>
            </a:pPr>
            <a:r>
              <a:rPr lang="en-US" dirty="0" smtClean="0"/>
              <a:t>The function </a:t>
            </a:r>
            <a:r>
              <a:rPr lang="en-US" i="1" dirty="0" smtClean="0"/>
              <a:t>f </a:t>
            </a:r>
            <a:r>
              <a:rPr lang="en-US" dirty="0" smtClean="0"/>
              <a:t>is not well defined.</a:t>
            </a:r>
          </a:p>
          <a:p>
            <a:pPr marL="0" indent="0">
              <a:buFontTx/>
              <a:buNone/>
              <a:tabLst>
                <a:tab pos="0" algn="l"/>
              </a:tabLst>
              <a:defRPr/>
            </a:pPr>
            <a:endParaRPr lang="en-US" dirty="0" smtClean="0"/>
          </a:p>
          <a:p>
            <a:pPr marL="0" indent="0">
              <a:buFontTx/>
              <a:buNone/>
              <a:tabLst>
                <a:tab pos="0" algn="l"/>
              </a:tabLst>
              <a:defRPr/>
            </a:pPr>
            <a:r>
              <a:rPr lang="en-US" dirty="0" smtClean="0"/>
              <a:t>The reason is that fractions have more than one representation as quotients of integers.</a:t>
            </a:r>
          </a:p>
          <a:p>
            <a:pPr marL="457200" indent="-457200">
              <a:buFontTx/>
              <a:buNone/>
              <a:defRPr/>
            </a:pPr>
            <a:endParaRPr lang="en-US" dirty="0" smtClean="0"/>
          </a:p>
          <a:p>
            <a:pPr marL="0" indent="0">
              <a:buFontTx/>
              <a:buNone/>
              <a:defRPr/>
            </a:pPr>
            <a:r>
              <a:rPr lang="en-US" dirty="0" smtClean="0"/>
              <a:t>For instance,           Now if </a:t>
            </a:r>
            <a:r>
              <a:rPr lang="en-US" i="1" dirty="0" smtClean="0"/>
              <a:t>f </a:t>
            </a:r>
            <a:r>
              <a:rPr lang="en-US" dirty="0" smtClean="0"/>
              <a:t>were a function, then the</a:t>
            </a:r>
          </a:p>
          <a:p>
            <a:pPr marL="0" indent="0">
              <a:buFontTx/>
              <a:buNone/>
              <a:defRPr/>
            </a:pPr>
            <a:r>
              <a:rPr lang="en-US" dirty="0" smtClean="0"/>
              <a:t>definition of a function would imply that                  since</a:t>
            </a:r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 marL="0" indent="0">
              <a:buFontTx/>
              <a:buNone/>
              <a:defRPr/>
            </a:pPr>
            <a:endParaRPr lang="en-US" sz="1200" dirty="0" smtClean="0"/>
          </a:p>
        </p:txBody>
      </p:sp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3582988"/>
            <a:ext cx="8239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56"/>
          <a:stretch>
            <a:fillRect/>
          </a:stretch>
        </p:blipFill>
        <p:spPr bwMode="auto">
          <a:xfrm>
            <a:off x="5846763" y="4048125"/>
            <a:ext cx="1389062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438650"/>
            <a:ext cx="7461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29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12 – </a:t>
            </a:r>
            <a:r>
              <a:rPr lang="en-US" altLang="en-US" i="1" smtClean="0"/>
              <a:t>Solution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smtClean="0"/>
              <a:t>But applying the formula for </a:t>
            </a:r>
            <a:r>
              <a:rPr lang="en-US" altLang="en-US" i="1" smtClean="0"/>
              <a:t>f</a:t>
            </a:r>
            <a:r>
              <a:rPr lang="en-US" altLang="en-US" smtClean="0"/>
              <a:t>, you find that</a:t>
            </a:r>
          </a:p>
          <a:p>
            <a:pPr marL="0" indent="0">
              <a:buFontTx/>
              <a:buNone/>
            </a:pPr>
            <a:endParaRPr lang="en-US" altLang="en-US" smtClean="0"/>
          </a:p>
          <a:p>
            <a:pPr marL="0" indent="0">
              <a:buFontTx/>
              <a:buNone/>
            </a:pPr>
            <a:endParaRPr lang="en-US" altLang="en-US" smtClean="0"/>
          </a:p>
          <a:p>
            <a:pPr marL="0" indent="0">
              <a:buFontTx/>
              <a:buNone/>
            </a:pPr>
            <a:r>
              <a:rPr lang="en-US" altLang="en-US" smtClean="0"/>
              <a:t>and so</a:t>
            </a:r>
          </a:p>
          <a:p>
            <a:pPr marL="0" indent="0">
              <a:buFontTx/>
              <a:buNone/>
            </a:pPr>
            <a:endParaRPr lang="en-US" altLang="en-US" smtClean="0"/>
          </a:p>
          <a:p>
            <a:pPr marL="0" indent="0">
              <a:buFontTx/>
              <a:buNone/>
            </a:pPr>
            <a:endParaRPr lang="en-US" altLang="en-US" smtClean="0"/>
          </a:p>
          <a:p>
            <a:pPr marL="0" indent="0">
              <a:buFontTx/>
              <a:buNone/>
            </a:pPr>
            <a:r>
              <a:rPr lang="en-US" altLang="en-US" smtClean="0"/>
              <a:t>This contradiction shows that </a:t>
            </a:r>
            <a:r>
              <a:rPr lang="en-US" altLang="en-US" i="1" smtClean="0"/>
              <a:t>f</a:t>
            </a:r>
            <a:r>
              <a:rPr lang="en-US" altLang="en-US" smtClean="0"/>
              <a:t> is not well defined and, therefore, is not a function.</a:t>
            </a:r>
          </a:p>
        </p:txBody>
      </p:sp>
      <p:pic>
        <p:nvPicPr>
          <p:cNvPr id="3584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200400"/>
            <a:ext cx="19812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5" name="Rectangle 7"/>
          <p:cNvSpPr>
            <a:spLocks noChangeArrowheads="1"/>
          </p:cNvSpPr>
          <p:nvPr/>
        </p:nvSpPr>
        <p:spPr bwMode="auto">
          <a:xfrm>
            <a:off x="8289925" y="842963"/>
            <a:ext cx="841375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cont’d</a:t>
            </a:r>
          </a:p>
        </p:txBody>
      </p:sp>
      <p:pic>
        <p:nvPicPr>
          <p:cNvPr id="3584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019300"/>
            <a:ext cx="38481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100" smtClean="0"/>
              <a:t>Checking Whether a Function Is Well Defined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smtClean="0"/>
              <a:t>Note that the phrase </a:t>
            </a:r>
            <a:r>
              <a:rPr lang="en-US" altLang="en-US" i="1" smtClean="0"/>
              <a:t>well-defined function </a:t>
            </a:r>
            <a:r>
              <a:rPr lang="en-US" altLang="en-US" smtClean="0"/>
              <a:t>is actually redundant; for a function to be well defined really means that it is worthy of being called a function.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Functions Acting on Sets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dirty="0" smtClean="0"/>
              <a:t>Given a function from a set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 to a set </a:t>
            </a:r>
            <a:r>
              <a:rPr lang="en-US" altLang="en-US" i="1" dirty="0" smtClean="0"/>
              <a:t>Y</a:t>
            </a:r>
            <a:r>
              <a:rPr lang="en-US" altLang="en-US" dirty="0" smtClean="0"/>
              <a:t>, you can consider</a:t>
            </a:r>
          </a:p>
          <a:p>
            <a:r>
              <a:rPr lang="en-US" altLang="en-US" dirty="0" smtClean="0"/>
              <a:t>the set of images in</a:t>
            </a:r>
            <a:r>
              <a:rPr lang="en-US" altLang="en-US" i="1" dirty="0" smtClean="0"/>
              <a:t> Y </a:t>
            </a:r>
            <a:r>
              <a:rPr lang="en-US" altLang="en-US" dirty="0" smtClean="0"/>
              <a:t>of all the elements in a subset of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 and</a:t>
            </a:r>
          </a:p>
          <a:p>
            <a:r>
              <a:rPr lang="en-US" altLang="en-US" dirty="0" smtClean="0"/>
              <a:t>the set of inverse images in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 of all the elements in a subset of </a:t>
            </a:r>
            <a:r>
              <a:rPr lang="en-US" altLang="en-US" i="1" dirty="0" smtClean="0"/>
              <a:t>Y</a:t>
            </a:r>
            <a:r>
              <a:rPr lang="en-US" altLang="en-US" dirty="0" smtClean="0"/>
              <a:t>.</a:t>
            </a:r>
          </a:p>
        </p:txBody>
      </p:sp>
      <p:pic>
        <p:nvPicPr>
          <p:cNvPr id="3891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38" y="3870325"/>
            <a:ext cx="8366125" cy="230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smtClean="0"/>
              <a:t>Example 13 – </a:t>
            </a:r>
            <a:r>
              <a:rPr lang="en-US" altLang="en-US" sz="2400" i="1" smtClean="0"/>
              <a:t>The Action of a Function on Subsets of a Set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dirty="0" smtClean="0"/>
              <a:t>Let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 = {1, 2, 3, 4} and </a:t>
            </a:r>
            <a:r>
              <a:rPr lang="en-US" altLang="en-US" i="1" dirty="0" smtClean="0"/>
              <a:t>Y</a:t>
            </a:r>
            <a:r>
              <a:rPr lang="en-US" altLang="en-US" dirty="0" smtClean="0"/>
              <a:t> = {</a:t>
            </a:r>
            <a:r>
              <a:rPr lang="en-US" altLang="en-US" i="1" dirty="0" smtClean="0"/>
              <a:t>a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b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c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d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e</a:t>
            </a:r>
            <a:r>
              <a:rPr lang="en-US" altLang="en-US" dirty="0" smtClean="0"/>
              <a:t>}, and define </a:t>
            </a:r>
            <a:br>
              <a:rPr lang="en-US" altLang="en-US" dirty="0" smtClean="0"/>
            </a:br>
            <a:r>
              <a:rPr lang="en-US" altLang="en-US" i="1" dirty="0" smtClean="0"/>
              <a:t>F</a:t>
            </a:r>
            <a:r>
              <a:rPr lang="en-US" altLang="en-US" dirty="0" smtClean="0"/>
              <a:t> :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 → </a:t>
            </a:r>
            <a:r>
              <a:rPr lang="en-US" altLang="en-US" i="1" dirty="0" smtClean="0"/>
              <a:t>Y</a:t>
            </a:r>
            <a:r>
              <a:rPr lang="en-US" altLang="en-US" dirty="0" smtClean="0"/>
              <a:t> by the following arrow diagram:</a:t>
            </a:r>
          </a:p>
          <a:p>
            <a:pPr marL="0" indent="0">
              <a:buFontTx/>
              <a:buNone/>
            </a:pPr>
            <a:endParaRPr lang="en-US" altLang="en-US" dirty="0" smtClean="0"/>
          </a:p>
          <a:p>
            <a:pPr marL="0" indent="0">
              <a:buFontTx/>
              <a:buNone/>
            </a:pPr>
            <a:endParaRPr lang="en-US" altLang="en-US" dirty="0" smtClean="0"/>
          </a:p>
          <a:p>
            <a:pPr marL="0" indent="0">
              <a:buFontTx/>
              <a:buNone/>
            </a:pPr>
            <a:endParaRPr lang="en-US" altLang="en-US" dirty="0" smtClean="0"/>
          </a:p>
          <a:p>
            <a:pPr marL="0" indent="0">
              <a:buFontTx/>
              <a:buNone/>
            </a:pPr>
            <a:endParaRPr lang="en-US" altLang="en-US" dirty="0" smtClean="0"/>
          </a:p>
          <a:p>
            <a:pPr marL="0" indent="0">
              <a:buFontTx/>
              <a:buNone/>
            </a:pPr>
            <a:endParaRPr lang="en-US" altLang="en-US" dirty="0" smtClean="0"/>
          </a:p>
          <a:p>
            <a:pPr marL="0" indent="0">
              <a:buFontTx/>
              <a:buNone/>
            </a:pPr>
            <a:r>
              <a:rPr lang="en-US" altLang="en-US" dirty="0" smtClean="0"/>
              <a:t>Let </a:t>
            </a:r>
            <a:r>
              <a:rPr lang="en-US" altLang="en-US" i="1" dirty="0" smtClean="0"/>
              <a:t>A</a:t>
            </a:r>
            <a:r>
              <a:rPr lang="en-US" altLang="en-US" dirty="0" smtClean="0"/>
              <a:t> = {1, 4}, </a:t>
            </a:r>
            <a:r>
              <a:rPr lang="en-US" altLang="en-US" i="1" dirty="0" smtClean="0"/>
              <a:t>C</a:t>
            </a:r>
            <a:r>
              <a:rPr lang="en-US" altLang="en-US" dirty="0" smtClean="0"/>
              <a:t> = {</a:t>
            </a:r>
            <a:r>
              <a:rPr lang="en-US" altLang="en-US" i="1" dirty="0" smtClean="0"/>
              <a:t>a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b</a:t>
            </a:r>
            <a:r>
              <a:rPr lang="en-US" altLang="en-US" dirty="0" smtClean="0"/>
              <a:t>}, and </a:t>
            </a:r>
            <a:r>
              <a:rPr lang="en-US" altLang="en-US" i="1" dirty="0" smtClean="0"/>
              <a:t>D</a:t>
            </a:r>
            <a:r>
              <a:rPr lang="en-US" altLang="en-US" dirty="0" smtClean="0"/>
              <a:t> = {</a:t>
            </a:r>
            <a:r>
              <a:rPr lang="en-US" altLang="en-US" i="1" dirty="0" smtClean="0"/>
              <a:t>c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e</a:t>
            </a:r>
            <a:r>
              <a:rPr lang="en-US" altLang="en-US" dirty="0" smtClean="0"/>
              <a:t>}. Find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A</a:t>
            </a:r>
            <a:r>
              <a:rPr lang="en-US" altLang="en-US" dirty="0" smtClean="0"/>
              <a:t>),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), </a:t>
            </a:r>
            <a:r>
              <a:rPr lang="en-US" altLang="en-US" i="1" dirty="0" smtClean="0"/>
              <a:t>F</a:t>
            </a:r>
            <a:r>
              <a:rPr lang="en-US" altLang="en-US" baseline="30000" dirty="0" smtClean="0"/>
              <a:t>−1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C</a:t>
            </a:r>
            <a:r>
              <a:rPr lang="en-US" altLang="en-US" dirty="0" smtClean="0"/>
              <a:t>), and </a:t>
            </a:r>
            <a:r>
              <a:rPr lang="en-US" altLang="en-US" i="1" dirty="0" smtClean="0"/>
              <a:t>F</a:t>
            </a:r>
            <a:r>
              <a:rPr lang="en-US" altLang="en-US" baseline="30000" dirty="0" smtClean="0"/>
              <a:t>−1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D</a:t>
            </a:r>
            <a:r>
              <a:rPr lang="en-US" altLang="en-US" dirty="0" smtClean="0"/>
              <a:t>).</a:t>
            </a:r>
          </a:p>
        </p:txBody>
      </p:sp>
      <p:pic>
        <p:nvPicPr>
          <p:cNvPr id="3994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3"/>
          <a:stretch>
            <a:fillRect/>
          </a:stretch>
        </p:blipFill>
        <p:spPr bwMode="auto">
          <a:xfrm>
            <a:off x="2971800" y="2362200"/>
            <a:ext cx="30099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597577"/>
            <a:ext cx="15049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6114803"/>
            <a:ext cx="2062163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552281"/>
            <a:ext cx="22764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6096000"/>
            <a:ext cx="1538288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Arrow Diagrams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 dirty="0" smtClean="0"/>
              <a:t>This arrow diagram does define a function because</a:t>
            </a:r>
          </a:p>
          <a:p>
            <a:pPr>
              <a:buFontTx/>
              <a:buNone/>
              <a:defRPr/>
            </a:pPr>
            <a:endParaRPr lang="en-US" dirty="0" smtClean="0"/>
          </a:p>
          <a:p>
            <a:pPr marL="0" indent="0">
              <a:buFontTx/>
              <a:buNone/>
              <a:defRPr/>
            </a:pPr>
            <a:r>
              <a:rPr lang="en-US" dirty="0" smtClean="0"/>
              <a:t>1. Every element of </a:t>
            </a:r>
            <a:r>
              <a:rPr lang="en-US" i="1" dirty="0" smtClean="0"/>
              <a:t>X </a:t>
            </a:r>
            <a:r>
              <a:rPr lang="en-US" dirty="0" smtClean="0"/>
              <a:t>has an arrow coming out of it.</a:t>
            </a:r>
          </a:p>
          <a:p>
            <a:pPr marL="457200" indent="-457200">
              <a:buFontTx/>
              <a:buNone/>
              <a:defRPr/>
            </a:pPr>
            <a:endParaRPr lang="en-US" i="1" dirty="0" smtClean="0"/>
          </a:p>
          <a:p>
            <a:pPr>
              <a:buFontTx/>
              <a:buNone/>
              <a:defRPr/>
            </a:pPr>
            <a:r>
              <a:rPr lang="en-US" dirty="0" smtClean="0"/>
              <a:t>2. No element of </a:t>
            </a:r>
            <a:r>
              <a:rPr lang="en-US" i="1" dirty="0" smtClean="0"/>
              <a:t>X </a:t>
            </a:r>
            <a:r>
              <a:rPr lang="en-US" dirty="0" smtClean="0"/>
              <a:t>has two arrows coming out of it that point to two different elements of </a:t>
            </a:r>
            <a:r>
              <a:rPr lang="en-US" i="1" dirty="0" smtClean="0"/>
              <a:t>Y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600" smtClean="0"/>
              <a:t>Example 2 – </a:t>
            </a:r>
            <a:r>
              <a:rPr lang="en-US" altLang="en-US" sz="2600" i="1" smtClean="0"/>
              <a:t>A Function Defined by an Arrow Diagram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smtClean="0"/>
              <a:t>Let </a:t>
            </a:r>
            <a:r>
              <a:rPr lang="en-US" i="1" dirty="0" smtClean="0"/>
              <a:t>X</a:t>
            </a:r>
            <a:r>
              <a:rPr lang="en-US" dirty="0" smtClean="0"/>
              <a:t> = {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, </a:t>
            </a:r>
            <a:r>
              <a:rPr lang="en-US" i="1" dirty="0" smtClean="0"/>
              <a:t>c</a:t>
            </a:r>
            <a:r>
              <a:rPr lang="en-US" dirty="0" smtClean="0"/>
              <a:t>} and </a:t>
            </a:r>
            <a:r>
              <a:rPr lang="es-ES" i="1" dirty="0" smtClean="0"/>
              <a:t>Y</a:t>
            </a:r>
            <a:r>
              <a:rPr lang="es-ES" dirty="0" smtClean="0"/>
              <a:t> = {1, 2, 3, 4}. </a:t>
            </a:r>
            <a:r>
              <a:rPr lang="en-US" dirty="0" smtClean="0"/>
              <a:t>Define a function </a:t>
            </a:r>
            <a:r>
              <a:rPr lang="en-US" i="1" dirty="0" smtClean="0"/>
              <a:t>f  </a:t>
            </a:r>
            <a:r>
              <a:rPr lang="en-US" dirty="0" smtClean="0"/>
              <a:t>from</a:t>
            </a:r>
            <a:r>
              <a:rPr lang="en-US" i="1" dirty="0" smtClean="0"/>
              <a:t> X </a:t>
            </a:r>
            <a:r>
              <a:rPr lang="en-US" dirty="0" smtClean="0"/>
              <a:t>to</a:t>
            </a:r>
            <a:r>
              <a:rPr lang="en-US" i="1" dirty="0" smtClean="0"/>
              <a:t> Y </a:t>
            </a:r>
            <a:r>
              <a:rPr lang="en-US" dirty="0" smtClean="0"/>
              <a:t>by the arrow diagram below. </a:t>
            </a:r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>
              <a:buFontTx/>
              <a:buNone/>
              <a:defRPr/>
            </a:pPr>
            <a:endParaRPr lang="en-US" b="1" dirty="0" smtClean="0"/>
          </a:p>
          <a:p>
            <a:pPr>
              <a:buFontTx/>
              <a:buNone/>
              <a:defRPr/>
            </a:pPr>
            <a:endParaRPr lang="en-US" b="1" dirty="0"/>
          </a:p>
          <a:p>
            <a:pPr>
              <a:buFontTx/>
              <a:buNone/>
              <a:defRPr/>
            </a:pPr>
            <a:endParaRPr lang="en-US" b="1" dirty="0" smtClean="0"/>
          </a:p>
          <a:p>
            <a:pPr>
              <a:buFontTx/>
              <a:buNone/>
              <a:defRPr/>
            </a:pPr>
            <a:endParaRPr lang="en-US" b="1" dirty="0"/>
          </a:p>
          <a:p>
            <a:pPr marL="457200" indent="-457200">
              <a:buFontTx/>
              <a:buAutoNum type="alphaLcPeriod"/>
              <a:defRPr/>
            </a:pPr>
            <a:r>
              <a:rPr lang="en-US" dirty="0" smtClean="0"/>
              <a:t>Write the domain and co-domain of </a:t>
            </a:r>
            <a:r>
              <a:rPr lang="en-US" i="1" dirty="0" smtClean="0"/>
              <a:t>f.</a:t>
            </a:r>
          </a:p>
          <a:p>
            <a:pPr marL="0" indent="0">
              <a:buNone/>
              <a:defRPr/>
            </a:pPr>
            <a:endParaRPr lang="en-US" sz="1600" i="1" dirty="0"/>
          </a:p>
          <a:p>
            <a:pPr marL="0" indent="0">
              <a:buNone/>
              <a:defRPr/>
            </a:pPr>
            <a:r>
              <a:rPr lang="en-US" i="1" dirty="0"/>
              <a:t>	</a:t>
            </a:r>
            <a:r>
              <a:rPr lang="en-US" dirty="0" smtClean="0"/>
              <a:t>Domain is {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, </a:t>
            </a:r>
            <a:r>
              <a:rPr lang="en-US" i="1" dirty="0" smtClean="0"/>
              <a:t>c</a:t>
            </a:r>
            <a:r>
              <a:rPr lang="en-US" dirty="0" smtClean="0"/>
              <a:t>}.</a:t>
            </a:r>
          </a:p>
          <a:p>
            <a:pPr marL="0" indent="0">
              <a:buNone/>
              <a:defRPr/>
            </a:pPr>
            <a:r>
              <a:rPr lang="en-US" i="1" dirty="0"/>
              <a:t>	</a:t>
            </a:r>
            <a:r>
              <a:rPr lang="en-US" dirty="0" smtClean="0"/>
              <a:t>Co-domain is {1, 2, 3, 4}.</a:t>
            </a:r>
          </a:p>
        </p:txBody>
      </p:sp>
      <p:pic>
        <p:nvPicPr>
          <p:cNvPr id="819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3" t="5070"/>
          <a:stretch>
            <a:fillRect/>
          </a:stretch>
        </p:blipFill>
        <p:spPr bwMode="auto">
          <a:xfrm>
            <a:off x="3064669" y="2438400"/>
            <a:ext cx="2735262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600" smtClean="0"/>
              <a:t>Example 2 – </a:t>
            </a:r>
            <a:r>
              <a:rPr lang="en-US" altLang="en-US" sz="2600" i="1" smtClean="0"/>
              <a:t>A Function Defined by an Arrow Diagram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smtClean="0"/>
              <a:t>Let </a:t>
            </a:r>
            <a:r>
              <a:rPr lang="en-US" i="1" dirty="0" smtClean="0"/>
              <a:t>X</a:t>
            </a:r>
            <a:r>
              <a:rPr lang="en-US" dirty="0" smtClean="0"/>
              <a:t> = {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, </a:t>
            </a:r>
            <a:r>
              <a:rPr lang="en-US" i="1" dirty="0" smtClean="0"/>
              <a:t>c</a:t>
            </a:r>
            <a:r>
              <a:rPr lang="en-US" dirty="0" smtClean="0"/>
              <a:t>} and </a:t>
            </a:r>
            <a:r>
              <a:rPr lang="es-ES" i="1" dirty="0" smtClean="0"/>
              <a:t>Y</a:t>
            </a:r>
            <a:r>
              <a:rPr lang="es-ES" dirty="0" smtClean="0"/>
              <a:t> = {1, 2, 3, 4}. </a:t>
            </a:r>
            <a:r>
              <a:rPr lang="en-US" dirty="0" smtClean="0"/>
              <a:t>Define a function </a:t>
            </a:r>
            <a:r>
              <a:rPr lang="en-US" i="1" dirty="0" smtClean="0"/>
              <a:t>f  </a:t>
            </a:r>
            <a:r>
              <a:rPr lang="en-US" dirty="0" smtClean="0"/>
              <a:t>from</a:t>
            </a:r>
            <a:r>
              <a:rPr lang="en-US" i="1" dirty="0" smtClean="0"/>
              <a:t> X </a:t>
            </a:r>
            <a:r>
              <a:rPr lang="en-US" dirty="0" smtClean="0"/>
              <a:t>to</a:t>
            </a:r>
            <a:r>
              <a:rPr lang="en-US" i="1" dirty="0" smtClean="0"/>
              <a:t> Y </a:t>
            </a:r>
            <a:r>
              <a:rPr lang="en-US" dirty="0" smtClean="0"/>
              <a:t>by the arrow diagram below. </a:t>
            </a:r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>
              <a:buFontTx/>
              <a:buNone/>
              <a:defRPr/>
            </a:pPr>
            <a:endParaRPr lang="en-US" b="1" dirty="0" smtClean="0"/>
          </a:p>
          <a:p>
            <a:pPr>
              <a:buFontTx/>
              <a:buNone/>
              <a:defRPr/>
            </a:pPr>
            <a:endParaRPr lang="en-US" b="1" dirty="0"/>
          </a:p>
          <a:p>
            <a:pPr>
              <a:buFontTx/>
              <a:buNone/>
              <a:defRPr/>
            </a:pPr>
            <a:endParaRPr lang="en-US" b="1" dirty="0" smtClean="0"/>
          </a:p>
          <a:p>
            <a:pPr>
              <a:buFontTx/>
              <a:buNone/>
              <a:defRPr/>
            </a:pPr>
            <a:endParaRPr lang="en-US" b="1" dirty="0"/>
          </a:p>
          <a:p>
            <a:pPr marL="457200" indent="-457200">
              <a:buFont typeface="+mj-lt"/>
              <a:buAutoNum type="alphaLcPeriod" startAt="2"/>
              <a:defRPr/>
            </a:pPr>
            <a:r>
              <a:rPr lang="en-US" dirty="0" smtClean="0"/>
              <a:t>Find </a:t>
            </a:r>
            <a:r>
              <a:rPr lang="en-US" i="1" dirty="0" smtClean="0"/>
              <a:t>f</a:t>
            </a:r>
            <a:r>
              <a:rPr lang="en-US" sz="400" i="1" dirty="0" smtClean="0"/>
              <a:t> 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dirty="0" smtClean="0"/>
              <a:t>),</a:t>
            </a:r>
            <a:r>
              <a:rPr lang="en-US" i="1" dirty="0" smtClean="0"/>
              <a:t> f</a:t>
            </a:r>
            <a:r>
              <a:rPr lang="en-US" sz="400" i="1" dirty="0" smtClean="0"/>
              <a:t> </a:t>
            </a:r>
            <a:r>
              <a:rPr lang="en-US" dirty="0" smtClean="0"/>
              <a:t>(</a:t>
            </a:r>
            <a:r>
              <a:rPr lang="en-US" i="1" dirty="0" smtClean="0"/>
              <a:t>b</a:t>
            </a:r>
            <a:r>
              <a:rPr lang="en-US" dirty="0" smtClean="0"/>
              <a:t>),</a:t>
            </a:r>
            <a:r>
              <a:rPr lang="en-US" i="1" dirty="0" smtClean="0"/>
              <a:t> and f</a:t>
            </a:r>
            <a:r>
              <a:rPr lang="en-US" sz="400" i="1" dirty="0" smtClean="0"/>
              <a:t> </a:t>
            </a:r>
            <a:r>
              <a:rPr lang="en-US" dirty="0" smtClean="0"/>
              <a:t>(</a:t>
            </a:r>
            <a:r>
              <a:rPr lang="en-US" i="1" dirty="0" smtClean="0"/>
              <a:t>c</a:t>
            </a:r>
            <a:r>
              <a:rPr lang="en-US" dirty="0" smtClean="0"/>
              <a:t>)</a:t>
            </a:r>
            <a:r>
              <a:rPr lang="en-US" i="1" dirty="0" smtClean="0"/>
              <a:t>.</a:t>
            </a:r>
          </a:p>
          <a:p>
            <a:pPr marL="0" indent="0">
              <a:buNone/>
              <a:defRPr/>
            </a:pPr>
            <a:endParaRPr lang="en-US" sz="1400" i="1" dirty="0"/>
          </a:p>
          <a:p>
            <a:pPr marL="0" indent="0">
              <a:buNone/>
              <a:defRPr/>
            </a:pPr>
            <a:r>
              <a:rPr lang="en-US" i="1" dirty="0" smtClean="0"/>
              <a:t>	f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dirty="0" smtClean="0"/>
              <a:t>= 2</a:t>
            </a:r>
          </a:p>
          <a:p>
            <a:pPr marL="0" indent="0">
              <a:buNone/>
              <a:defRPr/>
            </a:pPr>
            <a:r>
              <a:rPr lang="en-US" i="1" dirty="0"/>
              <a:t>	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b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dirty="0" smtClean="0"/>
              <a:t>= 4</a:t>
            </a:r>
          </a:p>
          <a:p>
            <a:pPr marL="0" indent="0">
              <a:buNone/>
              <a:defRPr/>
            </a:pPr>
            <a:r>
              <a:rPr lang="en-US" i="1" dirty="0" smtClean="0"/>
              <a:t>	f</a:t>
            </a:r>
            <a:r>
              <a:rPr lang="en-US" dirty="0" smtClean="0"/>
              <a:t>(</a:t>
            </a:r>
            <a:r>
              <a:rPr lang="en-US" i="1" dirty="0" smtClean="0"/>
              <a:t>c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dirty="0" smtClean="0"/>
              <a:t>= 2</a:t>
            </a:r>
          </a:p>
          <a:p>
            <a:pPr>
              <a:buFontTx/>
              <a:buNone/>
              <a:defRPr/>
            </a:pPr>
            <a:endParaRPr lang="en-US" i="1" dirty="0"/>
          </a:p>
          <a:p>
            <a:pPr>
              <a:buFontTx/>
              <a:buNone/>
              <a:defRPr/>
            </a:pPr>
            <a:endParaRPr lang="en-US" i="1" dirty="0" smtClean="0"/>
          </a:p>
          <a:p>
            <a:pPr>
              <a:buFontTx/>
              <a:buNone/>
              <a:defRPr/>
            </a:pPr>
            <a:endParaRPr lang="en-US" dirty="0" smtClean="0"/>
          </a:p>
        </p:txBody>
      </p:sp>
      <p:pic>
        <p:nvPicPr>
          <p:cNvPr id="819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3" t="5070"/>
          <a:stretch>
            <a:fillRect/>
          </a:stretch>
        </p:blipFill>
        <p:spPr bwMode="auto">
          <a:xfrm>
            <a:off x="3064669" y="2438400"/>
            <a:ext cx="2735262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01919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600" smtClean="0"/>
              <a:t>Example 2 – </a:t>
            </a:r>
            <a:r>
              <a:rPr lang="en-US" altLang="en-US" sz="2600" i="1" smtClean="0"/>
              <a:t>A Function Defined by an Arrow Diagram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smtClean="0"/>
              <a:t>Let </a:t>
            </a:r>
            <a:r>
              <a:rPr lang="en-US" i="1" dirty="0" smtClean="0"/>
              <a:t>X</a:t>
            </a:r>
            <a:r>
              <a:rPr lang="en-US" dirty="0" smtClean="0"/>
              <a:t> = {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, </a:t>
            </a:r>
            <a:r>
              <a:rPr lang="en-US" i="1" dirty="0" smtClean="0"/>
              <a:t>c</a:t>
            </a:r>
            <a:r>
              <a:rPr lang="en-US" dirty="0" smtClean="0"/>
              <a:t>} and </a:t>
            </a:r>
            <a:r>
              <a:rPr lang="es-ES" i="1" dirty="0" smtClean="0"/>
              <a:t>Y</a:t>
            </a:r>
            <a:r>
              <a:rPr lang="es-ES" dirty="0" smtClean="0"/>
              <a:t> = {1, 2, 3, 4}. </a:t>
            </a:r>
            <a:r>
              <a:rPr lang="en-US" dirty="0" smtClean="0"/>
              <a:t>Define a function </a:t>
            </a:r>
            <a:r>
              <a:rPr lang="en-US" i="1" dirty="0" smtClean="0"/>
              <a:t>f  </a:t>
            </a:r>
            <a:r>
              <a:rPr lang="en-US" dirty="0" smtClean="0"/>
              <a:t>from</a:t>
            </a:r>
            <a:r>
              <a:rPr lang="en-US" i="1" dirty="0" smtClean="0"/>
              <a:t> X </a:t>
            </a:r>
            <a:r>
              <a:rPr lang="en-US" dirty="0" smtClean="0"/>
              <a:t>to</a:t>
            </a:r>
            <a:r>
              <a:rPr lang="en-US" i="1" dirty="0" smtClean="0"/>
              <a:t> Y </a:t>
            </a:r>
            <a:r>
              <a:rPr lang="en-US" dirty="0" smtClean="0"/>
              <a:t>by the arrow diagram below. </a:t>
            </a:r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>
              <a:buFontTx/>
              <a:buNone/>
              <a:defRPr/>
            </a:pPr>
            <a:endParaRPr lang="en-US" b="1" dirty="0" smtClean="0"/>
          </a:p>
          <a:p>
            <a:pPr>
              <a:buFontTx/>
              <a:buNone/>
              <a:defRPr/>
            </a:pPr>
            <a:endParaRPr lang="en-US" b="1" dirty="0"/>
          </a:p>
          <a:p>
            <a:pPr>
              <a:buFontTx/>
              <a:buNone/>
              <a:defRPr/>
            </a:pPr>
            <a:endParaRPr lang="en-US" b="1" dirty="0" smtClean="0"/>
          </a:p>
          <a:p>
            <a:pPr>
              <a:buFontTx/>
              <a:buNone/>
              <a:defRPr/>
            </a:pPr>
            <a:endParaRPr lang="en-US" b="1" dirty="0" smtClean="0"/>
          </a:p>
          <a:p>
            <a:pPr marL="457200" indent="-457200">
              <a:buFont typeface="+mj-lt"/>
              <a:buAutoNum type="alphaLcPeriod" startAt="3"/>
              <a:defRPr/>
            </a:pPr>
            <a:r>
              <a:rPr lang="en-US" dirty="0" smtClean="0"/>
              <a:t>What is the range of </a:t>
            </a:r>
            <a:r>
              <a:rPr lang="en-US" i="1" dirty="0" smtClean="0"/>
              <a:t>f</a:t>
            </a:r>
            <a:r>
              <a:rPr lang="en-US" sz="800" i="1" dirty="0" smtClean="0"/>
              <a:t> </a:t>
            </a:r>
            <a:r>
              <a:rPr lang="en-US" dirty="0" smtClean="0"/>
              <a:t>?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smtClean="0"/>
              <a:t>	Range is {2, 4}.</a:t>
            </a:r>
          </a:p>
        </p:txBody>
      </p:sp>
      <p:pic>
        <p:nvPicPr>
          <p:cNvPr id="819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3" t="5070"/>
          <a:stretch>
            <a:fillRect/>
          </a:stretch>
        </p:blipFill>
        <p:spPr bwMode="auto">
          <a:xfrm>
            <a:off x="3064669" y="2438400"/>
            <a:ext cx="2735262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52661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600" smtClean="0"/>
              <a:t>Example 2 – </a:t>
            </a:r>
            <a:r>
              <a:rPr lang="en-US" altLang="en-US" sz="2600" i="1" smtClean="0"/>
              <a:t>A Function Defined by an Arrow Diagram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smtClean="0"/>
              <a:t>Let </a:t>
            </a:r>
            <a:r>
              <a:rPr lang="en-US" i="1" dirty="0" smtClean="0"/>
              <a:t>X</a:t>
            </a:r>
            <a:r>
              <a:rPr lang="en-US" dirty="0" smtClean="0"/>
              <a:t> = {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, </a:t>
            </a:r>
            <a:r>
              <a:rPr lang="en-US" i="1" dirty="0" smtClean="0"/>
              <a:t>c</a:t>
            </a:r>
            <a:r>
              <a:rPr lang="en-US" dirty="0" smtClean="0"/>
              <a:t>} and </a:t>
            </a:r>
            <a:r>
              <a:rPr lang="es-ES" i="1" dirty="0" smtClean="0"/>
              <a:t>Y</a:t>
            </a:r>
            <a:r>
              <a:rPr lang="es-ES" dirty="0" smtClean="0"/>
              <a:t> = {1, 2, 3, 4}. </a:t>
            </a:r>
            <a:r>
              <a:rPr lang="en-US" dirty="0" smtClean="0"/>
              <a:t>Define a function </a:t>
            </a:r>
            <a:r>
              <a:rPr lang="en-US" i="1" dirty="0" smtClean="0"/>
              <a:t>f  </a:t>
            </a:r>
            <a:r>
              <a:rPr lang="en-US" dirty="0" smtClean="0"/>
              <a:t>from</a:t>
            </a:r>
            <a:r>
              <a:rPr lang="en-US" i="1" dirty="0" smtClean="0"/>
              <a:t> X </a:t>
            </a:r>
            <a:r>
              <a:rPr lang="en-US" dirty="0" smtClean="0"/>
              <a:t>to</a:t>
            </a:r>
            <a:r>
              <a:rPr lang="en-US" i="1" dirty="0" smtClean="0"/>
              <a:t> Y </a:t>
            </a:r>
            <a:r>
              <a:rPr lang="en-US" dirty="0" smtClean="0"/>
              <a:t>by the arrow diagram below. </a:t>
            </a:r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>
              <a:buFontTx/>
              <a:buNone/>
              <a:defRPr/>
            </a:pPr>
            <a:endParaRPr lang="en-US" b="1" dirty="0" smtClean="0"/>
          </a:p>
          <a:p>
            <a:pPr>
              <a:buFontTx/>
              <a:buNone/>
              <a:defRPr/>
            </a:pPr>
            <a:endParaRPr lang="en-US" b="1" dirty="0"/>
          </a:p>
          <a:p>
            <a:pPr>
              <a:buFontTx/>
              <a:buNone/>
              <a:defRPr/>
            </a:pPr>
            <a:endParaRPr lang="en-US" b="1" dirty="0" smtClean="0"/>
          </a:p>
          <a:p>
            <a:pPr>
              <a:buFontTx/>
              <a:buNone/>
              <a:defRPr/>
            </a:pPr>
            <a:endParaRPr lang="en-US" b="1" dirty="0"/>
          </a:p>
          <a:p>
            <a:pPr marL="457200" indent="-457200">
              <a:buFont typeface="+mj-lt"/>
              <a:buAutoNum type="alphaLcPeriod" startAt="4"/>
              <a:defRPr/>
            </a:pPr>
            <a:r>
              <a:rPr lang="en-US" dirty="0" smtClean="0"/>
              <a:t>Is </a:t>
            </a:r>
            <a:r>
              <a:rPr lang="en-US" i="1" dirty="0" smtClean="0"/>
              <a:t>c </a:t>
            </a:r>
            <a:r>
              <a:rPr lang="en-US" dirty="0" smtClean="0"/>
              <a:t>an inverse image of 2? Is</a:t>
            </a:r>
            <a:r>
              <a:rPr lang="en-US" i="1" dirty="0" smtClean="0"/>
              <a:t> b </a:t>
            </a:r>
            <a:r>
              <a:rPr lang="en-US" dirty="0" smtClean="0"/>
              <a:t>an inverse image of 3?</a:t>
            </a:r>
          </a:p>
          <a:p>
            <a:pPr marL="457200" indent="-457200">
              <a:buFont typeface="+mj-lt"/>
              <a:buAutoNum type="alphaLcPeriod" startAt="4"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smtClean="0"/>
              <a:t>	Yes, </a:t>
            </a:r>
            <a:r>
              <a:rPr lang="en-US" i="1" dirty="0" smtClean="0"/>
              <a:t>c</a:t>
            </a:r>
            <a:r>
              <a:rPr lang="en-US" dirty="0" smtClean="0"/>
              <a:t> is an inverse image of 2.</a:t>
            </a:r>
          </a:p>
          <a:p>
            <a:pPr marL="0" indent="0">
              <a:buNone/>
              <a:defRPr/>
            </a:pPr>
            <a:r>
              <a:rPr lang="en-US" dirty="0"/>
              <a:t>	</a:t>
            </a:r>
            <a:r>
              <a:rPr lang="en-US" dirty="0" smtClean="0"/>
              <a:t>No, </a:t>
            </a:r>
            <a:r>
              <a:rPr lang="en-US" i="1" dirty="0" smtClean="0"/>
              <a:t>b</a:t>
            </a:r>
            <a:r>
              <a:rPr lang="en-US" dirty="0" smtClean="0"/>
              <a:t> is not an inverse image of 3.</a:t>
            </a:r>
          </a:p>
        </p:txBody>
      </p:sp>
      <p:pic>
        <p:nvPicPr>
          <p:cNvPr id="819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3" t="5070"/>
          <a:stretch>
            <a:fillRect/>
          </a:stretch>
        </p:blipFill>
        <p:spPr bwMode="auto">
          <a:xfrm>
            <a:off x="3064669" y="2438400"/>
            <a:ext cx="2735262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04021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600" smtClean="0"/>
              <a:t>Example 2 – </a:t>
            </a:r>
            <a:r>
              <a:rPr lang="en-US" altLang="en-US" sz="2600" i="1" smtClean="0"/>
              <a:t>A Function Defined by an Arrow Diagram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smtClean="0"/>
              <a:t>Let </a:t>
            </a:r>
            <a:r>
              <a:rPr lang="en-US" i="1" dirty="0" smtClean="0"/>
              <a:t>X</a:t>
            </a:r>
            <a:r>
              <a:rPr lang="en-US" dirty="0" smtClean="0"/>
              <a:t> = {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, </a:t>
            </a:r>
            <a:r>
              <a:rPr lang="en-US" i="1" dirty="0" smtClean="0"/>
              <a:t>c</a:t>
            </a:r>
            <a:r>
              <a:rPr lang="en-US" dirty="0" smtClean="0"/>
              <a:t>} and </a:t>
            </a:r>
            <a:r>
              <a:rPr lang="es-ES" i="1" dirty="0" smtClean="0"/>
              <a:t>Y</a:t>
            </a:r>
            <a:r>
              <a:rPr lang="es-ES" dirty="0" smtClean="0"/>
              <a:t> = {1, 2, 3, 4}. </a:t>
            </a:r>
            <a:r>
              <a:rPr lang="en-US" dirty="0" smtClean="0"/>
              <a:t>Define a function </a:t>
            </a:r>
            <a:r>
              <a:rPr lang="en-US" i="1" dirty="0" smtClean="0"/>
              <a:t>f  </a:t>
            </a:r>
            <a:r>
              <a:rPr lang="en-US" dirty="0" smtClean="0"/>
              <a:t>from</a:t>
            </a:r>
            <a:r>
              <a:rPr lang="en-US" i="1" dirty="0" smtClean="0"/>
              <a:t> X </a:t>
            </a:r>
            <a:r>
              <a:rPr lang="en-US" dirty="0" smtClean="0"/>
              <a:t>to</a:t>
            </a:r>
            <a:r>
              <a:rPr lang="en-US" i="1" dirty="0" smtClean="0"/>
              <a:t> Y </a:t>
            </a:r>
            <a:r>
              <a:rPr lang="en-US" dirty="0" smtClean="0"/>
              <a:t>by the arrow diagram below. </a:t>
            </a:r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>
              <a:buFontTx/>
              <a:buNone/>
              <a:defRPr/>
            </a:pPr>
            <a:endParaRPr lang="en-US" b="1" dirty="0" smtClean="0"/>
          </a:p>
          <a:p>
            <a:pPr>
              <a:buFontTx/>
              <a:buNone/>
              <a:defRPr/>
            </a:pPr>
            <a:endParaRPr lang="en-US" b="1" dirty="0"/>
          </a:p>
          <a:p>
            <a:pPr>
              <a:buFontTx/>
              <a:buNone/>
              <a:defRPr/>
            </a:pPr>
            <a:endParaRPr lang="en-US" b="1" dirty="0" smtClean="0"/>
          </a:p>
          <a:p>
            <a:pPr>
              <a:buFontTx/>
              <a:buNone/>
              <a:defRPr/>
            </a:pPr>
            <a:endParaRPr lang="en-US" b="1" dirty="0" smtClean="0"/>
          </a:p>
          <a:p>
            <a:pPr marL="457200" indent="-457200">
              <a:buFont typeface="+mj-lt"/>
              <a:buAutoNum type="alphaLcPeriod" startAt="5"/>
              <a:defRPr/>
            </a:pPr>
            <a:r>
              <a:rPr lang="en-US" dirty="0" smtClean="0"/>
              <a:t>Find the inverse images of 2, 4, and 1.</a:t>
            </a:r>
          </a:p>
          <a:p>
            <a:pPr marL="457200" indent="-457200">
              <a:buFont typeface="+mj-lt"/>
              <a:buAutoNum type="alphaLcPeriod" startAt="5"/>
              <a:defRPr/>
            </a:pPr>
            <a:endParaRPr lang="en-US" sz="1400" dirty="0"/>
          </a:p>
          <a:p>
            <a:pPr marL="0" indent="0">
              <a:buNone/>
              <a:defRPr/>
            </a:pPr>
            <a:r>
              <a:rPr lang="en-US" dirty="0" smtClean="0"/>
              <a:t>	Inverse image of 2 is {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c</a:t>
            </a:r>
            <a:r>
              <a:rPr lang="en-US" dirty="0" smtClean="0"/>
              <a:t>}.</a:t>
            </a:r>
          </a:p>
          <a:p>
            <a:pPr marL="0" indent="0">
              <a:buNone/>
              <a:defRPr/>
            </a:pPr>
            <a:r>
              <a:rPr lang="en-US" dirty="0" smtClean="0"/>
              <a:t>	Inverse image of 4 is {</a:t>
            </a:r>
            <a:r>
              <a:rPr lang="en-US" i="1" dirty="0" smtClean="0"/>
              <a:t>b</a:t>
            </a:r>
            <a:r>
              <a:rPr lang="en-US" dirty="0" smtClean="0"/>
              <a:t>}.</a:t>
            </a:r>
          </a:p>
          <a:p>
            <a:pPr marL="0" indent="0">
              <a:buNone/>
              <a:defRPr/>
            </a:pPr>
            <a:r>
              <a:rPr lang="en-US" dirty="0"/>
              <a:t>	</a:t>
            </a:r>
            <a:r>
              <a:rPr lang="en-US" dirty="0" smtClean="0"/>
              <a:t>Inverse image of 1 is </a:t>
            </a:r>
            <a:r>
              <a:rPr lang="en-US" dirty="0" smtClean="0">
                <a:sym typeface="Symbol" panose="05050102010706020507" pitchFamily="18" charset="2"/>
              </a:rPr>
              <a:t></a:t>
            </a:r>
            <a:r>
              <a:rPr lang="en-US" dirty="0" smtClean="0"/>
              <a:t>.</a:t>
            </a:r>
          </a:p>
        </p:txBody>
      </p:sp>
      <p:pic>
        <p:nvPicPr>
          <p:cNvPr id="819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3" t="5070"/>
          <a:stretch>
            <a:fillRect/>
          </a:stretch>
        </p:blipFill>
        <p:spPr bwMode="auto">
          <a:xfrm>
            <a:off x="3064669" y="2438400"/>
            <a:ext cx="2735262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5039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600" smtClean="0"/>
              <a:t>Example 2 – </a:t>
            </a:r>
            <a:r>
              <a:rPr lang="en-US" altLang="en-US" sz="2600" i="1" smtClean="0"/>
              <a:t>A Function Defined by an Arrow Diagram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smtClean="0"/>
              <a:t>Let </a:t>
            </a:r>
            <a:r>
              <a:rPr lang="en-US" i="1" dirty="0" smtClean="0"/>
              <a:t>X</a:t>
            </a:r>
            <a:r>
              <a:rPr lang="en-US" dirty="0" smtClean="0"/>
              <a:t> = {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, </a:t>
            </a:r>
            <a:r>
              <a:rPr lang="en-US" i="1" dirty="0" smtClean="0"/>
              <a:t>c</a:t>
            </a:r>
            <a:r>
              <a:rPr lang="en-US" dirty="0" smtClean="0"/>
              <a:t>} and </a:t>
            </a:r>
            <a:r>
              <a:rPr lang="es-ES" i="1" dirty="0" smtClean="0"/>
              <a:t>Y</a:t>
            </a:r>
            <a:r>
              <a:rPr lang="es-ES" dirty="0" smtClean="0"/>
              <a:t> = {1, 2, 3, 4}. </a:t>
            </a:r>
            <a:r>
              <a:rPr lang="en-US" dirty="0" smtClean="0"/>
              <a:t>Define a function </a:t>
            </a:r>
            <a:r>
              <a:rPr lang="en-US" i="1" dirty="0" smtClean="0"/>
              <a:t>f  </a:t>
            </a:r>
            <a:r>
              <a:rPr lang="en-US" dirty="0" smtClean="0"/>
              <a:t>from</a:t>
            </a:r>
            <a:r>
              <a:rPr lang="en-US" i="1" dirty="0" smtClean="0"/>
              <a:t> X </a:t>
            </a:r>
            <a:r>
              <a:rPr lang="en-US" dirty="0" smtClean="0"/>
              <a:t>to</a:t>
            </a:r>
            <a:r>
              <a:rPr lang="en-US" i="1" dirty="0" smtClean="0"/>
              <a:t> Y </a:t>
            </a:r>
            <a:r>
              <a:rPr lang="en-US" dirty="0" smtClean="0"/>
              <a:t>by the arrow diagram below. </a:t>
            </a:r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 marL="457200" indent="-457200">
              <a:buFont typeface="+mj-lt"/>
              <a:buAutoNum type="alphaLcPeriod" startAt="6"/>
              <a:defRPr/>
            </a:pPr>
            <a:r>
              <a:rPr lang="en-US" dirty="0" smtClean="0"/>
              <a:t>Represent </a:t>
            </a:r>
            <a:r>
              <a:rPr lang="en-US" i="1" dirty="0" smtClean="0"/>
              <a:t>f </a:t>
            </a:r>
            <a:r>
              <a:rPr lang="en-US" dirty="0" smtClean="0"/>
              <a:t>as a set of ordered pairs.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smtClean="0"/>
              <a:t>	</a:t>
            </a:r>
            <a:r>
              <a:rPr lang="en-US" i="1" dirty="0" smtClean="0"/>
              <a:t>f</a:t>
            </a:r>
            <a:r>
              <a:rPr lang="en-US" dirty="0" smtClean="0"/>
              <a:t> = { (</a:t>
            </a:r>
            <a:r>
              <a:rPr lang="en-US" i="1" dirty="0" smtClean="0"/>
              <a:t>a</a:t>
            </a:r>
            <a:r>
              <a:rPr lang="en-US" dirty="0" smtClean="0"/>
              <a:t>, 2), (</a:t>
            </a:r>
            <a:r>
              <a:rPr lang="en-US" i="1" dirty="0" smtClean="0"/>
              <a:t>b</a:t>
            </a:r>
            <a:r>
              <a:rPr lang="en-US" dirty="0" smtClean="0"/>
              <a:t>, 4), (</a:t>
            </a:r>
            <a:r>
              <a:rPr lang="en-US" i="1" dirty="0" smtClean="0"/>
              <a:t>c</a:t>
            </a:r>
            <a:r>
              <a:rPr lang="en-US" dirty="0" smtClean="0"/>
              <a:t>, 2) }</a:t>
            </a:r>
          </a:p>
        </p:txBody>
      </p:sp>
      <p:pic>
        <p:nvPicPr>
          <p:cNvPr id="819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3" t="5070"/>
          <a:stretch>
            <a:fillRect/>
          </a:stretch>
        </p:blipFill>
        <p:spPr bwMode="auto">
          <a:xfrm>
            <a:off x="3064669" y="2438400"/>
            <a:ext cx="2735262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9906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McKBAlgP8">
  <a:themeElements>
    <a:clrScheme name="McKBAlgP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cKBAlgP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cKBAlgP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BAlgP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BAlgP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BAlgP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BAlgP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BAlgP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BAlgP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BAlgP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BAlgP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BAlgP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BAlgP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BAlgP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McKBAlgP8</Template>
  <TotalTime>1598</TotalTime>
  <Words>1557</Words>
  <Application>Microsoft Office PowerPoint</Application>
  <PresentationFormat>全屏显示(4:3)</PresentationFormat>
  <Paragraphs>237</Paragraphs>
  <Slides>28</Slides>
  <Notes>28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32" baseType="lpstr">
      <vt:lpstr>Arial</vt:lpstr>
      <vt:lpstr>Script MT Bold</vt:lpstr>
      <vt:lpstr>Symbol</vt:lpstr>
      <vt:lpstr>McKBAlgP8</vt:lpstr>
      <vt:lpstr>Functions Defined on General Sets</vt:lpstr>
      <vt:lpstr>Arrow Diagrams</vt:lpstr>
      <vt:lpstr>Arrow Diagrams</vt:lpstr>
      <vt:lpstr>Example 2 – A Function Defined by an Arrow Diagram</vt:lpstr>
      <vt:lpstr>Example 2 – A Function Defined by an Arrow Diagram</vt:lpstr>
      <vt:lpstr>Example 2 – A Function Defined by an Arrow Diagram</vt:lpstr>
      <vt:lpstr>Example 2 – A Function Defined by an Arrow Diagram</vt:lpstr>
      <vt:lpstr>Example 2 – A Function Defined by an Arrow Diagram</vt:lpstr>
      <vt:lpstr>Example 2 – A Function Defined by an Arrow Diagram</vt:lpstr>
      <vt:lpstr>Example 3 – Equality of Functions</vt:lpstr>
      <vt:lpstr>Example 3 – Equality of Functions</vt:lpstr>
      <vt:lpstr>Examples of Functions: The Identity Function</vt:lpstr>
      <vt:lpstr>Examples of Functions: Logarithms</vt:lpstr>
      <vt:lpstr>Examples of Functions</vt:lpstr>
      <vt:lpstr>Example 9 – Encoding and Decoding Functions</vt:lpstr>
      <vt:lpstr>Example 9 – Encoding and Decoding Functions</vt:lpstr>
      <vt:lpstr>Example 9 – Encoding and Decoding Functions</vt:lpstr>
      <vt:lpstr>Boolean Functions</vt:lpstr>
      <vt:lpstr>Example 11 – A Boolean Function</vt:lpstr>
      <vt:lpstr>Example 11 – Solution</vt:lpstr>
      <vt:lpstr>Checking Whether a Function Is Well Defined</vt:lpstr>
      <vt:lpstr>Checking Whether a Function Is Well Defined</vt:lpstr>
      <vt:lpstr>Example 12 – A Function That Is Not Well Defined</vt:lpstr>
      <vt:lpstr>Example 12 – Solution</vt:lpstr>
      <vt:lpstr>Example 12 – Solution</vt:lpstr>
      <vt:lpstr>Checking Whether a Function Is Well Defined</vt:lpstr>
      <vt:lpstr>Functions Acting on Sets</vt:lpstr>
      <vt:lpstr>Example 13 – The Action of a Function on Subsets of a Set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gchaudhari</dc:creator>
  <cp:lastModifiedBy>Kecheng Yang</cp:lastModifiedBy>
  <cp:revision>400</cp:revision>
  <dcterms:created xsi:type="dcterms:W3CDTF">2010-10-18T10:39:55Z</dcterms:created>
  <dcterms:modified xsi:type="dcterms:W3CDTF">2017-06-06T03:18:32Z</dcterms:modified>
</cp:coreProperties>
</file>